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5"/>
  </p:notesMasterIdLst>
  <p:handoutMasterIdLst>
    <p:handoutMasterId r:id="rId46"/>
  </p:handoutMasterIdLst>
  <p:sldIdLst>
    <p:sldId id="256" r:id="rId2"/>
    <p:sldId id="477" r:id="rId3"/>
    <p:sldId id="476" r:id="rId4"/>
    <p:sldId id="478" r:id="rId5"/>
    <p:sldId id="398" r:id="rId6"/>
    <p:sldId id="441" r:id="rId7"/>
    <p:sldId id="442" r:id="rId8"/>
    <p:sldId id="443" r:id="rId9"/>
    <p:sldId id="448" r:id="rId10"/>
    <p:sldId id="479" r:id="rId11"/>
    <p:sldId id="444" r:id="rId12"/>
    <p:sldId id="445" r:id="rId13"/>
    <p:sldId id="446" r:id="rId14"/>
    <p:sldId id="447" r:id="rId15"/>
    <p:sldId id="449" r:id="rId16"/>
    <p:sldId id="450" r:id="rId17"/>
    <p:sldId id="451" r:id="rId18"/>
    <p:sldId id="452" r:id="rId19"/>
    <p:sldId id="453" r:id="rId20"/>
    <p:sldId id="454" r:id="rId21"/>
    <p:sldId id="455" r:id="rId22"/>
    <p:sldId id="480" r:id="rId23"/>
    <p:sldId id="456" r:id="rId24"/>
    <p:sldId id="457" r:id="rId25"/>
    <p:sldId id="458" r:id="rId26"/>
    <p:sldId id="459" r:id="rId27"/>
    <p:sldId id="425" r:id="rId28"/>
    <p:sldId id="460" r:id="rId29"/>
    <p:sldId id="461" r:id="rId30"/>
    <p:sldId id="462" r:id="rId31"/>
    <p:sldId id="463" r:id="rId32"/>
    <p:sldId id="464" r:id="rId33"/>
    <p:sldId id="465" r:id="rId34"/>
    <p:sldId id="466" r:id="rId35"/>
    <p:sldId id="467" r:id="rId36"/>
    <p:sldId id="468" r:id="rId37"/>
    <p:sldId id="469" r:id="rId38"/>
    <p:sldId id="470" r:id="rId39"/>
    <p:sldId id="471" r:id="rId40"/>
    <p:sldId id="472" r:id="rId41"/>
    <p:sldId id="473" r:id="rId42"/>
    <p:sldId id="474" r:id="rId43"/>
    <p:sldId id="475" r:id="rId44"/>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00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8" autoAdjust="0"/>
    <p:restoredTop sz="94660"/>
  </p:normalViewPr>
  <p:slideViewPr>
    <p:cSldViewPr>
      <p:cViewPr>
        <p:scale>
          <a:sx n="90" d="100"/>
          <a:sy n="90" d="100"/>
        </p:scale>
        <p:origin x="-2244" y="-828"/>
      </p:cViewPr>
      <p:guideLst>
        <p:guide orient="horz" pos="4319"/>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6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endParaRPr lang="it-IT"/>
          </a:p>
        </p:txBody>
      </p:sp>
      <p:sp>
        <p:nvSpPr>
          <p:cNvPr id="12083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fld id="{0308C22A-D82D-4F3D-A933-F124132F8523}" type="datetimeFigureOut">
              <a:rPr lang="it-IT"/>
              <a:pPr/>
              <a:t>02/12/2013</a:t>
            </a:fld>
            <a:endParaRPr lang="it-IT"/>
          </a:p>
        </p:txBody>
      </p:sp>
      <p:sp>
        <p:nvSpPr>
          <p:cNvPr id="12083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endParaRPr lang="it-IT"/>
          </a:p>
        </p:txBody>
      </p:sp>
      <p:sp>
        <p:nvSpPr>
          <p:cNvPr id="12083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AD9989AF-A826-4BCD-BBBC-37D83B300FAE}" type="slidenum">
              <a:rPr lang="it-IT"/>
              <a:pPr/>
              <a:t>‹N›</a:t>
            </a:fld>
            <a:endParaRPr lang="it-IT"/>
          </a:p>
        </p:txBody>
      </p:sp>
    </p:spTree>
    <p:extLst>
      <p:ext uri="{BB962C8B-B14F-4D97-AF65-F5344CB8AC3E}">
        <p14:creationId xmlns:p14="http://schemas.microsoft.com/office/powerpoint/2010/main" val="3003627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231D441F-02A8-41A0-B031-B39AA745B6D0}" type="datetimeFigureOut">
              <a:rPr lang="it-IT"/>
              <a:pPr>
                <a:defRPr/>
              </a:pPr>
              <a:t>02/12/2013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D7E2C376-39C7-40B4-B38A-D4577EE59956}" type="slidenum">
              <a:rPr lang="it-IT"/>
              <a:pPr>
                <a:defRPr/>
              </a:pPr>
              <a:t>‹N›</a:t>
            </a:fld>
            <a:endParaRPr lang="it-IT"/>
          </a:p>
        </p:txBody>
      </p:sp>
    </p:spTree>
    <p:extLst>
      <p:ext uri="{BB962C8B-B14F-4D97-AF65-F5344CB8AC3E}">
        <p14:creationId xmlns:p14="http://schemas.microsoft.com/office/powerpoint/2010/main" val="36110240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4" name="Rettangolo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5" name="Rettangolo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6" name="Rettangolo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8" name="Titolo 7"/>
          <p:cNvSpPr>
            <a:spLocks noGrp="1"/>
          </p:cNvSpPr>
          <p:nvPr>
            <p:ph type="ctrTitle"/>
          </p:nvPr>
        </p:nvSpPr>
        <p:spPr>
          <a:xfrm>
            <a:off x="2362200" y="4038600"/>
            <a:ext cx="6477000" cy="1828800"/>
          </a:xfrm>
        </p:spPr>
        <p:txBody>
          <a:bodyPr anchor="b"/>
          <a:lstStyle>
            <a:lvl1pPr>
              <a:defRPr cap="all" baseline="0"/>
            </a:lvl1pPr>
          </a:lstStyle>
          <a:p>
            <a:r>
              <a:rPr lang="it-IT" smtClean="0"/>
              <a:t>Fare clic per modificare lo stile del titolo</a:t>
            </a:r>
            <a:endParaRPr lang="en-US"/>
          </a:p>
        </p:txBody>
      </p:sp>
      <p:sp>
        <p:nvSpPr>
          <p:cNvPr id="9" name="Sottotito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7" name="Segnaposto data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4994EA57-60FD-4B1C-925C-5EF1C766E2F0}" type="datetime1">
              <a:rPr lang="it-IT" smtClean="0"/>
              <a:pPr>
                <a:defRPr/>
              </a:pPr>
              <a:t>02/12/2013</a:t>
            </a:fld>
            <a:endParaRPr lang="it-IT"/>
          </a:p>
        </p:txBody>
      </p:sp>
      <p:sp>
        <p:nvSpPr>
          <p:cNvPr id="10" name="Segnaposto piè di pagina 16"/>
          <p:cNvSpPr>
            <a:spLocks noGrp="1"/>
          </p:cNvSpPr>
          <p:nvPr>
            <p:ph type="ftr" sz="quarter" idx="11"/>
          </p:nvPr>
        </p:nvSpPr>
        <p:spPr>
          <a:xfrm>
            <a:off x="2085975" y="236538"/>
            <a:ext cx="5867400" cy="365125"/>
          </a:xfrm>
        </p:spPr>
        <p:txBody>
          <a:bodyPr/>
          <a:lstStyle>
            <a:lvl1pPr>
              <a:defRPr/>
            </a:lvl1pPr>
          </a:lstStyle>
          <a:p>
            <a:pPr>
              <a:defRPr/>
            </a:pPr>
            <a:endParaRPr lang="it-IT"/>
          </a:p>
        </p:txBody>
      </p:sp>
      <p:sp>
        <p:nvSpPr>
          <p:cNvPr id="11" name="Segnaposto numero diapositiva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BD1E8797-CBF0-4367-B61A-372ADB8B2A83}" type="slidenum">
              <a:rPr lang="it-IT"/>
              <a:pPr>
                <a:defRPr/>
              </a:pPr>
              <a:t>‹N›</a:t>
            </a:fld>
            <a:endParaRPr lang="it-IT"/>
          </a:p>
        </p:txBody>
      </p:sp>
    </p:spTree>
    <p:extLst>
      <p:ext uri="{BB962C8B-B14F-4D97-AF65-F5344CB8AC3E}">
        <p14:creationId xmlns:p14="http://schemas.microsoft.com/office/powerpoint/2010/main" val="1122010658"/>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8153400" cy="990600"/>
          </a:xfrm>
        </p:spPr>
        <p:txBody>
          <a:bodyPr/>
          <a:lstStyle/>
          <a:p>
            <a:r>
              <a:rPr lang="it-IT" smtClean="0"/>
              <a:t>Fare clic per modificare lo stile del titolo</a:t>
            </a:r>
            <a:endParaRPr lang="en-US"/>
          </a:p>
        </p:txBody>
      </p:sp>
      <p:sp>
        <p:nvSpPr>
          <p:cNvPr id="8" name="Segnaposto contenuto 7"/>
          <p:cNvSpPr>
            <a:spLocks noGrp="1"/>
          </p:cNvSpPr>
          <p:nvPr>
            <p:ph sz="quarter" idx="1"/>
          </p:nvPr>
        </p:nvSpPr>
        <p:spPr>
          <a:xfrm>
            <a:off x="612648" y="1600200"/>
            <a:ext cx="8153400" cy="4495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pPr>
              <a:defRPr/>
            </a:pPr>
            <a:fld id="{4BA168AA-9130-42C5-B9E9-294A24669BF5}" type="datetime1">
              <a:rPr lang="it-IT" smtClean="0"/>
              <a:pPr>
                <a:defRPr/>
              </a:pPr>
              <a:t>02/12/2013</a:t>
            </a:fld>
            <a:endParaRPr lang="it-IT"/>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F67A9539-76E3-4E39-A7DA-765200E27643}" type="slidenum">
              <a:rPr lang="it-IT"/>
              <a:pPr>
                <a:defRPr/>
              </a:pPr>
              <a:t>‹N›</a:t>
            </a:fld>
            <a:endParaRPr lang="it-IT"/>
          </a:p>
        </p:txBody>
      </p:sp>
    </p:spTree>
    <p:extLst>
      <p:ext uri="{BB962C8B-B14F-4D97-AF65-F5344CB8AC3E}">
        <p14:creationId xmlns:p14="http://schemas.microsoft.com/office/powerpoint/2010/main" val="2101232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9" name="Segnaposto contenuto 8"/>
          <p:cNvSpPr>
            <a:spLocks noGrp="1"/>
          </p:cNvSpPr>
          <p:nvPr>
            <p:ph sz="quarter" idx="1"/>
          </p:nvPr>
        </p:nvSpPr>
        <p:spPr>
          <a:xfrm>
            <a:off x="609600" y="1589567"/>
            <a:ext cx="3886200"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Segnaposto contenuto 10"/>
          <p:cNvSpPr>
            <a:spLocks noGrp="1"/>
          </p:cNvSpPr>
          <p:nvPr>
            <p:ph sz="quarter" idx="2"/>
          </p:nvPr>
        </p:nvSpPr>
        <p:spPr>
          <a:xfrm>
            <a:off x="4844901" y="1589567"/>
            <a:ext cx="3886200"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13"/>
          <p:cNvSpPr>
            <a:spLocks noGrp="1"/>
          </p:cNvSpPr>
          <p:nvPr>
            <p:ph type="dt" sz="half" idx="10"/>
          </p:nvPr>
        </p:nvSpPr>
        <p:spPr/>
        <p:txBody>
          <a:bodyPr/>
          <a:lstStyle>
            <a:lvl1pPr>
              <a:defRPr/>
            </a:lvl1pPr>
          </a:lstStyle>
          <a:p>
            <a:pPr>
              <a:defRPr/>
            </a:pPr>
            <a:fld id="{E85B0789-418B-425D-981F-8993537ACF8A}" type="datetime1">
              <a:rPr lang="it-IT" smtClean="0"/>
              <a:pPr>
                <a:defRPr/>
              </a:pPr>
              <a:t>02/12/2013</a:t>
            </a:fld>
            <a:endParaRPr lang="it-IT"/>
          </a:p>
        </p:txBody>
      </p:sp>
      <p:sp>
        <p:nvSpPr>
          <p:cNvPr id="6" name="Segnaposto piè di pagina 2"/>
          <p:cNvSpPr>
            <a:spLocks noGrp="1"/>
          </p:cNvSpPr>
          <p:nvPr>
            <p:ph type="ftr" sz="quarter" idx="11"/>
          </p:nvPr>
        </p:nvSpPr>
        <p:spPr/>
        <p:txBody>
          <a:bodyPr/>
          <a:lstStyle>
            <a:lvl1pPr>
              <a:defRPr/>
            </a:lvl1pPr>
          </a:lstStyle>
          <a:p>
            <a:pPr>
              <a:defRPr/>
            </a:pPr>
            <a:endParaRPr lang="it-IT"/>
          </a:p>
        </p:txBody>
      </p:sp>
      <p:sp>
        <p:nvSpPr>
          <p:cNvPr id="7" name="Segnaposto numero diapositiva 22"/>
          <p:cNvSpPr>
            <a:spLocks noGrp="1"/>
          </p:cNvSpPr>
          <p:nvPr>
            <p:ph type="sldNum" sz="quarter" idx="12"/>
          </p:nvPr>
        </p:nvSpPr>
        <p:spPr/>
        <p:txBody>
          <a:bodyPr/>
          <a:lstStyle>
            <a:lvl1pPr>
              <a:defRPr/>
            </a:lvl1pPr>
          </a:lstStyle>
          <a:p>
            <a:pPr>
              <a:defRPr/>
            </a:pPr>
            <a:fld id="{4D8D8155-BE82-4936-80B3-D4031EB211CC}" type="slidenum">
              <a:rPr lang="it-IT"/>
              <a:pPr>
                <a:defRPr/>
              </a:pPr>
              <a:t>‹N›</a:t>
            </a:fld>
            <a:endParaRPr lang="it-IT"/>
          </a:p>
        </p:txBody>
      </p:sp>
    </p:spTree>
    <p:extLst>
      <p:ext uri="{BB962C8B-B14F-4D97-AF65-F5344CB8AC3E}">
        <p14:creationId xmlns:p14="http://schemas.microsoft.com/office/powerpoint/2010/main" val="3574443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33400" y="273050"/>
            <a:ext cx="8153400" cy="869950"/>
          </a:xfrm>
        </p:spPr>
        <p:txBody>
          <a:bodyPr/>
          <a:lstStyle>
            <a:lvl1pPr>
              <a:defRPr/>
            </a:lvl1pPr>
          </a:lstStyle>
          <a:p>
            <a:r>
              <a:rPr lang="it-IT" smtClean="0"/>
              <a:t>Fare clic per modificare lo stile del titolo</a:t>
            </a:r>
            <a:endParaRPr lang="en-US"/>
          </a:p>
        </p:txBody>
      </p:sp>
      <p:sp>
        <p:nvSpPr>
          <p:cNvPr id="11" name="Segnaposto contenuto 10"/>
          <p:cNvSpPr>
            <a:spLocks noGrp="1"/>
          </p:cNvSpPr>
          <p:nvPr>
            <p:ph sz="quarter" idx="2"/>
          </p:nvPr>
        </p:nvSpPr>
        <p:spPr>
          <a:xfrm>
            <a:off x="609600" y="2438400"/>
            <a:ext cx="3886200" cy="3581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Segnaposto contenuto 12"/>
          <p:cNvSpPr>
            <a:spLocks noGrp="1"/>
          </p:cNvSpPr>
          <p:nvPr>
            <p:ph sz="quarter" idx="4"/>
          </p:nvPr>
        </p:nvSpPr>
        <p:spPr>
          <a:xfrm>
            <a:off x="4800600" y="2438400"/>
            <a:ext cx="3886200" cy="3581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6" name="Segnaposto tes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it-IT" smtClean="0"/>
              <a:t>Fare clic per modificare stili del testo dello schema</a:t>
            </a:r>
          </a:p>
        </p:txBody>
      </p:sp>
      <p:sp>
        <p:nvSpPr>
          <p:cNvPr id="15" name="Segnaposto tes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it-IT" smtClean="0"/>
              <a:t>Fare clic per modificare stili del testo dello schema</a:t>
            </a:r>
          </a:p>
        </p:txBody>
      </p:sp>
      <p:sp>
        <p:nvSpPr>
          <p:cNvPr id="7" name="Segnaposto data 13"/>
          <p:cNvSpPr>
            <a:spLocks noGrp="1"/>
          </p:cNvSpPr>
          <p:nvPr>
            <p:ph type="dt" sz="half" idx="10"/>
          </p:nvPr>
        </p:nvSpPr>
        <p:spPr/>
        <p:txBody>
          <a:bodyPr/>
          <a:lstStyle>
            <a:lvl1pPr>
              <a:defRPr/>
            </a:lvl1pPr>
          </a:lstStyle>
          <a:p>
            <a:pPr>
              <a:defRPr/>
            </a:pPr>
            <a:fld id="{2F09FE39-766D-4779-A698-34E884E47FE5}" type="datetime1">
              <a:rPr lang="it-IT" smtClean="0"/>
              <a:pPr>
                <a:defRPr/>
              </a:pPr>
              <a:t>02/12/2013</a:t>
            </a:fld>
            <a:endParaRPr lang="it-IT"/>
          </a:p>
        </p:txBody>
      </p:sp>
      <p:sp>
        <p:nvSpPr>
          <p:cNvPr id="8" name="Segnaposto piè di pagina 2"/>
          <p:cNvSpPr>
            <a:spLocks noGrp="1"/>
          </p:cNvSpPr>
          <p:nvPr>
            <p:ph type="ftr" sz="quarter" idx="11"/>
          </p:nvPr>
        </p:nvSpPr>
        <p:spPr/>
        <p:txBody>
          <a:bodyPr/>
          <a:lstStyle>
            <a:lvl1pPr>
              <a:defRPr/>
            </a:lvl1pPr>
          </a:lstStyle>
          <a:p>
            <a:pPr>
              <a:defRPr/>
            </a:pPr>
            <a:endParaRPr lang="it-IT"/>
          </a:p>
        </p:txBody>
      </p:sp>
      <p:sp>
        <p:nvSpPr>
          <p:cNvPr id="9" name="Segnaposto numero diapositiva 22"/>
          <p:cNvSpPr>
            <a:spLocks noGrp="1"/>
          </p:cNvSpPr>
          <p:nvPr>
            <p:ph type="sldNum" sz="quarter" idx="12"/>
          </p:nvPr>
        </p:nvSpPr>
        <p:spPr/>
        <p:txBody>
          <a:bodyPr/>
          <a:lstStyle>
            <a:lvl1pPr>
              <a:defRPr/>
            </a:lvl1pPr>
          </a:lstStyle>
          <a:p>
            <a:pPr>
              <a:defRPr/>
            </a:pPr>
            <a:fld id="{3E27F561-68ED-4C59-B3F7-FF28C16BCC19}" type="slidenum">
              <a:rPr lang="it-IT"/>
              <a:pPr>
                <a:defRPr/>
              </a:pPr>
              <a:t>‹N›</a:t>
            </a:fld>
            <a:endParaRPr lang="it-IT"/>
          </a:p>
        </p:txBody>
      </p:sp>
    </p:spTree>
    <p:extLst>
      <p:ext uri="{BB962C8B-B14F-4D97-AF65-F5344CB8AC3E}">
        <p14:creationId xmlns:p14="http://schemas.microsoft.com/office/powerpoint/2010/main" val="3980688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13"/>
          <p:cNvSpPr>
            <a:spLocks noGrp="1"/>
          </p:cNvSpPr>
          <p:nvPr>
            <p:ph type="dt" sz="half" idx="10"/>
          </p:nvPr>
        </p:nvSpPr>
        <p:spPr/>
        <p:txBody>
          <a:bodyPr/>
          <a:lstStyle>
            <a:lvl1pPr>
              <a:defRPr/>
            </a:lvl1pPr>
          </a:lstStyle>
          <a:p>
            <a:pPr>
              <a:defRPr/>
            </a:pPr>
            <a:fld id="{95661A94-959F-4BDE-B912-4ACD01BB4334}" type="datetime1">
              <a:rPr lang="it-IT" smtClean="0"/>
              <a:pPr>
                <a:defRPr/>
              </a:pPr>
              <a:t>02/12/2013</a:t>
            </a:fld>
            <a:endParaRPr lang="it-IT"/>
          </a:p>
        </p:txBody>
      </p:sp>
      <p:sp>
        <p:nvSpPr>
          <p:cNvPr id="4" name="Segnaposto piè di pagina 2"/>
          <p:cNvSpPr>
            <a:spLocks noGrp="1"/>
          </p:cNvSpPr>
          <p:nvPr>
            <p:ph type="ftr" sz="quarter" idx="11"/>
          </p:nvPr>
        </p:nvSpPr>
        <p:spPr/>
        <p:txBody>
          <a:bodyPr/>
          <a:lstStyle>
            <a:lvl1pPr>
              <a:defRPr/>
            </a:lvl1pPr>
          </a:lstStyle>
          <a:p>
            <a:pPr>
              <a:defRPr/>
            </a:pPr>
            <a:endParaRPr lang="it-IT"/>
          </a:p>
        </p:txBody>
      </p:sp>
      <p:sp>
        <p:nvSpPr>
          <p:cNvPr id="5" name="Segnaposto numero diapositiva 22"/>
          <p:cNvSpPr>
            <a:spLocks noGrp="1"/>
          </p:cNvSpPr>
          <p:nvPr>
            <p:ph type="sldNum" sz="quarter" idx="12"/>
          </p:nvPr>
        </p:nvSpPr>
        <p:spPr/>
        <p:txBody>
          <a:bodyPr/>
          <a:lstStyle>
            <a:lvl1pPr>
              <a:defRPr/>
            </a:lvl1pPr>
          </a:lstStyle>
          <a:p>
            <a:pPr>
              <a:defRPr/>
            </a:pPr>
            <a:fld id="{5C5656DC-358A-40AE-BF94-716C21E5F901}" type="slidenum">
              <a:rPr lang="it-IT"/>
              <a:pPr>
                <a:defRPr/>
              </a:pPr>
              <a:t>‹N›</a:t>
            </a:fld>
            <a:endParaRPr lang="it-IT"/>
          </a:p>
        </p:txBody>
      </p:sp>
    </p:spTree>
    <p:extLst>
      <p:ext uri="{BB962C8B-B14F-4D97-AF65-F5344CB8AC3E}">
        <p14:creationId xmlns:p14="http://schemas.microsoft.com/office/powerpoint/2010/main" val="2724317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pPr>
              <a:defRPr/>
            </a:pPr>
            <a:fld id="{7CE66095-FFCB-4E8A-AF6F-B07F2EAA3915}" type="datetime1">
              <a:rPr lang="it-IT" smtClean="0"/>
              <a:pPr>
                <a:defRPr/>
              </a:pPr>
              <a:t>02/12/2013</a:t>
            </a:fld>
            <a:endParaRPr lang="it-IT"/>
          </a:p>
        </p:txBody>
      </p:sp>
      <p:sp>
        <p:nvSpPr>
          <p:cNvPr id="3" name="Segnaposto piè di pagina 2"/>
          <p:cNvSpPr>
            <a:spLocks noGrp="1"/>
          </p:cNvSpPr>
          <p:nvPr>
            <p:ph type="ftr" sz="quarter" idx="11"/>
          </p:nvPr>
        </p:nvSpPr>
        <p:spPr/>
        <p:txBody>
          <a:bodyPr/>
          <a:lstStyle>
            <a:lvl1pPr>
              <a:defRPr/>
            </a:lvl1pPr>
          </a:lstStyle>
          <a:p>
            <a:pPr>
              <a:defRPr/>
            </a:pPr>
            <a:endParaRPr lang="it-IT"/>
          </a:p>
        </p:txBody>
      </p:sp>
      <p:sp>
        <p:nvSpPr>
          <p:cNvPr id="4" name="Segnaposto numero diapositiva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E97431E8-A209-4275-9D49-EC3CB07EEAFF}" type="slidenum">
              <a:rPr lang="it-IT"/>
              <a:pPr>
                <a:defRPr/>
              </a:pPr>
              <a:t>‹N›</a:t>
            </a:fld>
            <a:endParaRPr lang="it-IT"/>
          </a:p>
        </p:txBody>
      </p:sp>
    </p:spTree>
    <p:extLst>
      <p:ext uri="{BB962C8B-B14F-4D97-AF65-F5344CB8AC3E}">
        <p14:creationId xmlns:p14="http://schemas.microsoft.com/office/powerpoint/2010/main" val="2708401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8077200" cy="869950"/>
          </a:xfrm>
        </p:spPr>
        <p:txBody>
          <a:bodyPr/>
          <a:lstStyle>
            <a:lvl1pPr algn="l">
              <a:buNone/>
              <a:defRPr sz="4400" b="0"/>
            </a:lvl1pPr>
          </a:lstStyle>
          <a:p>
            <a:r>
              <a:rPr lang="it-IT" smtClean="0"/>
              <a:t>Fare clic per modificare lo stile del titolo</a:t>
            </a:r>
            <a:endParaRPr lang="en-US"/>
          </a:p>
        </p:txBody>
      </p:sp>
      <p:sp>
        <p:nvSpPr>
          <p:cNvPr id="3" name="Segnaposto tes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9" name="Segnaposto contenuto 8"/>
          <p:cNvSpPr>
            <a:spLocks noGrp="1"/>
          </p:cNvSpPr>
          <p:nvPr>
            <p:ph sz="quarter" idx="1"/>
          </p:nvPr>
        </p:nvSpPr>
        <p:spPr>
          <a:xfrm>
            <a:off x="2362200" y="1752600"/>
            <a:ext cx="6400800" cy="4419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13"/>
          <p:cNvSpPr>
            <a:spLocks noGrp="1"/>
          </p:cNvSpPr>
          <p:nvPr>
            <p:ph type="dt" sz="half" idx="10"/>
          </p:nvPr>
        </p:nvSpPr>
        <p:spPr/>
        <p:txBody>
          <a:bodyPr/>
          <a:lstStyle>
            <a:lvl1pPr>
              <a:defRPr/>
            </a:lvl1pPr>
          </a:lstStyle>
          <a:p>
            <a:pPr>
              <a:defRPr/>
            </a:pPr>
            <a:fld id="{B95D94AC-DD47-4F2B-B7FB-F14FEC351156}" type="datetime1">
              <a:rPr lang="it-IT" smtClean="0"/>
              <a:pPr>
                <a:defRPr/>
              </a:pPr>
              <a:t>02/12/2013</a:t>
            </a:fld>
            <a:endParaRPr lang="it-IT"/>
          </a:p>
        </p:txBody>
      </p:sp>
      <p:sp>
        <p:nvSpPr>
          <p:cNvPr id="6" name="Segnaposto piè di pagina 2"/>
          <p:cNvSpPr>
            <a:spLocks noGrp="1"/>
          </p:cNvSpPr>
          <p:nvPr>
            <p:ph type="ftr" sz="quarter" idx="11"/>
          </p:nvPr>
        </p:nvSpPr>
        <p:spPr/>
        <p:txBody>
          <a:bodyPr/>
          <a:lstStyle>
            <a:lvl1pPr>
              <a:defRPr/>
            </a:lvl1pPr>
          </a:lstStyle>
          <a:p>
            <a:pPr>
              <a:defRPr/>
            </a:pPr>
            <a:endParaRPr lang="it-IT"/>
          </a:p>
        </p:txBody>
      </p:sp>
      <p:sp>
        <p:nvSpPr>
          <p:cNvPr id="7" name="Segnaposto numero diapositiva 22"/>
          <p:cNvSpPr>
            <a:spLocks noGrp="1"/>
          </p:cNvSpPr>
          <p:nvPr>
            <p:ph type="sldNum" sz="quarter" idx="12"/>
          </p:nvPr>
        </p:nvSpPr>
        <p:spPr/>
        <p:txBody>
          <a:bodyPr/>
          <a:lstStyle>
            <a:lvl1pPr>
              <a:defRPr/>
            </a:lvl1pPr>
          </a:lstStyle>
          <a:p>
            <a:pPr>
              <a:defRPr/>
            </a:pPr>
            <a:fld id="{ACE209CB-C90E-4781-B076-683335AC3A88}" type="slidenum">
              <a:rPr lang="it-IT"/>
              <a:pPr>
                <a:defRPr/>
              </a:pPr>
              <a:t>‹N›</a:t>
            </a:fld>
            <a:endParaRPr lang="it-IT"/>
          </a:p>
        </p:txBody>
      </p:sp>
    </p:spTree>
    <p:extLst>
      <p:ext uri="{BB962C8B-B14F-4D97-AF65-F5344CB8AC3E}">
        <p14:creationId xmlns:p14="http://schemas.microsoft.com/office/powerpoint/2010/main" val="3382436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pPr>
              <a:defRPr/>
            </a:pPr>
            <a:fld id="{32EDE65E-FD4C-4C1F-872E-744C38B4616B}" type="datetime1">
              <a:rPr lang="it-IT" smtClean="0"/>
              <a:pPr>
                <a:defRPr/>
              </a:pPr>
              <a:t>02/12/2013</a:t>
            </a:fld>
            <a:endParaRPr lang="it-IT"/>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C8F01C72-B3A2-4A6F-B837-3FD5E679B8FA}" type="slidenum">
              <a:rPr lang="it-IT"/>
              <a:pPr>
                <a:defRPr/>
              </a:pPr>
              <a:t>‹N›</a:t>
            </a:fld>
            <a:endParaRPr lang="it-IT"/>
          </a:p>
        </p:txBody>
      </p:sp>
    </p:spTree>
    <p:extLst>
      <p:ext uri="{BB962C8B-B14F-4D97-AF65-F5344CB8AC3E}">
        <p14:creationId xmlns:p14="http://schemas.microsoft.com/office/powerpoint/2010/main" val="2672419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Vuota">
    <p:spTree>
      <p:nvGrpSpPr>
        <p:cNvPr id="1" name=""/>
        <p:cNvGrpSpPr/>
        <p:nvPr/>
      </p:nvGrpSpPr>
      <p:grpSpPr>
        <a:xfrm>
          <a:off x="0" y="0"/>
          <a:ext cx="0" cy="0"/>
          <a:chOff x="0" y="0"/>
          <a:chExt cx="0" cy="0"/>
        </a:xfrm>
      </p:grpSpPr>
      <p:sp>
        <p:nvSpPr>
          <p:cNvPr id="2" name="Segnaposto data 13"/>
          <p:cNvSpPr>
            <a:spLocks noGrp="1"/>
          </p:cNvSpPr>
          <p:nvPr>
            <p:ph type="dt" sz="half" idx="10"/>
          </p:nvPr>
        </p:nvSpPr>
        <p:spPr/>
        <p:txBody>
          <a:bodyPr/>
          <a:lstStyle>
            <a:lvl1pPr>
              <a:defRPr/>
            </a:lvl1pPr>
          </a:lstStyle>
          <a:p>
            <a:pPr>
              <a:defRPr/>
            </a:pPr>
            <a:fld id="{CCA439B5-8449-4565-BE34-A47DD9C8BDDF}" type="datetime1">
              <a:rPr lang="it-IT" smtClean="0"/>
              <a:pPr>
                <a:defRPr/>
              </a:pPr>
              <a:t>02/12/2013</a:t>
            </a:fld>
            <a:endParaRPr lang="it-IT"/>
          </a:p>
        </p:txBody>
      </p:sp>
      <p:sp>
        <p:nvSpPr>
          <p:cNvPr id="3" name="Segnaposto piè di pagina 2"/>
          <p:cNvSpPr>
            <a:spLocks noGrp="1"/>
          </p:cNvSpPr>
          <p:nvPr>
            <p:ph type="ftr" sz="quarter" idx="11"/>
          </p:nvPr>
        </p:nvSpPr>
        <p:spPr/>
        <p:txBody>
          <a:bodyPr/>
          <a:lstStyle>
            <a:lvl1pPr>
              <a:defRPr/>
            </a:lvl1pPr>
          </a:lstStyle>
          <a:p>
            <a:pPr>
              <a:defRPr/>
            </a:pPr>
            <a:endParaRPr lang="it-IT"/>
          </a:p>
        </p:txBody>
      </p:sp>
      <p:sp>
        <p:nvSpPr>
          <p:cNvPr id="4" name="Segnaposto numero diapositiva 22"/>
          <p:cNvSpPr>
            <a:spLocks noGrp="1"/>
          </p:cNvSpPr>
          <p:nvPr>
            <p:ph type="sldNum" sz="quarter" idx="12"/>
          </p:nvPr>
        </p:nvSpPr>
        <p:spPr/>
        <p:txBody>
          <a:bodyPr/>
          <a:lstStyle>
            <a:lvl1pPr>
              <a:defRPr/>
            </a:lvl1pPr>
          </a:lstStyle>
          <a:p>
            <a:pPr>
              <a:defRPr/>
            </a:pPr>
            <a:fld id="{4D67DFC5-DB33-4871-A439-D929DA4088FD}" type="slidenum">
              <a:rPr lang="it-IT"/>
              <a:pPr>
                <a:defRPr/>
              </a:pPr>
              <a:t>‹N›</a:t>
            </a:fld>
            <a:endParaRPr lang="it-IT"/>
          </a:p>
        </p:txBody>
      </p:sp>
    </p:spTree>
    <p:extLst>
      <p:ext uri="{BB962C8B-B14F-4D97-AF65-F5344CB8AC3E}">
        <p14:creationId xmlns:p14="http://schemas.microsoft.com/office/powerpoint/2010/main" val="3675283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stile</a:t>
            </a:r>
            <a:endParaRPr lang="en-US" altLang="it-IT" smtClean="0"/>
          </a:p>
        </p:txBody>
      </p:sp>
      <p:sp>
        <p:nvSpPr>
          <p:cNvPr id="1027" name="Segnaposto testo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endParaRPr lang="en-US" altLang="it-IT" smtClean="0"/>
          </a:p>
        </p:txBody>
      </p:sp>
      <p:sp>
        <p:nvSpPr>
          <p:cNvPr id="14" name="Segnaposto data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latin typeface="Tw Cen MT" pitchFamily="34" charset="0"/>
              </a:defRPr>
            </a:lvl1pPr>
          </a:lstStyle>
          <a:p>
            <a:pPr>
              <a:defRPr/>
            </a:pPr>
            <a:fld id="{3CEFCEC8-CB2E-4F2E-B1DC-020974A715E5}" type="datetime1">
              <a:rPr lang="it-IT" smtClean="0"/>
              <a:pPr>
                <a:defRPr/>
              </a:pPr>
              <a:t>02/12/2013</a:t>
            </a:fld>
            <a:endParaRPr lang="it-IT"/>
          </a:p>
        </p:txBody>
      </p:sp>
      <p:sp>
        <p:nvSpPr>
          <p:cNvPr id="3" name="Segnaposto piè di pagina 2"/>
          <p:cNvSpPr>
            <a:spLocks noGrp="1"/>
          </p:cNvSpPr>
          <p:nvPr>
            <p:ph type="ftr" sz="quarter" idx="3"/>
          </p:nvPr>
        </p:nvSpPr>
        <p:spPr>
          <a:xfrm>
            <a:off x="609600" y="6248400"/>
            <a:ext cx="5421313"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latin typeface="Tw Cen MT" pitchFamily="34" charset="0"/>
              </a:defRPr>
            </a:lvl1pPr>
          </a:lstStyle>
          <a:p>
            <a:pPr>
              <a:defRPr/>
            </a:pPr>
            <a:endParaRPr lang="it-IT"/>
          </a:p>
        </p:txBody>
      </p:sp>
      <p:sp>
        <p:nvSpPr>
          <p:cNvPr id="7" name="Rettangolo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8" name="Rettangolo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9" name="Rettangolo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23" name="Segnaposto numero diapositiva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latin typeface="Tw Cen MT" pitchFamily="34" charset="0"/>
              </a:defRPr>
            </a:lvl1pPr>
          </a:lstStyle>
          <a:p>
            <a:pPr>
              <a:defRPr/>
            </a:pPr>
            <a:fld id="{3B59AFC7-B139-4440-85F0-1EA1A1D8109D}"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4124" r:id="rId1"/>
    <p:sldLayoutId id="2147484123" r:id="rId2"/>
    <p:sldLayoutId id="2147484122" r:id="rId3"/>
    <p:sldLayoutId id="2147484121" r:id="rId4"/>
    <p:sldLayoutId id="2147484120" r:id="rId5"/>
    <p:sldLayoutId id="2147484125" r:id="rId6"/>
    <p:sldLayoutId id="2147484119" r:id="rId7"/>
    <p:sldLayoutId id="2147484118" r:id="rId8"/>
    <p:sldLayoutId id="2147484117" r:id="rId9"/>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r="-100000" b="-100000"/>
        </a:gradFill>
        <a:effectLst/>
      </p:bgPr>
    </p:bg>
    <p:spTree>
      <p:nvGrpSpPr>
        <p:cNvPr id="1" name=""/>
        <p:cNvGrpSpPr/>
        <p:nvPr/>
      </p:nvGrpSpPr>
      <p:grpSpPr>
        <a:xfrm>
          <a:off x="0" y="0"/>
          <a:ext cx="0" cy="0"/>
          <a:chOff x="0" y="0"/>
          <a:chExt cx="0" cy="0"/>
        </a:xfrm>
      </p:grpSpPr>
      <p:pic>
        <p:nvPicPr>
          <p:cNvPr id="1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9144000" cy="1663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0" y="0"/>
            <a:ext cx="1224000" cy="16631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98" name="Titolo 1"/>
          <p:cNvSpPr>
            <a:spLocks noGrp="1"/>
          </p:cNvSpPr>
          <p:nvPr>
            <p:ph type="ctrTitle"/>
          </p:nvPr>
        </p:nvSpPr>
        <p:spPr>
          <a:xfrm>
            <a:off x="525258" y="2564283"/>
            <a:ext cx="8496944" cy="1008733"/>
          </a:xfrm>
        </p:spPr>
        <p:txBody>
          <a:bodyPr/>
          <a:lstStyle/>
          <a:p>
            <a:pPr algn="ctr" eaLnBrk="1" hangingPunct="1"/>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altLang="it-IT" sz="4000" cap="none" dirty="0" smtClean="0"/>
              <a:t/>
            </a:r>
            <a:br>
              <a:rPr lang="it-IT" altLang="it-IT" sz="4000" cap="none" dirty="0" smtClean="0"/>
            </a:br>
            <a:r>
              <a:rPr lang="it-IT" b="1" dirty="0" smtClean="0">
                <a:solidFill>
                  <a:schemeClr val="tx1"/>
                </a:solidFill>
              </a:rPr>
              <a:t>LE ASSISTENTI FAMILIARI in Lombardia</a:t>
            </a:r>
            <a:endParaRPr lang="it-IT" altLang="it-IT" b="1" cap="none" dirty="0" smtClean="0">
              <a:solidFill>
                <a:schemeClr val="tx1"/>
              </a:solidFill>
            </a:endParaRPr>
          </a:p>
        </p:txBody>
      </p:sp>
      <p:sp>
        <p:nvSpPr>
          <p:cNvPr id="4100" name="Sottotitolo 1"/>
          <p:cNvSpPr>
            <a:spLocks noGrp="1"/>
          </p:cNvSpPr>
          <p:nvPr>
            <p:ph type="subTitle" idx="1"/>
          </p:nvPr>
        </p:nvSpPr>
        <p:spPr>
          <a:xfrm>
            <a:off x="2411760" y="6049963"/>
            <a:ext cx="6624736" cy="685800"/>
          </a:xfrm>
          <a:noFill/>
        </p:spPr>
        <p:txBody>
          <a:bodyPr/>
          <a:lstStyle/>
          <a:p>
            <a:pPr algn="ctr"/>
            <a:r>
              <a:rPr lang="it-IT" altLang="it-IT" dirty="0" smtClean="0"/>
              <a:t>Milano, </a:t>
            </a:r>
            <a:r>
              <a:rPr lang="it-IT" altLang="it-IT" dirty="0" smtClean="0"/>
              <a:t>dicembre 2013</a:t>
            </a:r>
          </a:p>
        </p:txBody>
      </p:sp>
      <p:sp>
        <p:nvSpPr>
          <p:cNvPr id="4" name="Striscia diagonale 3"/>
          <p:cNvSpPr/>
          <p:nvPr/>
        </p:nvSpPr>
        <p:spPr>
          <a:xfrm>
            <a:off x="0" y="5013176"/>
            <a:ext cx="9036496" cy="216024"/>
          </a:xfrm>
          <a:prstGeom prst="diagStripe">
            <a:avLst>
              <a:gd name="adj" fmla="val 100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1" name="Rettangolo 10"/>
          <p:cNvSpPr/>
          <p:nvPr/>
        </p:nvSpPr>
        <p:spPr>
          <a:xfrm>
            <a:off x="0" y="6065432"/>
            <a:ext cx="2232000" cy="691200"/>
          </a:xfrm>
          <a:prstGeom prst="rect">
            <a:avLst/>
          </a:prstGeom>
          <a:pattFill prst="pct75">
            <a:fgClr>
              <a:srgbClr val="000099"/>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numero diapositiva 9"/>
          <p:cNvSpPr>
            <a:spLocks noGrp="1"/>
          </p:cNvSpPr>
          <p:nvPr>
            <p:ph type="sldNum" sz="quarter" idx="12"/>
          </p:nvPr>
        </p:nvSpPr>
        <p:spPr/>
        <p:txBody>
          <a:bodyPr/>
          <a:lstStyle/>
          <a:p>
            <a:pPr>
              <a:defRPr/>
            </a:pPr>
            <a:fld id="{BD1E8797-CBF0-4367-B61A-372ADB8B2A83}" type="slidenum">
              <a:rPr lang="it-IT" smtClean="0"/>
              <a:pPr>
                <a:defRPr/>
              </a:pPr>
              <a:t>1</a:t>
            </a:fld>
            <a:endParaRPr lang="it-IT"/>
          </a:p>
        </p:txBody>
      </p:sp>
      <p:pic>
        <p:nvPicPr>
          <p:cNvPr id="2" name="Picture 2" descr="C:\LAVORI MONTEMURRO\2013\Loghi\PNG\Logo CGIL SPI Lombard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8707"/>
            <a:ext cx="1224000" cy="164571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LAVORI MONTEMURRO\2013\Loghi\PNG\Logo_Ire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88075" y="1"/>
            <a:ext cx="1655925" cy="1664632"/>
          </a:xfrm>
          <a:prstGeom prst="rect">
            <a:avLst/>
          </a:prstGeom>
          <a:noFill/>
          <a:extLst>
            <a:ext uri="{909E8E84-426E-40DD-AFC4-6F175D3DCCD1}">
              <a14:hiddenFill xmlns:a14="http://schemas.microsoft.com/office/drawing/2010/main">
                <a:solidFill>
                  <a:srgbClr val="FFFFFF"/>
                </a:solidFill>
              </a14:hiddenFill>
            </a:ext>
          </a:extLst>
        </p:spPr>
      </p:pic>
      <p:sp>
        <p:nvSpPr>
          <p:cNvPr id="3" name="CasellaDiTesto 2"/>
          <p:cNvSpPr txBox="1"/>
          <p:nvPr/>
        </p:nvSpPr>
        <p:spPr>
          <a:xfrm>
            <a:off x="5148064" y="5229200"/>
            <a:ext cx="3888432" cy="646331"/>
          </a:xfrm>
          <a:prstGeom prst="rect">
            <a:avLst/>
          </a:prstGeom>
          <a:noFill/>
        </p:spPr>
        <p:txBody>
          <a:bodyPr wrap="square" rtlCol="0">
            <a:spAutoFit/>
          </a:bodyPr>
          <a:lstStyle/>
          <a:p>
            <a:r>
              <a:rPr lang="it-IT" dirty="0">
                <a:solidFill>
                  <a:schemeClr val="bg1"/>
                </a:solidFill>
              </a:rPr>
              <a:t>a</a:t>
            </a:r>
            <a:r>
              <a:rPr lang="it-IT" dirty="0" smtClean="0">
                <a:solidFill>
                  <a:schemeClr val="bg1"/>
                </a:solidFill>
              </a:rPr>
              <a:t> cura di </a:t>
            </a:r>
            <a:r>
              <a:rPr lang="it-IT" b="1" dirty="0" smtClean="0">
                <a:solidFill>
                  <a:schemeClr val="bg1"/>
                </a:solidFill>
              </a:rPr>
              <a:t>Francesco Montemurro</a:t>
            </a:r>
          </a:p>
          <a:p>
            <a:r>
              <a:rPr lang="it-IT" dirty="0" smtClean="0">
                <a:solidFill>
                  <a:schemeClr val="bg1"/>
                </a:solidFill>
              </a:rPr>
              <a:t>e </a:t>
            </a:r>
            <a:r>
              <a:rPr lang="it-IT" b="1" dirty="0" smtClean="0">
                <a:solidFill>
                  <a:schemeClr val="bg1"/>
                </a:solidFill>
              </a:rPr>
              <a:t>Giorgia </a:t>
            </a:r>
            <a:r>
              <a:rPr lang="it-IT" b="1" dirty="0" err="1" smtClean="0">
                <a:solidFill>
                  <a:schemeClr val="bg1"/>
                </a:solidFill>
              </a:rPr>
              <a:t>Pautasso</a:t>
            </a:r>
            <a:endParaRPr lang="it-IT"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10</a:t>
            </a:fld>
            <a:endParaRPr lang="it-IT"/>
          </a:p>
        </p:txBody>
      </p:sp>
      <p:graphicFrame>
        <p:nvGraphicFramePr>
          <p:cNvPr id="5" name="Tabella 4"/>
          <p:cNvGraphicFramePr>
            <a:graphicFrameLocks noGrp="1"/>
          </p:cNvGraphicFramePr>
          <p:nvPr>
            <p:extLst>
              <p:ext uri="{D42A27DB-BD31-4B8C-83A1-F6EECF244321}">
                <p14:modId xmlns:p14="http://schemas.microsoft.com/office/powerpoint/2010/main" val="250924577"/>
              </p:ext>
            </p:extLst>
          </p:nvPr>
        </p:nvGraphicFramePr>
        <p:xfrm>
          <a:off x="4572000" y="2132856"/>
          <a:ext cx="3960440" cy="3154680"/>
        </p:xfrm>
        <a:graphic>
          <a:graphicData uri="http://schemas.openxmlformats.org/drawingml/2006/table">
            <a:tbl>
              <a:tblPr firstRow="1" firstCol="1" bandRow="1">
                <a:tableStyleId>{5C22544A-7EE6-4342-B048-85BDC9FD1C3A}</a:tableStyleId>
              </a:tblPr>
              <a:tblGrid>
                <a:gridCol w="1435359"/>
                <a:gridCol w="855695"/>
                <a:gridCol w="1669386"/>
              </a:tblGrid>
              <a:tr h="391821">
                <a:tc>
                  <a:txBody>
                    <a:bodyPr/>
                    <a:lstStyle/>
                    <a:p>
                      <a:pPr>
                        <a:lnSpc>
                          <a:spcPct val="115000"/>
                        </a:lnSpc>
                        <a:spcAft>
                          <a:spcPts val="0"/>
                        </a:spcAft>
                      </a:pPr>
                      <a:r>
                        <a:rPr lang="it-IT" sz="1200" dirty="0">
                          <a:effectLst/>
                        </a:rPr>
                        <a:t> </a:t>
                      </a:r>
                      <a:endParaRPr lang="it-IT" sz="12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Val. assoluto</a:t>
                      </a:r>
                      <a:endParaRPr lang="it-IT" sz="12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200" dirty="0" smtClean="0">
                          <a:effectLst/>
                        </a:rPr>
                        <a:t>% sugli anziani residenti (&gt;65</a:t>
                      </a:r>
                      <a:r>
                        <a:rPr lang="it-IT" sz="1200" baseline="0" dirty="0" smtClean="0">
                          <a:effectLst/>
                        </a:rPr>
                        <a:t> anni)</a:t>
                      </a:r>
                      <a:endParaRPr lang="it-IT" sz="1200" dirty="0">
                        <a:effectLst/>
                        <a:latin typeface="Calibri"/>
                        <a:ea typeface="Calibri"/>
                        <a:cs typeface="Times New Roman"/>
                      </a:endParaRPr>
                    </a:p>
                  </a:txBody>
                  <a:tcPr marL="44450" marR="44450" marT="0" marB="0" anchor="ctr"/>
                </a:tc>
              </a:tr>
              <a:tr h="195910">
                <a:tc>
                  <a:txBody>
                    <a:bodyPr/>
                    <a:lstStyle/>
                    <a:p>
                      <a:pPr>
                        <a:lnSpc>
                          <a:spcPct val="115000"/>
                        </a:lnSpc>
                        <a:spcAft>
                          <a:spcPts val="0"/>
                        </a:spcAft>
                      </a:pPr>
                      <a:r>
                        <a:rPr lang="it-IT" sz="1200" dirty="0">
                          <a:effectLst/>
                        </a:rPr>
                        <a:t>Varese</a:t>
                      </a:r>
                      <a:endParaRPr lang="it-IT" sz="12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15.022</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8,1%</a:t>
                      </a:r>
                      <a:endParaRPr lang="it-IT" sz="1200">
                        <a:effectLst/>
                        <a:latin typeface="Calibri"/>
                        <a:ea typeface="Calibri"/>
                        <a:cs typeface="Times New Roman"/>
                      </a:endParaRPr>
                    </a:p>
                  </a:txBody>
                  <a:tcPr marL="44450" marR="44450" marT="0" marB="0" anchor="b"/>
                </a:tc>
              </a:tr>
              <a:tr h="195910">
                <a:tc>
                  <a:txBody>
                    <a:bodyPr/>
                    <a:lstStyle/>
                    <a:p>
                      <a:pPr>
                        <a:lnSpc>
                          <a:spcPct val="115000"/>
                        </a:lnSpc>
                        <a:spcAft>
                          <a:spcPts val="0"/>
                        </a:spcAft>
                      </a:pPr>
                      <a:r>
                        <a:rPr lang="it-IT" sz="1200">
                          <a:effectLst/>
                        </a:rPr>
                        <a:t>Como</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11.537</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9,6%</a:t>
                      </a:r>
                      <a:endParaRPr lang="it-IT" sz="1200">
                        <a:effectLst/>
                        <a:latin typeface="Calibri"/>
                        <a:ea typeface="Calibri"/>
                        <a:cs typeface="Times New Roman"/>
                      </a:endParaRPr>
                    </a:p>
                  </a:txBody>
                  <a:tcPr marL="44450" marR="44450" marT="0" marB="0" anchor="b"/>
                </a:tc>
              </a:tr>
              <a:tr h="195910">
                <a:tc>
                  <a:txBody>
                    <a:bodyPr/>
                    <a:lstStyle/>
                    <a:p>
                      <a:pPr>
                        <a:lnSpc>
                          <a:spcPct val="115000"/>
                        </a:lnSpc>
                        <a:spcAft>
                          <a:spcPts val="0"/>
                        </a:spcAft>
                      </a:pPr>
                      <a:r>
                        <a:rPr lang="it-IT" sz="1200">
                          <a:effectLst/>
                        </a:rPr>
                        <a:t>Sondrio</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5.800</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15,5%</a:t>
                      </a:r>
                      <a:endParaRPr lang="it-IT" sz="1200">
                        <a:effectLst/>
                        <a:latin typeface="Calibri"/>
                        <a:ea typeface="Calibri"/>
                        <a:cs typeface="Times New Roman"/>
                      </a:endParaRPr>
                    </a:p>
                  </a:txBody>
                  <a:tcPr marL="44450" marR="44450" marT="0" marB="0" anchor="b"/>
                </a:tc>
              </a:tr>
              <a:tr h="195910">
                <a:tc>
                  <a:txBody>
                    <a:bodyPr/>
                    <a:lstStyle/>
                    <a:p>
                      <a:pPr>
                        <a:lnSpc>
                          <a:spcPct val="115000"/>
                        </a:lnSpc>
                        <a:spcAft>
                          <a:spcPts val="0"/>
                        </a:spcAft>
                      </a:pPr>
                      <a:r>
                        <a:rPr lang="it-IT" sz="1200">
                          <a:effectLst/>
                        </a:rPr>
                        <a:t>Milano</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55.929</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8,4%</a:t>
                      </a:r>
                      <a:endParaRPr lang="it-IT" sz="1200">
                        <a:effectLst/>
                        <a:latin typeface="Calibri"/>
                        <a:ea typeface="Calibri"/>
                        <a:cs typeface="Times New Roman"/>
                      </a:endParaRPr>
                    </a:p>
                  </a:txBody>
                  <a:tcPr marL="44450" marR="44450" marT="0" marB="0" anchor="b"/>
                </a:tc>
              </a:tr>
              <a:tr h="195910">
                <a:tc>
                  <a:txBody>
                    <a:bodyPr/>
                    <a:lstStyle/>
                    <a:p>
                      <a:pPr>
                        <a:lnSpc>
                          <a:spcPct val="115000"/>
                        </a:lnSpc>
                        <a:spcAft>
                          <a:spcPts val="0"/>
                        </a:spcAft>
                      </a:pPr>
                      <a:r>
                        <a:rPr lang="it-IT" sz="1200">
                          <a:effectLst/>
                        </a:rPr>
                        <a:t>Bergamo</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18.573</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9,3%</a:t>
                      </a:r>
                      <a:endParaRPr lang="it-IT" sz="1200">
                        <a:effectLst/>
                        <a:latin typeface="Calibri"/>
                        <a:ea typeface="Calibri"/>
                        <a:cs typeface="Times New Roman"/>
                      </a:endParaRPr>
                    </a:p>
                  </a:txBody>
                  <a:tcPr marL="44450" marR="44450" marT="0" marB="0" anchor="b"/>
                </a:tc>
              </a:tr>
              <a:tr h="195910">
                <a:tc>
                  <a:txBody>
                    <a:bodyPr/>
                    <a:lstStyle/>
                    <a:p>
                      <a:pPr>
                        <a:lnSpc>
                          <a:spcPct val="115000"/>
                        </a:lnSpc>
                        <a:spcAft>
                          <a:spcPts val="0"/>
                        </a:spcAft>
                      </a:pPr>
                      <a:r>
                        <a:rPr lang="it-IT" sz="1200">
                          <a:effectLst/>
                        </a:rPr>
                        <a:t>Brescia</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21.376</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9,0%</a:t>
                      </a:r>
                      <a:endParaRPr lang="it-IT" sz="1200">
                        <a:effectLst/>
                        <a:latin typeface="Calibri"/>
                        <a:ea typeface="Calibri"/>
                        <a:cs typeface="Times New Roman"/>
                      </a:endParaRPr>
                    </a:p>
                  </a:txBody>
                  <a:tcPr marL="44450" marR="44450" marT="0" marB="0" anchor="b"/>
                </a:tc>
              </a:tr>
              <a:tr h="195910">
                <a:tc>
                  <a:txBody>
                    <a:bodyPr/>
                    <a:lstStyle/>
                    <a:p>
                      <a:pPr>
                        <a:lnSpc>
                          <a:spcPct val="115000"/>
                        </a:lnSpc>
                        <a:spcAft>
                          <a:spcPts val="0"/>
                        </a:spcAft>
                      </a:pPr>
                      <a:r>
                        <a:rPr lang="it-IT" sz="1200">
                          <a:effectLst/>
                        </a:rPr>
                        <a:t>Pavia</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17.204</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14,0%</a:t>
                      </a:r>
                      <a:endParaRPr lang="it-IT" sz="1200">
                        <a:effectLst/>
                        <a:latin typeface="Calibri"/>
                        <a:ea typeface="Calibri"/>
                        <a:cs typeface="Times New Roman"/>
                      </a:endParaRPr>
                    </a:p>
                  </a:txBody>
                  <a:tcPr marL="44450" marR="44450" marT="0" marB="0" anchor="b"/>
                </a:tc>
              </a:tr>
              <a:tr h="195910">
                <a:tc>
                  <a:txBody>
                    <a:bodyPr/>
                    <a:lstStyle/>
                    <a:p>
                      <a:pPr>
                        <a:lnSpc>
                          <a:spcPct val="115000"/>
                        </a:lnSpc>
                        <a:spcAft>
                          <a:spcPts val="0"/>
                        </a:spcAft>
                      </a:pPr>
                      <a:r>
                        <a:rPr lang="it-IT" sz="1200">
                          <a:effectLst/>
                        </a:rPr>
                        <a:t>Cremona</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8.852</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11,2%</a:t>
                      </a:r>
                      <a:endParaRPr lang="it-IT" sz="1200">
                        <a:effectLst/>
                        <a:latin typeface="Calibri"/>
                        <a:ea typeface="Calibri"/>
                        <a:cs typeface="Times New Roman"/>
                      </a:endParaRPr>
                    </a:p>
                  </a:txBody>
                  <a:tcPr marL="44450" marR="44450" marT="0" marB="0" anchor="b"/>
                </a:tc>
              </a:tr>
              <a:tr h="195910">
                <a:tc>
                  <a:txBody>
                    <a:bodyPr/>
                    <a:lstStyle/>
                    <a:p>
                      <a:pPr>
                        <a:lnSpc>
                          <a:spcPct val="115000"/>
                        </a:lnSpc>
                        <a:spcAft>
                          <a:spcPts val="0"/>
                        </a:spcAft>
                      </a:pPr>
                      <a:r>
                        <a:rPr lang="it-IT" sz="1200">
                          <a:effectLst/>
                        </a:rPr>
                        <a:t>Mantova</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9.918</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11,1%</a:t>
                      </a:r>
                      <a:endParaRPr lang="it-IT" sz="1200">
                        <a:effectLst/>
                        <a:latin typeface="Calibri"/>
                        <a:ea typeface="Calibri"/>
                        <a:cs typeface="Times New Roman"/>
                      </a:endParaRPr>
                    </a:p>
                  </a:txBody>
                  <a:tcPr marL="44450" marR="44450" marT="0" marB="0" anchor="b"/>
                </a:tc>
              </a:tr>
              <a:tr h="195910">
                <a:tc>
                  <a:txBody>
                    <a:bodyPr/>
                    <a:lstStyle/>
                    <a:p>
                      <a:pPr>
                        <a:lnSpc>
                          <a:spcPct val="115000"/>
                        </a:lnSpc>
                        <a:spcAft>
                          <a:spcPts val="0"/>
                        </a:spcAft>
                      </a:pPr>
                      <a:r>
                        <a:rPr lang="it-IT" sz="1200">
                          <a:effectLst/>
                        </a:rPr>
                        <a:t>Lecco</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6.611</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9,6%</a:t>
                      </a:r>
                      <a:endParaRPr lang="it-IT" sz="1200">
                        <a:effectLst/>
                        <a:latin typeface="Calibri"/>
                        <a:ea typeface="Calibri"/>
                        <a:cs typeface="Times New Roman"/>
                      </a:endParaRPr>
                    </a:p>
                  </a:txBody>
                  <a:tcPr marL="44450" marR="44450" marT="0" marB="0" anchor="b"/>
                </a:tc>
              </a:tr>
              <a:tr h="195910">
                <a:tc>
                  <a:txBody>
                    <a:bodyPr/>
                    <a:lstStyle/>
                    <a:p>
                      <a:pPr>
                        <a:lnSpc>
                          <a:spcPct val="115000"/>
                        </a:lnSpc>
                        <a:spcAft>
                          <a:spcPts val="0"/>
                        </a:spcAft>
                      </a:pPr>
                      <a:r>
                        <a:rPr lang="it-IT" sz="1200">
                          <a:effectLst/>
                        </a:rPr>
                        <a:t>Lodi</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4.353</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10,0%</a:t>
                      </a:r>
                      <a:endParaRPr lang="it-IT" sz="1200">
                        <a:effectLst/>
                        <a:latin typeface="Calibri"/>
                        <a:ea typeface="Calibri"/>
                        <a:cs typeface="Times New Roman"/>
                      </a:endParaRPr>
                    </a:p>
                  </a:txBody>
                  <a:tcPr marL="44450" marR="44450" marT="0" marB="0" anchor="b"/>
                </a:tc>
              </a:tr>
              <a:tr h="195910">
                <a:tc>
                  <a:txBody>
                    <a:bodyPr/>
                    <a:lstStyle/>
                    <a:p>
                      <a:pPr>
                        <a:lnSpc>
                          <a:spcPct val="115000"/>
                        </a:lnSpc>
                        <a:spcAft>
                          <a:spcPts val="0"/>
                        </a:spcAft>
                      </a:pPr>
                      <a:r>
                        <a:rPr lang="it-IT" sz="1200">
                          <a:effectLst/>
                        </a:rPr>
                        <a:t>Monza-Brianza</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14.053</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8,4%</a:t>
                      </a:r>
                      <a:endParaRPr lang="it-IT" sz="1200">
                        <a:effectLst/>
                        <a:latin typeface="Calibri"/>
                        <a:ea typeface="Calibri"/>
                        <a:cs typeface="Times New Roman"/>
                      </a:endParaRPr>
                    </a:p>
                  </a:txBody>
                  <a:tcPr marL="44450" marR="44450" marT="0" marB="0" anchor="b"/>
                </a:tc>
              </a:tr>
              <a:tr h="195910">
                <a:tc>
                  <a:txBody>
                    <a:bodyPr/>
                    <a:lstStyle/>
                    <a:p>
                      <a:pPr>
                        <a:lnSpc>
                          <a:spcPct val="115000"/>
                        </a:lnSpc>
                        <a:spcAft>
                          <a:spcPts val="0"/>
                        </a:spcAft>
                      </a:pPr>
                      <a:r>
                        <a:rPr lang="it-IT" sz="1200" dirty="0" smtClean="0">
                          <a:effectLst/>
                        </a:rPr>
                        <a:t>LOMBARDIA</a:t>
                      </a:r>
                      <a:endParaRPr lang="it-IT" sz="12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b="1">
                          <a:solidFill>
                            <a:schemeClr val="bg1"/>
                          </a:solidFill>
                          <a:effectLst/>
                        </a:rPr>
                        <a:t>189.228</a:t>
                      </a:r>
                      <a:endParaRPr lang="it-IT" sz="1200" b="1">
                        <a:solidFill>
                          <a:schemeClr val="bg1"/>
                        </a:solidFill>
                        <a:effectLst/>
                        <a:latin typeface="Calibri"/>
                        <a:ea typeface="Calibri"/>
                        <a:cs typeface="Times New Roman"/>
                      </a:endParaRPr>
                    </a:p>
                  </a:txBody>
                  <a:tcPr marL="44450" marR="44450" marT="0" marB="0" anchor="b">
                    <a:solidFill>
                      <a:schemeClr val="accent1"/>
                    </a:solidFill>
                  </a:tcPr>
                </a:tc>
                <a:tc>
                  <a:txBody>
                    <a:bodyPr/>
                    <a:lstStyle/>
                    <a:p>
                      <a:pPr algn="ctr">
                        <a:lnSpc>
                          <a:spcPct val="115000"/>
                        </a:lnSpc>
                        <a:spcAft>
                          <a:spcPts val="0"/>
                        </a:spcAft>
                      </a:pPr>
                      <a:r>
                        <a:rPr lang="it-IT" sz="1200" b="1" dirty="0">
                          <a:solidFill>
                            <a:schemeClr val="bg1"/>
                          </a:solidFill>
                          <a:effectLst/>
                        </a:rPr>
                        <a:t>9,4%</a:t>
                      </a:r>
                      <a:endParaRPr lang="it-IT" sz="1200" b="1" dirty="0">
                        <a:solidFill>
                          <a:schemeClr val="bg1"/>
                        </a:solidFill>
                        <a:effectLst/>
                        <a:latin typeface="Calibri"/>
                        <a:ea typeface="Calibri"/>
                        <a:cs typeface="Times New Roman"/>
                      </a:endParaRPr>
                    </a:p>
                  </a:txBody>
                  <a:tcPr marL="44450" marR="44450" marT="0" marB="0" anchor="b">
                    <a:solidFill>
                      <a:schemeClr val="accent1"/>
                    </a:solidFill>
                  </a:tcPr>
                </a:tc>
              </a:tr>
            </a:tbl>
          </a:graphicData>
        </a:graphic>
      </p:graphicFrame>
      <p:graphicFrame>
        <p:nvGraphicFramePr>
          <p:cNvPr id="6" name="Tabella 5"/>
          <p:cNvGraphicFramePr>
            <a:graphicFrameLocks noGrp="1"/>
          </p:cNvGraphicFramePr>
          <p:nvPr>
            <p:extLst>
              <p:ext uri="{D42A27DB-BD31-4B8C-83A1-F6EECF244321}">
                <p14:modId xmlns:p14="http://schemas.microsoft.com/office/powerpoint/2010/main" val="438409662"/>
              </p:ext>
            </p:extLst>
          </p:nvPr>
        </p:nvGraphicFramePr>
        <p:xfrm>
          <a:off x="539552" y="2143146"/>
          <a:ext cx="3600400" cy="4626864"/>
        </p:xfrm>
        <a:graphic>
          <a:graphicData uri="http://schemas.openxmlformats.org/drawingml/2006/table">
            <a:tbl>
              <a:tblPr firstRow="1" firstCol="1" bandRow="1">
                <a:tableStyleId>{5C22544A-7EE6-4342-B048-85BDC9FD1C3A}</a:tableStyleId>
              </a:tblPr>
              <a:tblGrid>
                <a:gridCol w="1320800"/>
                <a:gridCol w="787400"/>
                <a:gridCol w="1492200"/>
              </a:tblGrid>
              <a:tr h="381132">
                <a:tc>
                  <a:txBody>
                    <a:bodyPr/>
                    <a:lstStyle/>
                    <a:p>
                      <a:pPr>
                        <a:lnSpc>
                          <a:spcPct val="115000"/>
                        </a:lnSpc>
                        <a:spcAft>
                          <a:spcPts val="0"/>
                        </a:spcAft>
                      </a:pPr>
                      <a:r>
                        <a:rPr lang="it-IT" sz="1200" dirty="0">
                          <a:effectLst/>
                        </a:rPr>
                        <a:t> </a:t>
                      </a:r>
                      <a:endParaRPr lang="it-IT" sz="12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dirty="0" smtClean="0">
                          <a:effectLst/>
                        </a:rPr>
                        <a:t>val.</a:t>
                      </a:r>
                    </a:p>
                    <a:p>
                      <a:pPr algn="ctr">
                        <a:lnSpc>
                          <a:spcPct val="115000"/>
                        </a:lnSpc>
                        <a:spcAft>
                          <a:spcPts val="0"/>
                        </a:spcAft>
                      </a:pPr>
                      <a:r>
                        <a:rPr lang="it-IT" sz="1200" dirty="0" smtClean="0">
                          <a:effectLst/>
                        </a:rPr>
                        <a:t>assoluto</a:t>
                      </a:r>
                      <a:endParaRPr lang="it-IT" sz="12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200" dirty="0">
                          <a:effectLst/>
                        </a:rPr>
                        <a:t>% sugli anziani </a:t>
                      </a:r>
                      <a:r>
                        <a:rPr lang="it-IT" sz="1200" dirty="0" smtClean="0">
                          <a:effectLst/>
                        </a:rPr>
                        <a:t>residenti (&gt;65</a:t>
                      </a:r>
                      <a:r>
                        <a:rPr lang="it-IT" sz="1200" baseline="0" dirty="0" smtClean="0">
                          <a:effectLst/>
                        </a:rPr>
                        <a:t> anni)</a:t>
                      </a:r>
                      <a:endParaRPr lang="it-IT" sz="1200" dirty="0">
                        <a:effectLst/>
                        <a:latin typeface="Calibri"/>
                        <a:ea typeface="Calibri"/>
                        <a:cs typeface="Times New Roman"/>
                      </a:endParaRPr>
                    </a:p>
                  </a:txBody>
                  <a:tcPr marL="44450" marR="44450" marT="0" marB="0" anchor="ctr"/>
                </a:tc>
              </a:tr>
              <a:tr h="190566">
                <a:tc>
                  <a:txBody>
                    <a:bodyPr/>
                    <a:lstStyle/>
                    <a:p>
                      <a:pPr>
                        <a:lnSpc>
                          <a:spcPct val="115000"/>
                        </a:lnSpc>
                        <a:spcAft>
                          <a:spcPts val="0"/>
                        </a:spcAft>
                      </a:pPr>
                      <a:r>
                        <a:rPr lang="it-IT" sz="1200">
                          <a:effectLst/>
                        </a:rPr>
                        <a:t>Piemonte</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88.898</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8,7%</a:t>
                      </a:r>
                      <a:endParaRPr lang="it-IT" sz="1200">
                        <a:effectLst/>
                        <a:latin typeface="Calibri"/>
                        <a:ea typeface="Calibri"/>
                        <a:cs typeface="Times New Roman"/>
                      </a:endParaRPr>
                    </a:p>
                  </a:txBody>
                  <a:tcPr marL="44450" marR="44450" marT="0" marB="0" anchor="b"/>
                </a:tc>
              </a:tr>
              <a:tr h="190566">
                <a:tc>
                  <a:txBody>
                    <a:bodyPr/>
                    <a:lstStyle/>
                    <a:p>
                      <a:pPr>
                        <a:lnSpc>
                          <a:spcPct val="115000"/>
                        </a:lnSpc>
                        <a:spcAft>
                          <a:spcPts val="0"/>
                        </a:spcAft>
                      </a:pPr>
                      <a:r>
                        <a:rPr lang="it-IT" sz="1200">
                          <a:effectLst/>
                        </a:rPr>
                        <a:t>Lombardia</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189.228</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9,4%</a:t>
                      </a:r>
                      <a:endParaRPr lang="it-IT" sz="1200">
                        <a:effectLst/>
                        <a:latin typeface="Calibri"/>
                        <a:ea typeface="Calibri"/>
                        <a:cs typeface="Times New Roman"/>
                      </a:endParaRPr>
                    </a:p>
                  </a:txBody>
                  <a:tcPr marL="44450" marR="44450" marT="0" marB="0" anchor="b"/>
                </a:tc>
              </a:tr>
              <a:tr h="190566">
                <a:tc>
                  <a:txBody>
                    <a:bodyPr/>
                    <a:lstStyle/>
                    <a:p>
                      <a:pPr>
                        <a:lnSpc>
                          <a:spcPct val="115000"/>
                        </a:lnSpc>
                        <a:spcAft>
                          <a:spcPts val="0"/>
                        </a:spcAft>
                      </a:pPr>
                      <a:r>
                        <a:rPr lang="it-IT" sz="1200">
                          <a:effectLst/>
                        </a:rPr>
                        <a:t>Veneto</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97.227</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9,7%</a:t>
                      </a:r>
                      <a:endParaRPr lang="it-IT" sz="1200">
                        <a:effectLst/>
                        <a:latin typeface="Calibri"/>
                        <a:ea typeface="Calibri"/>
                        <a:cs typeface="Times New Roman"/>
                      </a:endParaRPr>
                    </a:p>
                  </a:txBody>
                  <a:tcPr marL="44450" marR="44450" marT="0" marB="0" anchor="b"/>
                </a:tc>
              </a:tr>
              <a:tr h="369740">
                <a:tc>
                  <a:txBody>
                    <a:bodyPr/>
                    <a:lstStyle/>
                    <a:p>
                      <a:pPr>
                        <a:lnSpc>
                          <a:spcPct val="115000"/>
                        </a:lnSpc>
                        <a:spcAft>
                          <a:spcPts val="0"/>
                        </a:spcAft>
                      </a:pPr>
                      <a:r>
                        <a:rPr lang="it-IT" sz="1200">
                          <a:effectLst/>
                        </a:rPr>
                        <a:t>Friuli Venezia Giulia</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30.254</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10,4%</a:t>
                      </a:r>
                      <a:endParaRPr lang="it-IT" sz="1200">
                        <a:effectLst/>
                        <a:latin typeface="Calibri"/>
                        <a:ea typeface="Calibri"/>
                        <a:cs typeface="Times New Roman"/>
                      </a:endParaRPr>
                    </a:p>
                  </a:txBody>
                  <a:tcPr marL="44450" marR="44450" marT="0" marB="0" anchor="b"/>
                </a:tc>
              </a:tr>
              <a:tr h="190566">
                <a:tc>
                  <a:txBody>
                    <a:bodyPr/>
                    <a:lstStyle/>
                    <a:p>
                      <a:pPr>
                        <a:lnSpc>
                          <a:spcPct val="115000"/>
                        </a:lnSpc>
                        <a:spcAft>
                          <a:spcPts val="0"/>
                        </a:spcAft>
                      </a:pPr>
                      <a:r>
                        <a:rPr lang="it-IT" sz="1200">
                          <a:effectLst/>
                        </a:rPr>
                        <a:t>Liguria</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41.253</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9,6%</a:t>
                      </a:r>
                      <a:endParaRPr lang="it-IT" sz="1200">
                        <a:effectLst/>
                        <a:latin typeface="Calibri"/>
                        <a:ea typeface="Calibri"/>
                        <a:cs typeface="Times New Roman"/>
                      </a:endParaRPr>
                    </a:p>
                  </a:txBody>
                  <a:tcPr marL="44450" marR="44450" marT="0" marB="0" anchor="b"/>
                </a:tc>
              </a:tr>
              <a:tr h="190566">
                <a:tc>
                  <a:txBody>
                    <a:bodyPr/>
                    <a:lstStyle/>
                    <a:p>
                      <a:pPr>
                        <a:lnSpc>
                          <a:spcPct val="115000"/>
                        </a:lnSpc>
                        <a:spcAft>
                          <a:spcPts val="0"/>
                        </a:spcAft>
                      </a:pPr>
                      <a:r>
                        <a:rPr lang="it-IT" sz="1200">
                          <a:effectLst/>
                        </a:rPr>
                        <a:t>Emilia Romagna</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96.159</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9,7%</a:t>
                      </a:r>
                      <a:endParaRPr lang="it-IT" sz="1200">
                        <a:effectLst/>
                        <a:latin typeface="Calibri"/>
                        <a:ea typeface="Calibri"/>
                        <a:cs typeface="Times New Roman"/>
                      </a:endParaRPr>
                    </a:p>
                  </a:txBody>
                  <a:tcPr marL="44450" marR="44450" marT="0" marB="0" anchor="b"/>
                </a:tc>
              </a:tr>
              <a:tr h="190566">
                <a:tc>
                  <a:txBody>
                    <a:bodyPr/>
                    <a:lstStyle/>
                    <a:p>
                      <a:pPr>
                        <a:lnSpc>
                          <a:spcPct val="115000"/>
                        </a:lnSpc>
                        <a:spcAft>
                          <a:spcPts val="0"/>
                        </a:spcAft>
                      </a:pPr>
                      <a:r>
                        <a:rPr lang="it-IT" sz="1200">
                          <a:effectLst/>
                        </a:rPr>
                        <a:t>Toscana</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89.368</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10,2%</a:t>
                      </a:r>
                      <a:endParaRPr lang="it-IT" sz="1200">
                        <a:effectLst/>
                        <a:latin typeface="Calibri"/>
                        <a:ea typeface="Calibri"/>
                        <a:cs typeface="Times New Roman"/>
                      </a:endParaRPr>
                    </a:p>
                  </a:txBody>
                  <a:tcPr marL="44450" marR="44450" marT="0" marB="0" anchor="b"/>
                </a:tc>
              </a:tr>
              <a:tr h="190566">
                <a:tc>
                  <a:txBody>
                    <a:bodyPr/>
                    <a:lstStyle/>
                    <a:p>
                      <a:pPr>
                        <a:lnSpc>
                          <a:spcPct val="115000"/>
                        </a:lnSpc>
                        <a:spcAft>
                          <a:spcPts val="0"/>
                        </a:spcAft>
                      </a:pPr>
                      <a:r>
                        <a:rPr lang="it-IT" sz="1200">
                          <a:effectLst/>
                        </a:rPr>
                        <a:t>Umbria</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36.472</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17,5%</a:t>
                      </a:r>
                      <a:endParaRPr lang="it-IT" sz="1200">
                        <a:effectLst/>
                        <a:latin typeface="Calibri"/>
                        <a:ea typeface="Calibri"/>
                        <a:cs typeface="Times New Roman"/>
                      </a:endParaRPr>
                    </a:p>
                  </a:txBody>
                  <a:tcPr marL="44450" marR="44450" marT="0" marB="0" anchor="b"/>
                </a:tc>
              </a:tr>
              <a:tr h="190566">
                <a:tc>
                  <a:txBody>
                    <a:bodyPr/>
                    <a:lstStyle/>
                    <a:p>
                      <a:pPr>
                        <a:lnSpc>
                          <a:spcPct val="115000"/>
                        </a:lnSpc>
                        <a:spcAft>
                          <a:spcPts val="0"/>
                        </a:spcAft>
                      </a:pPr>
                      <a:r>
                        <a:rPr lang="it-IT" sz="1200">
                          <a:effectLst/>
                        </a:rPr>
                        <a:t>Marche</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44.923</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12,8%</a:t>
                      </a:r>
                      <a:endParaRPr lang="it-IT" sz="1200">
                        <a:effectLst/>
                        <a:latin typeface="Calibri"/>
                        <a:ea typeface="Calibri"/>
                        <a:cs typeface="Times New Roman"/>
                      </a:endParaRPr>
                    </a:p>
                  </a:txBody>
                  <a:tcPr marL="44450" marR="44450" marT="0" marB="0" anchor="b"/>
                </a:tc>
              </a:tr>
              <a:tr h="190566">
                <a:tc>
                  <a:txBody>
                    <a:bodyPr/>
                    <a:lstStyle/>
                    <a:p>
                      <a:pPr>
                        <a:lnSpc>
                          <a:spcPct val="115000"/>
                        </a:lnSpc>
                        <a:spcAft>
                          <a:spcPts val="0"/>
                        </a:spcAft>
                      </a:pPr>
                      <a:r>
                        <a:rPr lang="it-IT" sz="1200">
                          <a:effectLst/>
                        </a:rPr>
                        <a:t>Lazio</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141.855</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12,7%</a:t>
                      </a:r>
                      <a:endParaRPr lang="it-IT" sz="1200">
                        <a:effectLst/>
                        <a:latin typeface="Calibri"/>
                        <a:ea typeface="Calibri"/>
                        <a:cs typeface="Times New Roman"/>
                      </a:endParaRPr>
                    </a:p>
                  </a:txBody>
                  <a:tcPr marL="44450" marR="44450" marT="0" marB="0" anchor="b"/>
                </a:tc>
              </a:tr>
              <a:tr h="190566">
                <a:tc>
                  <a:txBody>
                    <a:bodyPr/>
                    <a:lstStyle/>
                    <a:p>
                      <a:pPr>
                        <a:lnSpc>
                          <a:spcPct val="115000"/>
                        </a:lnSpc>
                        <a:spcAft>
                          <a:spcPts val="0"/>
                        </a:spcAft>
                      </a:pPr>
                      <a:r>
                        <a:rPr lang="it-IT" sz="1200">
                          <a:effectLst/>
                        </a:rPr>
                        <a:t>Abruzzo</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38.809</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13,6%</a:t>
                      </a:r>
                      <a:endParaRPr lang="it-IT" sz="1200">
                        <a:effectLst/>
                        <a:latin typeface="Calibri"/>
                        <a:ea typeface="Calibri"/>
                        <a:cs typeface="Times New Roman"/>
                      </a:endParaRPr>
                    </a:p>
                  </a:txBody>
                  <a:tcPr marL="44450" marR="44450" marT="0" marB="0" anchor="b"/>
                </a:tc>
              </a:tr>
              <a:tr h="190566">
                <a:tc>
                  <a:txBody>
                    <a:bodyPr/>
                    <a:lstStyle/>
                    <a:p>
                      <a:pPr>
                        <a:lnSpc>
                          <a:spcPct val="115000"/>
                        </a:lnSpc>
                        <a:spcAft>
                          <a:spcPts val="0"/>
                        </a:spcAft>
                      </a:pPr>
                      <a:r>
                        <a:rPr lang="it-IT" sz="1200">
                          <a:effectLst/>
                        </a:rPr>
                        <a:t>Molise</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7.616</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10,9%</a:t>
                      </a:r>
                      <a:endParaRPr lang="it-IT" sz="1200">
                        <a:effectLst/>
                        <a:latin typeface="Calibri"/>
                        <a:ea typeface="Calibri"/>
                        <a:cs typeface="Times New Roman"/>
                      </a:endParaRPr>
                    </a:p>
                  </a:txBody>
                  <a:tcPr marL="44450" marR="44450" marT="0" marB="0" anchor="b"/>
                </a:tc>
              </a:tr>
              <a:tr h="190566">
                <a:tc>
                  <a:txBody>
                    <a:bodyPr/>
                    <a:lstStyle/>
                    <a:p>
                      <a:pPr>
                        <a:lnSpc>
                          <a:spcPct val="115000"/>
                        </a:lnSpc>
                        <a:spcAft>
                          <a:spcPts val="0"/>
                        </a:spcAft>
                      </a:pPr>
                      <a:r>
                        <a:rPr lang="it-IT" sz="1200">
                          <a:effectLst/>
                        </a:rPr>
                        <a:t>Campania</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144.708</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15,2%</a:t>
                      </a:r>
                      <a:endParaRPr lang="it-IT" sz="1200">
                        <a:effectLst/>
                        <a:latin typeface="Calibri"/>
                        <a:ea typeface="Calibri"/>
                        <a:cs typeface="Times New Roman"/>
                      </a:endParaRPr>
                    </a:p>
                  </a:txBody>
                  <a:tcPr marL="44450" marR="44450" marT="0" marB="0" anchor="b"/>
                </a:tc>
              </a:tr>
              <a:tr h="190566">
                <a:tc>
                  <a:txBody>
                    <a:bodyPr/>
                    <a:lstStyle/>
                    <a:p>
                      <a:pPr>
                        <a:lnSpc>
                          <a:spcPct val="115000"/>
                        </a:lnSpc>
                        <a:spcAft>
                          <a:spcPts val="0"/>
                        </a:spcAft>
                      </a:pPr>
                      <a:r>
                        <a:rPr lang="it-IT" sz="1200">
                          <a:effectLst/>
                        </a:rPr>
                        <a:t>Puglia</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107.710</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14,0%</a:t>
                      </a:r>
                      <a:endParaRPr lang="it-IT" sz="1200">
                        <a:effectLst/>
                        <a:latin typeface="Calibri"/>
                        <a:ea typeface="Calibri"/>
                        <a:cs typeface="Times New Roman"/>
                      </a:endParaRPr>
                    </a:p>
                  </a:txBody>
                  <a:tcPr marL="44450" marR="44450" marT="0" marB="0" anchor="b"/>
                </a:tc>
              </a:tr>
              <a:tr h="190566">
                <a:tc>
                  <a:txBody>
                    <a:bodyPr/>
                    <a:lstStyle/>
                    <a:p>
                      <a:pPr>
                        <a:lnSpc>
                          <a:spcPct val="115000"/>
                        </a:lnSpc>
                        <a:spcAft>
                          <a:spcPts val="0"/>
                        </a:spcAft>
                      </a:pPr>
                      <a:r>
                        <a:rPr lang="it-IT" sz="1200">
                          <a:effectLst/>
                        </a:rPr>
                        <a:t>Basilicata</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14.579</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12,3%</a:t>
                      </a:r>
                      <a:endParaRPr lang="it-IT" sz="1200">
                        <a:effectLst/>
                        <a:latin typeface="Calibri"/>
                        <a:ea typeface="Calibri"/>
                        <a:cs typeface="Times New Roman"/>
                      </a:endParaRPr>
                    </a:p>
                  </a:txBody>
                  <a:tcPr marL="44450" marR="44450" marT="0" marB="0" anchor="b"/>
                </a:tc>
              </a:tr>
              <a:tr h="190566">
                <a:tc>
                  <a:txBody>
                    <a:bodyPr/>
                    <a:lstStyle/>
                    <a:p>
                      <a:pPr>
                        <a:lnSpc>
                          <a:spcPct val="115000"/>
                        </a:lnSpc>
                        <a:spcAft>
                          <a:spcPts val="0"/>
                        </a:spcAft>
                      </a:pPr>
                      <a:r>
                        <a:rPr lang="it-IT" sz="1200">
                          <a:effectLst/>
                        </a:rPr>
                        <a:t>Calabria</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63.283</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16,8%</a:t>
                      </a:r>
                      <a:endParaRPr lang="it-IT" sz="1200">
                        <a:effectLst/>
                        <a:latin typeface="Calibri"/>
                        <a:ea typeface="Calibri"/>
                        <a:cs typeface="Times New Roman"/>
                      </a:endParaRPr>
                    </a:p>
                  </a:txBody>
                  <a:tcPr marL="44450" marR="44450" marT="0" marB="0" anchor="b"/>
                </a:tc>
              </a:tr>
              <a:tr h="190566">
                <a:tc>
                  <a:txBody>
                    <a:bodyPr/>
                    <a:lstStyle/>
                    <a:p>
                      <a:pPr>
                        <a:lnSpc>
                          <a:spcPct val="115000"/>
                        </a:lnSpc>
                        <a:spcAft>
                          <a:spcPts val="0"/>
                        </a:spcAft>
                      </a:pPr>
                      <a:r>
                        <a:rPr lang="it-IT" sz="1200">
                          <a:effectLst/>
                        </a:rPr>
                        <a:t>Sicilia</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127.102</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13,4%</a:t>
                      </a:r>
                      <a:endParaRPr lang="it-IT" sz="1200">
                        <a:effectLst/>
                        <a:latin typeface="Calibri"/>
                        <a:ea typeface="Calibri"/>
                        <a:cs typeface="Times New Roman"/>
                      </a:endParaRPr>
                    </a:p>
                  </a:txBody>
                  <a:tcPr marL="44450" marR="44450" marT="0" marB="0" anchor="b"/>
                </a:tc>
              </a:tr>
              <a:tr h="190566">
                <a:tc>
                  <a:txBody>
                    <a:bodyPr/>
                    <a:lstStyle/>
                    <a:p>
                      <a:pPr>
                        <a:lnSpc>
                          <a:spcPct val="115000"/>
                        </a:lnSpc>
                        <a:spcAft>
                          <a:spcPts val="0"/>
                        </a:spcAft>
                      </a:pPr>
                      <a:r>
                        <a:rPr lang="it-IT" sz="1200">
                          <a:effectLst/>
                        </a:rPr>
                        <a:t>Sardegna</a:t>
                      </a:r>
                      <a:endParaRPr lang="it-IT" sz="12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a:effectLst/>
                        </a:rPr>
                        <a:t>49.648</a:t>
                      </a:r>
                      <a:endParaRPr lang="it-IT"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it-IT" sz="1200">
                          <a:effectLst/>
                        </a:rPr>
                        <a:t>15,0%</a:t>
                      </a:r>
                      <a:endParaRPr lang="it-IT" sz="1200">
                        <a:effectLst/>
                        <a:latin typeface="Calibri"/>
                        <a:ea typeface="Calibri"/>
                        <a:cs typeface="Times New Roman"/>
                      </a:endParaRPr>
                    </a:p>
                  </a:txBody>
                  <a:tcPr marL="44450" marR="44450" marT="0" marB="0" anchor="b"/>
                </a:tc>
              </a:tr>
              <a:tr h="179174">
                <a:tc>
                  <a:txBody>
                    <a:bodyPr/>
                    <a:lstStyle/>
                    <a:p>
                      <a:pPr>
                        <a:lnSpc>
                          <a:spcPct val="115000"/>
                        </a:lnSpc>
                        <a:spcAft>
                          <a:spcPts val="0"/>
                        </a:spcAft>
                      </a:pPr>
                      <a:r>
                        <a:rPr lang="it-IT" sz="1200" dirty="0" smtClean="0">
                          <a:effectLst/>
                        </a:rPr>
                        <a:t>ITALIA</a:t>
                      </a:r>
                      <a:endParaRPr lang="it-IT" sz="12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it-IT" sz="1200" b="1">
                          <a:solidFill>
                            <a:schemeClr val="bg1"/>
                          </a:solidFill>
                          <a:effectLst/>
                        </a:rPr>
                        <a:t>1.409.092</a:t>
                      </a:r>
                      <a:endParaRPr lang="it-IT" sz="1200" b="1">
                        <a:solidFill>
                          <a:schemeClr val="bg1"/>
                        </a:solidFill>
                        <a:effectLst/>
                        <a:latin typeface="Calibri"/>
                        <a:ea typeface="Calibri"/>
                        <a:cs typeface="Times New Roman"/>
                      </a:endParaRPr>
                    </a:p>
                  </a:txBody>
                  <a:tcPr marL="44450" marR="44450" marT="0" marB="0" anchor="b">
                    <a:solidFill>
                      <a:schemeClr val="accent1"/>
                    </a:solidFill>
                  </a:tcPr>
                </a:tc>
                <a:tc>
                  <a:txBody>
                    <a:bodyPr/>
                    <a:lstStyle/>
                    <a:p>
                      <a:pPr algn="ctr">
                        <a:lnSpc>
                          <a:spcPct val="115000"/>
                        </a:lnSpc>
                        <a:spcAft>
                          <a:spcPts val="0"/>
                        </a:spcAft>
                      </a:pPr>
                      <a:r>
                        <a:rPr lang="it-IT" sz="1200" b="1" dirty="0">
                          <a:solidFill>
                            <a:schemeClr val="bg1"/>
                          </a:solidFill>
                          <a:effectLst/>
                        </a:rPr>
                        <a:t>11,4%</a:t>
                      </a:r>
                      <a:endParaRPr lang="it-IT" sz="1200" b="1" dirty="0">
                        <a:solidFill>
                          <a:schemeClr val="bg1"/>
                        </a:solidFill>
                        <a:effectLst/>
                        <a:latin typeface="Calibri"/>
                        <a:ea typeface="Calibri"/>
                        <a:cs typeface="Times New Roman"/>
                      </a:endParaRPr>
                    </a:p>
                  </a:txBody>
                  <a:tcPr marL="44450" marR="44450" marT="0" marB="0" anchor="b">
                    <a:solidFill>
                      <a:schemeClr val="accent1"/>
                    </a:solidFill>
                  </a:tcPr>
                </a:tc>
              </a:tr>
            </a:tbl>
          </a:graphicData>
        </a:graphic>
      </p:graphicFrame>
      <p:sp>
        <p:nvSpPr>
          <p:cNvPr id="7" name="CasellaDiTesto 6"/>
          <p:cNvSpPr txBox="1"/>
          <p:nvPr/>
        </p:nvSpPr>
        <p:spPr>
          <a:xfrm>
            <a:off x="251520" y="253097"/>
            <a:ext cx="8784976" cy="1015663"/>
          </a:xfrm>
          <a:prstGeom prst="rect">
            <a:avLst/>
          </a:prstGeom>
          <a:noFill/>
        </p:spPr>
        <p:txBody>
          <a:bodyPr wrap="square" rtlCol="0">
            <a:spAutoFit/>
          </a:bodyPr>
          <a:lstStyle/>
          <a:p>
            <a:pPr algn="ctr"/>
            <a:r>
              <a:rPr lang="it-IT" sz="3000" dirty="0">
                <a:solidFill>
                  <a:srgbClr val="C00000"/>
                </a:solidFill>
                <a:latin typeface="Andalus" pitchFamily="18" charset="-78"/>
                <a:cs typeface="Andalus" pitchFamily="18" charset="-78"/>
              </a:rPr>
              <a:t>ASSISTENZA AGLI ANZIANI IN LOMBARDIA TRA BADANTI, FAMIGLIE E SERVIZI PUBBLICI</a:t>
            </a:r>
          </a:p>
        </p:txBody>
      </p:sp>
      <p:sp>
        <p:nvSpPr>
          <p:cNvPr id="8" name="Rettangolo 7"/>
          <p:cNvSpPr/>
          <p:nvPr/>
        </p:nvSpPr>
        <p:spPr>
          <a:xfrm>
            <a:off x="4499992" y="5301208"/>
            <a:ext cx="2880320" cy="276999"/>
          </a:xfrm>
          <a:prstGeom prst="rect">
            <a:avLst/>
          </a:prstGeom>
        </p:spPr>
        <p:txBody>
          <a:bodyPr wrap="square">
            <a:spAutoFit/>
          </a:bodyPr>
          <a:lstStyle/>
          <a:p>
            <a:r>
              <a:rPr lang="it-IT" sz="1200" i="1" dirty="0">
                <a:latin typeface="Calibri" pitchFamily="34" charset="0"/>
                <a:cs typeface="Calibri" pitchFamily="34" charset="0"/>
              </a:rPr>
              <a:t>Fonte: </a:t>
            </a:r>
            <a:r>
              <a:rPr lang="it-IT" sz="1200" i="1" dirty="0" smtClean="0">
                <a:latin typeface="Calibri" pitchFamily="34" charset="0"/>
                <a:cs typeface="Calibri" pitchFamily="34" charset="0"/>
              </a:rPr>
              <a:t>Elaborazioni su dati Istat e Inps</a:t>
            </a:r>
            <a:endParaRPr lang="it-IT" sz="1200" dirty="0">
              <a:latin typeface="Calibri" pitchFamily="34" charset="0"/>
              <a:cs typeface="Calibri" pitchFamily="34" charset="0"/>
            </a:endParaRPr>
          </a:p>
        </p:txBody>
      </p:sp>
      <p:sp>
        <p:nvSpPr>
          <p:cNvPr id="9" name="Rettangolo 8"/>
          <p:cNvSpPr/>
          <p:nvPr/>
        </p:nvSpPr>
        <p:spPr>
          <a:xfrm>
            <a:off x="539552" y="1561231"/>
            <a:ext cx="7920880" cy="523220"/>
          </a:xfrm>
          <a:prstGeom prst="rect">
            <a:avLst/>
          </a:prstGeom>
        </p:spPr>
        <p:txBody>
          <a:bodyPr wrap="square">
            <a:spAutoFit/>
          </a:bodyPr>
          <a:lstStyle/>
          <a:p>
            <a:r>
              <a:rPr lang="it-IT" sz="1400" b="1" dirty="0" smtClean="0">
                <a:latin typeface="Calibri" pitchFamily="34" charset="0"/>
                <a:cs typeface="Calibri" pitchFamily="34" charset="0"/>
              </a:rPr>
              <a:t>Indennità di accompagnamento erogate agli over 65 anni e tasso di fruizione della popolazione anziana (&gt;65anni). Anno 2013. Per regione Italiana e provincia lombarda.</a:t>
            </a:r>
            <a:endParaRPr lang="it-IT" sz="1400" dirty="0">
              <a:latin typeface="Calibri" pitchFamily="34" charset="0"/>
              <a:cs typeface="Calibri" pitchFamily="34" charset="0"/>
            </a:endParaRPr>
          </a:p>
        </p:txBody>
      </p:sp>
    </p:spTree>
    <p:extLst>
      <p:ext uri="{BB962C8B-B14F-4D97-AF65-F5344CB8AC3E}">
        <p14:creationId xmlns:p14="http://schemas.microsoft.com/office/powerpoint/2010/main" val="1343843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53097"/>
            <a:ext cx="8784976" cy="1015663"/>
          </a:xfrm>
          <a:prstGeom prst="rect">
            <a:avLst/>
          </a:prstGeom>
          <a:noFill/>
        </p:spPr>
        <p:txBody>
          <a:bodyPr wrap="square" rtlCol="0">
            <a:spAutoFit/>
          </a:bodyPr>
          <a:lstStyle/>
          <a:p>
            <a:pPr algn="ctr"/>
            <a:r>
              <a:rPr lang="it-IT" sz="3000" dirty="0">
                <a:solidFill>
                  <a:srgbClr val="C00000"/>
                </a:solidFill>
                <a:latin typeface="Andalus" pitchFamily="18" charset="-78"/>
                <a:cs typeface="Andalus" pitchFamily="18" charset="-78"/>
              </a:rPr>
              <a:t>Gli aiuti monetari offerti alle famiglie lombarde come sostegno alla non autosufficienza:</a:t>
            </a: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11</a:t>
            </a:fld>
            <a:endParaRPr lang="it-IT"/>
          </a:p>
        </p:txBody>
      </p:sp>
      <p:sp>
        <p:nvSpPr>
          <p:cNvPr id="10" name="Rettangolo 9"/>
          <p:cNvSpPr/>
          <p:nvPr/>
        </p:nvSpPr>
        <p:spPr>
          <a:xfrm>
            <a:off x="290926" y="2024842"/>
            <a:ext cx="8590920" cy="2028417"/>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algn="just">
              <a:spcAft>
                <a:spcPts val="1200"/>
              </a:spcAft>
            </a:pPr>
            <a:r>
              <a:rPr lang="it-IT" sz="2000" dirty="0" smtClean="0">
                <a:latin typeface="Andalus" pitchFamily="18" charset="-78"/>
                <a:cs typeface="Andalus" pitchFamily="18" charset="-78"/>
              </a:rPr>
              <a:t>Spetta </a:t>
            </a:r>
            <a:r>
              <a:rPr lang="it-IT" sz="2000" dirty="0">
                <a:latin typeface="Andalus" pitchFamily="18" charset="-78"/>
                <a:cs typeface="Andalus" pitchFamily="18" charset="-78"/>
              </a:rPr>
              <a:t>agli invalidi civili nei confronti dei quali sia stata accertata una totale inabilità al lavoro e che si trovino in stato di bisogno economico. Per questa seconda condizione vengono annualmente fissati dei limiti di reddito personale che non devono essere superati dal titolare della pensione di inabilità. Per usufruire della pensione di invalidità è necessario rispettare le seguenti condizioni: </a:t>
            </a:r>
          </a:p>
        </p:txBody>
      </p:sp>
      <p:sp>
        <p:nvSpPr>
          <p:cNvPr id="2" name="Rettangolo 1"/>
          <p:cNvSpPr/>
          <p:nvPr/>
        </p:nvSpPr>
        <p:spPr>
          <a:xfrm>
            <a:off x="3309342" y="1628800"/>
            <a:ext cx="2829621" cy="369332"/>
          </a:xfrm>
          <a:prstGeom prst="rect">
            <a:avLst/>
          </a:prstGeom>
        </p:spPr>
        <p:txBody>
          <a:bodyPr wrap="none">
            <a:spAutoFit/>
          </a:bodyPr>
          <a:lstStyle/>
          <a:p>
            <a:pPr algn="just">
              <a:spcAft>
                <a:spcPts val="1200"/>
              </a:spcAft>
            </a:pPr>
            <a:r>
              <a:rPr lang="it-IT" b="1" dirty="0" smtClean="0">
                <a:solidFill>
                  <a:srgbClr val="FF0000"/>
                </a:solidFill>
                <a:latin typeface="Andalus" pitchFamily="18" charset="-78"/>
                <a:cs typeface="Andalus" pitchFamily="18" charset="-78"/>
              </a:rPr>
              <a:t>Pensione </a:t>
            </a:r>
            <a:r>
              <a:rPr lang="it-IT" b="1" dirty="0">
                <a:solidFill>
                  <a:srgbClr val="FF0000"/>
                </a:solidFill>
                <a:latin typeface="Andalus" pitchFamily="18" charset="-78"/>
                <a:cs typeface="Andalus" pitchFamily="18" charset="-78"/>
              </a:rPr>
              <a:t>di invalidità civile</a:t>
            </a:r>
          </a:p>
        </p:txBody>
      </p:sp>
      <p:sp>
        <p:nvSpPr>
          <p:cNvPr id="5" name="Rettangolo 4"/>
          <p:cNvSpPr/>
          <p:nvPr/>
        </p:nvSpPr>
        <p:spPr>
          <a:xfrm>
            <a:off x="395536" y="4365104"/>
            <a:ext cx="8424936" cy="1985159"/>
          </a:xfrm>
          <a:prstGeom prst="rect">
            <a:avLst/>
          </a:prstGeom>
        </p:spPr>
        <p:txBody>
          <a:bodyPr wrap="square">
            <a:spAutoFit/>
          </a:bodyPr>
          <a:lstStyle/>
          <a:p>
            <a:pPr marL="342900" indent="-342900" algn="just">
              <a:spcAft>
                <a:spcPts val="600"/>
              </a:spcAft>
              <a:buFont typeface="Wingdings" pitchFamily="2" charset="2"/>
              <a:buChar char="ü"/>
            </a:pPr>
            <a:r>
              <a:rPr lang="it-IT" dirty="0">
                <a:latin typeface="Andalus" pitchFamily="18" charset="-78"/>
                <a:cs typeface="Andalus" pitchFamily="18" charset="-78"/>
              </a:rPr>
              <a:t>età compresa fra i 18 e i 65 anni di età; </a:t>
            </a:r>
          </a:p>
          <a:p>
            <a:pPr marL="342900" indent="-342900" algn="just">
              <a:spcAft>
                <a:spcPts val="600"/>
              </a:spcAft>
              <a:buFont typeface="Wingdings" pitchFamily="2" charset="2"/>
              <a:buChar char="ü"/>
            </a:pPr>
            <a:r>
              <a:rPr lang="it-IT" dirty="0">
                <a:latin typeface="Andalus" pitchFamily="18" charset="-78"/>
                <a:cs typeface="Andalus" pitchFamily="18" charset="-78"/>
              </a:rPr>
              <a:t>essere cittadino italiano o UE residente in Italia, o essere cittadino extracomunitario in possesso del permesso di soggiorno CE per soggiornanti di lungo periodo; </a:t>
            </a:r>
          </a:p>
          <a:p>
            <a:pPr marL="342900" indent="-342900" algn="just">
              <a:spcAft>
                <a:spcPts val="600"/>
              </a:spcAft>
              <a:buFont typeface="Wingdings" pitchFamily="2" charset="2"/>
              <a:buChar char="ü"/>
            </a:pPr>
            <a:r>
              <a:rPr lang="it-IT" dirty="0">
                <a:latin typeface="Andalus" pitchFamily="18" charset="-78"/>
                <a:cs typeface="Andalus" pitchFamily="18" charset="-78"/>
              </a:rPr>
              <a:t>avere il riconoscimento di un'invalidità pari al 100%;</a:t>
            </a:r>
          </a:p>
          <a:p>
            <a:pPr marL="342900" indent="-342900" algn="just">
              <a:spcAft>
                <a:spcPts val="600"/>
              </a:spcAft>
              <a:buFont typeface="Wingdings" pitchFamily="2" charset="2"/>
              <a:buChar char="ü"/>
            </a:pPr>
            <a:r>
              <a:rPr lang="it-IT" dirty="0">
                <a:latin typeface="Andalus" pitchFamily="18" charset="-78"/>
                <a:cs typeface="Andalus" pitchFamily="18" charset="-78"/>
              </a:rPr>
              <a:t>disporre di un reddito annuo personale non superiore a Euro 16.127,30 per l’anno 2013. </a:t>
            </a:r>
          </a:p>
        </p:txBody>
      </p:sp>
    </p:spTree>
    <p:extLst>
      <p:ext uri="{BB962C8B-B14F-4D97-AF65-F5344CB8AC3E}">
        <p14:creationId xmlns:p14="http://schemas.microsoft.com/office/powerpoint/2010/main" val="1629821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53097"/>
            <a:ext cx="8784976" cy="1015663"/>
          </a:xfrm>
          <a:prstGeom prst="rect">
            <a:avLst/>
          </a:prstGeom>
          <a:noFill/>
        </p:spPr>
        <p:txBody>
          <a:bodyPr wrap="square" rtlCol="0">
            <a:spAutoFit/>
          </a:bodyPr>
          <a:lstStyle/>
          <a:p>
            <a:pPr algn="ctr"/>
            <a:r>
              <a:rPr lang="it-IT" sz="3000" dirty="0">
                <a:solidFill>
                  <a:srgbClr val="C00000"/>
                </a:solidFill>
                <a:latin typeface="Andalus" pitchFamily="18" charset="-78"/>
                <a:cs typeface="Andalus" pitchFamily="18" charset="-78"/>
              </a:rPr>
              <a:t>Gli aiuti monetari offerti alle famiglie lombarde come sostegno alla non autosufficienza:</a:t>
            </a: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12</a:t>
            </a:fld>
            <a:endParaRPr lang="it-IT"/>
          </a:p>
        </p:txBody>
      </p:sp>
      <p:sp>
        <p:nvSpPr>
          <p:cNvPr id="10" name="Rettangolo 9"/>
          <p:cNvSpPr/>
          <p:nvPr/>
        </p:nvSpPr>
        <p:spPr>
          <a:xfrm>
            <a:off x="290926" y="2024842"/>
            <a:ext cx="8590920" cy="2951747"/>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algn="just">
              <a:spcAft>
                <a:spcPts val="1200"/>
              </a:spcAft>
            </a:pPr>
            <a:r>
              <a:rPr lang="it-IT" sz="2000" dirty="0" smtClean="0">
                <a:latin typeface="Andalus" pitchFamily="18" charset="-78"/>
                <a:cs typeface="Andalus" pitchFamily="18" charset="-78"/>
              </a:rPr>
              <a:t>La </a:t>
            </a:r>
            <a:r>
              <a:rPr lang="it-IT" sz="2000" dirty="0">
                <a:latin typeface="Andalus" pitchFamily="18" charset="-78"/>
                <a:cs typeface="Andalus" pitchFamily="18" charset="-78"/>
              </a:rPr>
              <a:t>pensione di invalidità è compatibile con l'indennità di accompagnamento riconosciuta agli invalidi civili non deambulanti o non i grado di compiere gli atti quotidiani della vita.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E</a:t>
            </a:r>
            <a:r>
              <a:rPr lang="it-IT" sz="2000" dirty="0">
                <a:latin typeface="Andalus" pitchFamily="18" charset="-78"/>
                <a:cs typeface="Andalus" pitchFamily="18" charset="-78"/>
              </a:rPr>
              <a:t>' incompatibile con altre provvidenze concesse a seguito della stessa menomazione per causa di guerra o servizio lavoro.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Al </a:t>
            </a:r>
            <a:r>
              <a:rPr lang="it-IT" sz="2000" dirty="0">
                <a:latin typeface="Andalus" pitchFamily="18" charset="-78"/>
                <a:cs typeface="Andalus" pitchFamily="18" charset="-78"/>
              </a:rPr>
              <a:t>compimento del sessantacinquesimo anno di età, la pensione viene trasformata in assegno sociale. Nel 2013 l’assegno mensile dell’invalidità civile ammonta a 275,85 euro. </a:t>
            </a:r>
          </a:p>
        </p:txBody>
      </p:sp>
      <p:sp>
        <p:nvSpPr>
          <p:cNvPr id="2" name="Rettangolo 1"/>
          <p:cNvSpPr/>
          <p:nvPr/>
        </p:nvSpPr>
        <p:spPr>
          <a:xfrm>
            <a:off x="3217971" y="1628800"/>
            <a:ext cx="3012363" cy="369332"/>
          </a:xfrm>
          <a:prstGeom prst="rect">
            <a:avLst/>
          </a:prstGeom>
        </p:spPr>
        <p:txBody>
          <a:bodyPr wrap="none">
            <a:spAutoFit/>
          </a:bodyPr>
          <a:lstStyle/>
          <a:p>
            <a:pPr algn="just">
              <a:spcAft>
                <a:spcPts val="1200"/>
              </a:spcAft>
            </a:pPr>
            <a:r>
              <a:rPr lang="it-IT" b="1" dirty="0" smtClean="0">
                <a:solidFill>
                  <a:srgbClr val="FF0000"/>
                </a:solidFill>
                <a:latin typeface="Andalus" pitchFamily="18" charset="-78"/>
                <a:cs typeface="Andalus" pitchFamily="18" charset="-78"/>
              </a:rPr>
              <a:t>Pensione </a:t>
            </a:r>
            <a:r>
              <a:rPr lang="it-IT" b="1" dirty="0">
                <a:solidFill>
                  <a:srgbClr val="FF0000"/>
                </a:solidFill>
                <a:latin typeface="Andalus" pitchFamily="18" charset="-78"/>
                <a:cs typeface="Andalus" pitchFamily="18" charset="-78"/>
              </a:rPr>
              <a:t>di invalidità </a:t>
            </a:r>
            <a:r>
              <a:rPr lang="it-IT" b="1" dirty="0" smtClean="0">
                <a:solidFill>
                  <a:srgbClr val="FF0000"/>
                </a:solidFill>
                <a:latin typeface="Andalus" pitchFamily="18" charset="-78"/>
                <a:cs typeface="Andalus" pitchFamily="18" charset="-78"/>
              </a:rPr>
              <a:t>civile /2</a:t>
            </a:r>
            <a:endParaRPr lang="it-IT" b="1" dirty="0">
              <a:solidFill>
                <a:srgbClr val="FF0000"/>
              </a:solidFill>
              <a:latin typeface="Andalus" pitchFamily="18" charset="-78"/>
              <a:cs typeface="Andalus" pitchFamily="18" charset="-78"/>
            </a:endParaRPr>
          </a:p>
        </p:txBody>
      </p:sp>
      <p:sp>
        <p:nvSpPr>
          <p:cNvPr id="5" name="Rettangolo 4"/>
          <p:cNvSpPr/>
          <p:nvPr/>
        </p:nvSpPr>
        <p:spPr>
          <a:xfrm>
            <a:off x="251520" y="5385990"/>
            <a:ext cx="8630326" cy="923330"/>
          </a:xfrm>
          <a:prstGeom prst="rect">
            <a:avLst/>
          </a:prstGeom>
        </p:spPr>
        <p:txBody>
          <a:bodyPr wrap="square">
            <a:spAutoFit/>
          </a:bodyPr>
          <a:lstStyle/>
          <a:p>
            <a:pPr algn="just">
              <a:spcAft>
                <a:spcPts val="1200"/>
              </a:spcAft>
            </a:pPr>
            <a:r>
              <a:rPr lang="it-IT" dirty="0">
                <a:latin typeface="Andalus" pitchFamily="18" charset="-78"/>
                <a:cs typeface="Andalus" pitchFamily="18" charset="-78"/>
              </a:rPr>
              <a:t>In </a:t>
            </a:r>
            <a:r>
              <a:rPr lang="it-IT" b="1" dirty="0">
                <a:latin typeface="Andalus" pitchFamily="18" charset="-78"/>
                <a:cs typeface="Andalus" pitchFamily="18" charset="-78"/>
              </a:rPr>
              <a:t>Lombardia</a:t>
            </a:r>
            <a:r>
              <a:rPr lang="it-IT" dirty="0">
                <a:latin typeface="Andalus" pitchFamily="18" charset="-78"/>
                <a:cs typeface="Andalus" pitchFamily="18" charset="-78"/>
              </a:rPr>
              <a:t> la pensione d’invalidità è stata erogata, nel 2012, a </a:t>
            </a:r>
            <a:r>
              <a:rPr lang="it-IT" b="1" dirty="0">
                <a:latin typeface="Andalus" pitchFamily="18" charset="-78"/>
                <a:cs typeface="Andalus" pitchFamily="18" charset="-78"/>
              </a:rPr>
              <a:t>7.627 persone </a:t>
            </a:r>
            <a:r>
              <a:rPr lang="it-IT" dirty="0">
                <a:latin typeface="Andalus" pitchFamily="18" charset="-78"/>
                <a:cs typeface="Andalus" pitchFamily="18" charset="-78"/>
              </a:rPr>
              <a:t>con più di 65 anni, un numero davvero esiguo se confrontato con gli anziani non autosufficienti presenti nella regione (Inps, 2012).</a:t>
            </a:r>
          </a:p>
        </p:txBody>
      </p:sp>
    </p:spTree>
    <p:extLst>
      <p:ext uri="{BB962C8B-B14F-4D97-AF65-F5344CB8AC3E}">
        <p14:creationId xmlns:p14="http://schemas.microsoft.com/office/powerpoint/2010/main" val="1357538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53097"/>
            <a:ext cx="8784976" cy="1015663"/>
          </a:xfrm>
          <a:prstGeom prst="rect">
            <a:avLst/>
          </a:prstGeom>
          <a:noFill/>
        </p:spPr>
        <p:txBody>
          <a:bodyPr wrap="square" rtlCol="0">
            <a:spAutoFit/>
          </a:bodyPr>
          <a:lstStyle/>
          <a:p>
            <a:pPr algn="ctr"/>
            <a:r>
              <a:rPr lang="it-IT" sz="3000" dirty="0">
                <a:solidFill>
                  <a:srgbClr val="C00000"/>
                </a:solidFill>
                <a:latin typeface="Andalus" pitchFamily="18" charset="-78"/>
                <a:cs typeface="Andalus" pitchFamily="18" charset="-78"/>
              </a:rPr>
              <a:t>Gli aiuti monetari offerti alle famiglie lombarde come sostegno alla non autosufficienza:</a:t>
            </a: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13</a:t>
            </a:fld>
            <a:endParaRPr lang="it-IT"/>
          </a:p>
        </p:txBody>
      </p:sp>
      <p:sp>
        <p:nvSpPr>
          <p:cNvPr id="10" name="Rettangolo 9"/>
          <p:cNvSpPr/>
          <p:nvPr/>
        </p:nvSpPr>
        <p:spPr>
          <a:xfrm>
            <a:off x="290926" y="2024842"/>
            <a:ext cx="8590920" cy="4644518"/>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algn="just">
              <a:spcAft>
                <a:spcPts val="1200"/>
              </a:spcAft>
            </a:pPr>
            <a:r>
              <a:rPr lang="it-IT" sz="2000" dirty="0" smtClean="0">
                <a:latin typeface="Andalus" pitchFamily="18" charset="-78"/>
                <a:cs typeface="Andalus" pitchFamily="18" charset="-78"/>
              </a:rPr>
              <a:t>Comprendono </a:t>
            </a:r>
            <a:r>
              <a:rPr lang="it-IT" sz="2000" dirty="0">
                <a:latin typeface="Andalus" pitchFamily="18" charset="-78"/>
                <a:cs typeface="Andalus" pitchFamily="18" charset="-78"/>
              </a:rPr>
              <a:t>erogazioni finanziarie a carattere locale e comunale. Nel caso della </a:t>
            </a:r>
            <a:r>
              <a:rPr lang="it-IT" sz="2000" b="1" dirty="0">
                <a:latin typeface="Andalus" pitchFamily="18" charset="-78"/>
                <a:cs typeface="Andalus" pitchFamily="18" charset="-78"/>
              </a:rPr>
              <a:t>Lombardia</a:t>
            </a:r>
            <a:r>
              <a:rPr lang="it-IT" sz="2000" dirty="0">
                <a:latin typeface="Andalus" pitchFamily="18" charset="-78"/>
                <a:cs typeface="Andalus" pitchFamily="18" charset="-78"/>
              </a:rPr>
              <a:t> tali trasferimenti consistono essenzialmente nell’assegno di cura rivolto  a tutti i portatori di gravi disabilità, anche di età inferiore ai 65 anni, e nei voucher socio-sanitari.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L’assegno </a:t>
            </a:r>
            <a:r>
              <a:rPr lang="it-IT" sz="2000" dirty="0">
                <a:latin typeface="Andalus" pitchFamily="18" charset="-78"/>
                <a:cs typeface="Andalus" pitchFamily="18" charset="-78"/>
              </a:rPr>
              <a:t>di cura ha un importo di circa </a:t>
            </a:r>
            <a:r>
              <a:rPr lang="it-IT" sz="2000" b="1" dirty="0">
                <a:latin typeface="Andalus" pitchFamily="18" charset="-78"/>
                <a:cs typeface="Andalus" pitchFamily="18" charset="-78"/>
              </a:rPr>
              <a:t>800 euro mensili </a:t>
            </a:r>
            <a:r>
              <a:rPr lang="it-IT" sz="2000" dirty="0">
                <a:latin typeface="Andalus" pitchFamily="18" charset="-78"/>
                <a:cs typeface="Andalus" pitchFamily="18" charset="-78"/>
              </a:rPr>
              <a:t>e può essere utilizzato come sostegno all’assistenza dell’anziano sia per assumere figure professionali, sia per retribuire familiari o volontari, nonché per l’acquisto di servizi come il telesoccorso o la consegna dei pasti presso la propria abitazione.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Il </a:t>
            </a:r>
            <a:r>
              <a:rPr lang="it-IT" sz="2000" dirty="0">
                <a:latin typeface="Andalus" pitchFamily="18" charset="-78"/>
                <a:cs typeface="Andalus" pitchFamily="18" charset="-78"/>
              </a:rPr>
              <a:t>voucher socio sanitario, istituito in Lombardia nel 2003, è uno strumento con lo scopo di </a:t>
            </a:r>
            <a:r>
              <a:rPr lang="it-IT" sz="2000" b="1" dirty="0">
                <a:latin typeface="Andalus" pitchFamily="18" charset="-78"/>
                <a:cs typeface="Andalus" pitchFamily="18" charset="-78"/>
              </a:rPr>
              <a:t>integrare l’assistenza domiciliare</a:t>
            </a:r>
            <a:r>
              <a:rPr lang="it-IT" sz="2000" dirty="0">
                <a:latin typeface="Andalus" pitchFamily="18" charset="-78"/>
                <a:cs typeface="Andalus" pitchFamily="18" charset="-78"/>
              </a:rPr>
              <a:t>, basata essenzialmente su prestazioni socio-assistenziali, con prestazioni sanitarie.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Il </a:t>
            </a:r>
            <a:r>
              <a:rPr lang="it-IT" sz="2000" dirty="0">
                <a:latin typeface="Andalus" pitchFamily="18" charset="-78"/>
                <a:cs typeface="Andalus" pitchFamily="18" charset="-78"/>
              </a:rPr>
              <a:t>voucher viene erogato dalle ASL e consente a chi lo riceve di </a:t>
            </a:r>
            <a:r>
              <a:rPr lang="it-IT" sz="2000" dirty="0" smtClean="0">
                <a:latin typeface="Andalus" pitchFamily="18" charset="-78"/>
                <a:cs typeface="Andalus" pitchFamily="18" charset="-78"/>
              </a:rPr>
              <a:t>acquistare, </a:t>
            </a:r>
            <a:r>
              <a:rPr lang="it-IT" sz="2000" dirty="0">
                <a:latin typeface="Andalus" pitchFamily="18" charset="-78"/>
                <a:cs typeface="Andalus" pitchFamily="18" charset="-78"/>
              </a:rPr>
              <a:t>da soggetti accreditati, prestazioni di assistenza socio sanitaria integrativa. </a:t>
            </a:r>
          </a:p>
        </p:txBody>
      </p:sp>
      <p:sp>
        <p:nvSpPr>
          <p:cNvPr id="2" name="Rettangolo 1"/>
          <p:cNvSpPr/>
          <p:nvPr/>
        </p:nvSpPr>
        <p:spPr>
          <a:xfrm>
            <a:off x="3289305" y="1628800"/>
            <a:ext cx="2869696" cy="369332"/>
          </a:xfrm>
          <a:prstGeom prst="rect">
            <a:avLst/>
          </a:prstGeom>
        </p:spPr>
        <p:txBody>
          <a:bodyPr wrap="none">
            <a:spAutoFit/>
          </a:bodyPr>
          <a:lstStyle/>
          <a:p>
            <a:pPr algn="just">
              <a:spcAft>
                <a:spcPts val="1200"/>
              </a:spcAft>
            </a:pPr>
            <a:r>
              <a:rPr lang="it-IT" b="1" dirty="0" smtClean="0">
                <a:solidFill>
                  <a:srgbClr val="FF0000"/>
                </a:solidFill>
                <a:latin typeface="Andalus" pitchFamily="18" charset="-78"/>
                <a:cs typeface="Andalus" pitchFamily="18" charset="-78"/>
              </a:rPr>
              <a:t>Altri </a:t>
            </a:r>
            <a:r>
              <a:rPr lang="it-IT" b="1" dirty="0">
                <a:solidFill>
                  <a:srgbClr val="FF0000"/>
                </a:solidFill>
                <a:latin typeface="Andalus" pitchFamily="18" charset="-78"/>
                <a:cs typeface="Andalus" pitchFamily="18" charset="-78"/>
              </a:rPr>
              <a:t>trasferimenti monetari</a:t>
            </a:r>
          </a:p>
        </p:txBody>
      </p:sp>
    </p:spTree>
    <p:extLst>
      <p:ext uri="{BB962C8B-B14F-4D97-AF65-F5344CB8AC3E}">
        <p14:creationId xmlns:p14="http://schemas.microsoft.com/office/powerpoint/2010/main" val="1802556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53097"/>
            <a:ext cx="8784976" cy="1015663"/>
          </a:xfrm>
          <a:prstGeom prst="rect">
            <a:avLst/>
          </a:prstGeom>
          <a:noFill/>
        </p:spPr>
        <p:txBody>
          <a:bodyPr wrap="square" rtlCol="0">
            <a:spAutoFit/>
          </a:bodyPr>
          <a:lstStyle/>
          <a:p>
            <a:pPr algn="ctr"/>
            <a:r>
              <a:rPr lang="it-IT" sz="3000" dirty="0">
                <a:solidFill>
                  <a:srgbClr val="C00000"/>
                </a:solidFill>
                <a:latin typeface="Andalus" pitchFamily="18" charset="-78"/>
                <a:cs typeface="Andalus" pitchFamily="18" charset="-78"/>
              </a:rPr>
              <a:t>Gli aiuti monetari offerti alle famiglie lombarde come sostegno alla non autosufficienza:</a:t>
            </a: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14</a:t>
            </a:fld>
            <a:endParaRPr lang="it-IT"/>
          </a:p>
        </p:txBody>
      </p:sp>
      <p:sp>
        <p:nvSpPr>
          <p:cNvPr id="10" name="Rettangolo 9"/>
          <p:cNvSpPr/>
          <p:nvPr/>
        </p:nvSpPr>
        <p:spPr>
          <a:xfrm>
            <a:off x="290926" y="1988840"/>
            <a:ext cx="8590920" cy="4567574"/>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algn="just">
              <a:spcAft>
                <a:spcPts val="1200"/>
              </a:spcAft>
            </a:pPr>
            <a:r>
              <a:rPr lang="it-IT" sz="2000" b="1" dirty="0" smtClean="0">
                <a:latin typeface="Andalus" pitchFamily="18" charset="-78"/>
                <a:cs typeface="Andalus" pitchFamily="18" charset="-78"/>
              </a:rPr>
              <a:t>Non </a:t>
            </a:r>
            <a:r>
              <a:rPr lang="it-IT" sz="2000" b="1" dirty="0">
                <a:latin typeface="Andalus" pitchFamily="18" charset="-78"/>
                <a:cs typeface="Andalus" pitchFamily="18" charset="-78"/>
              </a:rPr>
              <a:t>si tratta di un’erogazione di denaro</a:t>
            </a:r>
            <a:r>
              <a:rPr lang="it-IT" sz="2000" dirty="0">
                <a:latin typeface="Andalus" pitchFamily="18" charset="-78"/>
                <a:cs typeface="Andalus" pitchFamily="18" charset="-78"/>
              </a:rPr>
              <a:t>, ma di un titolo d’acquisto, fattore che consente una maggiore trasparenza sotto il profilo fiscale e contributivo.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Il </a:t>
            </a:r>
            <a:r>
              <a:rPr lang="it-IT" sz="2000" dirty="0">
                <a:latin typeface="Andalus" pitchFamily="18" charset="-78"/>
                <a:cs typeface="Andalus" pitchFamily="18" charset="-78"/>
              </a:rPr>
              <a:t>valore del voucher varia in base alle condizioni di salute del paziente che lo </a:t>
            </a:r>
            <a:r>
              <a:rPr lang="it-IT" sz="2000" dirty="0" smtClean="0">
                <a:latin typeface="Andalus" pitchFamily="18" charset="-78"/>
                <a:cs typeface="Andalus" pitchFamily="18" charset="-78"/>
              </a:rPr>
              <a:t>riceve:</a:t>
            </a:r>
          </a:p>
          <a:p>
            <a:pPr marL="342900" indent="-342900" algn="just">
              <a:spcAft>
                <a:spcPts val="600"/>
              </a:spcAft>
              <a:buFont typeface="Arial" pitchFamily="34" charset="0"/>
              <a:buChar char="•"/>
            </a:pPr>
            <a:r>
              <a:rPr lang="it-IT" sz="2000" dirty="0" smtClean="0">
                <a:latin typeface="Andalus" pitchFamily="18" charset="-78"/>
                <a:cs typeface="Andalus" pitchFamily="18" charset="-78"/>
              </a:rPr>
              <a:t>pazienti </a:t>
            </a:r>
            <a:r>
              <a:rPr lang="it-IT" sz="2000" dirty="0">
                <a:latin typeface="Andalus" pitchFamily="18" charset="-78"/>
                <a:cs typeface="Andalus" pitchFamily="18" charset="-78"/>
              </a:rPr>
              <a:t>di base 362,00 euro</a:t>
            </a:r>
            <a:r>
              <a:rPr lang="it-IT" sz="2000" dirty="0" smtClean="0">
                <a:latin typeface="Andalus" pitchFamily="18" charset="-78"/>
                <a:cs typeface="Andalus" pitchFamily="18" charset="-78"/>
              </a:rPr>
              <a:t>;</a:t>
            </a:r>
          </a:p>
          <a:p>
            <a:pPr marL="342900" indent="-342900" algn="just">
              <a:spcAft>
                <a:spcPts val="600"/>
              </a:spcAft>
              <a:buFont typeface="Arial" pitchFamily="34" charset="0"/>
              <a:buChar char="•"/>
            </a:pPr>
            <a:r>
              <a:rPr lang="it-IT" sz="2000" dirty="0" smtClean="0">
                <a:latin typeface="Andalus" pitchFamily="18" charset="-78"/>
                <a:cs typeface="Andalus" pitchFamily="18" charset="-78"/>
              </a:rPr>
              <a:t>pazienti </a:t>
            </a:r>
            <a:r>
              <a:rPr lang="it-IT" sz="2000" dirty="0">
                <a:latin typeface="Andalus" pitchFamily="18" charset="-78"/>
                <a:cs typeface="Andalus" pitchFamily="18" charset="-78"/>
              </a:rPr>
              <a:t>critici/complessi 464,00 euro; </a:t>
            </a:r>
          </a:p>
          <a:p>
            <a:pPr marL="342900" indent="-342900" algn="just">
              <a:spcAft>
                <a:spcPts val="600"/>
              </a:spcAft>
              <a:buFont typeface="Arial" pitchFamily="34" charset="0"/>
              <a:buChar char="•"/>
            </a:pPr>
            <a:r>
              <a:rPr lang="it-IT" sz="2000" dirty="0" smtClean="0">
                <a:latin typeface="Andalus" pitchFamily="18" charset="-78"/>
                <a:cs typeface="Andalus" pitchFamily="18" charset="-78"/>
              </a:rPr>
              <a:t>pazienti </a:t>
            </a:r>
            <a:r>
              <a:rPr lang="it-IT" sz="2000" dirty="0">
                <a:latin typeface="Andalus" pitchFamily="18" charset="-78"/>
                <a:cs typeface="Andalus" pitchFamily="18" charset="-78"/>
              </a:rPr>
              <a:t>terminali 619,00 euro.</a:t>
            </a:r>
          </a:p>
          <a:p>
            <a:pPr algn="just">
              <a:spcAft>
                <a:spcPts val="1200"/>
              </a:spcAft>
            </a:pPr>
            <a:r>
              <a:rPr lang="it-IT" sz="2000" dirty="0">
                <a:latin typeface="Andalus" pitchFamily="18" charset="-78"/>
                <a:cs typeface="Andalus" pitchFamily="18" charset="-78"/>
              </a:rPr>
              <a:t>Lo strumento del voucher socio sanitario rappresenta </a:t>
            </a:r>
            <a:r>
              <a:rPr lang="it-IT" sz="2000" dirty="0" smtClean="0">
                <a:latin typeface="Andalus" pitchFamily="18" charset="-78"/>
                <a:cs typeface="Andalus" pitchFamily="18" charset="-78"/>
              </a:rPr>
              <a:t>un </a:t>
            </a:r>
            <a:r>
              <a:rPr lang="it-IT" sz="2000" dirty="0">
                <a:latin typeface="Andalus" pitchFamily="18" charset="-78"/>
                <a:cs typeface="Andalus" pitchFamily="18" charset="-78"/>
              </a:rPr>
              <a:t>modo per valorizzare la libera scelta delle famiglie congiuntamente alla valorizzazione dell’imprenditoria privata e non profit.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I </a:t>
            </a:r>
            <a:r>
              <a:rPr lang="it-IT" sz="2000" dirty="0">
                <a:latin typeface="Andalus" pitchFamily="18" charset="-78"/>
                <a:cs typeface="Andalus" pitchFamily="18" charset="-78"/>
              </a:rPr>
              <a:t>beneficiari lombardi di questi trasferimenti monetari rappresentavano nel 2007 lo </a:t>
            </a:r>
            <a:r>
              <a:rPr lang="it-IT" sz="2000" b="1" dirty="0">
                <a:latin typeface="Andalus" pitchFamily="18" charset="-78"/>
                <a:cs typeface="Andalus" pitchFamily="18" charset="-78"/>
              </a:rPr>
              <a:t>0,84</a:t>
            </a:r>
            <a:r>
              <a:rPr lang="it-IT" sz="2000" dirty="0">
                <a:latin typeface="Andalus" pitchFamily="18" charset="-78"/>
                <a:cs typeface="Andalus" pitchFamily="18" charset="-78"/>
              </a:rPr>
              <a:t> degli anziani presenti nella regione (N.N.A., 2011).</a:t>
            </a:r>
          </a:p>
        </p:txBody>
      </p:sp>
      <p:sp>
        <p:nvSpPr>
          <p:cNvPr id="2" name="Rettangolo 1"/>
          <p:cNvSpPr/>
          <p:nvPr/>
        </p:nvSpPr>
        <p:spPr>
          <a:xfrm>
            <a:off x="3197934" y="1628800"/>
            <a:ext cx="3052439" cy="369332"/>
          </a:xfrm>
          <a:prstGeom prst="rect">
            <a:avLst/>
          </a:prstGeom>
        </p:spPr>
        <p:txBody>
          <a:bodyPr wrap="none">
            <a:spAutoFit/>
          </a:bodyPr>
          <a:lstStyle/>
          <a:p>
            <a:pPr algn="just">
              <a:spcAft>
                <a:spcPts val="1200"/>
              </a:spcAft>
            </a:pPr>
            <a:r>
              <a:rPr lang="it-IT" b="1" dirty="0" smtClean="0">
                <a:solidFill>
                  <a:srgbClr val="FF0000"/>
                </a:solidFill>
                <a:latin typeface="Andalus" pitchFamily="18" charset="-78"/>
                <a:cs typeface="Andalus" pitchFamily="18" charset="-78"/>
              </a:rPr>
              <a:t>Altri </a:t>
            </a:r>
            <a:r>
              <a:rPr lang="it-IT" b="1" dirty="0">
                <a:solidFill>
                  <a:srgbClr val="FF0000"/>
                </a:solidFill>
                <a:latin typeface="Andalus" pitchFamily="18" charset="-78"/>
                <a:cs typeface="Andalus" pitchFamily="18" charset="-78"/>
              </a:rPr>
              <a:t>trasferimenti </a:t>
            </a:r>
            <a:r>
              <a:rPr lang="it-IT" b="1" dirty="0" smtClean="0">
                <a:solidFill>
                  <a:srgbClr val="FF0000"/>
                </a:solidFill>
                <a:latin typeface="Andalus" pitchFamily="18" charset="-78"/>
                <a:cs typeface="Andalus" pitchFamily="18" charset="-78"/>
              </a:rPr>
              <a:t>monetari /2</a:t>
            </a:r>
            <a:endParaRPr lang="it-IT" b="1" dirty="0">
              <a:solidFill>
                <a:srgbClr val="FF0000"/>
              </a:solidFill>
              <a:latin typeface="Andalus" pitchFamily="18" charset="-78"/>
              <a:cs typeface="Andalus" pitchFamily="18" charset="-78"/>
            </a:endParaRPr>
          </a:p>
        </p:txBody>
      </p:sp>
    </p:spTree>
    <p:extLst>
      <p:ext uri="{BB962C8B-B14F-4D97-AF65-F5344CB8AC3E}">
        <p14:creationId xmlns:p14="http://schemas.microsoft.com/office/powerpoint/2010/main" val="791540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53097"/>
            <a:ext cx="8784976" cy="1015663"/>
          </a:xfrm>
          <a:prstGeom prst="rect">
            <a:avLst/>
          </a:prstGeom>
          <a:noFill/>
        </p:spPr>
        <p:txBody>
          <a:bodyPr wrap="square" rtlCol="0">
            <a:spAutoFit/>
          </a:bodyPr>
          <a:lstStyle/>
          <a:p>
            <a:pPr algn="ctr"/>
            <a:r>
              <a:rPr lang="it-IT" sz="3000" dirty="0">
                <a:solidFill>
                  <a:srgbClr val="C00000"/>
                </a:solidFill>
                <a:latin typeface="Andalus" pitchFamily="18" charset="-78"/>
                <a:cs typeface="Andalus" pitchFamily="18" charset="-78"/>
              </a:rPr>
              <a:t>Offerta di servizi per la non autosufficienza in </a:t>
            </a:r>
            <a:r>
              <a:rPr lang="it-IT" sz="3000" dirty="0" smtClean="0">
                <a:solidFill>
                  <a:srgbClr val="C00000"/>
                </a:solidFill>
                <a:latin typeface="Andalus" pitchFamily="18" charset="-78"/>
                <a:cs typeface="Andalus" pitchFamily="18" charset="-78"/>
              </a:rPr>
              <a:t>Italia e in Lombardia: i servizi domiciliari</a:t>
            </a:r>
            <a:endParaRPr lang="it-IT" sz="3000" dirty="0">
              <a:solidFill>
                <a:srgbClr val="C00000"/>
              </a:solidFill>
              <a:latin typeface="Andalus" pitchFamily="18" charset="-78"/>
              <a:cs typeface="Andalus" pitchFamily="18" charset="-78"/>
            </a:endParaRP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15</a:t>
            </a:fld>
            <a:endParaRPr lang="it-IT"/>
          </a:p>
        </p:txBody>
      </p:sp>
      <p:sp>
        <p:nvSpPr>
          <p:cNvPr id="10" name="Rettangolo 9"/>
          <p:cNvSpPr/>
          <p:nvPr/>
        </p:nvSpPr>
        <p:spPr>
          <a:xfrm>
            <a:off x="290926" y="1700808"/>
            <a:ext cx="8590920" cy="3259523"/>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algn="just">
              <a:spcAft>
                <a:spcPts val="1200"/>
              </a:spcAft>
            </a:pPr>
            <a:r>
              <a:rPr lang="it-IT" sz="2000" dirty="0">
                <a:latin typeface="Andalus" pitchFamily="18" charset="-78"/>
                <a:cs typeface="Andalus" pitchFamily="18" charset="-78"/>
              </a:rPr>
              <a:t>L’assistenza domiciliare pubblica in Italia si identifica soprattutto con i seguenti due servizi, presenti anche a livello regionale:</a:t>
            </a:r>
          </a:p>
          <a:p>
            <a:pPr marL="342900" indent="-342900" algn="just">
              <a:spcAft>
                <a:spcPts val="1200"/>
              </a:spcAft>
              <a:buFont typeface="Wingdings" pitchFamily="2" charset="2"/>
              <a:buChar char="ü"/>
            </a:pPr>
            <a:r>
              <a:rPr lang="it-IT" sz="2000" dirty="0" smtClean="0">
                <a:latin typeface="Andalus" pitchFamily="18" charset="-78"/>
                <a:cs typeface="Andalus" pitchFamily="18" charset="-78"/>
              </a:rPr>
              <a:t>L’Assistenza </a:t>
            </a:r>
            <a:r>
              <a:rPr lang="it-IT" sz="2000" dirty="0">
                <a:latin typeface="Andalus" pitchFamily="18" charset="-78"/>
                <a:cs typeface="Andalus" pitchFamily="18" charset="-78"/>
              </a:rPr>
              <a:t>domiciliare integrata (</a:t>
            </a:r>
            <a:r>
              <a:rPr lang="it-IT" sz="2000" dirty="0" err="1">
                <a:latin typeface="Andalus" pitchFamily="18" charset="-78"/>
                <a:cs typeface="Andalus" pitchFamily="18" charset="-78"/>
              </a:rPr>
              <a:t>Adi</a:t>
            </a:r>
            <a:r>
              <a:rPr lang="it-IT" sz="2000" dirty="0">
                <a:latin typeface="Andalus" pitchFamily="18" charset="-78"/>
                <a:cs typeface="Andalus" pitchFamily="18" charset="-78"/>
              </a:rPr>
              <a:t>) consiste nell’integrazione di interventi di natura sanitaria e di natura sociale, da erogare in modo coordinato e unitario secondo il piano assistenziale individualizzato. È di competenza complessiva delle Asl, dei Comuni per le prestazioni sociali.</a:t>
            </a:r>
          </a:p>
          <a:p>
            <a:pPr marL="342900" indent="-342900" algn="just">
              <a:spcAft>
                <a:spcPts val="1200"/>
              </a:spcAft>
              <a:buFont typeface="Wingdings" pitchFamily="2" charset="2"/>
              <a:buChar char="ü"/>
            </a:pPr>
            <a:r>
              <a:rPr lang="it-IT" sz="2000" dirty="0" smtClean="0">
                <a:latin typeface="Andalus" pitchFamily="18" charset="-78"/>
                <a:cs typeface="Andalus" pitchFamily="18" charset="-78"/>
              </a:rPr>
              <a:t>Il </a:t>
            </a:r>
            <a:r>
              <a:rPr lang="it-IT" sz="2000" dirty="0">
                <a:latin typeface="Andalus" pitchFamily="18" charset="-78"/>
                <a:cs typeface="Andalus" pitchFamily="18" charset="-78"/>
              </a:rPr>
              <a:t>Servizio di assistenza domiciliare (</a:t>
            </a:r>
            <a:r>
              <a:rPr lang="it-IT" sz="2000" dirty="0" err="1">
                <a:latin typeface="Andalus" pitchFamily="18" charset="-78"/>
                <a:cs typeface="Andalus" pitchFamily="18" charset="-78"/>
              </a:rPr>
              <a:t>Sad</a:t>
            </a:r>
            <a:r>
              <a:rPr lang="it-IT" sz="2000" dirty="0">
                <a:latin typeface="Andalus" pitchFamily="18" charset="-78"/>
                <a:cs typeface="Andalus" pitchFamily="18" charset="-78"/>
              </a:rPr>
              <a:t>) fornisce all’anziano interventi di sostegno nelle attività della vita quotidiana e nella cura della propria persona. È di competenza dei Comuni.</a:t>
            </a:r>
          </a:p>
        </p:txBody>
      </p:sp>
      <p:sp>
        <p:nvSpPr>
          <p:cNvPr id="5" name="Rettangolo 4"/>
          <p:cNvSpPr/>
          <p:nvPr/>
        </p:nvSpPr>
        <p:spPr>
          <a:xfrm>
            <a:off x="251520" y="5157192"/>
            <a:ext cx="8590920" cy="1708160"/>
          </a:xfrm>
          <a:prstGeom prst="rect">
            <a:avLst/>
          </a:prstGeom>
        </p:spPr>
        <p:txBody>
          <a:bodyPr wrap="square">
            <a:spAutoFit/>
          </a:bodyPr>
          <a:lstStyle/>
          <a:p>
            <a:pPr>
              <a:spcAft>
                <a:spcPts val="600"/>
              </a:spcAft>
            </a:pPr>
            <a:r>
              <a:rPr lang="it-IT" sz="2000" dirty="0" smtClean="0">
                <a:latin typeface="Andalus" pitchFamily="18" charset="-78"/>
                <a:cs typeface="Andalus" pitchFamily="18" charset="-78"/>
              </a:rPr>
              <a:t>La copertura </a:t>
            </a:r>
            <a:r>
              <a:rPr lang="it-IT" sz="2000" dirty="0">
                <a:latin typeface="Andalus" pitchFamily="18" charset="-78"/>
                <a:cs typeface="Andalus" pitchFamily="18" charset="-78"/>
              </a:rPr>
              <a:t>a livello nazionale </a:t>
            </a:r>
            <a:r>
              <a:rPr lang="it-IT" sz="2000" dirty="0" smtClean="0">
                <a:latin typeface="Andalus" pitchFamily="18" charset="-78"/>
                <a:cs typeface="Andalus" pitchFamily="18" charset="-78"/>
              </a:rPr>
              <a:t>è </a:t>
            </a:r>
            <a:r>
              <a:rPr lang="it-IT" sz="2000" dirty="0">
                <a:latin typeface="Andalus" pitchFamily="18" charset="-78"/>
                <a:cs typeface="Andalus" pitchFamily="18" charset="-78"/>
              </a:rPr>
              <a:t>piuttosto scarsa tanto che nel 2009 solo il 4,9% degli anziani usufruiva di servizi di cura a domicilio, di cui il 3,2% in ADI e l’1,7% in SAD, pari a 450.000 utenti (Annuario statistico italiano, 2012</a:t>
            </a:r>
            <a:r>
              <a:rPr lang="it-IT" sz="2000" dirty="0" smtClean="0">
                <a:latin typeface="Andalus" pitchFamily="18" charset="-78"/>
                <a:cs typeface="Andalus" pitchFamily="18" charset="-78"/>
              </a:rPr>
              <a:t>).</a:t>
            </a:r>
          </a:p>
          <a:p>
            <a:r>
              <a:rPr lang="it-IT" sz="2000" b="1" dirty="0" smtClean="0">
                <a:latin typeface="Andalus" pitchFamily="18" charset="-78"/>
                <a:cs typeface="Andalus" pitchFamily="18" charset="-78"/>
              </a:rPr>
              <a:t>Inoltre </a:t>
            </a:r>
            <a:r>
              <a:rPr lang="it-IT" sz="2000" b="1" dirty="0">
                <a:latin typeface="Andalus" pitchFamily="18" charset="-78"/>
                <a:cs typeface="Andalus" pitchFamily="18" charset="-78"/>
              </a:rPr>
              <a:t>il numero di ore di assistenza fornito è molto basso e corrisponde ad una media di 24 ore annue. </a:t>
            </a:r>
          </a:p>
        </p:txBody>
      </p:sp>
    </p:spTree>
    <p:extLst>
      <p:ext uri="{BB962C8B-B14F-4D97-AF65-F5344CB8AC3E}">
        <p14:creationId xmlns:p14="http://schemas.microsoft.com/office/powerpoint/2010/main" val="2225093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53097"/>
            <a:ext cx="8784976" cy="1015663"/>
          </a:xfrm>
          <a:prstGeom prst="rect">
            <a:avLst/>
          </a:prstGeom>
          <a:noFill/>
        </p:spPr>
        <p:txBody>
          <a:bodyPr wrap="square" rtlCol="0">
            <a:spAutoFit/>
          </a:bodyPr>
          <a:lstStyle/>
          <a:p>
            <a:pPr algn="ctr"/>
            <a:r>
              <a:rPr lang="it-IT" sz="3000" dirty="0">
                <a:solidFill>
                  <a:srgbClr val="C00000"/>
                </a:solidFill>
                <a:latin typeface="Andalus" pitchFamily="18" charset="-78"/>
                <a:cs typeface="Andalus" pitchFamily="18" charset="-78"/>
              </a:rPr>
              <a:t>Offerta di servizi per la non autosufficienza in </a:t>
            </a:r>
            <a:r>
              <a:rPr lang="it-IT" sz="3000" dirty="0" smtClean="0">
                <a:solidFill>
                  <a:srgbClr val="C00000"/>
                </a:solidFill>
                <a:latin typeface="Andalus" pitchFamily="18" charset="-78"/>
                <a:cs typeface="Andalus" pitchFamily="18" charset="-78"/>
              </a:rPr>
              <a:t>Italia e in Lombardia: i servizi domiciliari</a:t>
            </a:r>
            <a:endParaRPr lang="it-IT" sz="3000" dirty="0">
              <a:solidFill>
                <a:srgbClr val="C00000"/>
              </a:solidFill>
              <a:latin typeface="Andalus" pitchFamily="18" charset="-78"/>
              <a:cs typeface="Andalus" pitchFamily="18" charset="-78"/>
            </a:endParaRP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16</a:t>
            </a:fld>
            <a:endParaRPr lang="it-IT"/>
          </a:p>
        </p:txBody>
      </p:sp>
      <p:sp>
        <p:nvSpPr>
          <p:cNvPr id="10" name="Rettangolo 9"/>
          <p:cNvSpPr/>
          <p:nvPr/>
        </p:nvSpPr>
        <p:spPr>
          <a:xfrm>
            <a:off x="290926" y="1700808"/>
            <a:ext cx="8590920" cy="2951747"/>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algn="just">
              <a:spcAft>
                <a:spcPts val="1200"/>
              </a:spcAft>
            </a:pPr>
            <a:r>
              <a:rPr lang="it-IT" sz="2000" dirty="0" smtClean="0">
                <a:latin typeface="Andalus" pitchFamily="18" charset="-78"/>
                <a:cs typeface="Andalus" pitchFamily="18" charset="-78"/>
              </a:rPr>
              <a:t>In </a:t>
            </a:r>
            <a:r>
              <a:rPr lang="it-IT" sz="2000" b="1" dirty="0" smtClean="0">
                <a:latin typeface="Andalus" pitchFamily="18" charset="-78"/>
                <a:cs typeface="Andalus" pitchFamily="18" charset="-78"/>
              </a:rPr>
              <a:t>Lombardia</a:t>
            </a:r>
            <a:r>
              <a:rPr lang="it-IT" sz="2000" dirty="0" smtClean="0">
                <a:latin typeface="Andalus" pitchFamily="18" charset="-78"/>
                <a:cs typeface="Andalus" pitchFamily="18" charset="-78"/>
              </a:rPr>
              <a:t> il </a:t>
            </a:r>
            <a:r>
              <a:rPr lang="it-IT" sz="2000" dirty="0">
                <a:latin typeface="Andalus" pitchFamily="18" charset="-78"/>
                <a:cs typeface="Andalus" pitchFamily="18" charset="-78"/>
              </a:rPr>
              <a:t>tasso di copertura </a:t>
            </a:r>
            <a:r>
              <a:rPr lang="it-IT" sz="2000" dirty="0" smtClean="0">
                <a:latin typeface="Andalus" pitchFamily="18" charset="-78"/>
                <a:cs typeface="Andalus" pitchFamily="18" charset="-78"/>
              </a:rPr>
              <a:t>è </a:t>
            </a:r>
            <a:r>
              <a:rPr lang="it-IT" sz="2000" dirty="0">
                <a:latin typeface="Andalus" pitchFamily="18" charset="-78"/>
                <a:cs typeface="Andalus" pitchFamily="18" charset="-78"/>
              </a:rPr>
              <a:t>superiore alla media italiana arrivando a interessare il 5,3% della popolazione anziana presente nella regione, pari a 102.300 utenti.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Pur </a:t>
            </a:r>
            <a:r>
              <a:rPr lang="it-IT" sz="2000" dirty="0">
                <a:latin typeface="Andalus" pitchFamily="18" charset="-78"/>
                <a:cs typeface="Andalus" pitchFamily="18" charset="-78"/>
              </a:rPr>
              <a:t>presentando una situazione più positiva rispetto ad altre regioni, il servizio non è comunque sufficiente a fronte del numero di anziani non autosufficienti presenti.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Livelli più </a:t>
            </a:r>
            <a:r>
              <a:rPr lang="it-IT" sz="2000" dirty="0">
                <a:latin typeface="Andalus" pitchFamily="18" charset="-78"/>
                <a:cs typeface="Andalus" pitchFamily="18" charset="-78"/>
              </a:rPr>
              <a:t>bassi rispetto alla media nazionale </a:t>
            </a:r>
            <a:r>
              <a:rPr lang="it-IT" sz="2000" dirty="0" smtClean="0">
                <a:latin typeface="Andalus" pitchFamily="18" charset="-78"/>
                <a:cs typeface="Andalus" pitchFamily="18" charset="-78"/>
              </a:rPr>
              <a:t>sono presenti </a:t>
            </a:r>
            <a:r>
              <a:rPr lang="it-IT" sz="2000" dirty="0">
                <a:latin typeface="Andalus" pitchFamily="18" charset="-78"/>
                <a:cs typeface="Andalus" pitchFamily="18" charset="-78"/>
              </a:rPr>
              <a:t>non solo in alcune regioni del sud ma anche del nord.</a:t>
            </a:r>
          </a:p>
        </p:txBody>
      </p:sp>
    </p:spTree>
    <p:extLst>
      <p:ext uri="{BB962C8B-B14F-4D97-AF65-F5344CB8AC3E}">
        <p14:creationId xmlns:p14="http://schemas.microsoft.com/office/powerpoint/2010/main" val="22821254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53097"/>
            <a:ext cx="8784976" cy="1015663"/>
          </a:xfrm>
          <a:prstGeom prst="rect">
            <a:avLst/>
          </a:prstGeom>
          <a:noFill/>
        </p:spPr>
        <p:txBody>
          <a:bodyPr wrap="square" rtlCol="0">
            <a:spAutoFit/>
          </a:bodyPr>
          <a:lstStyle/>
          <a:p>
            <a:pPr algn="ctr"/>
            <a:r>
              <a:rPr lang="it-IT" sz="3000" dirty="0">
                <a:solidFill>
                  <a:srgbClr val="C00000"/>
                </a:solidFill>
                <a:latin typeface="Andalus" pitchFamily="18" charset="-78"/>
                <a:cs typeface="Andalus" pitchFamily="18" charset="-78"/>
              </a:rPr>
              <a:t>Offerta di servizi per la non autosufficienza in </a:t>
            </a:r>
            <a:r>
              <a:rPr lang="it-IT" sz="3000" dirty="0" smtClean="0">
                <a:solidFill>
                  <a:srgbClr val="C00000"/>
                </a:solidFill>
                <a:latin typeface="Andalus" pitchFamily="18" charset="-78"/>
                <a:cs typeface="Andalus" pitchFamily="18" charset="-78"/>
              </a:rPr>
              <a:t>Italia e in Lombardia: i servizi semi-residenziali</a:t>
            </a:r>
            <a:endParaRPr lang="it-IT" sz="3000" dirty="0">
              <a:solidFill>
                <a:srgbClr val="C00000"/>
              </a:solidFill>
              <a:latin typeface="Andalus" pitchFamily="18" charset="-78"/>
              <a:cs typeface="Andalus" pitchFamily="18" charset="-78"/>
            </a:endParaRP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17</a:t>
            </a:fld>
            <a:endParaRPr lang="it-IT"/>
          </a:p>
        </p:txBody>
      </p:sp>
      <p:sp>
        <p:nvSpPr>
          <p:cNvPr id="10" name="Rettangolo 9"/>
          <p:cNvSpPr/>
          <p:nvPr/>
        </p:nvSpPr>
        <p:spPr>
          <a:xfrm>
            <a:off x="290926" y="1700808"/>
            <a:ext cx="8590920" cy="797311"/>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algn="just">
              <a:spcAft>
                <a:spcPts val="1200"/>
              </a:spcAft>
            </a:pPr>
            <a:r>
              <a:rPr lang="it-IT" sz="2000" dirty="0">
                <a:latin typeface="Andalus" pitchFamily="18" charset="-78"/>
                <a:cs typeface="Andalus" pitchFamily="18" charset="-78"/>
              </a:rPr>
              <a:t>I servizi semiresidenziali sono composti soprattutto dai Centri diurni Integrati per Anziani</a:t>
            </a:r>
            <a:r>
              <a:rPr lang="it-IT" sz="2000" dirty="0" smtClean="0">
                <a:latin typeface="Andalus" pitchFamily="18" charset="-78"/>
                <a:cs typeface="Andalus" pitchFamily="18" charset="-78"/>
              </a:rPr>
              <a: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2870421"/>
            <a:ext cx="4882388" cy="2934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ttangolo 1"/>
          <p:cNvSpPr/>
          <p:nvPr/>
        </p:nvSpPr>
        <p:spPr>
          <a:xfrm>
            <a:off x="290926" y="2870934"/>
            <a:ext cx="3150096" cy="2862322"/>
          </a:xfrm>
          <a:prstGeom prst="rect">
            <a:avLst/>
          </a:prstGeom>
        </p:spPr>
        <p:txBody>
          <a:bodyPr wrap="square">
            <a:spAutoFit/>
          </a:bodyPr>
          <a:lstStyle/>
          <a:p>
            <a:pPr algn="just">
              <a:spcAft>
                <a:spcPts val="1200"/>
              </a:spcAft>
            </a:pPr>
            <a:r>
              <a:rPr lang="it-IT" dirty="0">
                <a:latin typeface="Andalus" pitchFamily="18" charset="-78"/>
                <a:cs typeface="Andalus" pitchFamily="18" charset="-78"/>
              </a:rPr>
              <a:t>In </a:t>
            </a:r>
            <a:r>
              <a:rPr lang="it-IT" b="1" dirty="0">
                <a:latin typeface="Andalus" pitchFamily="18" charset="-78"/>
                <a:cs typeface="Andalus" pitchFamily="18" charset="-78"/>
              </a:rPr>
              <a:t>Lombardia</a:t>
            </a:r>
            <a:r>
              <a:rPr lang="it-IT" dirty="0">
                <a:latin typeface="Andalus" pitchFamily="18" charset="-78"/>
                <a:cs typeface="Andalus" pitchFamily="18" charset="-78"/>
              </a:rPr>
              <a:t> i </a:t>
            </a:r>
            <a:r>
              <a:rPr lang="it-IT" b="1" dirty="0">
                <a:latin typeface="Andalus" pitchFamily="18" charset="-78"/>
                <a:cs typeface="Andalus" pitchFamily="18" charset="-78"/>
              </a:rPr>
              <a:t>Centri Diurni Integrati</a:t>
            </a:r>
            <a:r>
              <a:rPr lang="it-IT" dirty="0">
                <a:latin typeface="Andalus" pitchFamily="18" charset="-78"/>
                <a:cs typeface="Andalus" pitchFamily="18" charset="-78"/>
              </a:rPr>
              <a:t> si distribuiscono in modo omogeneo sul territorio rispetto alla numerosità della popolazione. Sono presenti nella regione in totale </a:t>
            </a:r>
            <a:r>
              <a:rPr lang="it-IT" b="1" dirty="0">
                <a:latin typeface="Andalus" pitchFamily="18" charset="-78"/>
                <a:cs typeface="Andalus" pitchFamily="18" charset="-78"/>
              </a:rPr>
              <a:t>283 centri diurni integrati </a:t>
            </a:r>
            <a:r>
              <a:rPr lang="it-IT" dirty="0">
                <a:latin typeface="Andalus" pitchFamily="18" charset="-78"/>
                <a:cs typeface="Andalus" pitchFamily="18" charset="-78"/>
              </a:rPr>
              <a:t>per anziani, per un totale di </a:t>
            </a:r>
            <a:r>
              <a:rPr lang="it-IT" b="1" dirty="0">
                <a:latin typeface="Andalus" pitchFamily="18" charset="-78"/>
                <a:cs typeface="Andalus" pitchFamily="18" charset="-78"/>
              </a:rPr>
              <a:t>6.443 posti accreditati</a:t>
            </a:r>
            <a:r>
              <a:rPr lang="it-IT" dirty="0">
                <a:latin typeface="Andalus" pitchFamily="18" charset="-78"/>
                <a:cs typeface="Andalus" pitchFamily="18" charset="-78"/>
              </a:rPr>
              <a:t> (Regione Lombardia, 2013). </a:t>
            </a:r>
          </a:p>
        </p:txBody>
      </p:sp>
      <p:sp>
        <p:nvSpPr>
          <p:cNvPr id="5" name="Rettangolo 4"/>
          <p:cNvSpPr/>
          <p:nvPr/>
        </p:nvSpPr>
        <p:spPr>
          <a:xfrm>
            <a:off x="769732" y="6021288"/>
            <a:ext cx="7546684"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it-IT" dirty="0" smtClean="0">
                <a:latin typeface="Andalus" pitchFamily="18" charset="-78"/>
                <a:cs typeface="Andalus" pitchFamily="18" charset="-78"/>
              </a:rPr>
              <a:t>Ogni centro diurno ha un numero diverso di posti disponibili, ma in generale questi variano da un minimo di 5 ad un massimo di 40 posti. </a:t>
            </a:r>
            <a:endParaRPr lang="it-IT" dirty="0"/>
          </a:p>
        </p:txBody>
      </p:sp>
      <p:sp>
        <p:nvSpPr>
          <p:cNvPr id="6" name="Rettangolo 5"/>
          <p:cNvSpPr/>
          <p:nvPr/>
        </p:nvSpPr>
        <p:spPr>
          <a:xfrm>
            <a:off x="3690814" y="2564904"/>
            <a:ext cx="5057650" cy="307777"/>
          </a:xfrm>
          <a:prstGeom prst="rect">
            <a:avLst/>
          </a:prstGeom>
        </p:spPr>
        <p:txBody>
          <a:bodyPr wrap="square">
            <a:spAutoFit/>
          </a:bodyPr>
          <a:lstStyle/>
          <a:p>
            <a:r>
              <a:rPr lang="it-IT" sz="1400" b="1" dirty="0">
                <a:latin typeface="Calibri" pitchFamily="34" charset="0"/>
                <a:cs typeface="Calibri" pitchFamily="34" charset="0"/>
              </a:rPr>
              <a:t>Centri Diurni Integrati (CDI) nelle province Lombarde, valori %</a:t>
            </a:r>
            <a:endParaRPr lang="it-IT" sz="1400" dirty="0">
              <a:latin typeface="Calibri" pitchFamily="34" charset="0"/>
              <a:cs typeface="Calibri" pitchFamily="34" charset="0"/>
            </a:endParaRPr>
          </a:p>
        </p:txBody>
      </p:sp>
    </p:spTree>
    <p:extLst>
      <p:ext uri="{BB962C8B-B14F-4D97-AF65-F5344CB8AC3E}">
        <p14:creationId xmlns:p14="http://schemas.microsoft.com/office/powerpoint/2010/main" val="2050492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53097"/>
            <a:ext cx="8784976" cy="1015663"/>
          </a:xfrm>
          <a:prstGeom prst="rect">
            <a:avLst/>
          </a:prstGeom>
          <a:noFill/>
        </p:spPr>
        <p:txBody>
          <a:bodyPr wrap="square" rtlCol="0">
            <a:spAutoFit/>
          </a:bodyPr>
          <a:lstStyle/>
          <a:p>
            <a:pPr algn="ctr"/>
            <a:r>
              <a:rPr lang="it-IT" sz="3000" dirty="0">
                <a:solidFill>
                  <a:srgbClr val="C00000"/>
                </a:solidFill>
                <a:latin typeface="Andalus" pitchFamily="18" charset="-78"/>
                <a:cs typeface="Andalus" pitchFamily="18" charset="-78"/>
              </a:rPr>
              <a:t>Offerta di servizi per la non autosufficienza in </a:t>
            </a:r>
            <a:r>
              <a:rPr lang="it-IT" sz="3000" dirty="0" smtClean="0">
                <a:solidFill>
                  <a:srgbClr val="C00000"/>
                </a:solidFill>
                <a:latin typeface="Andalus" pitchFamily="18" charset="-78"/>
                <a:cs typeface="Andalus" pitchFamily="18" charset="-78"/>
              </a:rPr>
              <a:t>Italia e in Lombardia: i servizi residenziali</a:t>
            </a:r>
            <a:endParaRPr lang="it-IT" sz="3000" dirty="0">
              <a:solidFill>
                <a:srgbClr val="C00000"/>
              </a:solidFill>
              <a:latin typeface="Andalus" pitchFamily="18" charset="-78"/>
              <a:cs typeface="Andalus" pitchFamily="18" charset="-78"/>
            </a:endParaRP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18</a:t>
            </a:fld>
            <a:endParaRPr lang="it-IT"/>
          </a:p>
        </p:txBody>
      </p:sp>
      <p:sp>
        <p:nvSpPr>
          <p:cNvPr id="10" name="Rettangolo 9"/>
          <p:cNvSpPr/>
          <p:nvPr/>
        </p:nvSpPr>
        <p:spPr>
          <a:xfrm>
            <a:off x="290926" y="1700808"/>
            <a:ext cx="8590920" cy="797311"/>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algn="just">
              <a:spcAft>
                <a:spcPts val="1200"/>
              </a:spcAft>
            </a:pPr>
            <a:r>
              <a:rPr lang="it-IT" sz="2000" dirty="0" smtClean="0">
                <a:latin typeface="Andalus" pitchFamily="18" charset="-78"/>
                <a:cs typeface="Andalus" pitchFamily="18" charset="-78"/>
              </a:rPr>
              <a:t>Servizio </a:t>
            </a:r>
            <a:r>
              <a:rPr lang="it-IT" sz="2000" dirty="0">
                <a:latin typeface="Andalus" pitchFamily="18" charset="-78"/>
                <a:cs typeface="Andalus" pitchFamily="18" charset="-78"/>
              </a:rPr>
              <a:t>essenziale, soprattutto per </a:t>
            </a:r>
            <a:r>
              <a:rPr lang="it-IT" sz="2000" dirty="0" smtClean="0">
                <a:latin typeface="Andalus" pitchFamily="18" charset="-78"/>
                <a:cs typeface="Andalus" pitchFamily="18" charset="-78"/>
              </a:rPr>
              <a:t>chi </a:t>
            </a:r>
            <a:r>
              <a:rPr lang="it-IT" sz="2000" dirty="0">
                <a:latin typeface="Andalus" pitchFamily="18" charset="-78"/>
                <a:cs typeface="Andalus" pitchFamily="18" charset="-78"/>
              </a:rPr>
              <a:t>si trova in condizioni talmente gravi di non autosufficienza da non poter essere assistito a domicilio</a:t>
            </a:r>
            <a:endParaRPr lang="it-IT" sz="2000" dirty="0" smtClean="0">
              <a:latin typeface="Andalus" pitchFamily="18" charset="-78"/>
              <a:cs typeface="Andalus" pitchFamily="18" charset="-78"/>
            </a:endParaRPr>
          </a:p>
        </p:txBody>
      </p:sp>
      <p:sp>
        <p:nvSpPr>
          <p:cNvPr id="2" name="Rettangolo 1"/>
          <p:cNvSpPr/>
          <p:nvPr/>
        </p:nvSpPr>
        <p:spPr>
          <a:xfrm>
            <a:off x="290926" y="2870934"/>
            <a:ext cx="3150096" cy="2739211"/>
          </a:xfrm>
          <a:prstGeom prst="rect">
            <a:avLst/>
          </a:prstGeom>
        </p:spPr>
        <p:txBody>
          <a:bodyPr wrap="square">
            <a:spAutoFit/>
          </a:bodyPr>
          <a:lstStyle/>
          <a:p>
            <a:pPr algn="just">
              <a:spcAft>
                <a:spcPts val="1200"/>
              </a:spcAft>
            </a:pPr>
            <a:r>
              <a:rPr lang="it-IT" dirty="0">
                <a:latin typeface="Andalus" pitchFamily="18" charset="-78"/>
                <a:cs typeface="Andalus" pitchFamily="18" charset="-78"/>
              </a:rPr>
              <a:t>A livello nazionale il tasso di </a:t>
            </a:r>
            <a:r>
              <a:rPr lang="it-IT" dirty="0" smtClean="0">
                <a:latin typeface="Andalus" pitchFamily="18" charset="-78"/>
                <a:cs typeface="Andalus" pitchFamily="18" charset="-78"/>
              </a:rPr>
              <a:t>istituzionalizzazione è </a:t>
            </a:r>
            <a:r>
              <a:rPr lang="it-IT" dirty="0">
                <a:latin typeface="Andalus" pitchFamily="18" charset="-78"/>
                <a:cs typeface="Andalus" pitchFamily="18" charset="-78"/>
              </a:rPr>
              <a:t>piuttosto basso, raggiungendo appena </a:t>
            </a:r>
            <a:r>
              <a:rPr lang="it-IT" dirty="0" smtClean="0">
                <a:latin typeface="Andalus" pitchFamily="18" charset="-78"/>
                <a:cs typeface="Andalus" pitchFamily="18" charset="-78"/>
              </a:rPr>
              <a:t>il </a:t>
            </a:r>
            <a:r>
              <a:rPr lang="it-IT" b="1" dirty="0" smtClean="0">
                <a:latin typeface="Andalus" pitchFamily="18" charset="-78"/>
                <a:cs typeface="Andalus" pitchFamily="18" charset="-78"/>
              </a:rPr>
              <a:t>2% </a:t>
            </a:r>
            <a:r>
              <a:rPr lang="it-IT" b="1" dirty="0">
                <a:latin typeface="Andalus" pitchFamily="18" charset="-78"/>
                <a:cs typeface="Andalus" pitchFamily="18" charset="-78"/>
              </a:rPr>
              <a:t>nel </a:t>
            </a:r>
            <a:r>
              <a:rPr lang="it-IT" b="1" dirty="0" smtClean="0">
                <a:latin typeface="Andalus" pitchFamily="18" charset="-78"/>
                <a:cs typeface="Andalus" pitchFamily="18" charset="-78"/>
              </a:rPr>
              <a:t>2009</a:t>
            </a:r>
            <a:r>
              <a:rPr lang="it-IT" dirty="0" smtClean="0">
                <a:latin typeface="Andalus" pitchFamily="18" charset="-78"/>
                <a:cs typeface="Andalus" pitchFamily="18" charset="-78"/>
              </a:rPr>
              <a:t>.</a:t>
            </a:r>
          </a:p>
          <a:p>
            <a:pPr algn="just">
              <a:spcAft>
                <a:spcPts val="1200"/>
              </a:spcAft>
            </a:pPr>
            <a:r>
              <a:rPr lang="it-IT" dirty="0" smtClean="0">
                <a:latin typeface="Andalus" pitchFamily="18" charset="-78"/>
                <a:cs typeface="Andalus" pitchFamily="18" charset="-78"/>
              </a:rPr>
              <a:t>I </a:t>
            </a:r>
            <a:r>
              <a:rPr lang="it-IT" dirty="0">
                <a:latin typeface="Andalus" pitchFamily="18" charset="-78"/>
                <a:cs typeface="Andalus" pitchFamily="18" charset="-78"/>
              </a:rPr>
              <a:t>presidi socio-sanitari attivi nel 2010 erano </a:t>
            </a:r>
            <a:r>
              <a:rPr lang="it-IT" b="1" dirty="0">
                <a:latin typeface="Andalus" pitchFamily="18" charset="-78"/>
                <a:cs typeface="Andalus" pitchFamily="18" charset="-78"/>
              </a:rPr>
              <a:t>12.800</a:t>
            </a:r>
            <a:r>
              <a:rPr lang="it-IT" dirty="0">
                <a:latin typeface="Andalus" pitchFamily="18" charset="-78"/>
                <a:cs typeface="Andalus" pitchFamily="18" charset="-78"/>
              </a:rPr>
              <a:t>, il 70% dei quali appartenenti a enti privati, per un totale di </a:t>
            </a:r>
            <a:r>
              <a:rPr lang="it-IT" b="1" dirty="0">
                <a:latin typeface="Andalus" pitchFamily="18" charset="-78"/>
                <a:cs typeface="Andalus" pitchFamily="18" charset="-78"/>
              </a:rPr>
              <a:t>424.700 posti letto</a:t>
            </a:r>
            <a:r>
              <a:rPr lang="it-IT" dirty="0">
                <a:latin typeface="Andalus" pitchFamily="18" charset="-78"/>
                <a:cs typeface="Andalus" pitchFamily="18" charset="-78"/>
              </a:rPr>
              <a:t>. </a:t>
            </a:r>
          </a:p>
        </p:txBody>
      </p:sp>
      <p:sp>
        <p:nvSpPr>
          <p:cNvPr id="5" name="Rettangolo 4"/>
          <p:cNvSpPr/>
          <p:nvPr/>
        </p:nvSpPr>
        <p:spPr>
          <a:xfrm>
            <a:off x="971600" y="6093296"/>
            <a:ext cx="7546684"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it-IT" dirty="0">
                <a:latin typeface="Andalus" pitchFamily="18" charset="-78"/>
                <a:cs typeface="Andalus" pitchFamily="18" charset="-78"/>
              </a:rPr>
              <a:t>Nonostante il numero di posti disponibili nei presidi residenziali erano </a:t>
            </a:r>
            <a:r>
              <a:rPr lang="it-IT" dirty="0" smtClean="0">
                <a:latin typeface="Andalus" pitchFamily="18" charset="-78"/>
                <a:cs typeface="Andalus" pitchFamily="18" charset="-78"/>
              </a:rPr>
              <a:t>assistite </a:t>
            </a:r>
            <a:r>
              <a:rPr lang="it-IT" b="1" dirty="0" smtClean="0">
                <a:latin typeface="Andalus" pitchFamily="18" charset="-78"/>
                <a:cs typeface="Andalus" pitchFamily="18" charset="-78"/>
              </a:rPr>
              <a:t>in Italia  </a:t>
            </a:r>
            <a:r>
              <a:rPr lang="it-IT" dirty="0">
                <a:latin typeface="Andalus" pitchFamily="18" charset="-78"/>
                <a:cs typeface="Andalus" pitchFamily="18" charset="-78"/>
              </a:rPr>
              <a:t>394.000 persone, di cui 295.000 anziani.</a:t>
            </a:r>
          </a:p>
        </p:txBody>
      </p:sp>
      <p:sp>
        <p:nvSpPr>
          <p:cNvPr id="6" name="Rettangolo 5"/>
          <p:cNvSpPr/>
          <p:nvPr/>
        </p:nvSpPr>
        <p:spPr>
          <a:xfrm>
            <a:off x="4122862" y="2564904"/>
            <a:ext cx="5057650" cy="307777"/>
          </a:xfrm>
          <a:prstGeom prst="rect">
            <a:avLst/>
          </a:prstGeom>
        </p:spPr>
        <p:txBody>
          <a:bodyPr wrap="square">
            <a:spAutoFit/>
          </a:bodyPr>
          <a:lstStyle/>
          <a:p>
            <a:r>
              <a:rPr lang="it-IT" sz="1400" b="1" dirty="0">
                <a:latin typeface="Calibri" pitchFamily="34" charset="0"/>
                <a:cs typeface="Calibri" pitchFamily="34" charset="0"/>
              </a:rPr>
              <a:t>Assistenza agli anziani in strutture residenziali nel 2009</a:t>
            </a:r>
            <a:endParaRPr lang="it-IT" sz="1400" dirty="0">
              <a:latin typeface="Calibri" pitchFamily="34" charset="0"/>
              <a:cs typeface="Calibri" pitchFamily="34" charset="0"/>
            </a:endParaRPr>
          </a:p>
        </p:txBody>
      </p:sp>
      <p:pic>
        <p:nvPicPr>
          <p:cNvPr id="12" name="Immagine 11"/>
          <p:cNvPicPr/>
          <p:nvPr/>
        </p:nvPicPr>
        <p:blipFill rotWithShape="1">
          <a:blip r:embed="rId2">
            <a:extLst>
              <a:ext uri="{28A0092B-C50C-407E-A947-70E740481C1C}">
                <a14:useLocalDpi xmlns:a14="http://schemas.microsoft.com/office/drawing/2010/main" val="0"/>
              </a:ext>
            </a:extLst>
          </a:blip>
          <a:srcRect l="2643" t="4304" r="3448"/>
          <a:stretch/>
        </p:blipFill>
        <p:spPr bwMode="auto">
          <a:xfrm>
            <a:off x="4122861" y="2842472"/>
            <a:ext cx="4946119" cy="3106807"/>
          </a:xfrm>
          <a:prstGeom prst="rect">
            <a:avLst/>
          </a:prstGeom>
          <a:noFill/>
          <a:ln>
            <a:noFill/>
          </a:ln>
        </p:spPr>
      </p:pic>
    </p:spTree>
    <p:extLst>
      <p:ext uri="{BB962C8B-B14F-4D97-AF65-F5344CB8AC3E}">
        <p14:creationId xmlns:p14="http://schemas.microsoft.com/office/powerpoint/2010/main" val="35926447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53097"/>
            <a:ext cx="8784976" cy="1015663"/>
          </a:xfrm>
          <a:prstGeom prst="rect">
            <a:avLst/>
          </a:prstGeom>
          <a:noFill/>
        </p:spPr>
        <p:txBody>
          <a:bodyPr wrap="square" rtlCol="0">
            <a:spAutoFit/>
          </a:bodyPr>
          <a:lstStyle/>
          <a:p>
            <a:pPr algn="ctr"/>
            <a:r>
              <a:rPr lang="it-IT" sz="3000" dirty="0">
                <a:solidFill>
                  <a:srgbClr val="C00000"/>
                </a:solidFill>
                <a:latin typeface="Andalus" pitchFamily="18" charset="-78"/>
                <a:cs typeface="Andalus" pitchFamily="18" charset="-78"/>
              </a:rPr>
              <a:t>Offerta di servizi per la non autosufficienza in </a:t>
            </a:r>
            <a:r>
              <a:rPr lang="it-IT" sz="3000" dirty="0" smtClean="0">
                <a:solidFill>
                  <a:srgbClr val="C00000"/>
                </a:solidFill>
                <a:latin typeface="Andalus" pitchFamily="18" charset="-78"/>
                <a:cs typeface="Andalus" pitchFamily="18" charset="-78"/>
              </a:rPr>
              <a:t>Italia e in Lombardia: i servizi residenziali</a:t>
            </a:r>
            <a:endParaRPr lang="it-IT" sz="3000" dirty="0">
              <a:solidFill>
                <a:srgbClr val="C00000"/>
              </a:solidFill>
              <a:latin typeface="Andalus" pitchFamily="18" charset="-78"/>
              <a:cs typeface="Andalus" pitchFamily="18" charset="-78"/>
            </a:endParaRP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19</a:t>
            </a:fld>
            <a:endParaRPr lang="it-IT"/>
          </a:p>
        </p:txBody>
      </p:sp>
      <p:sp>
        <p:nvSpPr>
          <p:cNvPr id="10" name="Rettangolo 9"/>
          <p:cNvSpPr/>
          <p:nvPr/>
        </p:nvSpPr>
        <p:spPr>
          <a:xfrm>
            <a:off x="290926" y="1700808"/>
            <a:ext cx="8590920" cy="797311"/>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algn="just">
              <a:spcAft>
                <a:spcPts val="1200"/>
              </a:spcAft>
            </a:pPr>
            <a:r>
              <a:rPr lang="it-IT" sz="2000" dirty="0" smtClean="0">
                <a:latin typeface="Andalus" pitchFamily="18" charset="-78"/>
                <a:cs typeface="Andalus" pitchFamily="18" charset="-78"/>
              </a:rPr>
              <a:t>La </a:t>
            </a:r>
            <a:r>
              <a:rPr lang="it-IT" sz="2000" b="1" dirty="0">
                <a:latin typeface="Andalus" pitchFamily="18" charset="-78"/>
                <a:cs typeface="Andalus" pitchFamily="18" charset="-78"/>
              </a:rPr>
              <a:t>Lombardia</a:t>
            </a:r>
            <a:r>
              <a:rPr lang="it-IT" sz="2000" dirty="0">
                <a:latin typeface="Andalus" pitchFamily="18" charset="-78"/>
                <a:cs typeface="Andalus" pitchFamily="18" charset="-78"/>
              </a:rPr>
              <a:t> si colloca al quarto posto relativamente al tasso di istituzionalizzazione, che è </a:t>
            </a:r>
            <a:r>
              <a:rPr lang="it-IT" sz="2000" b="1" dirty="0">
                <a:latin typeface="Andalus" pitchFamily="18" charset="-78"/>
                <a:cs typeface="Andalus" pitchFamily="18" charset="-78"/>
              </a:rPr>
              <a:t>doppio rispetto alla media nazionale</a:t>
            </a:r>
            <a:endParaRPr lang="it-IT" sz="2000" b="1" dirty="0" smtClean="0">
              <a:latin typeface="Andalus" pitchFamily="18" charset="-78"/>
              <a:cs typeface="Andalus" pitchFamily="18" charset="-78"/>
            </a:endParaRPr>
          </a:p>
        </p:txBody>
      </p:sp>
      <p:sp>
        <p:nvSpPr>
          <p:cNvPr id="2" name="Rettangolo 1"/>
          <p:cNvSpPr/>
          <p:nvPr/>
        </p:nvSpPr>
        <p:spPr>
          <a:xfrm>
            <a:off x="290926" y="2920876"/>
            <a:ext cx="3150096" cy="2308324"/>
          </a:xfrm>
          <a:prstGeom prst="rect">
            <a:avLst/>
          </a:prstGeom>
        </p:spPr>
        <p:txBody>
          <a:bodyPr wrap="square">
            <a:spAutoFit/>
          </a:bodyPr>
          <a:lstStyle/>
          <a:p>
            <a:pPr algn="ctr">
              <a:spcAft>
                <a:spcPts val="1200"/>
              </a:spcAft>
            </a:pPr>
            <a:r>
              <a:rPr lang="it-IT" dirty="0">
                <a:latin typeface="Andalus" pitchFamily="18" charset="-78"/>
                <a:cs typeface="Andalus" pitchFamily="18" charset="-78"/>
              </a:rPr>
              <a:t>Le Residenze Sanitarie Assistenziali sono infatti molto numerose nella regione, raggiungendo quota 635, suddivise nelle diverse province omogeneamente rispetto alla popolazione, per un totale di 58.300 posti letto. </a:t>
            </a:r>
          </a:p>
        </p:txBody>
      </p:sp>
      <p:sp>
        <p:nvSpPr>
          <p:cNvPr id="5" name="Rettangolo 4"/>
          <p:cNvSpPr/>
          <p:nvPr/>
        </p:nvSpPr>
        <p:spPr>
          <a:xfrm>
            <a:off x="755576" y="5805264"/>
            <a:ext cx="7546684" cy="9233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it-IT" dirty="0">
                <a:latin typeface="Andalus" pitchFamily="18" charset="-78"/>
                <a:cs typeface="Andalus" pitchFamily="18" charset="-78"/>
              </a:rPr>
              <a:t>La metà di tutte le RSA </a:t>
            </a:r>
            <a:r>
              <a:rPr lang="it-IT" dirty="0" smtClean="0">
                <a:latin typeface="Andalus" pitchFamily="18" charset="-78"/>
                <a:cs typeface="Andalus" pitchFamily="18" charset="-78"/>
              </a:rPr>
              <a:t>si </a:t>
            </a:r>
            <a:r>
              <a:rPr lang="it-IT" dirty="0">
                <a:latin typeface="Andalus" pitchFamily="18" charset="-78"/>
                <a:cs typeface="Andalus" pitchFamily="18" charset="-78"/>
              </a:rPr>
              <a:t>trova nelle tre province più popolose, Milano, Brescia e Bergamo, come mostrato nella figura 8 che presenta la distribuzione percentuale delle RSA nelle diverse province della Lombardia.</a:t>
            </a:r>
          </a:p>
        </p:txBody>
      </p:sp>
      <p:sp>
        <p:nvSpPr>
          <p:cNvPr id="6" name="Rettangolo 5"/>
          <p:cNvSpPr/>
          <p:nvPr/>
        </p:nvSpPr>
        <p:spPr>
          <a:xfrm>
            <a:off x="4147938" y="2564904"/>
            <a:ext cx="5032573" cy="307777"/>
          </a:xfrm>
          <a:prstGeom prst="rect">
            <a:avLst/>
          </a:prstGeom>
        </p:spPr>
        <p:txBody>
          <a:bodyPr wrap="square">
            <a:spAutoFit/>
          </a:bodyPr>
          <a:lstStyle/>
          <a:p>
            <a:r>
              <a:rPr lang="it-IT" sz="1400" b="1" dirty="0" smtClean="0">
                <a:latin typeface="Calibri" pitchFamily="34" charset="0"/>
                <a:cs typeface="Calibri" pitchFamily="34" charset="0"/>
              </a:rPr>
              <a:t>RSA </a:t>
            </a:r>
            <a:r>
              <a:rPr lang="it-IT" sz="1400" b="1" dirty="0">
                <a:latin typeface="Calibri" pitchFamily="34" charset="0"/>
                <a:cs typeface="Calibri" pitchFamily="34" charset="0"/>
              </a:rPr>
              <a:t>nelle province Lombarde, valori %</a:t>
            </a:r>
            <a:endParaRPr lang="it-IT" sz="1400" dirty="0">
              <a:latin typeface="Calibri" pitchFamily="34" charset="0"/>
              <a:cs typeface="Calibri"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7939" y="2962360"/>
            <a:ext cx="4584700" cy="275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6503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53097"/>
            <a:ext cx="8784976" cy="1015663"/>
          </a:xfrm>
          <a:prstGeom prst="rect">
            <a:avLst/>
          </a:prstGeom>
          <a:noFill/>
        </p:spPr>
        <p:txBody>
          <a:bodyPr wrap="square" rtlCol="0">
            <a:spAutoFit/>
          </a:bodyPr>
          <a:lstStyle/>
          <a:p>
            <a:pPr algn="ctr"/>
            <a:r>
              <a:rPr lang="it-IT" sz="3000" dirty="0">
                <a:solidFill>
                  <a:srgbClr val="C00000"/>
                </a:solidFill>
                <a:latin typeface="Andalus" pitchFamily="18" charset="-78"/>
                <a:cs typeface="Andalus" pitchFamily="18" charset="-78"/>
              </a:rPr>
              <a:t>ASSISTENZA AGLI ANZIANI IN LOMBARDIA TRA BADANTI, FAMIGLIE E SERVIZI PUBBLICI</a:t>
            </a: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2</a:t>
            </a:fld>
            <a:endParaRPr lang="it-IT"/>
          </a:p>
        </p:txBody>
      </p:sp>
      <p:sp>
        <p:nvSpPr>
          <p:cNvPr id="3" name="Rettangolo 2"/>
          <p:cNvSpPr/>
          <p:nvPr/>
        </p:nvSpPr>
        <p:spPr>
          <a:xfrm>
            <a:off x="309697" y="1981289"/>
            <a:ext cx="8734936" cy="101566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it-IT" sz="2000" dirty="0">
                <a:latin typeface="Andalus" pitchFamily="18" charset="-78"/>
                <a:cs typeface="Andalus" pitchFamily="18" charset="-78"/>
              </a:rPr>
              <a:t>I lavoratori domestici iscritti all’Inps erano 881.702 nel 2011, di cui 173.870 italiani e 707.832 di origine straniera (Inps, 2011), tra i quali però </a:t>
            </a:r>
            <a:r>
              <a:rPr lang="it-IT" sz="2000" b="1" dirty="0">
                <a:latin typeface="Andalus" pitchFamily="18" charset="-78"/>
                <a:cs typeface="Andalus" pitchFamily="18" charset="-78"/>
              </a:rPr>
              <a:t>non viene fatta una divisione per mansioni e compiti</a:t>
            </a:r>
            <a:r>
              <a:rPr lang="it-IT" sz="2000" dirty="0">
                <a:latin typeface="Andalus" pitchFamily="18" charset="-78"/>
                <a:cs typeface="Andalus" pitchFamily="18" charset="-78"/>
              </a:rPr>
              <a:t>. </a:t>
            </a:r>
          </a:p>
        </p:txBody>
      </p:sp>
      <p:sp>
        <p:nvSpPr>
          <p:cNvPr id="6" name="Rettangolo 5"/>
          <p:cNvSpPr/>
          <p:nvPr/>
        </p:nvSpPr>
        <p:spPr>
          <a:xfrm>
            <a:off x="3662289" y="7389440"/>
            <a:ext cx="5382344" cy="307777"/>
          </a:xfrm>
          <a:prstGeom prst="rect">
            <a:avLst/>
          </a:prstGeom>
        </p:spPr>
        <p:txBody>
          <a:bodyPr wrap="square">
            <a:spAutoFit/>
          </a:bodyPr>
          <a:lstStyle/>
          <a:p>
            <a:r>
              <a:rPr lang="it-IT" sz="1400" b="1" dirty="0">
                <a:latin typeface="Calibri" pitchFamily="34" charset="0"/>
                <a:cs typeface="Calibri" pitchFamily="34" charset="0"/>
              </a:rPr>
              <a:t>Assistenti familiari in posizione regolare nelle province lombarde</a:t>
            </a:r>
            <a:endParaRPr lang="it-IT" sz="1400" dirty="0">
              <a:latin typeface="Calibri" pitchFamily="34" charset="0"/>
              <a:cs typeface="Calibri" pitchFamily="34" charset="0"/>
            </a:endParaRPr>
          </a:p>
        </p:txBody>
      </p:sp>
      <p:sp>
        <p:nvSpPr>
          <p:cNvPr id="13" name="Rettangolo 12"/>
          <p:cNvSpPr/>
          <p:nvPr/>
        </p:nvSpPr>
        <p:spPr>
          <a:xfrm>
            <a:off x="301559" y="1484784"/>
            <a:ext cx="8574245" cy="353943"/>
          </a:xfrm>
          <a:prstGeom prst="rect">
            <a:avLst/>
          </a:prstGeom>
        </p:spPr>
        <p:txBody>
          <a:bodyPr wrap="square">
            <a:spAutoFit/>
          </a:bodyPr>
          <a:lstStyle/>
          <a:p>
            <a:pPr algn="ctr"/>
            <a:r>
              <a:rPr lang="it-IT" sz="1700" b="1" dirty="0" smtClean="0">
                <a:solidFill>
                  <a:srgbClr val="FF0000"/>
                </a:solidFill>
                <a:latin typeface="Bookman Old Style" pitchFamily="18" charset="0"/>
                <a:cs typeface="Andalus" pitchFamily="18" charset="-78"/>
              </a:rPr>
              <a:t>Assistenti familiari in Italia</a:t>
            </a:r>
            <a:endParaRPr lang="it-IT" sz="1700" b="1" dirty="0">
              <a:solidFill>
                <a:srgbClr val="FF0000"/>
              </a:solidFill>
              <a:latin typeface="Bookman Old Style" pitchFamily="18" charset="0"/>
              <a:cs typeface="Andalus" pitchFamily="18" charset="-78"/>
            </a:endParaRPr>
          </a:p>
        </p:txBody>
      </p:sp>
      <p:sp>
        <p:nvSpPr>
          <p:cNvPr id="7" name="Rettangolo 6"/>
          <p:cNvSpPr/>
          <p:nvPr/>
        </p:nvSpPr>
        <p:spPr>
          <a:xfrm>
            <a:off x="348778" y="3140968"/>
            <a:ext cx="8574245" cy="193899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spcAft>
                <a:spcPts val="0"/>
              </a:spcAft>
            </a:pPr>
            <a:r>
              <a:rPr lang="it-IT" sz="2000" dirty="0">
                <a:latin typeface="Andalus" pitchFamily="18" charset="-78"/>
                <a:cs typeface="Andalus" pitchFamily="18" charset="-78"/>
              </a:rPr>
              <a:t>Il </a:t>
            </a:r>
            <a:r>
              <a:rPr lang="it-IT" sz="2000" dirty="0" smtClean="0">
                <a:latin typeface="Andalus" pitchFamily="18" charset="-78"/>
                <a:cs typeface="Andalus" pitchFamily="18" charset="-78"/>
              </a:rPr>
              <a:t>numero delle assistenti familiari è </a:t>
            </a:r>
            <a:r>
              <a:rPr lang="it-IT" sz="2000" b="1" dirty="0">
                <a:latin typeface="Andalus" pitchFamily="18" charset="-78"/>
                <a:cs typeface="Andalus" pitchFamily="18" charset="-78"/>
              </a:rPr>
              <a:t>difficile da identificare </a:t>
            </a:r>
            <a:r>
              <a:rPr lang="it-IT" sz="2000" dirty="0">
                <a:latin typeface="Andalus" pitchFamily="18" charset="-78"/>
                <a:cs typeface="Andalus" pitchFamily="18" charset="-78"/>
              </a:rPr>
              <a:t>con certezza, sia per la difficoltà nel reperire dati statistici di tale occupazione scissa dalle altre figure operanti nel settore domestico, </a:t>
            </a:r>
            <a:r>
              <a:rPr lang="it-IT" sz="2000" dirty="0" smtClean="0">
                <a:latin typeface="Andalus" pitchFamily="18" charset="-78"/>
                <a:cs typeface="Andalus" pitchFamily="18" charset="-78"/>
              </a:rPr>
              <a:t>sia </a:t>
            </a:r>
            <a:r>
              <a:rPr lang="it-IT" sz="2000" dirty="0">
                <a:latin typeface="Andalus" pitchFamily="18" charset="-78"/>
                <a:cs typeface="Andalus" pitchFamily="18" charset="-78"/>
              </a:rPr>
              <a:t>per l’elevata componente operante nel </a:t>
            </a:r>
            <a:r>
              <a:rPr lang="it-IT" sz="2000" b="1" dirty="0">
                <a:latin typeface="Andalus" pitchFamily="18" charset="-78"/>
                <a:cs typeface="Andalus" pitchFamily="18" charset="-78"/>
              </a:rPr>
              <a:t>mercato sommerso</a:t>
            </a:r>
            <a:r>
              <a:rPr lang="it-IT" sz="2000" dirty="0">
                <a:latin typeface="Andalus" pitchFamily="18" charset="-78"/>
                <a:cs typeface="Andalus" pitchFamily="18" charset="-78"/>
              </a:rPr>
              <a:t>. </a:t>
            </a:r>
            <a:endParaRPr lang="it-IT" sz="2000" dirty="0" smtClean="0">
              <a:latin typeface="Andalus" pitchFamily="18" charset="-78"/>
              <a:cs typeface="Andalus" pitchFamily="18" charset="-78"/>
            </a:endParaRPr>
          </a:p>
          <a:p>
            <a:r>
              <a:rPr lang="it-IT" sz="2000" dirty="0" smtClean="0">
                <a:latin typeface="Andalus" pitchFamily="18" charset="-78"/>
                <a:cs typeface="Andalus" pitchFamily="18" charset="-78"/>
              </a:rPr>
              <a:t>Proprio </a:t>
            </a:r>
            <a:r>
              <a:rPr lang="it-IT" sz="2000" dirty="0">
                <a:latin typeface="Andalus" pitchFamily="18" charset="-78"/>
                <a:cs typeface="Andalus" pitchFamily="18" charset="-78"/>
              </a:rPr>
              <a:t>per le sue caratteristiche di familiarità e scarsa visibilità all’esterno il lavoro domestico si presta facilmente all’impiego di </a:t>
            </a:r>
            <a:r>
              <a:rPr lang="it-IT" sz="2000" b="1" dirty="0">
                <a:latin typeface="Andalus" pitchFamily="18" charset="-78"/>
                <a:cs typeface="Andalus" pitchFamily="18" charset="-78"/>
              </a:rPr>
              <a:t>personale in </a:t>
            </a:r>
            <a:r>
              <a:rPr lang="it-IT" sz="2000" b="1" dirty="0" smtClean="0">
                <a:latin typeface="Andalus" pitchFamily="18" charset="-78"/>
                <a:cs typeface="Andalus" pitchFamily="18" charset="-78"/>
              </a:rPr>
              <a:t>nero</a:t>
            </a:r>
            <a:r>
              <a:rPr lang="it-IT" sz="2000" dirty="0">
                <a:latin typeface="Andalus" pitchFamily="18" charset="-78"/>
                <a:cs typeface="Andalus" pitchFamily="18" charset="-78"/>
              </a:rPr>
              <a:t>.</a:t>
            </a:r>
          </a:p>
        </p:txBody>
      </p:sp>
      <p:graphicFrame>
        <p:nvGraphicFramePr>
          <p:cNvPr id="9" name="Tabella 8"/>
          <p:cNvGraphicFramePr>
            <a:graphicFrameLocks noGrp="1"/>
          </p:cNvGraphicFramePr>
          <p:nvPr>
            <p:extLst>
              <p:ext uri="{D42A27DB-BD31-4B8C-83A1-F6EECF244321}">
                <p14:modId xmlns:p14="http://schemas.microsoft.com/office/powerpoint/2010/main" val="1443327365"/>
              </p:ext>
            </p:extLst>
          </p:nvPr>
        </p:nvGraphicFramePr>
        <p:xfrm>
          <a:off x="2051720" y="5517232"/>
          <a:ext cx="4775200" cy="981456"/>
        </p:xfrm>
        <a:graphic>
          <a:graphicData uri="http://schemas.openxmlformats.org/drawingml/2006/table">
            <a:tbl>
              <a:tblPr>
                <a:tableStyleId>{5C22544A-7EE6-4342-B048-85BDC9FD1C3A}</a:tableStyleId>
              </a:tblPr>
              <a:tblGrid>
                <a:gridCol w="3698875"/>
                <a:gridCol w="1076325"/>
              </a:tblGrid>
              <a:tr h="0">
                <a:tc>
                  <a:txBody>
                    <a:bodyPr/>
                    <a:lstStyle/>
                    <a:p>
                      <a:pPr>
                        <a:lnSpc>
                          <a:spcPct val="115000"/>
                        </a:lnSpc>
                        <a:spcAft>
                          <a:spcPts val="0"/>
                        </a:spcAft>
                      </a:pPr>
                      <a:r>
                        <a:rPr lang="it-IT" sz="1400" kern="50">
                          <a:effectLst/>
                        </a:rPr>
                        <a:t>Irregolarmente presenti in Italia (26%)</a:t>
                      </a:r>
                      <a:endParaRPr lang="it-IT" sz="1400" kern="50">
                        <a:effectLst/>
                        <a:latin typeface="Times New Roman"/>
                        <a:ea typeface="Andale Sans UI"/>
                        <a:cs typeface="Tahoma"/>
                      </a:endParaRPr>
                    </a:p>
                  </a:txBody>
                  <a:tcPr marL="6350" marR="6350" marT="0" marB="0" anchor="ctr"/>
                </a:tc>
                <a:tc>
                  <a:txBody>
                    <a:bodyPr/>
                    <a:lstStyle/>
                    <a:p>
                      <a:pPr algn="ctr">
                        <a:lnSpc>
                          <a:spcPct val="115000"/>
                        </a:lnSpc>
                        <a:spcAft>
                          <a:spcPts val="0"/>
                        </a:spcAft>
                      </a:pPr>
                      <a:r>
                        <a:rPr lang="it-IT" sz="1400" kern="50">
                          <a:effectLst/>
                        </a:rPr>
                        <a:t>216.000</a:t>
                      </a:r>
                      <a:endParaRPr lang="it-IT" sz="1400" kern="50">
                        <a:effectLst/>
                        <a:latin typeface="Times New Roman"/>
                        <a:ea typeface="Andale Sans UI"/>
                        <a:cs typeface="Tahoma"/>
                      </a:endParaRPr>
                    </a:p>
                  </a:txBody>
                  <a:tcPr marL="6350" marR="6350" marT="0" marB="0" anchor="ctr"/>
                </a:tc>
              </a:tr>
              <a:tr h="0">
                <a:tc>
                  <a:txBody>
                    <a:bodyPr/>
                    <a:lstStyle/>
                    <a:p>
                      <a:pPr>
                        <a:lnSpc>
                          <a:spcPct val="115000"/>
                        </a:lnSpc>
                        <a:spcAft>
                          <a:spcPts val="0"/>
                        </a:spcAft>
                      </a:pPr>
                      <a:r>
                        <a:rPr lang="it-IT" sz="1400" kern="50">
                          <a:effectLst/>
                        </a:rPr>
                        <a:t>Regolarmente presenti ma senza contratto (36%)</a:t>
                      </a:r>
                      <a:endParaRPr lang="it-IT" sz="1400" kern="50">
                        <a:effectLst/>
                        <a:latin typeface="Times New Roman"/>
                        <a:ea typeface="Andale Sans UI"/>
                        <a:cs typeface="Tahoma"/>
                      </a:endParaRPr>
                    </a:p>
                  </a:txBody>
                  <a:tcPr marL="6350" marR="6350" marT="0" marB="0" anchor="ctr"/>
                </a:tc>
                <a:tc>
                  <a:txBody>
                    <a:bodyPr/>
                    <a:lstStyle/>
                    <a:p>
                      <a:pPr algn="ctr">
                        <a:lnSpc>
                          <a:spcPct val="115000"/>
                        </a:lnSpc>
                        <a:spcAft>
                          <a:spcPts val="0"/>
                        </a:spcAft>
                      </a:pPr>
                      <a:r>
                        <a:rPr lang="it-IT" sz="1400" kern="50">
                          <a:effectLst/>
                        </a:rPr>
                        <a:t>299.000</a:t>
                      </a:r>
                      <a:endParaRPr lang="it-IT" sz="1400" kern="50">
                        <a:effectLst/>
                        <a:latin typeface="Times New Roman"/>
                        <a:ea typeface="Andale Sans UI"/>
                        <a:cs typeface="Tahoma"/>
                      </a:endParaRPr>
                    </a:p>
                  </a:txBody>
                  <a:tcPr marL="6350" marR="6350" marT="0" marB="0" anchor="ctr"/>
                </a:tc>
              </a:tr>
              <a:tr h="0">
                <a:tc>
                  <a:txBody>
                    <a:bodyPr/>
                    <a:lstStyle/>
                    <a:p>
                      <a:pPr>
                        <a:lnSpc>
                          <a:spcPct val="115000"/>
                        </a:lnSpc>
                        <a:spcAft>
                          <a:spcPts val="0"/>
                        </a:spcAft>
                      </a:pPr>
                      <a:r>
                        <a:rPr lang="it-IT" sz="1400" kern="50">
                          <a:effectLst/>
                        </a:rPr>
                        <a:t>Con contratto di lavoro (38%)</a:t>
                      </a:r>
                      <a:endParaRPr lang="it-IT" sz="1400" kern="50">
                        <a:effectLst/>
                        <a:latin typeface="Times New Roman"/>
                        <a:ea typeface="Andale Sans UI"/>
                        <a:cs typeface="Tahoma"/>
                      </a:endParaRPr>
                    </a:p>
                  </a:txBody>
                  <a:tcPr marL="6350" marR="6350" marT="0" marB="0" anchor="ctr"/>
                </a:tc>
                <a:tc>
                  <a:txBody>
                    <a:bodyPr/>
                    <a:lstStyle/>
                    <a:p>
                      <a:pPr algn="ctr">
                        <a:lnSpc>
                          <a:spcPct val="115000"/>
                        </a:lnSpc>
                        <a:spcAft>
                          <a:spcPts val="0"/>
                        </a:spcAft>
                      </a:pPr>
                      <a:r>
                        <a:rPr lang="it-IT" sz="1400" kern="50">
                          <a:effectLst/>
                        </a:rPr>
                        <a:t>315.000</a:t>
                      </a:r>
                      <a:endParaRPr lang="it-IT" sz="1400" kern="50">
                        <a:effectLst/>
                        <a:latin typeface="Times New Roman"/>
                        <a:ea typeface="Andale Sans UI"/>
                        <a:cs typeface="Tahoma"/>
                      </a:endParaRPr>
                    </a:p>
                  </a:txBody>
                  <a:tcPr marL="6350" marR="6350" marT="0" marB="0" anchor="ctr"/>
                </a:tc>
              </a:tr>
              <a:tr h="0">
                <a:tc>
                  <a:txBody>
                    <a:bodyPr/>
                    <a:lstStyle/>
                    <a:p>
                      <a:pPr>
                        <a:lnSpc>
                          <a:spcPct val="115000"/>
                        </a:lnSpc>
                        <a:spcAft>
                          <a:spcPts val="0"/>
                        </a:spcAft>
                      </a:pPr>
                      <a:r>
                        <a:rPr lang="it-IT" sz="1400" kern="50">
                          <a:effectLst/>
                        </a:rPr>
                        <a:t>Totale</a:t>
                      </a:r>
                      <a:endParaRPr lang="it-IT" sz="1400" kern="50">
                        <a:effectLst/>
                        <a:latin typeface="Times New Roman"/>
                        <a:ea typeface="Andale Sans UI"/>
                        <a:cs typeface="Tahoma"/>
                      </a:endParaRPr>
                    </a:p>
                  </a:txBody>
                  <a:tcPr marL="6350" marR="6350" marT="0" marB="0" anchor="ctr"/>
                </a:tc>
                <a:tc>
                  <a:txBody>
                    <a:bodyPr/>
                    <a:lstStyle/>
                    <a:p>
                      <a:pPr algn="ctr">
                        <a:lnSpc>
                          <a:spcPct val="115000"/>
                        </a:lnSpc>
                        <a:spcAft>
                          <a:spcPts val="0"/>
                        </a:spcAft>
                      </a:pPr>
                      <a:r>
                        <a:rPr lang="it-IT" sz="1400" kern="50" dirty="0">
                          <a:effectLst/>
                        </a:rPr>
                        <a:t>830.000</a:t>
                      </a:r>
                      <a:endParaRPr lang="it-IT" sz="1400" kern="50" dirty="0">
                        <a:effectLst/>
                        <a:latin typeface="Times New Roman"/>
                        <a:ea typeface="Andale Sans UI"/>
                        <a:cs typeface="Tahoma"/>
                      </a:endParaRPr>
                    </a:p>
                  </a:txBody>
                  <a:tcPr marL="6350" marR="6350" marT="0" marB="0" anchor="ctr"/>
                </a:tc>
              </a:tr>
            </a:tbl>
          </a:graphicData>
        </a:graphic>
      </p:graphicFrame>
      <p:sp>
        <p:nvSpPr>
          <p:cNvPr id="10" name="Rettangolo 9"/>
          <p:cNvSpPr/>
          <p:nvPr/>
        </p:nvSpPr>
        <p:spPr>
          <a:xfrm>
            <a:off x="1979712" y="5239257"/>
            <a:ext cx="5544616" cy="307777"/>
          </a:xfrm>
          <a:prstGeom prst="rect">
            <a:avLst/>
          </a:prstGeom>
        </p:spPr>
        <p:txBody>
          <a:bodyPr wrap="square">
            <a:spAutoFit/>
          </a:bodyPr>
          <a:lstStyle/>
          <a:p>
            <a:r>
              <a:rPr lang="it-IT" sz="1400" b="1" dirty="0">
                <a:latin typeface="Cambria" pitchFamily="18" charset="0"/>
              </a:rPr>
              <a:t>Numero stimato delle assistenti familiari, per condizione</a:t>
            </a:r>
            <a:r>
              <a:rPr lang="it-IT" sz="1400" i="1" dirty="0">
                <a:latin typeface="Cambria" pitchFamily="18" charset="0"/>
              </a:rPr>
              <a:t>. </a:t>
            </a:r>
            <a:endParaRPr lang="it-IT" sz="1400" dirty="0">
              <a:latin typeface="Cambria" pitchFamily="18" charset="0"/>
            </a:endParaRPr>
          </a:p>
        </p:txBody>
      </p:sp>
      <p:sp>
        <p:nvSpPr>
          <p:cNvPr id="14" name="Rettangolo 13"/>
          <p:cNvSpPr/>
          <p:nvPr/>
        </p:nvSpPr>
        <p:spPr>
          <a:xfrm>
            <a:off x="4716016" y="6453336"/>
            <a:ext cx="2286000" cy="276999"/>
          </a:xfrm>
          <a:prstGeom prst="rect">
            <a:avLst/>
          </a:prstGeom>
        </p:spPr>
        <p:txBody>
          <a:bodyPr wrap="square">
            <a:spAutoFit/>
          </a:bodyPr>
          <a:lstStyle/>
          <a:p>
            <a:r>
              <a:rPr lang="it-IT" sz="1200" i="1" dirty="0">
                <a:latin typeface="Calibri" pitchFamily="34" charset="0"/>
                <a:cs typeface="Calibri" pitchFamily="34" charset="0"/>
              </a:rPr>
              <a:t>Fonte: Pasquinelli, </a:t>
            </a:r>
            <a:r>
              <a:rPr lang="it-IT" sz="1200" i="1" dirty="0" err="1">
                <a:latin typeface="Calibri" pitchFamily="34" charset="0"/>
                <a:cs typeface="Calibri" pitchFamily="34" charset="0"/>
              </a:rPr>
              <a:t>Rusmini</a:t>
            </a:r>
            <a:r>
              <a:rPr lang="it-IT" sz="1200" i="1" dirty="0">
                <a:latin typeface="Calibri" pitchFamily="34" charset="0"/>
                <a:cs typeface="Calibri" pitchFamily="34" charset="0"/>
              </a:rPr>
              <a:t>, 2013</a:t>
            </a:r>
            <a:endParaRPr lang="it-IT" sz="1200" dirty="0">
              <a:latin typeface="Calibri" pitchFamily="34" charset="0"/>
              <a:cs typeface="Calibri" pitchFamily="34" charset="0"/>
            </a:endParaRPr>
          </a:p>
        </p:txBody>
      </p:sp>
    </p:spTree>
    <p:extLst>
      <p:ext uri="{BB962C8B-B14F-4D97-AF65-F5344CB8AC3E}">
        <p14:creationId xmlns:p14="http://schemas.microsoft.com/office/powerpoint/2010/main" val="2672976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53097"/>
            <a:ext cx="8784976"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a:t>
            </a:r>
          </a:p>
          <a:p>
            <a:pPr algn="ctr"/>
            <a:r>
              <a:rPr lang="it-IT" sz="3000" dirty="0" smtClean="0">
                <a:solidFill>
                  <a:srgbClr val="C00000"/>
                </a:solidFill>
                <a:latin typeface="Andalus" pitchFamily="18" charset="-78"/>
                <a:cs typeface="Andalus" pitchFamily="18" charset="-78"/>
              </a:rPr>
              <a:t>DELLE ASSISTENTI FAMILIARI</a:t>
            </a:r>
            <a:endParaRPr lang="it-IT" sz="3000" dirty="0">
              <a:solidFill>
                <a:srgbClr val="C00000"/>
              </a:solidFill>
              <a:latin typeface="Andalus" pitchFamily="18" charset="-78"/>
              <a:cs typeface="Andalus" pitchFamily="18" charset="-78"/>
            </a:endParaRP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20</a:t>
            </a:fld>
            <a:endParaRPr lang="it-IT"/>
          </a:p>
        </p:txBody>
      </p:sp>
      <p:sp>
        <p:nvSpPr>
          <p:cNvPr id="10" name="Rettangolo 9"/>
          <p:cNvSpPr/>
          <p:nvPr/>
        </p:nvSpPr>
        <p:spPr>
          <a:xfrm>
            <a:off x="445576" y="2346559"/>
            <a:ext cx="8446904" cy="1874529"/>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marL="342900" indent="-342900" algn="just">
              <a:spcAft>
                <a:spcPts val="1200"/>
              </a:spcAft>
              <a:buFont typeface="Wingdings" pitchFamily="2" charset="2"/>
              <a:buChar char="ü"/>
            </a:pPr>
            <a:r>
              <a:rPr lang="it-IT" sz="2000" dirty="0">
                <a:latin typeface="Andalus" pitchFamily="18" charset="-78"/>
                <a:cs typeface="Andalus" pitchFamily="18" charset="-78"/>
              </a:rPr>
              <a:t>carattere fortemente irregolare dei lavoratori impiegati nel </a:t>
            </a:r>
            <a:r>
              <a:rPr lang="it-IT" sz="2000" dirty="0" smtClean="0">
                <a:latin typeface="Andalus" pitchFamily="18" charset="-78"/>
                <a:cs typeface="Andalus" pitchFamily="18" charset="-78"/>
              </a:rPr>
              <a:t>settore, solo </a:t>
            </a:r>
            <a:r>
              <a:rPr lang="it-IT" sz="2000" dirty="0">
                <a:latin typeface="Andalus" pitchFamily="18" charset="-78"/>
                <a:cs typeface="Andalus" pitchFamily="18" charset="-78"/>
              </a:rPr>
              <a:t>un terzo di tutte le badanti operanti in Italia risulta regolarmente assunto dalle </a:t>
            </a:r>
            <a:r>
              <a:rPr lang="it-IT" sz="2000" dirty="0" smtClean="0">
                <a:latin typeface="Andalus" pitchFamily="18" charset="-78"/>
                <a:cs typeface="Andalus" pitchFamily="18" charset="-78"/>
              </a:rPr>
              <a:t>famiglie</a:t>
            </a:r>
          </a:p>
          <a:p>
            <a:pPr marL="342900" indent="-342900" algn="just">
              <a:spcAft>
                <a:spcPts val="1200"/>
              </a:spcAft>
              <a:buFont typeface="Wingdings" pitchFamily="2" charset="2"/>
              <a:buChar char="ü"/>
            </a:pPr>
            <a:r>
              <a:rPr lang="it-IT" sz="2000" dirty="0">
                <a:latin typeface="Andalus" pitchFamily="18" charset="-78"/>
                <a:cs typeface="Andalus" pitchFamily="18" charset="-78"/>
              </a:rPr>
              <a:t>totale estraneità tra la figura dell’assistente familiare e il sistema dei servizi pubblici per la non autosufficienza</a:t>
            </a:r>
            <a:endParaRPr lang="it-IT" sz="2000" dirty="0" smtClean="0">
              <a:latin typeface="Andalus" pitchFamily="18" charset="-78"/>
              <a:cs typeface="Andalus" pitchFamily="18" charset="-78"/>
            </a:endParaRPr>
          </a:p>
        </p:txBody>
      </p:sp>
      <p:sp>
        <p:nvSpPr>
          <p:cNvPr id="9" name="Rettangolo 8"/>
          <p:cNvSpPr/>
          <p:nvPr/>
        </p:nvSpPr>
        <p:spPr>
          <a:xfrm>
            <a:off x="395536" y="4844192"/>
            <a:ext cx="8590920" cy="1105088"/>
          </a:xfrm>
          <a:prstGeom prst="rect">
            <a:avLst/>
          </a:prstGeom>
        </p:spPr>
        <p:style>
          <a:lnRef idx="1">
            <a:schemeClr val="accent2"/>
          </a:lnRef>
          <a:fillRef idx="2">
            <a:schemeClr val="accent2"/>
          </a:fillRef>
          <a:effectRef idx="1">
            <a:schemeClr val="accent2"/>
          </a:effectRef>
          <a:fontRef idx="minor">
            <a:schemeClr val="dk1"/>
          </a:fontRef>
        </p:style>
        <p:txBody>
          <a:bodyPr wrap="square" tIns="108000" bIns="72000">
            <a:spAutoFit/>
          </a:bodyPr>
          <a:lstStyle/>
          <a:p>
            <a:pPr>
              <a:spcAft>
                <a:spcPts val="600"/>
              </a:spcAft>
            </a:pPr>
            <a:r>
              <a:rPr lang="it-IT" sz="2000" dirty="0">
                <a:latin typeface="Andalus" pitchFamily="18" charset="-78"/>
                <a:cs typeface="Andalus" pitchFamily="18" charset="-78"/>
              </a:rPr>
              <a:t>E’ necessario quindi che il sistema di assistenza agli anziani non autosufficienti, basato in Italia sulla triade famiglia-assistente familiare-servizio pubblico, applichi soluzioni tali da garantire una efficace </a:t>
            </a:r>
            <a:r>
              <a:rPr lang="it-IT" sz="2000" b="1" dirty="0">
                <a:latin typeface="Andalus" pitchFamily="18" charset="-78"/>
                <a:cs typeface="Andalus" pitchFamily="18" charset="-78"/>
              </a:rPr>
              <a:t>integrazione tra le parti</a:t>
            </a:r>
            <a:r>
              <a:rPr lang="it-IT" sz="2000" dirty="0">
                <a:latin typeface="Andalus" pitchFamily="18" charset="-78"/>
                <a:cs typeface="Andalus" pitchFamily="18" charset="-78"/>
              </a:rPr>
              <a:t>. </a:t>
            </a:r>
          </a:p>
        </p:txBody>
      </p:sp>
      <p:sp>
        <p:nvSpPr>
          <p:cNvPr id="3" name="Rettangolo 2"/>
          <p:cNvSpPr/>
          <p:nvPr/>
        </p:nvSpPr>
        <p:spPr>
          <a:xfrm>
            <a:off x="395536" y="1660738"/>
            <a:ext cx="5963136" cy="400110"/>
          </a:xfrm>
          <a:prstGeom prst="rect">
            <a:avLst/>
          </a:prstGeom>
        </p:spPr>
        <p:txBody>
          <a:bodyPr wrap="square">
            <a:spAutoFit/>
          </a:bodyPr>
          <a:lstStyle/>
          <a:p>
            <a:pPr algn="ctr"/>
            <a:r>
              <a:rPr lang="it-IT" sz="2000" dirty="0" smtClean="0">
                <a:solidFill>
                  <a:srgbClr val="FF0000"/>
                </a:solidFill>
                <a:latin typeface="Andalus" pitchFamily="18" charset="-78"/>
                <a:cs typeface="Andalus" pitchFamily="18" charset="-78"/>
              </a:rPr>
              <a:t>Punti </a:t>
            </a:r>
            <a:r>
              <a:rPr lang="it-IT" sz="2000" dirty="0">
                <a:solidFill>
                  <a:srgbClr val="FF0000"/>
                </a:solidFill>
                <a:latin typeface="Andalus" pitchFamily="18" charset="-78"/>
                <a:cs typeface="Andalus" pitchFamily="18" charset="-78"/>
              </a:rPr>
              <a:t>deboli che il fenomeno assume nel nostro </a:t>
            </a:r>
            <a:r>
              <a:rPr lang="it-IT" sz="2000" dirty="0" smtClean="0">
                <a:solidFill>
                  <a:srgbClr val="FF0000"/>
                </a:solidFill>
                <a:latin typeface="Andalus" pitchFamily="18" charset="-78"/>
                <a:cs typeface="Andalus" pitchFamily="18" charset="-78"/>
              </a:rPr>
              <a:t>paese:</a:t>
            </a:r>
            <a:endParaRPr lang="it-IT" sz="2000" dirty="0">
              <a:solidFill>
                <a:srgbClr val="FF0000"/>
              </a:solidFill>
              <a:latin typeface="Andalus" pitchFamily="18" charset="-78"/>
              <a:cs typeface="Andalus" pitchFamily="18" charset="-78"/>
            </a:endParaRPr>
          </a:p>
        </p:txBody>
      </p:sp>
    </p:spTree>
    <p:extLst>
      <p:ext uri="{BB962C8B-B14F-4D97-AF65-F5344CB8AC3E}">
        <p14:creationId xmlns:p14="http://schemas.microsoft.com/office/powerpoint/2010/main" val="35688392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53097"/>
            <a:ext cx="8784976"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a:t>
            </a:r>
          </a:p>
          <a:p>
            <a:pPr algn="ctr"/>
            <a:r>
              <a:rPr lang="it-IT" sz="3000" dirty="0" smtClean="0">
                <a:solidFill>
                  <a:srgbClr val="C00000"/>
                </a:solidFill>
                <a:latin typeface="Andalus" pitchFamily="18" charset="-78"/>
                <a:cs typeface="Andalus" pitchFamily="18" charset="-78"/>
              </a:rPr>
              <a:t>DELLE ASSISTENTI FAMILIARI</a:t>
            </a:r>
            <a:endParaRPr lang="it-IT" sz="3000" dirty="0">
              <a:solidFill>
                <a:srgbClr val="C00000"/>
              </a:solidFill>
              <a:latin typeface="Andalus" pitchFamily="18" charset="-78"/>
              <a:cs typeface="Andalus" pitchFamily="18" charset="-78"/>
            </a:endParaRP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21</a:t>
            </a:fld>
            <a:endParaRPr lang="it-IT"/>
          </a:p>
        </p:txBody>
      </p:sp>
      <p:sp>
        <p:nvSpPr>
          <p:cNvPr id="10" name="Rettangolo 9"/>
          <p:cNvSpPr/>
          <p:nvPr/>
        </p:nvSpPr>
        <p:spPr>
          <a:xfrm>
            <a:off x="445576" y="2346559"/>
            <a:ext cx="8446904" cy="3875077"/>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marL="342900" indent="-342900" algn="just">
              <a:spcAft>
                <a:spcPts val="1200"/>
              </a:spcAft>
              <a:buFont typeface="Wingdings" pitchFamily="2" charset="2"/>
              <a:buChar char="ü"/>
            </a:pPr>
            <a:r>
              <a:rPr lang="it-IT" sz="2000" dirty="0" smtClean="0">
                <a:latin typeface="Andalus" pitchFamily="18" charset="-78"/>
                <a:cs typeface="Andalus" pitchFamily="18" charset="-78"/>
              </a:rPr>
              <a:t>Per </a:t>
            </a:r>
            <a:r>
              <a:rPr lang="it-IT" sz="2000" dirty="0">
                <a:latin typeface="Andalus" pitchFamily="18" charset="-78"/>
                <a:cs typeface="Andalus" pitchFamily="18" charset="-78"/>
              </a:rPr>
              <a:t>le assistenti familiari inserite in un contesto istituzionale significherebbe </a:t>
            </a:r>
            <a:r>
              <a:rPr lang="it-IT" sz="2000" b="1" dirty="0">
                <a:latin typeface="Andalus" pitchFamily="18" charset="-78"/>
                <a:cs typeface="Andalus" pitchFamily="18" charset="-78"/>
              </a:rPr>
              <a:t>l’emersione dal mercato sommerso </a:t>
            </a:r>
            <a:r>
              <a:rPr lang="it-IT" sz="2000" dirty="0">
                <a:latin typeface="Andalus" pitchFamily="18" charset="-78"/>
                <a:cs typeface="Andalus" pitchFamily="18" charset="-78"/>
              </a:rPr>
              <a:t>e quindi una </a:t>
            </a:r>
            <a:r>
              <a:rPr lang="it-IT" sz="2000" b="1" dirty="0">
                <a:latin typeface="Andalus" pitchFamily="18" charset="-78"/>
                <a:cs typeface="Andalus" pitchFamily="18" charset="-78"/>
              </a:rPr>
              <a:t>maggiore tutela </a:t>
            </a:r>
            <a:r>
              <a:rPr lang="it-IT" sz="2000" dirty="0">
                <a:latin typeface="Andalus" pitchFamily="18" charset="-78"/>
                <a:cs typeface="Andalus" pitchFamily="18" charset="-78"/>
              </a:rPr>
              <a:t>delle condizioni di lavoro e una diminuzione del lavoro sottopagato. </a:t>
            </a:r>
            <a:endParaRPr lang="it-IT" sz="2000" dirty="0" smtClean="0">
              <a:latin typeface="Andalus" pitchFamily="18" charset="-78"/>
              <a:cs typeface="Andalus" pitchFamily="18" charset="-78"/>
            </a:endParaRPr>
          </a:p>
          <a:p>
            <a:pPr marL="342900" indent="-342900" algn="just">
              <a:spcAft>
                <a:spcPts val="1200"/>
              </a:spcAft>
              <a:buFont typeface="Wingdings" pitchFamily="2" charset="2"/>
              <a:buChar char="ü"/>
            </a:pPr>
            <a:r>
              <a:rPr lang="it-IT" sz="2000" dirty="0" smtClean="0">
                <a:latin typeface="Andalus" pitchFamily="18" charset="-78"/>
                <a:cs typeface="Andalus" pitchFamily="18" charset="-78"/>
              </a:rPr>
              <a:t>Favorire </a:t>
            </a:r>
            <a:r>
              <a:rPr lang="it-IT" sz="2000" dirty="0">
                <a:latin typeface="Andalus" pitchFamily="18" charset="-78"/>
                <a:cs typeface="Andalus" pitchFamily="18" charset="-78"/>
              </a:rPr>
              <a:t>l’emersione del lavoro privato di </a:t>
            </a:r>
            <a:r>
              <a:rPr lang="it-IT" sz="2000" dirty="0" smtClean="0">
                <a:latin typeface="Andalus" pitchFamily="18" charset="-78"/>
                <a:cs typeface="Andalus" pitchFamily="18" charset="-78"/>
              </a:rPr>
              <a:t>cura comporterebbe </a:t>
            </a:r>
            <a:r>
              <a:rPr lang="it-IT" sz="2000" dirty="0">
                <a:latin typeface="Andalus" pitchFamily="18" charset="-78"/>
                <a:cs typeface="Andalus" pitchFamily="18" charset="-78"/>
              </a:rPr>
              <a:t>poi la creazione di </a:t>
            </a:r>
            <a:r>
              <a:rPr lang="it-IT" sz="2000" b="1" dirty="0">
                <a:latin typeface="Andalus" pitchFamily="18" charset="-78"/>
                <a:cs typeface="Andalus" pitchFamily="18" charset="-78"/>
              </a:rPr>
              <a:t>nuovi posti di lavoro per le donne </a:t>
            </a:r>
            <a:r>
              <a:rPr lang="it-IT" sz="2000" dirty="0">
                <a:latin typeface="Andalus" pitchFamily="18" charset="-78"/>
                <a:cs typeface="Andalus" pitchFamily="18" charset="-78"/>
              </a:rPr>
              <a:t>oltre a fornire un servizio a quelle famiglie che si trovano improvvisamente in una situazione di </a:t>
            </a:r>
            <a:r>
              <a:rPr lang="it-IT" sz="2000" dirty="0" smtClean="0">
                <a:latin typeface="Andalus" pitchFamily="18" charset="-78"/>
                <a:cs typeface="Andalus" pitchFamily="18" charset="-78"/>
              </a:rPr>
              <a:t>necessità. </a:t>
            </a:r>
          </a:p>
          <a:p>
            <a:pPr marL="342900" indent="-342900" algn="just">
              <a:spcAft>
                <a:spcPts val="1200"/>
              </a:spcAft>
              <a:buFont typeface="Wingdings" pitchFamily="2" charset="2"/>
              <a:buChar char="ü"/>
            </a:pPr>
            <a:r>
              <a:rPr lang="it-IT" sz="2000" dirty="0" smtClean="0">
                <a:latin typeface="Andalus" pitchFamily="18" charset="-78"/>
                <a:cs typeface="Andalus" pitchFamily="18" charset="-78"/>
              </a:rPr>
              <a:t>Creare </a:t>
            </a:r>
            <a:r>
              <a:rPr lang="it-IT" sz="2000" dirty="0">
                <a:latin typeface="Andalus" pitchFamily="18" charset="-78"/>
                <a:cs typeface="Andalus" pitchFamily="18" charset="-78"/>
              </a:rPr>
              <a:t>un sistema integrato di servizi pubblici e privati rappresenterebbe inoltre una </a:t>
            </a:r>
            <a:r>
              <a:rPr lang="it-IT" sz="2000" b="1" dirty="0">
                <a:latin typeface="Andalus" pitchFamily="18" charset="-78"/>
                <a:cs typeface="Andalus" pitchFamily="18" charset="-78"/>
              </a:rPr>
              <a:t>soluzione per gli anziani soli </a:t>
            </a:r>
            <a:r>
              <a:rPr lang="it-IT" sz="2000" dirty="0">
                <a:latin typeface="Andalus" pitchFamily="18" charset="-78"/>
                <a:cs typeface="Andalus" pitchFamily="18" charset="-78"/>
              </a:rPr>
              <a:t>che non possono fare affidamento sulla mediazione di un familiare per ricevere le cure necessarie, sia tramite i servizi pubblici che per mezzo dell’assunzione dell’assistente familiare.</a:t>
            </a:r>
            <a:endParaRPr lang="it-IT" sz="2000" dirty="0" smtClean="0">
              <a:latin typeface="Andalus" pitchFamily="18" charset="-78"/>
              <a:cs typeface="Andalus" pitchFamily="18" charset="-78"/>
            </a:endParaRPr>
          </a:p>
        </p:txBody>
      </p:sp>
      <p:sp>
        <p:nvSpPr>
          <p:cNvPr id="3" name="Rettangolo 2"/>
          <p:cNvSpPr/>
          <p:nvPr/>
        </p:nvSpPr>
        <p:spPr>
          <a:xfrm>
            <a:off x="323528" y="1660738"/>
            <a:ext cx="8568952" cy="400110"/>
          </a:xfrm>
          <a:prstGeom prst="rect">
            <a:avLst/>
          </a:prstGeom>
        </p:spPr>
        <p:txBody>
          <a:bodyPr wrap="square">
            <a:spAutoFit/>
          </a:bodyPr>
          <a:lstStyle/>
          <a:p>
            <a:pPr algn="ctr"/>
            <a:r>
              <a:rPr lang="it-IT" sz="2000" dirty="0" smtClean="0">
                <a:solidFill>
                  <a:srgbClr val="FF0000"/>
                </a:solidFill>
                <a:latin typeface="Andalus" pitchFamily="18" charset="-78"/>
                <a:cs typeface="Andalus" pitchFamily="18" charset="-78"/>
              </a:rPr>
              <a:t>Benefici dell’integrazione tra le parti, sia </a:t>
            </a:r>
            <a:r>
              <a:rPr lang="it-IT" sz="2000" dirty="0">
                <a:solidFill>
                  <a:srgbClr val="FF0000"/>
                </a:solidFill>
                <a:latin typeface="Andalus" pitchFamily="18" charset="-78"/>
                <a:cs typeface="Andalus" pitchFamily="18" charset="-78"/>
              </a:rPr>
              <a:t>dal lato della domanda </a:t>
            </a:r>
            <a:r>
              <a:rPr lang="it-IT" sz="2000" dirty="0" smtClean="0">
                <a:solidFill>
                  <a:srgbClr val="FF0000"/>
                </a:solidFill>
                <a:latin typeface="Andalus" pitchFamily="18" charset="-78"/>
                <a:cs typeface="Andalus" pitchFamily="18" charset="-78"/>
              </a:rPr>
              <a:t>che dell’offerta:</a:t>
            </a:r>
            <a:endParaRPr lang="it-IT" sz="2000" dirty="0">
              <a:solidFill>
                <a:srgbClr val="FF0000"/>
              </a:solidFill>
              <a:latin typeface="Andalus" pitchFamily="18" charset="-78"/>
              <a:cs typeface="Andalus" pitchFamily="18" charset="-78"/>
            </a:endParaRPr>
          </a:p>
        </p:txBody>
      </p:sp>
    </p:spTree>
    <p:extLst>
      <p:ext uri="{BB962C8B-B14F-4D97-AF65-F5344CB8AC3E}">
        <p14:creationId xmlns:p14="http://schemas.microsoft.com/office/powerpoint/2010/main" val="23927516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22</a:t>
            </a:fld>
            <a:endParaRPr lang="it-IT"/>
          </a:p>
        </p:txBody>
      </p:sp>
      <p:sp>
        <p:nvSpPr>
          <p:cNvPr id="5" name="CasellaDiTesto 4"/>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a:t>
            </a:r>
            <a:r>
              <a:rPr lang="it-IT" sz="3000" dirty="0" smtClean="0">
                <a:solidFill>
                  <a:srgbClr val="C00000"/>
                </a:solidFill>
                <a:latin typeface="Andalus" pitchFamily="18" charset="-78"/>
                <a:cs typeface="Andalus" pitchFamily="18" charset="-78"/>
              </a:rPr>
              <a:t>IL RICORSO AL LAVORO IN NERO</a:t>
            </a:r>
            <a:endParaRPr lang="it-IT" sz="3000" dirty="0">
              <a:solidFill>
                <a:srgbClr val="C00000"/>
              </a:solidFill>
              <a:latin typeface="Andalus" pitchFamily="18" charset="-78"/>
              <a:cs typeface="Andalus" pitchFamily="18" charset="-78"/>
            </a:endParaRPr>
          </a:p>
        </p:txBody>
      </p:sp>
      <p:sp>
        <p:nvSpPr>
          <p:cNvPr id="8" name="Rettangolo 7"/>
          <p:cNvSpPr/>
          <p:nvPr/>
        </p:nvSpPr>
        <p:spPr>
          <a:xfrm>
            <a:off x="611560" y="1846565"/>
            <a:ext cx="7992888" cy="646331"/>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it-IT" dirty="0" smtClean="0"/>
              <a:t>Differenti studi (1) concordano nel sostenere come il lavoro sommerso e l’evasione fiscale si concentrino soprattutto in specifici settori lavorativi, e soprattutto:</a:t>
            </a:r>
            <a:endParaRPr lang="it-IT" dirty="0"/>
          </a:p>
        </p:txBody>
      </p:sp>
      <p:sp>
        <p:nvSpPr>
          <p:cNvPr id="9" name="Rettangolo 8"/>
          <p:cNvSpPr/>
          <p:nvPr/>
        </p:nvSpPr>
        <p:spPr>
          <a:xfrm>
            <a:off x="1187624" y="2610778"/>
            <a:ext cx="6984776" cy="1754326"/>
          </a:xfrm>
          <a:prstGeom prst="rect">
            <a:avLst/>
          </a:prstGeom>
        </p:spPr>
        <p:txBody>
          <a:bodyPr wrap="square">
            <a:spAutoFit/>
          </a:bodyPr>
          <a:lstStyle/>
          <a:p>
            <a:pPr marL="285750" indent="-285750" algn="ctr">
              <a:lnSpc>
                <a:spcPct val="150000"/>
              </a:lnSpc>
              <a:spcBef>
                <a:spcPts val="0"/>
              </a:spcBef>
              <a:buClr>
                <a:schemeClr val="accent2"/>
              </a:buClr>
              <a:buFont typeface="Wingdings" pitchFamily="2" charset="2"/>
              <a:buChar char="ü"/>
            </a:pPr>
            <a:r>
              <a:rPr lang="it-IT" dirty="0" smtClean="0"/>
              <a:t>nel </a:t>
            </a:r>
            <a:r>
              <a:rPr lang="it-IT" dirty="0"/>
              <a:t>settore </a:t>
            </a:r>
            <a:r>
              <a:rPr lang="it-IT" dirty="0" smtClean="0"/>
              <a:t>agricolo</a:t>
            </a:r>
          </a:p>
          <a:p>
            <a:pPr marL="285750" indent="-285750" algn="ctr">
              <a:lnSpc>
                <a:spcPct val="150000"/>
              </a:lnSpc>
              <a:spcBef>
                <a:spcPts val="0"/>
              </a:spcBef>
              <a:buClr>
                <a:schemeClr val="accent2"/>
              </a:buClr>
              <a:buFont typeface="Wingdings" pitchFamily="2" charset="2"/>
              <a:buChar char="ü"/>
            </a:pPr>
            <a:r>
              <a:rPr lang="it-IT" dirty="0" smtClean="0"/>
              <a:t>in </a:t>
            </a:r>
            <a:r>
              <a:rPr lang="it-IT" dirty="0"/>
              <a:t>quello </a:t>
            </a:r>
            <a:r>
              <a:rPr lang="it-IT" dirty="0" smtClean="0"/>
              <a:t>edilizio</a:t>
            </a:r>
          </a:p>
          <a:p>
            <a:pPr marL="285750" indent="-285750" algn="ctr">
              <a:lnSpc>
                <a:spcPct val="150000"/>
              </a:lnSpc>
              <a:spcBef>
                <a:spcPts val="0"/>
              </a:spcBef>
              <a:buClr>
                <a:schemeClr val="accent2"/>
              </a:buClr>
              <a:buFont typeface="Wingdings" pitchFamily="2" charset="2"/>
              <a:buChar char="ü"/>
            </a:pPr>
            <a:r>
              <a:rPr lang="it-IT" dirty="0" smtClean="0"/>
              <a:t>nel </a:t>
            </a:r>
            <a:r>
              <a:rPr lang="it-IT" dirty="0"/>
              <a:t>commercio al </a:t>
            </a:r>
            <a:r>
              <a:rPr lang="it-IT" dirty="0" smtClean="0"/>
              <a:t>dettaglio</a:t>
            </a:r>
          </a:p>
          <a:p>
            <a:pPr marL="285750" indent="-285750" algn="ctr">
              <a:lnSpc>
                <a:spcPct val="150000"/>
              </a:lnSpc>
              <a:spcBef>
                <a:spcPts val="0"/>
              </a:spcBef>
              <a:buClr>
                <a:schemeClr val="accent2"/>
              </a:buClr>
              <a:buFont typeface="Wingdings" pitchFamily="2" charset="2"/>
              <a:buChar char="ü"/>
            </a:pPr>
            <a:r>
              <a:rPr lang="it-IT" dirty="0" smtClean="0">
                <a:solidFill>
                  <a:srgbClr val="FF0000"/>
                </a:solidFill>
              </a:rPr>
              <a:t>nei </a:t>
            </a:r>
            <a:r>
              <a:rPr lang="it-IT" dirty="0">
                <a:solidFill>
                  <a:srgbClr val="FF0000"/>
                </a:solidFill>
              </a:rPr>
              <a:t>servizi </a:t>
            </a:r>
            <a:r>
              <a:rPr lang="it-IT" dirty="0" smtClean="0">
                <a:solidFill>
                  <a:srgbClr val="FF0000"/>
                </a:solidFill>
              </a:rPr>
              <a:t>domestici </a:t>
            </a:r>
            <a:endParaRPr lang="it-IT" dirty="0">
              <a:solidFill>
                <a:srgbClr val="FF0000"/>
              </a:solidFill>
            </a:endParaRPr>
          </a:p>
        </p:txBody>
      </p:sp>
      <p:sp>
        <p:nvSpPr>
          <p:cNvPr id="11" name="Rettangolo 10"/>
          <p:cNvSpPr/>
          <p:nvPr/>
        </p:nvSpPr>
        <p:spPr>
          <a:xfrm>
            <a:off x="324036" y="5373216"/>
            <a:ext cx="8496436" cy="101566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spcAft>
                <a:spcPts val="1200"/>
              </a:spcAft>
            </a:pPr>
            <a:r>
              <a:rPr lang="it-IT" sz="2000" dirty="0" smtClean="0">
                <a:latin typeface="Andalus" pitchFamily="18" charset="-78"/>
                <a:cs typeface="Andalus" pitchFamily="18" charset="-78"/>
              </a:rPr>
              <a:t>Il settore dei </a:t>
            </a:r>
            <a:r>
              <a:rPr lang="it-IT" sz="2000" b="1" dirty="0" smtClean="0">
                <a:latin typeface="Andalus" pitchFamily="18" charset="-78"/>
                <a:cs typeface="Andalus" pitchFamily="18" charset="-78"/>
              </a:rPr>
              <a:t>servizi domestici </a:t>
            </a:r>
            <a:r>
              <a:rPr lang="it-IT" sz="2000" dirty="0" smtClean="0">
                <a:latin typeface="Andalus" pitchFamily="18" charset="-78"/>
                <a:cs typeface="Andalus" pitchFamily="18" charset="-78"/>
              </a:rPr>
              <a:t>risulta quello con la più elevata </a:t>
            </a:r>
            <a:r>
              <a:rPr lang="it-IT" sz="2000" b="1" dirty="0" smtClean="0">
                <a:latin typeface="Andalus" pitchFamily="18" charset="-78"/>
                <a:cs typeface="Andalus" pitchFamily="18" charset="-78"/>
              </a:rPr>
              <a:t>intensità del sommerso </a:t>
            </a:r>
            <a:r>
              <a:rPr lang="it-IT" sz="2000" dirty="0" smtClean="0">
                <a:latin typeface="Andalus" pitchFamily="18" charset="-78"/>
                <a:cs typeface="Andalus" pitchFamily="18" charset="-78"/>
              </a:rPr>
              <a:t>(percentuale </a:t>
            </a:r>
            <a:r>
              <a:rPr lang="it-IT" sz="2000" dirty="0">
                <a:latin typeface="Andalus" pitchFamily="18" charset="-78"/>
                <a:cs typeface="Andalus" pitchFamily="18" charset="-78"/>
              </a:rPr>
              <a:t>di valore aggiunto riconducibile al sommerso sul totale del settore</a:t>
            </a:r>
            <a:r>
              <a:rPr lang="it-IT" sz="2000" dirty="0" smtClean="0">
                <a:latin typeface="Andalus" pitchFamily="18" charset="-78"/>
                <a:cs typeface="Andalus" pitchFamily="18" charset="-78"/>
              </a:rPr>
              <a:t>): </a:t>
            </a:r>
            <a:r>
              <a:rPr lang="it-IT" sz="2000" b="1" dirty="0" smtClean="0">
                <a:latin typeface="Andalus" pitchFamily="18" charset="-78"/>
                <a:cs typeface="Andalus" pitchFamily="18" charset="-78"/>
              </a:rPr>
              <a:t>52,9%.</a:t>
            </a:r>
            <a:endParaRPr lang="it-IT" sz="2000" b="1" dirty="0">
              <a:latin typeface="Andalus" pitchFamily="18" charset="-78"/>
              <a:cs typeface="Andalus" pitchFamily="18" charset="-78"/>
            </a:endParaRPr>
          </a:p>
        </p:txBody>
      </p:sp>
      <p:sp>
        <p:nvSpPr>
          <p:cNvPr id="12" name="Rettangolo 11"/>
          <p:cNvSpPr/>
          <p:nvPr/>
        </p:nvSpPr>
        <p:spPr>
          <a:xfrm>
            <a:off x="7092280" y="6081102"/>
            <a:ext cx="5040560" cy="307777"/>
          </a:xfrm>
          <a:prstGeom prst="rect">
            <a:avLst/>
          </a:prstGeom>
        </p:spPr>
        <p:txBody>
          <a:bodyPr wrap="square">
            <a:spAutoFit/>
          </a:bodyPr>
          <a:lstStyle/>
          <a:p>
            <a:r>
              <a:rPr lang="it-IT" sz="1400" dirty="0" smtClean="0">
                <a:latin typeface="Garamond" pitchFamily="18" charset="0"/>
              </a:rPr>
              <a:t>Fonte: Istat, 2005.</a:t>
            </a:r>
            <a:endParaRPr lang="it-IT" sz="1400" dirty="0">
              <a:latin typeface="Garamond" pitchFamily="18" charset="0"/>
            </a:endParaRPr>
          </a:p>
        </p:txBody>
      </p:sp>
      <p:sp>
        <p:nvSpPr>
          <p:cNvPr id="7" name="Rettangolo 6"/>
          <p:cNvSpPr/>
          <p:nvPr/>
        </p:nvSpPr>
        <p:spPr>
          <a:xfrm>
            <a:off x="4028604" y="6540158"/>
            <a:ext cx="5295924" cy="307777"/>
          </a:xfrm>
          <a:prstGeom prst="rect">
            <a:avLst/>
          </a:prstGeom>
        </p:spPr>
        <p:txBody>
          <a:bodyPr wrap="square">
            <a:spAutoFit/>
          </a:bodyPr>
          <a:lstStyle/>
          <a:p>
            <a:r>
              <a:rPr lang="it-IT" sz="1400" dirty="0" smtClean="0">
                <a:latin typeface="Garamond" pitchFamily="18" charset="0"/>
              </a:rPr>
              <a:t>(1) Pisani </a:t>
            </a:r>
            <a:r>
              <a:rPr lang="it-IT" sz="1400" dirty="0">
                <a:latin typeface="Garamond" pitchFamily="18" charset="0"/>
              </a:rPr>
              <a:t>e Polito 2006, Marino e Zizza 2008, Giovannini et al. </a:t>
            </a:r>
            <a:r>
              <a:rPr lang="it-IT" sz="1400" dirty="0" smtClean="0">
                <a:latin typeface="Garamond" pitchFamily="18" charset="0"/>
              </a:rPr>
              <a:t>2011</a:t>
            </a:r>
            <a:endParaRPr lang="it-IT" sz="1400" dirty="0">
              <a:latin typeface="Garamond" pitchFamily="18" charset="0"/>
            </a:endParaRPr>
          </a:p>
        </p:txBody>
      </p:sp>
    </p:spTree>
    <p:extLst>
      <p:ext uri="{BB962C8B-B14F-4D97-AF65-F5344CB8AC3E}">
        <p14:creationId xmlns:p14="http://schemas.microsoft.com/office/powerpoint/2010/main" val="2362960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ESEMPI DI BUONE PRATICHE</a:t>
            </a:r>
            <a:endParaRPr lang="it-IT" sz="3000" dirty="0">
              <a:solidFill>
                <a:srgbClr val="C00000"/>
              </a:solidFill>
              <a:latin typeface="Andalus" pitchFamily="18" charset="-78"/>
              <a:cs typeface="Andalus" pitchFamily="18" charset="-78"/>
            </a:endParaRP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23</a:t>
            </a:fld>
            <a:endParaRPr lang="it-IT"/>
          </a:p>
        </p:txBody>
      </p:sp>
      <p:sp>
        <p:nvSpPr>
          <p:cNvPr id="7" name="Rettangolo 6"/>
          <p:cNvSpPr/>
          <p:nvPr/>
        </p:nvSpPr>
        <p:spPr>
          <a:xfrm>
            <a:off x="3923928" y="1484784"/>
            <a:ext cx="1691680" cy="353943"/>
          </a:xfrm>
          <a:prstGeom prst="rect">
            <a:avLst/>
          </a:prstGeom>
        </p:spPr>
        <p:txBody>
          <a:bodyPr wrap="square">
            <a:spAutoFit/>
          </a:bodyPr>
          <a:lstStyle/>
          <a:p>
            <a:pPr algn="ctr"/>
            <a:r>
              <a:rPr lang="it-IT" sz="1700" b="1" dirty="0" smtClean="0">
                <a:solidFill>
                  <a:srgbClr val="FF0000"/>
                </a:solidFill>
                <a:latin typeface="Bookman Old Style" pitchFamily="18" charset="0"/>
                <a:cs typeface="Andalus" pitchFamily="18" charset="-78"/>
              </a:rPr>
              <a:t>FRANCIA</a:t>
            </a:r>
            <a:endParaRPr lang="it-IT" sz="1700" b="1" dirty="0">
              <a:solidFill>
                <a:srgbClr val="FF0000"/>
              </a:solidFill>
              <a:latin typeface="Bookman Old Style" pitchFamily="18" charset="0"/>
              <a:cs typeface="Andalus" pitchFamily="18" charset="-78"/>
            </a:endParaRPr>
          </a:p>
        </p:txBody>
      </p:sp>
      <p:sp>
        <p:nvSpPr>
          <p:cNvPr id="9" name="Rettangolo 8"/>
          <p:cNvSpPr/>
          <p:nvPr/>
        </p:nvSpPr>
        <p:spPr>
          <a:xfrm>
            <a:off x="539552" y="1844824"/>
            <a:ext cx="8111884" cy="797311"/>
          </a:xfrm>
          <a:prstGeom prst="rect">
            <a:avLst/>
          </a:prstGeom>
        </p:spPr>
        <p:style>
          <a:lnRef idx="3">
            <a:schemeClr val="lt1"/>
          </a:lnRef>
          <a:fillRef idx="1">
            <a:schemeClr val="accent2"/>
          </a:fillRef>
          <a:effectRef idx="1">
            <a:schemeClr val="accent2"/>
          </a:effectRef>
          <a:fontRef idx="minor">
            <a:schemeClr val="lt1"/>
          </a:fontRef>
        </p:style>
        <p:txBody>
          <a:bodyPr wrap="square" tIns="108000" bIns="72000">
            <a:spAutoFit/>
          </a:bodyPr>
          <a:lstStyle/>
          <a:p>
            <a:pPr algn="just">
              <a:spcAft>
                <a:spcPts val="1200"/>
              </a:spcAft>
            </a:pPr>
            <a:r>
              <a:rPr lang="it-IT" sz="2000" b="1" dirty="0" smtClean="0">
                <a:latin typeface="Andalus" pitchFamily="18" charset="-78"/>
                <a:cs typeface="Andalus" pitchFamily="18" charset="-78"/>
              </a:rPr>
              <a:t>Il piano </a:t>
            </a:r>
            <a:r>
              <a:rPr lang="it-IT" sz="2000" b="1" dirty="0" err="1" smtClean="0">
                <a:latin typeface="Andalus" pitchFamily="18" charset="-78"/>
                <a:cs typeface="Andalus" pitchFamily="18" charset="-78"/>
              </a:rPr>
              <a:t>Borloo</a:t>
            </a:r>
            <a:r>
              <a:rPr lang="it-IT" sz="2000" b="1" dirty="0">
                <a:latin typeface="Andalus" pitchFamily="18" charset="-78"/>
                <a:cs typeface="Andalus" pitchFamily="18" charset="-78"/>
              </a:rPr>
              <a:t>: </a:t>
            </a:r>
            <a:r>
              <a:rPr lang="it-IT" sz="2000" dirty="0">
                <a:latin typeface="Andalus" pitchFamily="18" charset="-78"/>
                <a:cs typeface="Andalus" pitchFamily="18" charset="-78"/>
              </a:rPr>
              <a:t>rinnovare il settore e creare nell’arco di tre anni 500.000 nuovi rapporti di lavoro</a:t>
            </a:r>
          </a:p>
        </p:txBody>
      </p:sp>
      <p:sp>
        <p:nvSpPr>
          <p:cNvPr id="12" name="Rettangolo 11"/>
          <p:cNvSpPr/>
          <p:nvPr/>
        </p:nvSpPr>
        <p:spPr>
          <a:xfrm>
            <a:off x="323528" y="2784411"/>
            <a:ext cx="8496944" cy="4028965"/>
          </a:xfrm>
          <a:prstGeom prst="rect">
            <a:avLst/>
          </a:prstGeom>
        </p:spPr>
        <p:style>
          <a:lnRef idx="2">
            <a:schemeClr val="accent2"/>
          </a:lnRef>
          <a:fillRef idx="1">
            <a:schemeClr val="lt1"/>
          </a:fillRef>
          <a:effectRef idx="0">
            <a:schemeClr val="accent2"/>
          </a:effectRef>
          <a:fontRef idx="minor">
            <a:schemeClr val="dk1"/>
          </a:fontRef>
        </p:style>
        <p:txBody>
          <a:bodyPr wrap="square" tIns="108000" bIns="72000">
            <a:spAutoFit/>
          </a:bodyPr>
          <a:lstStyle/>
          <a:p>
            <a:pPr algn="just">
              <a:spcAft>
                <a:spcPts val="1200"/>
              </a:spcAft>
            </a:pPr>
            <a:r>
              <a:rPr lang="it-IT" sz="2000" b="1" i="1" dirty="0" smtClean="0">
                <a:latin typeface="Andalus" pitchFamily="18" charset="-78"/>
                <a:cs typeface="Andalus" pitchFamily="18" charset="-78"/>
              </a:rPr>
              <a:t>La </a:t>
            </a:r>
            <a:r>
              <a:rPr lang="it-IT" sz="2000" b="1" i="1" dirty="0">
                <a:latin typeface="Andalus" pitchFamily="18" charset="-78"/>
                <a:cs typeface="Andalus" pitchFamily="18" charset="-78"/>
              </a:rPr>
              <a:t>creazione dell’Agenzia Nazionale dei Servizi alla Persona (ANSP</a:t>
            </a:r>
            <a:r>
              <a:rPr lang="it-IT" sz="2000" i="1" dirty="0">
                <a:latin typeface="Andalus" pitchFamily="18" charset="-78"/>
                <a:cs typeface="Andalus" pitchFamily="18" charset="-78"/>
              </a:rPr>
              <a:t>): </a:t>
            </a:r>
            <a:r>
              <a:rPr lang="it-IT" sz="2000" dirty="0">
                <a:latin typeface="Andalus" pitchFamily="18" charset="-78"/>
                <a:cs typeface="Andalus" pitchFamily="18" charset="-78"/>
              </a:rPr>
              <a:t>Il compito di questa nuova istituzione pubblica è quello di sviluppare, coordinare e gestire il piano </a:t>
            </a:r>
            <a:r>
              <a:rPr lang="it-IT" sz="2000" dirty="0" err="1">
                <a:latin typeface="Andalus" pitchFamily="18" charset="-78"/>
                <a:cs typeface="Andalus" pitchFamily="18" charset="-78"/>
              </a:rPr>
              <a:t>Borloo</a:t>
            </a:r>
            <a:r>
              <a:rPr lang="it-IT" sz="2000" dirty="0">
                <a:latin typeface="Andalus" pitchFamily="18" charset="-78"/>
                <a:cs typeface="Andalus" pitchFamily="18" charset="-78"/>
              </a:rPr>
              <a:t> oltre a promuovere una maggiore trasparenza e qualità del mercato dei servizi di cura.  L’ANSP distribuisce inoltre i voucher CESU a partire dal 2006;</a:t>
            </a:r>
          </a:p>
          <a:p>
            <a:pPr algn="just">
              <a:spcAft>
                <a:spcPts val="1200"/>
              </a:spcAft>
            </a:pPr>
            <a:r>
              <a:rPr lang="it-IT" sz="2000" b="1" i="1" dirty="0" smtClean="0">
                <a:latin typeface="Andalus" pitchFamily="18" charset="-78"/>
                <a:cs typeface="Andalus" pitchFamily="18" charset="-78"/>
              </a:rPr>
              <a:t>La </a:t>
            </a:r>
            <a:r>
              <a:rPr lang="it-IT" sz="2000" b="1" i="1" dirty="0">
                <a:latin typeface="Andalus" pitchFamily="18" charset="-78"/>
                <a:cs typeface="Andalus" pitchFamily="18" charset="-78"/>
              </a:rPr>
              <a:t>creazione dei voucher CESU</a:t>
            </a:r>
            <a:r>
              <a:rPr lang="it-IT" sz="2000" dirty="0">
                <a:latin typeface="Andalus" pitchFamily="18" charset="-78"/>
                <a:cs typeface="Andalus" pitchFamily="18" charset="-78"/>
              </a:rPr>
              <a:t>: il CESU (Chèque </a:t>
            </a:r>
            <a:r>
              <a:rPr lang="it-IT" sz="2000" dirty="0" err="1">
                <a:latin typeface="Andalus" pitchFamily="18" charset="-78"/>
                <a:cs typeface="Andalus" pitchFamily="18" charset="-78"/>
              </a:rPr>
              <a:t>Emploi</a:t>
            </a:r>
            <a:r>
              <a:rPr lang="it-IT" sz="2000" dirty="0">
                <a:latin typeface="Andalus" pitchFamily="18" charset="-78"/>
                <a:cs typeface="Andalus" pitchFamily="18" charset="-78"/>
              </a:rPr>
              <a:t> Service </a:t>
            </a:r>
            <a:r>
              <a:rPr lang="it-IT" sz="2000" dirty="0" err="1">
                <a:latin typeface="Andalus" pitchFamily="18" charset="-78"/>
                <a:cs typeface="Andalus" pitchFamily="18" charset="-78"/>
              </a:rPr>
              <a:t>Universel</a:t>
            </a:r>
            <a:r>
              <a:rPr lang="it-IT" sz="2000" dirty="0">
                <a:latin typeface="Andalus" pitchFamily="18" charset="-78"/>
                <a:cs typeface="Andalus" pitchFamily="18" charset="-78"/>
              </a:rPr>
              <a:t>) </a:t>
            </a:r>
            <a:r>
              <a:rPr lang="it-IT" sz="2000" dirty="0" smtClean="0">
                <a:latin typeface="Andalus" pitchFamily="18" charset="-78"/>
                <a:cs typeface="Andalus" pitchFamily="18" charset="-78"/>
              </a:rPr>
              <a:t>è </a:t>
            </a:r>
            <a:r>
              <a:rPr lang="it-IT" sz="2000" dirty="0">
                <a:latin typeface="Andalus" pitchFamily="18" charset="-78"/>
                <a:cs typeface="Andalus" pitchFamily="18" charset="-78"/>
              </a:rPr>
              <a:t>uno strumento di pagamento per le famiglie sotto forma di libretto di assegni prestampato che le famiglie ricevono dalla loro banca.  La famiglia datrice di lavoro compila gli assegni con l’importo netto da pagare, il nome della persona che ha fornito il servizio, il numero di ore di assistenza prestata e il costo orario e lo consegna al lavoratore, che può andare a depositarlo in banca o presentarlo per incassare l’importo dovuto. </a:t>
            </a:r>
          </a:p>
        </p:txBody>
      </p:sp>
    </p:spTree>
    <p:extLst>
      <p:ext uri="{BB962C8B-B14F-4D97-AF65-F5344CB8AC3E}">
        <p14:creationId xmlns:p14="http://schemas.microsoft.com/office/powerpoint/2010/main" val="42480553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24</a:t>
            </a:fld>
            <a:endParaRPr lang="it-IT"/>
          </a:p>
        </p:txBody>
      </p:sp>
      <p:sp>
        <p:nvSpPr>
          <p:cNvPr id="5" name="Rettangolo 4"/>
          <p:cNvSpPr/>
          <p:nvPr/>
        </p:nvSpPr>
        <p:spPr>
          <a:xfrm>
            <a:off x="3923928" y="1484784"/>
            <a:ext cx="1691680" cy="353943"/>
          </a:xfrm>
          <a:prstGeom prst="rect">
            <a:avLst/>
          </a:prstGeom>
        </p:spPr>
        <p:txBody>
          <a:bodyPr wrap="square">
            <a:spAutoFit/>
          </a:bodyPr>
          <a:lstStyle/>
          <a:p>
            <a:pPr algn="ctr"/>
            <a:r>
              <a:rPr lang="it-IT" sz="1700" b="1" dirty="0" smtClean="0">
                <a:solidFill>
                  <a:srgbClr val="FF0000"/>
                </a:solidFill>
                <a:latin typeface="Bookman Old Style" pitchFamily="18" charset="0"/>
                <a:cs typeface="Andalus" pitchFamily="18" charset="-78"/>
              </a:rPr>
              <a:t>FRANCIA</a:t>
            </a:r>
            <a:endParaRPr lang="it-IT" sz="1700" b="1" dirty="0">
              <a:solidFill>
                <a:srgbClr val="FF0000"/>
              </a:solidFill>
              <a:latin typeface="Bookman Old Style" pitchFamily="18" charset="0"/>
              <a:cs typeface="Andalus" pitchFamily="18" charset="-78"/>
            </a:endParaRPr>
          </a:p>
        </p:txBody>
      </p:sp>
      <p:sp>
        <p:nvSpPr>
          <p:cNvPr id="6" name="Rettangolo 5"/>
          <p:cNvSpPr/>
          <p:nvPr/>
        </p:nvSpPr>
        <p:spPr>
          <a:xfrm>
            <a:off x="323528" y="1998127"/>
            <a:ext cx="8496944" cy="4336741"/>
          </a:xfrm>
          <a:prstGeom prst="rect">
            <a:avLst/>
          </a:prstGeom>
        </p:spPr>
        <p:style>
          <a:lnRef idx="2">
            <a:schemeClr val="accent2"/>
          </a:lnRef>
          <a:fillRef idx="1">
            <a:schemeClr val="lt1"/>
          </a:fillRef>
          <a:effectRef idx="0">
            <a:schemeClr val="accent2"/>
          </a:effectRef>
          <a:fontRef idx="minor">
            <a:schemeClr val="dk1"/>
          </a:fontRef>
        </p:style>
        <p:txBody>
          <a:bodyPr wrap="square" tIns="108000" bIns="72000">
            <a:spAutoFit/>
          </a:bodyPr>
          <a:lstStyle/>
          <a:p>
            <a:pPr algn="just">
              <a:spcAft>
                <a:spcPts val="1200"/>
              </a:spcAft>
            </a:pPr>
            <a:r>
              <a:rPr lang="it-IT" sz="2000" b="1" i="1" dirty="0">
                <a:latin typeface="Andalus" pitchFamily="18" charset="-78"/>
                <a:cs typeface="Andalus" pitchFamily="18" charset="-78"/>
              </a:rPr>
              <a:t>La creazione dei voucher CESU</a:t>
            </a:r>
            <a:r>
              <a:rPr lang="it-IT" sz="2000" dirty="0">
                <a:latin typeface="Andalus" pitchFamily="18" charset="-78"/>
                <a:cs typeface="Andalus" pitchFamily="18" charset="-78"/>
              </a:rPr>
              <a:t>: </a:t>
            </a:r>
            <a:r>
              <a:rPr lang="it-IT" sz="2000" dirty="0" smtClean="0">
                <a:latin typeface="Andalus" pitchFamily="18" charset="-78"/>
                <a:cs typeface="Andalus" pitchFamily="18" charset="-78"/>
              </a:rPr>
              <a:t>I </a:t>
            </a:r>
            <a:r>
              <a:rPr lang="it-IT" sz="2000" dirty="0">
                <a:latin typeface="Andalus" pitchFamily="18" charset="-78"/>
                <a:cs typeface="Andalus" pitchFamily="18" charset="-78"/>
              </a:rPr>
              <a:t>contributi sociali in questo modo sono dedotti automaticamente. Dall’altro lato il CESU è utilizzato per pagare i servizi domestici da parte di aziende. Le aziende comprano e cofinanziano i CESU e li offrono gratuitamente ai dipendenti. </a:t>
            </a:r>
          </a:p>
          <a:p>
            <a:pPr algn="just">
              <a:spcAft>
                <a:spcPts val="1200"/>
              </a:spcAft>
            </a:pPr>
            <a:r>
              <a:rPr lang="it-IT" sz="2000" b="1" i="1" dirty="0" smtClean="0">
                <a:latin typeface="Andalus" pitchFamily="18" charset="-78"/>
                <a:cs typeface="Andalus" pitchFamily="18" charset="-78"/>
              </a:rPr>
              <a:t>Vantaggi </a:t>
            </a:r>
            <a:r>
              <a:rPr lang="it-IT" sz="2000" b="1" i="1" dirty="0">
                <a:latin typeface="Andalus" pitchFamily="18" charset="-78"/>
                <a:cs typeface="Andalus" pitchFamily="18" charset="-78"/>
              </a:rPr>
              <a:t>fiscali per le famiglie </a:t>
            </a:r>
            <a:r>
              <a:rPr lang="it-IT" sz="2000" dirty="0">
                <a:latin typeface="Andalus" pitchFamily="18" charset="-78"/>
                <a:cs typeface="Andalus" pitchFamily="18" charset="-78"/>
              </a:rPr>
              <a:t>che possono dedurre il 50% delle spese per servizi domestici dalle tasse sui redditi fino a 12.000 euro all’anno. Anche le aziende possono ottenere vantaggi fiscali sull’acquisto dei voucher per i loro dipendenti;</a:t>
            </a:r>
          </a:p>
          <a:p>
            <a:pPr algn="just">
              <a:spcAft>
                <a:spcPts val="1200"/>
              </a:spcAft>
            </a:pPr>
            <a:r>
              <a:rPr lang="it-IT" sz="2000" b="1" i="1" dirty="0" smtClean="0">
                <a:latin typeface="Andalus" pitchFamily="18" charset="-78"/>
                <a:cs typeface="Andalus" pitchFamily="18" charset="-78"/>
              </a:rPr>
              <a:t>Regola </a:t>
            </a:r>
            <a:r>
              <a:rPr lang="it-IT" sz="2000" b="1" i="1" dirty="0">
                <a:latin typeface="Andalus" pitchFamily="18" charset="-78"/>
                <a:cs typeface="Andalus" pitchFamily="18" charset="-78"/>
              </a:rPr>
              <a:t>del 70+</a:t>
            </a:r>
            <a:r>
              <a:rPr lang="it-IT" sz="2000" i="1" dirty="0">
                <a:latin typeface="Andalus" pitchFamily="18" charset="-78"/>
                <a:cs typeface="Andalus" pitchFamily="18" charset="-78"/>
              </a:rPr>
              <a:t>,</a:t>
            </a:r>
            <a:r>
              <a:rPr lang="it-IT" sz="2000" b="1" i="1" dirty="0">
                <a:latin typeface="Andalus" pitchFamily="18" charset="-78"/>
                <a:cs typeface="Andalus" pitchFamily="18" charset="-78"/>
              </a:rPr>
              <a:t> </a:t>
            </a:r>
            <a:r>
              <a:rPr lang="it-IT" sz="2000" dirty="0">
                <a:latin typeface="Andalus" pitchFamily="18" charset="-78"/>
                <a:cs typeface="Andalus" pitchFamily="18" charset="-78"/>
              </a:rPr>
              <a:t>se il datore di lavoro ha più di 70 anni non deve pagare i contributi sociali per assumere direttamente un lavoratore;</a:t>
            </a:r>
          </a:p>
          <a:p>
            <a:pPr algn="just">
              <a:spcAft>
                <a:spcPts val="1200"/>
              </a:spcAft>
            </a:pPr>
            <a:r>
              <a:rPr lang="it-IT" sz="2000" dirty="0" smtClean="0">
                <a:latin typeface="Andalus" pitchFamily="18" charset="-78"/>
                <a:cs typeface="Andalus" pitchFamily="18" charset="-78"/>
              </a:rPr>
              <a:t>La </a:t>
            </a:r>
            <a:r>
              <a:rPr lang="it-IT" sz="2000" b="1" dirty="0">
                <a:latin typeface="Andalus" pitchFamily="18" charset="-78"/>
                <a:cs typeface="Andalus" pitchFamily="18" charset="-78"/>
              </a:rPr>
              <a:t>creazione di </a:t>
            </a:r>
            <a:r>
              <a:rPr lang="it-IT" sz="2000" b="1" dirty="0" err="1">
                <a:latin typeface="Andalus" pitchFamily="18" charset="-78"/>
                <a:cs typeface="Andalus" pitchFamily="18" charset="-78"/>
              </a:rPr>
              <a:t>Enseignes</a:t>
            </a:r>
            <a:r>
              <a:rPr lang="it-IT" sz="2000" b="1" dirty="0">
                <a:latin typeface="Andalus" pitchFamily="18" charset="-78"/>
                <a:cs typeface="Andalus" pitchFamily="18" charset="-78"/>
              </a:rPr>
              <a:t> </a:t>
            </a:r>
            <a:r>
              <a:rPr lang="it-IT" sz="2000" b="1" dirty="0" err="1">
                <a:latin typeface="Andalus" pitchFamily="18" charset="-78"/>
                <a:cs typeface="Andalus" pitchFamily="18" charset="-78"/>
              </a:rPr>
              <a:t>nationales</a:t>
            </a:r>
            <a:r>
              <a:rPr lang="it-IT" sz="2000" dirty="0">
                <a:latin typeface="Andalus" pitchFamily="18" charset="-78"/>
                <a:cs typeface="Andalus" pitchFamily="18" charset="-78"/>
              </a:rPr>
              <a:t>, ovvero marchi di qualità relativamente ai servizi</a:t>
            </a:r>
            <a:r>
              <a:rPr lang="it-IT" sz="2000" dirty="0" smtClean="0">
                <a:latin typeface="Andalus" pitchFamily="18" charset="-78"/>
                <a:cs typeface="Andalus" pitchFamily="18" charset="-78"/>
              </a:rPr>
              <a:t>;</a:t>
            </a:r>
            <a:endParaRPr lang="it-IT" sz="2000" dirty="0">
              <a:latin typeface="Andalus" pitchFamily="18" charset="-78"/>
              <a:cs typeface="Andalus" pitchFamily="18" charset="-78"/>
            </a:endParaRPr>
          </a:p>
        </p:txBody>
      </p:sp>
      <p:sp>
        <p:nvSpPr>
          <p:cNvPr id="7" name="CasellaDiTesto 6"/>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ESEMPI DI BUONE PRATICHE</a:t>
            </a:r>
            <a:endParaRPr lang="it-IT" sz="3000" dirty="0">
              <a:solidFill>
                <a:srgbClr val="C00000"/>
              </a:solidFill>
              <a:latin typeface="Andalus" pitchFamily="18" charset="-78"/>
              <a:cs typeface="Andalus" pitchFamily="18" charset="-78"/>
            </a:endParaRPr>
          </a:p>
        </p:txBody>
      </p:sp>
    </p:spTree>
    <p:extLst>
      <p:ext uri="{BB962C8B-B14F-4D97-AF65-F5344CB8AC3E}">
        <p14:creationId xmlns:p14="http://schemas.microsoft.com/office/powerpoint/2010/main" val="29888950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25</a:t>
            </a:fld>
            <a:endParaRPr lang="it-IT"/>
          </a:p>
        </p:txBody>
      </p:sp>
      <p:sp>
        <p:nvSpPr>
          <p:cNvPr id="5" name="Rettangolo 4"/>
          <p:cNvSpPr/>
          <p:nvPr/>
        </p:nvSpPr>
        <p:spPr>
          <a:xfrm>
            <a:off x="3923928" y="1484784"/>
            <a:ext cx="1691680" cy="353943"/>
          </a:xfrm>
          <a:prstGeom prst="rect">
            <a:avLst/>
          </a:prstGeom>
        </p:spPr>
        <p:txBody>
          <a:bodyPr wrap="square">
            <a:spAutoFit/>
          </a:bodyPr>
          <a:lstStyle/>
          <a:p>
            <a:pPr algn="ctr"/>
            <a:r>
              <a:rPr lang="it-IT" sz="1700" b="1" dirty="0" smtClean="0">
                <a:solidFill>
                  <a:srgbClr val="FF0000"/>
                </a:solidFill>
                <a:latin typeface="Bookman Old Style" pitchFamily="18" charset="0"/>
                <a:cs typeface="Andalus" pitchFamily="18" charset="-78"/>
              </a:rPr>
              <a:t>FRANCIA</a:t>
            </a:r>
            <a:endParaRPr lang="it-IT" sz="1700" b="1" dirty="0">
              <a:solidFill>
                <a:srgbClr val="FF0000"/>
              </a:solidFill>
              <a:latin typeface="Bookman Old Style" pitchFamily="18" charset="0"/>
              <a:cs typeface="Andalus" pitchFamily="18" charset="-78"/>
            </a:endParaRPr>
          </a:p>
        </p:txBody>
      </p:sp>
      <p:sp>
        <p:nvSpPr>
          <p:cNvPr id="6" name="Rettangolo 5"/>
          <p:cNvSpPr/>
          <p:nvPr/>
        </p:nvSpPr>
        <p:spPr>
          <a:xfrm>
            <a:off x="323528" y="1998127"/>
            <a:ext cx="8496944" cy="1874529"/>
          </a:xfrm>
          <a:prstGeom prst="rect">
            <a:avLst/>
          </a:prstGeom>
        </p:spPr>
        <p:style>
          <a:lnRef idx="2">
            <a:schemeClr val="accent2"/>
          </a:lnRef>
          <a:fillRef idx="1">
            <a:schemeClr val="lt1"/>
          </a:fillRef>
          <a:effectRef idx="0">
            <a:schemeClr val="accent2"/>
          </a:effectRef>
          <a:fontRef idx="minor">
            <a:schemeClr val="dk1"/>
          </a:fontRef>
        </p:style>
        <p:txBody>
          <a:bodyPr wrap="square" tIns="108000" bIns="72000">
            <a:spAutoFit/>
          </a:bodyPr>
          <a:lstStyle/>
          <a:p>
            <a:pPr algn="just">
              <a:spcAft>
                <a:spcPts val="1200"/>
              </a:spcAft>
            </a:pPr>
            <a:r>
              <a:rPr lang="it-IT" sz="2000" b="1" i="1" dirty="0" smtClean="0">
                <a:latin typeface="Andalus" pitchFamily="18" charset="-78"/>
                <a:cs typeface="Andalus" pitchFamily="18" charset="-78"/>
              </a:rPr>
              <a:t>Accreditamento </a:t>
            </a:r>
            <a:r>
              <a:rPr lang="it-IT" sz="2000" b="1" i="1" dirty="0">
                <a:latin typeface="Andalus" pitchFamily="18" charset="-78"/>
                <a:cs typeface="Andalus" pitchFamily="18" charset="-78"/>
              </a:rPr>
              <a:t>dei servizi all’ANSP</a:t>
            </a:r>
            <a:r>
              <a:rPr lang="it-IT" sz="2000" dirty="0">
                <a:latin typeface="Andalus" pitchFamily="18" charset="-78"/>
                <a:cs typeface="Andalus" pitchFamily="18" charset="-78"/>
              </a:rPr>
              <a:t>: tutti i fornitori di servizi devono essere accreditati e quelli rivolti agli anziani con più di 60 devono rispettare dei livelli di alta qualità per accreditarsi;</a:t>
            </a:r>
          </a:p>
          <a:p>
            <a:pPr algn="just">
              <a:spcAft>
                <a:spcPts val="1200"/>
              </a:spcAft>
            </a:pPr>
            <a:r>
              <a:rPr lang="it-IT" sz="2000" b="1" i="1" dirty="0" smtClean="0">
                <a:latin typeface="Andalus" pitchFamily="18" charset="-78"/>
                <a:cs typeface="Andalus" pitchFamily="18" charset="-78"/>
              </a:rPr>
              <a:t>Misure </a:t>
            </a:r>
            <a:r>
              <a:rPr lang="it-IT" sz="2000" b="1" i="1" dirty="0">
                <a:latin typeface="Andalus" pitchFamily="18" charset="-78"/>
                <a:cs typeface="Andalus" pitchFamily="18" charset="-78"/>
              </a:rPr>
              <a:t>per migliorare la qualità dei servizi</a:t>
            </a:r>
            <a:r>
              <a:rPr lang="it-IT" sz="2000" dirty="0">
                <a:latin typeface="Andalus" pitchFamily="18" charset="-78"/>
                <a:cs typeface="Andalus" pitchFamily="18" charset="-78"/>
              </a:rPr>
              <a:t>: Ogni lavoratore ha diritto ad un corso di formazione di 20 ore annuo che sono retribuite.</a:t>
            </a:r>
          </a:p>
        </p:txBody>
      </p:sp>
      <p:sp>
        <p:nvSpPr>
          <p:cNvPr id="2" name="Rettangolo 1"/>
          <p:cNvSpPr/>
          <p:nvPr/>
        </p:nvSpPr>
        <p:spPr>
          <a:xfrm>
            <a:off x="395536" y="4077072"/>
            <a:ext cx="8352928" cy="224676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it-IT" sz="2000" dirty="0">
                <a:latin typeface="Andalus" pitchFamily="18" charset="-78"/>
                <a:cs typeface="Andalus" pitchFamily="18" charset="-78"/>
              </a:rPr>
              <a:t>Il piano </a:t>
            </a:r>
            <a:r>
              <a:rPr lang="it-IT" sz="2000" dirty="0" err="1">
                <a:latin typeface="Andalus" pitchFamily="18" charset="-78"/>
                <a:cs typeface="Andalus" pitchFamily="18" charset="-78"/>
              </a:rPr>
              <a:t>Borloo</a:t>
            </a:r>
            <a:r>
              <a:rPr lang="it-IT" sz="2000" dirty="0">
                <a:latin typeface="Andalus" pitchFamily="18" charset="-78"/>
                <a:cs typeface="Andalus" pitchFamily="18" charset="-78"/>
              </a:rPr>
              <a:t> è stato valutato nel 2009 e l’introduzione dei voucher CESU si è dimostrata una </a:t>
            </a:r>
            <a:r>
              <a:rPr lang="it-IT" sz="2000" b="1" dirty="0">
                <a:latin typeface="Andalus" pitchFamily="18" charset="-78"/>
                <a:cs typeface="Andalus" pitchFamily="18" charset="-78"/>
              </a:rPr>
              <a:t>soluzione vincente </a:t>
            </a:r>
            <a:r>
              <a:rPr lang="it-IT" sz="2000" dirty="0">
                <a:latin typeface="Andalus" pitchFamily="18" charset="-78"/>
                <a:cs typeface="Andalus" pitchFamily="18" charset="-78"/>
              </a:rPr>
              <a:t>per quanto riguarda l’acquisto di servizi a domicilio e l’emersione del lavoro nero del settore. </a:t>
            </a:r>
            <a:r>
              <a:rPr lang="it-IT" sz="2000" b="1" dirty="0">
                <a:latin typeface="Andalus" pitchFamily="18" charset="-78"/>
                <a:cs typeface="Andalus" pitchFamily="18" charset="-78"/>
              </a:rPr>
              <a:t>L’occupazione irregolare </a:t>
            </a:r>
            <a:r>
              <a:rPr lang="it-IT" sz="2000" dirty="0">
                <a:latin typeface="Andalus" pitchFamily="18" charset="-78"/>
                <a:cs typeface="Andalus" pitchFamily="18" charset="-78"/>
              </a:rPr>
              <a:t>è diminuita infatti del 70% e il numero dei lavoratori domestici ha superato i due milioni di addetti. Il numero di </a:t>
            </a:r>
            <a:r>
              <a:rPr lang="it-IT" sz="2000" b="1" dirty="0">
                <a:latin typeface="Andalus" pitchFamily="18" charset="-78"/>
                <a:cs typeface="Andalus" pitchFamily="18" charset="-78"/>
              </a:rPr>
              <a:t>voucher utilizzati </a:t>
            </a:r>
            <a:r>
              <a:rPr lang="it-IT" sz="2000" dirty="0">
                <a:latin typeface="Andalus" pitchFamily="18" charset="-78"/>
                <a:cs typeface="Andalus" pitchFamily="18" charset="-78"/>
              </a:rPr>
              <a:t>dalle famiglie ha raggiunto quota </a:t>
            </a:r>
            <a:r>
              <a:rPr lang="it-IT" sz="2000" b="1" dirty="0">
                <a:latin typeface="Andalus" pitchFamily="18" charset="-78"/>
                <a:cs typeface="Andalus" pitchFamily="18" charset="-78"/>
              </a:rPr>
              <a:t>865.000</a:t>
            </a:r>
            <a:r>
              <a:rPr lang="it-IT" sz="2000" dirty="0">
                <a:latin typeface="Andalus" pitchFamily="18" charset="-78"/>
                <a:cs typeface="Andalus" pitchFamily="18" charset="-78"/>
              </a:rPr>
              <a:t>, mentre sono state più di </a:t>
            </a:r>
            <a:r>
              <a:rPr lang="it-IT" sz="2000" b="1" dirty="0">
                <a:latin typeface="Andalus" pitchFamily="18" charset="-78"/>
                <a:cs typeface="Andalus" pitchFamily="18" charset="-78"/>
              </a:rPr>
              <a:t>17.000 le aziende </a:t>
            </a:r>
            <a:r>
              <a:rPr lang="it-IT" sz="2000" dirty="0">
                <a:latin typeface="Andalus" pitchFamily="18" charset="-78"/>
                <a:cs typeface="Andalus" pitchFamily="18" charset="-78"/>
              </a:rPr>
              <a:t>che ne hanno fatto uso. </a:t>
            </a:r>
          </a:p>
        </p:txBody>
      </p:sp>
      <p:sp>
        <p:nvSpPr>
          <p:cNvPr id="7" name="Rettangolo 6"/>
          <p:cNvSpPr/>
          <p:nvPr/>
        </p:nvSpPr>
        <p:spPr>
          <a:xfrm>
            <a:off x="6660231" y="6342736"/>
            <a:ext cx="2073123" cy="276999"/>
          </a:xfrm>
          <a:prstGeom prst="rect">
            <a:avLst/>
          </a:prstGeom>
        </p:spPr>
        <p:txBody>
          <a:bodyPr wrap="square">
            <a:spAutoFit/>
          </a:bodyPr>
          <a:lstStyle/>
          <a:p>
            <a:pPr algn="just"/>
            <a:r>
              <a:rPr lang="it-IT" sz="1200" dirty="0" smtClean="0">
                <a:latin typeface="Andalus" pitchFamily="18" charset="-78"/>
                <a:cs typeface="Andalus" pitchFamily="18" charset="-78"/>
              </a:rPr>
              <a:t>Fonte: Andrea </a:t>
            </a:r>
            <a:r>
              <a:rPr lang="it-IT" sz="1200" dirty="0" err="1" smtClean="0">
                <a:latin typeface="Andalus" pitchFamily="18" charset="-78"/>
                <a:cs typeface="Andalus" pitchFamily="18" charset="-78"/>
              </a:rPr>
              <a:t>Stuppini</a:t>
            </a:r>
            <a:r>
              <a:rPr lang="it-IT" sz="1200" dirty="0" smtClean="0">
                <a:latin typeface="Andalus" pitchFamily="18" charset="-78"/>
                <a:cs typeface="Andalus" pitchFamily="18" charset="-78"/>
              </a:rPr>
              <a:t>, 2013</a:t>
            </a:r>
            <a:endParaRPr lang="it-IT" sz="1200" dirty="0">
              <a:latin typeface="Andalus" pitchFamily="18" charset="-78"/>
              <a:cs typeface="Andalus" pitchFamily="18" charset="-78"/>
            </a:endParaRPr>
          </a:p>
        </p:txBody>
      </p:sp>
      <p:sp>
        <p:nvSpPr>
          <p:cNvPr id="9" name="CasellaDiTesto 8"/>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ESEMPI DI BUONE PRATICHE</a:t>
            </a:r>
            <a:endParaRPr lang="it-IT" sz="3000" dirty="0">
              <a:solidFill>
                <a:srgbClr val="C00000"/>
              </a:solidFill>
              <a:latin typeface="Andalus" pitchFamily="18" charset="-78"/>
              <a:cs typeface="Andalus" pitchFamily="18" charset="-78"/>
            </a:endParaRPr>
          </a:p>
        </p:txBody>
      </p:sp>
    </p:spTree>
    <p:extLst>
      <p:ext uri="{BB962C8B-B14F-4D97-AF65-F5344CB8AC3E}">
        <p14:creationId xmlns:p14="http://schemas.microsoft.com/office/powerpoint/2010/main" val="7315758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26</a:t>
            </a:fld>
            <a:endParaRPr lang="it-IT"/>
          </a:p>
        </p:txBody>
      </p:sp>
      <p:sp>
        <p:nvSpPr>
          <p:cNvPr id="5" name="Rettangolo 4"/>
          <p:cNvSpPr/>
          <p:nvPr/>
        </p:nvSpPr>
        <p:spPr>
          <a:xfrm>
            <a:off x="3923928" y="1484784"/>
            <a:ext cx="1691680" cy="353943"/>
          </a:xfrm>
          <a:prstGeom prst="rect">
            <a:avLst/>
          </a:prstGeom>
        </p:spPr>
        <p:txBody>
          <a:bodyPr wrap="square">
            <a:spAutoFit/>
          </a:bodyPr>
          <a:lstStyle/>
          <a:p>
            <a:pPr algn="ctr"/>
            <a:r>
              <a:rPr lang="it-IT" sz="1700" b="1" dirty="0" smtClean="0">
                <a:solidFill>
                  <a:srgbClr val="FF0000"/>
                </a:solidFill>
                <a:latin typeface="Bookman Old Style" pitchFamily="18" charset="0"/>
                <a:cs typeface="Andalus" pitchFamily="18" charset="-78"/>
              </a:rPr>
              <a:t>FRANCIA</a:t>
            </a:r>
            <a:endParaRPr lang="it-IT" sz="1700" b="1" dirty="0">
              <a:solidFill>
                <a:srgbClr val="FF0000"/>
              </a:solidFill>
              <a:latin typeface="Bookman Old Style" pitchFamily="18" charset="0"/>
              <a:cs typeface="Andalus" pitchFamily="18" charset="-78"/>
            </a:endParaRPr>
          </a:p>
        </p:txBody>
      </p:sp>
      <p:sp>
        <p:nvSpPr>
          <p:cNvPr id="6" name="Rettangolo 5"/>
          <p:cNvSpPr/>
          <p:nvPr/>
        </p:nvSpPr>
        <p:spPr>
          <a:xfrm>
            <a:off x="323528" y="1998127"/>
            <a:ext cx="8496944" cy="4336741"/>
          </a:xfrm>
          <a:prstGeom prst="rect">
            <a:avLst/>
          </a:prstGeom>
        </p:spPr>
        <p:style>
          <a:lnRef idx="2">
            <a:schemeClr val="accent2"/>
          </a:lnRef>
          <a:fillRef idx="1">
            <a:schemeClr val="lt1"/>
          </a:fillRef>
          <a:effectRef idx="0">
            <a:schemeClr val="accent2"/>
          </a:effectRef>
          <a:fontRef idx="minor">
            <a:schemeClr val="dk1"/>
          </a:fontRef>
        </p:style>
        <p:txBody>
          <a:bodyPr wrap="square" tIns="108000" bIns="72000">
            <a:spAutoFit/>
          </a:bodyPr>
          <a:lstStyle/>
          <a:p>
            <a:pPr algn="just">
              <a:spcAft>
                <a:spcPts val="1200"/>
              </a:spcAft>
            </a:pPr>
            <a:r>
              <a:rPr lang="it-IT" sz="2000" b="1" i="1" dirty="0">
                <a:latin typeface="Andalus" pitchFamily="18" charset="-78"/>
                <a:cs typeface="Andalus" pitchFamily="18" charset="-78"/>
              </a:rPr>
              <a:t>La creazione dei voucher CESU</a:t>
            </a:r>
            <a:r>
              <a:rPr lang="it-IT" sz="2000" dirty="0">
                <a:latin typeface="Andalus" pitchFamily="18" charset="-78"/>
                <a:cs typeface="Andalus" pitchFamily="18" charset="-78"/>
              </a:rPr>
              <a:t>: </a:t>
            </a:r>
            <a:r>
              <a:rPr lang="it-IT" sz="2000" dirty="0" smtClean="0">
                <a:latin typeface="Andalus" pitchFamily="18" charset="-78"/>
                <a:cs typeface="Andalus" pitchFamily="18" charset="-78"/>
              </a:rPr>
              <a:t>I </a:t>
            </a:r>
            <a:r>
              <a:rPr lang="it-IT" sz="2000" dirty="0">
                <a:latin typeface="Andalus" pitchFamily="18" charset="-78"/>
                <a:cs typeface="Andalus" pitchFamily="18" charset="-78"/>
              </a:rPr>
              <a:t>contributi sociali in questo modo sono dedotti automaticamente. Dall’altro lato il CESU è utilizzato per pagare i servizi domestici da parte di aziende. Le aziende comprano e cofinanziano i CESU e li offrono gratuitamente ai dipendenti. </a:t>
            </a:r>
          </a:p>
          <a:p>
            <a:pPr algn="just">
              <a:spcAft>
                <a:spcPts val="1200"/>
              </a:spcAft>
            </a:pPr>
            <a:r>
              <a:rPr lang="it-IT" sz="2000" b="1" i="1" dirty="0" smtClean="0">
                <a:latin typeface="Andalus" pitchFamily="18" charset="-78"/>
                <a:cs typeface="Andalus" pitchFamily="18" charset="-78"/>
              </a:rPr>
              <a:t>Vantaggi </a:t>
            </a:r>
            <a:r>
              <a:rPr lang="it-IT" sz="2000" b="1" i="1" dirty="0">
                <a:latin typeface="Andalus" pitchFamily="18" charset="-78"/>
                <a:cs typeface="Andalus" pitchFamily="18" charset="-78"/>
              </a:rPr>
              <a:t>fiscali per le famiglie </a:t>
            </a:r>
            <a:r>
              <a:rPr lang="it-IT" sz="2000" dirty="0">
                <a:latin typeface="Andalus" pitchFamily="18" charset="-78"/>
                <a:cs typeface="Andalus" pitchFamily="18" charset="-78"/>
              </a:rPr>
              <a:t>che possono dedurre il 50% delle spese per servizi domestici dalle tasse sui redditi fino a 12.000 euro all’anno. Anche le aziende possono ottenere vantaggi fiscali sull’acquisto dei voucher per i loro dipendenti;</a:t>
            </a:r>
          </a:p>
          <a:p>
            <a:pPr algn="just">
              <a:spcAft>
                <a:spcPts val="1200"/>
              </a:spcAft>
            </a:pPr>
            <a:r>
              <a:rPr lang="it-IT" sz="2000" b="1" i="1" dirty="0" smtClean="0">
                <a:latin typeface="Andalus" pitchFamily="18" charset="-78"/>
                <a:cs typeface="Andalus" pitchFamily="18" charset="-78"/>
              </a:rPr>
              <a:t>Regola </a:t>
            </a:r>
            <a:r>
              <a:rPr lang="it-IT" sz="2000" b="1" i="1" dirty="0">
                <a:latin typeface="Andalus" pitchFamily="18" charset="-78"/>
                <a:cs typeface="Andalus" pitchFamily="18" charset="-78"/>
              </a:rPr>
              <a:t>del 70+</a:t>
            </a:r>
            <a:r>
              <a:rPr lang="it-IT" sz="2000" i="1" dirty="0">
                <a:latin typeface="Andalus" pitchFamily="18" charset="-78"/>
                <a:cs typeface="Andalus" pitchFamily="18" charset="-78"/>
              </a:rPr>
              <a:t>,</a:t>
            </a:r>
            <a:r>
              <a:rPr lang="it-IT" sz="2000" b="1" i="1" dirty="0">
                <a:latin typeface="Andalus" pitchFamily="18" charset="-78"/>
                <a:cs typeface="Andalus" pitchFamily="18" charset="-78"/>
              </a:rPr>
              <a:t> </a:t>
            </a:r>
            <a:r>
              <a:rPr lang="it-IT" sz="2000" dirty="0">
                <a:latin typeface="Andalus" pitchFamily="18" charset="-78"/>
                <a:cs typeface="Andalus" pitchFamily="18" charset="-78"/>
              </a:rPr>
              <a:t>se il datore di lavoro ha più di 70 anni non deve pagare i contributi sociali per assumere direttamente un lavoratore;</a:t>
            </a:r>
          </a:p>
          <a:p>
            <a:pPr algn="just">
              <a:spcAft>
                <a:spcPts val="1200"/>
              </a:spcAft>
            </a:pPr>
            <a:r>
              <a:rPr lang="it-IT" sz="2000" dirty="0" smtClean="0">
                <a:latin typeface="Andalus" pitchFamily="18" charset="-78"/>
                <a:cs typeface="Andalus" pitchFamily="18" charset="-78"/>
              </a:rPr>
              <a:t>La </a:t>
            </a:r>
            <a:r>
              <a:rPr lang="it-IT" sz="2000" b="1" dirty="0">
                <a:latin typeface="Andalus" pitchFamily="18" charset="-78"/>
                <a:cs typeface="Andalus" pitchFamily="18" charset="-78"/>
              </a:rPr>
              <a:t>creazione di </a:t>
            </a:r>
            <a:r>
              <a:rPr lang="it-IT" sz="2000" b="1" dirty="0" err="1">
                <a:latin typeface="Andalus" pitchFamily="18" charset="-78"/>
                <a:cs typeface="Andalus" pitchFamily="18" charset="-78"/>
              </a:rPr>
              <a:t>Enseignes</a:t>
            </a:r>
            <a:r>
              <a:rPr lang="it-IT" sz="2000" b="1" dirty="0">
                <a:latin typeface="Andalus" pitchFamily="18" charset="-78"/>
                <a:cs typeface="Andalus" pitchFamily="18" charset="-78"/>
              </a:rPr>
              <a:t> </a:t>
            </a:r>
            <a:r>
              <a:rPr lang="it-IT" sz="2000" b="1" dirty="0" err="1">
                <a:latin typeface="Andalus" pitchFamily="18" charset="-78"/>
                <a:cs typeface="Andalus" pitchFamily="18" charset="-78"/>
              </a:rPr>
              <a:t>nationales</a:t>
            </a:r>
            <a:r>
              <a:rPr lang="it-IT" sz="2000" dirty="0">
                <a:latin typeface="Andalus" pitchFamily="18" charset="-78"/>
                <a:cs typeface="Andalus" pitchFamily="18" charset="-78"/>
              </a:rPr>
              <a:t>, ovvero marchi di qualità relativamente ai servizi</a:t>
            </a:r>
            <a:r>
              <a:rPr lang="it-IT" sz="2000" dirty="0" smtClean="0">
                <a:latin typeface="Andalus" pitchFamily="18" charset="-78"/>
                <a:cs typeface="Andalus" pitchFamily="18" charset="-78"/>
              </a:rPr>
              <a:t>;</a:t>
            </a:r>
            <a:endParaRPr lang="it-IT" sz="2000" dirty="0">
              <a:latin typeface="Andalus" pitchFamily="18" charset="-78"/>
              <a:cs typeface="Andalus" pitchFamily="18" charset="-78"/>
            </a:endParaRPr>
          </a:p>
        </p:txBody>
      </p:sp>
      <p:sp>
        <p:nvSpPr>
          <p:cNvPr id="7" name="CasellaDiTesto 6"/>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ESEMPI DI BUONE PRATICHE</a:t>
            </a:r>
            <a:endParaRPr lang="it-IT" sz="3000" dirty="0">
              <a:solidFill>
                <a:srgbClr val="C00000"/>
              </a:solidFill>
              <a:latin typeface="Andalus" pitchFamily="18" charset="-78"/>
              <a:cs typeface="Andalus" pitchFamily="18" charset="-78"/>
            </a:endParaRPr>
          </a:p>
        </p:txBody>
      </p:sp>
    </p:spTree>
    <p:extLst>
      <p:ext uri="{BB962C8B-B14F-4D97-AF65-F5344CB8AC3E}">
        <p14:creationId xmlns:p14="http://schemas.microsoft.com/office/powerpoint/2010/main" val="37466531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27</a:t>
            </a:fld>
            <a:endParaRPr lang="it-IT"/>
          </a:p>
        </p:txBody>
      </p:sp>
      <p:sp>
        <p:nvSpPr>
          <p:cNvPr id="5" name="Rettangolo 4"/>
          <p:cNvSpPr/>
          <p:nvPr/>
        </p:nvSpPr>
        <p:spPr>
          <a:xfrm>
            <a:off x="3923928" y="1484784"/>
            <a:ext cx="1691680" cy="353943"/>
          </a:xfrm>
          <a:prstGeom prst="rect">
            <a:avLst/>
          </a:prstGeom>
        </p:spPr>
        <p:txBody>
          <a:bodyPr wrap="square">
            <a:spAutoFit/>
          </a:bodyPr>
          <a:lstStyle/>
          <a:p>
            <a:pPr algn="ctr"/>
            <a:r>
              <a:rPr lang="it-IT" sz="1700" b="1" dirty="0" smtClean="0">
                <a:solidFill>
                  <a:srgbClr val="FF0000"/>
                </a:solidFill>
                <a:latin typeface="Bookman Old Style" pitchFamily="18" charset="0"/>
                <a:cs typeface="Andalus" pitchFamily="18" charset="-78"/>
              </a:rPr>
              <a:t>DANIMARCA</a:t>
            </a:r>
            <a:endParaRPr lang="it-IT" sz="1700" b="1" dirty="0">
              <a:solidFill>
                <a:srgbClr val="FF0000"/>
              </a:solidFill>
              <a:latin typeface="Bookman Old Style" pitchFamily="18" charset="0"/>
              <a:cs typeface="Andalus" pitchFamily="18" charset="-78"/>
            </a:endParaRPr>
          </a:p>
        </p:txBody>
      </p:sp>
      <p:sp>
        <p:nvSpPr>
          <p:cNvPr id="10" name="Rettangolo 9"/>
          <p:cNvSpPr/>
          <p:nvPr/>
        </p:nvSpPr>
        <p:spPr>
          <a:xfrm>
            <a:off x="395536" y="1880826"/>
            <a:ext cx="8496944" cy="4798406"/>
          </a:xfrm>
          <a:prstGeom prst="rect">
            <a:avLst/>
          </a:prstGeom>
        </p:spPr>
        <p:style>
          <a:lnRef idx="2">
            <a:schemeClr val="accent2"/>
          </a:lnRef>
          <a:fillRef idx="1">
            <a:schemeClr val="lt1"/>
          </a:fillRef>
          <a:effectRef idx="0">
            <a:schemeClr val="accent2"/>
          </a:effectRef>
          <a:fontRef idx="minor">
            <a:schemeClr val="dk1"/>
          </a:fontRef>
        </p:style>
        <p:txBody>
          <a:bodyPr wrap="square" tIns="108000" bIns="72000">
            <a:spAutoFit/>
          </a:bodyPr>
          <a:lstStyle/>
          <a:p>
            <a:pPr algn="just">
              <a:spcAft>
                <a:spcPts val="1200"/>
              </a:spcAft>
            </a:pPr>
            <a:r>
              <a:rPr lang="it-IT" sz="2000" dirty="0">
                <a:latin typeface="Andalus" pitchFamily="18" charset="-78"/>
                <a:cs typeface="Andalus" pitchFamily="18" charset="-78"/>
              </a:rPr>
              <a:t>Il governo danese offre numerose forme di assistenza per gli anziani, da quelle residenziali a quelle domiciliari.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La </a:t>
            </a:r>
            <a:r>
              <a:rPr lang="it-IT" sz="2000" dirty="0">
                <a:latin typeface="Andalus" pitchFamily="18" charset="-78"/>
                <a:cs typeface="Andalus" pitchFamily="18" charset="-78"/>
              </a:rPr>
              <a:t>particolarità di questo sistema risiede nella sua integrazione con gli operatori privati di cure assistenziali.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Le </a:t>
            </a:r>
            <a:r>
              <a:rPr lang="it-IT" sz="2000" dirty="0">
                <a:latin typeface="Andalus" pitchFamily="18" charset="-78"/>
                <a:cs typeface="Andalus" pitchFamily="18" charset="-78"/>
              </a:rPr>
              <a:t>autorità locali organizzano e gestiscono l’erogazione dei servizi, ma il fatto di avere un ruolo di coordinamento non implica che gli enti locali siano i soli fornitori di servizi e cure.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Gli </a:t>
            </a:r>
            <a:r>
              <a:rPr lang="it-IT" sz="2000" dirty="0">
                <a:latin typeface="Andalus" pitchFamily="18" charset="-78"/>
                <a:cs typeface="Andalus" pitchFamily="18" charset="-78"/>
              </a:rPr>
              <a:t>assistiti e le loro famiglie possono infatti scegliere liberamente tra fornitori pubblici o privati.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Dal </a:t>
            </a:r>
            <a:r>
              <a:rPr lang="it-IT" sz="2000" dirty="0">
                <a:latin typeface="Andalus" pitchFamily="18" charset="-78"/>
                <a:cs typeface="Andalus" pitchFamily="18" charset="-78"/>
              </a:rPr>
              <a:t>2003, attraverso l'istituzione della "riforma della libera scelta", le autorità locali hanno permesso ai fornitori privati di entrare nel mercato, consentendo ai cittadini di avere una scelta più ampia in riferimento ai soggetti che erogano assistenza.  </a:t>
            </a:r>
          </a:p>
        </p:txBody>
      </p:sp>
      <p:sp>
        <p:nvSpPr>
          <p:cNvPr id="6" name="CasellaDiTesto 5"/>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ESEMPI DI BUONE PRATICHE</a:t>
            </a:r>
            <a:endParaRPr lang="it-IT" sz="3000" dirty="0">
              <a:solidFill>
                <a:srgbClr val="C00000"/>
              </a:solidFill>
              <a:latin typeface="Andalus" pitchFamily="18" charset="-78"/>
              <a:cs typeface="Andalus" pitchFamily="18" charset="-78"/>
            </a:endParaRPr>
          </a:p>
        </p:txBody>
      </p:sp>
    </p:spTree>
    <p:extLst>
      <p:ext uri="{BB962C8B-B14F-4D97-AF65-F5344CB8AC3E}">
        <p14:creationId xmlns:p14="http://schemas.microsoft.com/office/powerpoint/2010/main" val="6642300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28</a:t>
            </a:fld>
            <a:endParaRPr lang="it-IT"/>
          </a:p>
        </p:txBody>
      </p:sp>
      <p:sp>
        <p:nvSpPr>
          <p:cNvPr id="5" name="Rettangolo 4"/>
          <p:cNvSpPr/>
          <p:nvPr/>
        </p:nvSpPr>
        <p:spPr>
          <a:xfrm>
            <a:off x="3923928" y="1484784"/>
            <a:ext cx="1691680" cy="353943"/>
          </a:xfrm>
          <a:prstGeom prst="rect">
            <a:avLst/>
          </a:prstGeom>
        </p:spPr>
        <p:txBody>
          <a:bodyPr wrap="square">
            <a:spAutoFit/>
          </a:bodyPr>
          <a:lstStyle/>
          <a:p>
            <a:pPr algn="ctr"/>
            <a:r>
              <a:rPr lang="it-IT" sz="1700" b="1" dirty="0" smtClean="0">
                <a:solidFill>
                  <a:srgbClr val="FF0000"/>
                </a:solidFill>
                <a:latin typeface="Bookman Old Style" pitchFamily="18" charset="0"/>
                <a:cs typeface="Andalus" pitchFamily="18" charset="-78"/>
              </a:rPr>
              <a:t>DANIMARCA</a:t>
            </a:r>
            <a:endParaRPr lang="it-IT" sz="1700" b="1" dirty="0">
              <a:solidFill>
                <a:srgbClr val="FF0000"/>
              </a:solidFill>
              <a:latin typeface="Bookman Old Style" pitchFamily="18" charset="0"/>
              <a:cs typeface="Andalus" pitchFamily="18" charset="-78"/>
            </a:endParaRPr>
          </a:p>
        </p:txBody>
      </p:sp>
      <p:sp>
        <p:nvSpPr>
          <p:cNvPr id="10" name="Rettangolo 9"/>
          <p:cNvSpPr/>
          <p:nvPr/>
        </p:nvSpPr>
        <p:spPr>
          <a:xfrm>
            <a:off x="395536" y="1880826"/>
            <a:ext cx="8496944" cy="4798406"/>
          </a:xfrm>
          <a:prstGeom prst="rect">
            <a:avLst/>
          </a:prstGeom>
        </p:spPr>
        <p:style>
          <a:lnRef idx="2">
            <a:schemeClr val="accent2"/>
          </a:lnRef>
          <a:fillRef idx="1">
            <a:schemeClr val="lt1"/>
          </a:fillRef>
          <a:effectRef idx="0">
            <a:schemeClr val="accent2"/>
          </a:effectRef>
          <a:fontRef idx="minor">
            <a:schemeClr val="dk1"/>
          </a:fontRef>
        </p:style>
        <p:txBody>
          <a:bodyPr wrap="square" tIns="108000" bIns="72000">
            <a:spAutoFit/>
          </a:bodyPr>
          <a:lstStyle/>
          <a:p>
            <a:pPr algn="just">
              <a:spcAft>
                <a:spcPts val="1200"/>
              </a:spcAft>
            </a:pPr>
            <a:r>
              <a:rPr lang="it-IT" sz="2000" dirty="0" smtClean="0">
                <a:latin typeface="Andalus" pitchFamily="18" charset="-78"/>
                <a:cs typeface="Andalus" pitchFamily="18" charset="-78"/>
              </a:rPr>
              <a:t>I </a:t>
            </a:r>
            <a:r>
              <a:rPr lang="it-IT" sz="2000" dirty="0">
                <a:latin typeface="Andalus" pitchFamily="18" charset="-78"/>
                <a:cs typeface="Andalus" pitchFamily="18" charset="-78"/>
              </a:rPr>
              <a:t>consigli locali pongono dei quadri di riferimento e impongono requisiti di qualità e prezzo per quanto riguarda gli enti privati, in modo che questi possano offrire un servizio equiparabile a quello dei fornitori pubblici (Erika Schulz, 2010).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Infine </a:t>
            </a:r>
            <a:r>
              <a:rPr lang="it-IT" sz="2000" dirty="0">
                <a:latin typeface="Andalus" pitchFamily="18" charset="-78"/>
                <a:cs typeface="Andalus" pitchFamily="18" charset="-78"/>
              </a:rPr>
              <a:t>il Testo Unico dei Servizi Sociali, pienamente attuato nel 2010, dà alle autorità locali la possibilità di offrire servizi, fornendo all’utente un certificato di servizio, che permette alle  persone di impiegare il proprio  aiutante personale scegliendo tra singole persone e aziende (OECD, 2011).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Il </a:t>
            </a:r>
            <a:r>
              <a:rPr lang="it-IT" sz="2000" dirty="0">
                <a:latin typeface="Andalus" pitchFamily="18" charset="-78"/>
                <a:cs typeface="Andalus" pitchFamily="18" charset="-78"/>
              </a:rPr>
              <a:t>sistema </a:t>
            </a:r>
            <a:r>
              <a:rPr lang="it-IT" sz="2000" dirty="0" smtClean="0">
                <a:latin typeface="Andalus" pitchFamily="18" charset="-78"/>
                <a:cs typeface="Andalus" pitchFamily="18" charset="-78"/>
              </a:rPr>
              <a:t>permette, </a:t>
            </a:r>
            <a:r>
              <a:rPr lang="it-IT" sz="2000" dirty="0">
                <a:latin typeface="Andalus" pitchFamily="18" charset="-78"/>
                <a:cs typeface="Andalus" pitchFamily="18" charset="-78"/>
              </a:rPr>
              <a:t>a coloro che necessitano di assistenza, di avere un ampia gamma di servizi pubblici e privati tra cui scegliere. Il fatto che gli enti locali effettuino dei controlli e pongano dei requisiti minimi di accesso al settore per i fornitori privati, siano essi cooperative, aziende o singoli lavoratori, fa si che le famiglie usufruiscano di servizi di qualità e che il personale benefici delle tutele e prospettive lavorative derivanti dall’impiego nel mercato regolare del lavoro.</a:t>
            </a:r>
          </a:p>
        </p:txBody>
      </p:sp>
      <p:sp>
        <p:nvSpPr>
          <p:cNvPr id="6" name="CasellaDiTesto 5"/>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ESEMPI DI BUONE PRATICHE</a:t>
            </a:r>
            <a:endParaRPr lang="it-IT" sz="3000" dirty="0">
              <a:solidFill>
                <a:srgbClr val="C00000"/>
              </a:solidFill>
              <a:latin typeface="Andalus" pitchFamily="18" charset="-78"/>
              <a:cs typeface="Andalus" pitchFamily="18" charset="-78"/>
            </a:endParaRPr>
          </a:p>
        </p:txBody>
      </p:sp>
    </p:spTree>
    <p:extLst>
      <p:ext uri="{BB962C8B-B14F-4D97-AF65-F5344CB8AC3E}">
        <p14:creationId xmlns:p14="http://schemas.microsoft.com/office/powerpoint/2010/main" val="42388778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29</a:t>
            </a:fld>
            <a:endParaRPr lang="it-IT"/>
          </a:p>
        </p:txBody>
      </p:sp>
      <p:sp>
        <p:nvSpPr>
          <p:cNvPr id="5" name="Rettangolo 4"/>
          <p:cNvSpPr/>
          <p:nvPr/>
        </p:nvSpPr>
        <p:spPr>
          <a:xfrm>
            <a:off x="3923928" y="1484784"/>
            <a:ext cx="1691680" cy="353943"/>
          </a:xfrm>
          <a:prstGeom prst="rect">
            <a:avLst/>
          </a:prstGeom>
        </p:spPr>
        <p:txBody>
          <a:bodyPr wrap="square">
            <a:spAutoFit/>
          </a:bodyPr>
          <a:lstStyle/>
          <a:p>
            <a:pPr algn="ctr"/>
            <a:r>
              <a:rPr lang="it-IT" sz="1700" b="1" dirty="0">
                <a:solidFill>
                  <a:srgbClr val="FF0000"/>
                </a:solidFill>
                <a:latin typeface="Bookman Old Style" pitchFamily="18" charset="0"/>
                <a:cs typeface="Andalus" pitchFamily="18" charset="-78"/>
              </a:rPr>
              <a:t>PAESI </a:t>
            </a:r>
            <a:r>
              <a:rPr lang="it-IT" sz="1700" b="1" dirty="0" smtClean="0">
                <a:solidFill>
                  <a:srgbClr val="FF0000"/>
                </a:solidFill>
                <a:latin typeface="Bookman Old Style" pitchFamily="18" charset="0"/>
                <a:cs typeface="Andalus" pitchFamily="18" charset="-78"/>
              </a:rPr>
              <a:t>BASSI</a:t>
            </a:r>
            <a:endParaRPr lang="it-IT" sz="1700" b="1" dirty="0">
              <a:solidFill>
                <a:srgbClr val="FF0000"/>
              </a:solidFill>
              <a:latin typeface="Bookman Old Style" pitchFamily="18" charset="0"/>
              <a:cs typeface="Andalus" pitchFamily="18" charset="-78"/>
            </a:endParaRPr>
          </a:p>
        </p:txBody>
      </p:sp>
      <p:sp>
        <p:nvSpPr>
          <p:cNvPr id="10" name="Rettangolo 9"/>
          <p:cNvSpPr/>
          <p:nvPr/>
        </p:nvSpPr>
        <p:spPr>
          <a:xfrm>
            <a:off x="395536" y="2064331"/>
            <a:ext cx="8496944" cy="4028965"/>
          </a:xfrm>
          <a:prstGeom prst="rect">
            <a:avLst/>
          </a:prstGeom>
        </p:spPr>
        <p:style>
          <a:lnRef idx="2">
            <a:schemeClr val="accent2"/>
          </a:lnRef>
          <a:fillRef idx="1">
            <a:schemeClr val="lt1"/>
          </a:fillRef>
          <a:effectRef idx="0">
            <a:schemeClr val="accent2"/>
          </a:effectRef>
          <a:fontRef idx="minor">
            <a:schemeClr val="dk1"/>
          </a:fontRef>
        </p:style>
        <p:txBody>
          <a:bodyPr wrap="square" tIns="108000" bIns="72000">
            <a:spAutoFit/>
          </a:bodyPr>
          <a:lstStyle/>
          <a:p>
            <a:pPr algn="just">
              <a:spcAft>
                <a:spcPts val="1200"/>
              </a:spcAft>
            </a:pPr>
            <a:r>
              <a:rPr lang="it-IT" sz="2000" dirty="0">
                <a:latin typeface="Andalus" pitchFamily="18" charset="-78"/>
                <a:cs typeface="Andalus" pitchFamily="18" charset="-78"/>
              </a:rPr>
              <a:t>I Paesi Bassi basano </a:t>
            </a:r>
            <a:r>
              <a:rPr lang="it-IT" sz="2000" dirty="0" smtClean="0">
                <a:latin typeface="Andalus" pitchFamily="18" charset="-78"/>
                <a:cs typeface="Andalus" pitchFamily="18" charset="-78"/>
              </a:rPr>
              <a:t>il </a:t>
            </a:r>
            <a:r>
              <a:rPr lang="it-IT" sz="2000" dirty="0">
                <a:latin typeface="Andalus" pitchFamily="18" charset="-78"/>
                <a:cs typeface="Andalus" pitchFamily="18" charset="-78"/>
              </a:rPr>
              <a:t>loro sistema per la non autosufficienza sull’istituzione di un’assicurazione di assistenza pubblica a lungo termine, obbligatoria per tutti i cittadini olandesi, in vigore dal 1968, la </a:t>
            </a:r>
            <a:r>
              <a:rPr lang="it-IT" sz="2000" dirty="0" err="1">
                <a:latin typeface="Andalus" pitchFamily="18" charset="-78"/>
                <a:cs typeface="Andalus" pitchFamily="18" charset="-78"/>
              </a:rPr>
              <a:t>Wet</a:t>
            </a:r>
            <a:r>
              <a:rPr lang="it-IT" sz="2000" dirty="0">
                <a:latin typeface="Andalus" pitchFamily="18" charset="-78"/>
                <a:cs typeface="Andalus" pitchFamily="18" charset="-78"/>
              </a:rPr>
              <a:t> </a:t>
            </a:r>
            <a:r>
              <a:rPr lang="it-IT" sz="2000" dirty="0" err="1">
                <a:latin typeface="Andalus" pitchFamily="18" charset="-78"/>
                <a:cs typeface="Andalus" pitchFamily="18" charset="-78"/>
              </a:rPr>
              <a:t>Bijzondere</a:t>
            </a:r>
            <a:r>
              <a:rPr lang="it-IT" sz="2000" dirty="0">
                <a:latin typeface="Andalus" pitchFamily="18" charset="-78"/>
                <a:cs typeface="Andalus" pitchFamily="18" charset="-78"/>
              </a:rPr>
              <a:t> </a:t>
            </a:r>
            <a:r>
              <a:rPr lang="it-IT" sz="2000" dirty="0" err="1">
                <a:latin typeface="Andalus" pitchFamily="18" charset="-78"/>
                <a:cs typeface="Andalus" pitchFamily="18" charset="-78"/>
              </a:rPr>
              <a:t>Ziektekosten</a:t>
            </a:r>
            <a:r>
              <a:rPr lang="it-IT" sz="2000" dirty="0">
                <a:latin typeface="Andalus" pitchFamily="18" charset="-78"/>
                <a:cs typeface="Andalus" pitchFamily="18" charset="-78"/>
              </a:rPr>
              <a:t> (AWBZ</a:t>
            </a:r>
            <a:r>
              <a:rPr lang="it-IT" sz="2000" dirty="0" smtClean="0">
                <a:latin typeface="Andalus" pitchFamily="18" charset="-78"/>
                <a:cs typeface="Andalus" pitchFamily="18" charset="-78"/>
              </a:rPr>
              <a:t>).</a:t>
            </a:r>
          </a:p>
          <a:p>
            <a:pPr algn="just">
              <a:spcAft>
                <a:spcPts val="1200"/>
              </a:spcAft>
            </a:pPr>
            <a:r>
              <a:rPr lang="it-IT" sz="2000" dirty="0" smtClean="0">
                <a:latin typeface="Andalus" pitchFamily="18" charset="-78"/>
                <a:cs typeface="Andalus" pitchFamily="18" charset="-78"/>
              </a:rPr>
              <a:t>L’AWBZ </a:t>
            </a:r>
            <a:r>
              <a:rPr lang="it-IT" sz="2000" dirty="0">
                <a:latin typeface="Andalus" pitchFamily="18" charset="-78"/>
                <a:cs typeface="Andalus" pitchFamily="18" charset="-78"/>
              </a:rPr>
              <a:t>offre una serie di prestazioni assistenziali come le cure domiciliari o residenziali coprendo in parte le spese di tali servizi.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Per </a:t>
            </a:r>
            <a:r>
              <a:rPr lang="it-IT" sz="2000" dirty="0">
                <a:latin typeface="Andalus" pitchFamily="18" charset="-78"/>
                <a:cs typeface="Andalus" pitchFamily="18" charset="-78"/>
              </a:rPr>
              <a:t>quanto riguarda la maggior parte delle prestazioni offerte dall'AWBZ, i potenziali utenti possono scegliere tra assistenza sotto forma di servizi diretti o prestazioni in denaro.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Coloro </a:t>
            </a:r>
            <a:r>
              <a:rPr lang="it-IT" sz="2000" dirty="0">
                <a:latin typeface="Andalus" pitchFamily="18" charset="-78"/>
                <a:cs typeface="Andalus" pitchFamily="18" charset="-78"/>
              </a:rPr>
              <a:t>che optano per i servizi di assistenza hanno voce in capitolo per quanto riguarda chi fornisce loro la cura, potendo scegliere l’organizzazione di cura che ritengono più idonea</a:t>
            </a:r>
            <a:r>
              <a:rPr lang="it-IT" sz="2000" dirty="0" smtClean="0">
                <a:latin typeface="Andalus" pitchFamily="18" charset="-78"/>
                <a:cs typeface="Andalus" pitchFamily="18" charset="-78"/>
              </a:rPr>
              <a:t>.</a:t>
            </a:r>
            <a:endParaRPr lang="it-IT" sz="2000" dirty="0">
              <a:latin typeface="Andalus" pitchFamily="18" charset="-78"/>
              <a:cs typeface="Andalus" pitchFamily="18" charset="-78"/>
            </a:endParaRPr>
          </a:p>
        </p:txBody>
      </p:sp>
      <p:sp>
        <p:nvSpPr>
          <p:cNvPr id="6" name="CasellaDiTesto 5"/>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ESEMPI DI BUONE PRATICHE</a:t>
            </a:r>
            <a:endParaRPr lang="it-IT" sz="3000" dirty="0">
              <a:solidFill>
                <a:srgbClr val="C00000"/>
              </a:solidFill>
              <a:latin typeface="Andalus" pitchFamily="18" charset="-78"/>
              <a:cs typeface="Andalus" pitchFamily="18" charset="-78"/>
            </a:endParaRPr>
          </a:p>
        </p:txBody>
      </p:sp>
    </p:spTree>
    <p:extLst>
      <p:ext uri="{BB962C8B-B14F-4D97-AF65-F5344CB8AC3E}">
        <p14:creationId xmlns:p14="http://schemas.microsoft.com/office/powerpoint/2010/main" val="2172264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53097"/>
            <a:ext cx="8784976" cy="1015663"/>
          </a:xfrm>
          <a:prstGeom prst="rect">
            <a:avLst/>
          </a:prstGeom>
          <a:noFill/>
        </p:spPr>
        <p:txBody>
          <a:bodyPr wrap="square" rtlCol="0">
            <a:spAutoFit/>
          </a:bodyPr>
          <a:lstStyle/>
          <a:p>
            <a:pPr algn="ctr"/>
            <a:r>
              <a:rPr lang="it-IT" sz="3000" dirty="0">
                <a:solidFill>
                  <a:srgbClr val="C00000"/>
                </a:solidFill>
                <a:latin typeface="Andalus" pitchFamily="18" charset="-78"/>
                <a:cs typeface="Andalus" pitchFamily="18" charset="-78"/>
              </a:rPr>
              <a:t>ASSISTENZA AGLI ANZIANI IN LOMBARDIA TRA BADANTI, FAMIGLIE E SERVIZI PUBBLICI</a:t>
            </a: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3</a:t>
            </a:fld>
            <a:endParaRPr lang="it-IT"/>
          </a:p>
        </p:txBody>
      </p:sp>
      <p:sp>
        <p:nvSpPr>
          <p:cNvPr id="3" name="Rettangolo 2"/>
          <p:cNvSpPr/>
          <p:nvPr/>
        </p:nvSpPr>
        <p:spPr>
          <a:xfrm>
            <a:off x="251520" y="2001034"/>
            <a:ext cx="8734936" cy="707886"/>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it-IT" sz="2000" dirty="0" smtClean="0">
                <a:latin typeface="Andalus" pitchFamily="18" charset="-78"/>
                <a:cs typeface="Andalus" pitchFamily="18" charset="-78"/>
              </a:rPr>
              <a:t>Nella </a:t>
            </a:r>
            <a:r>
              <a:rPr lang="it-IT" sz="2000" b="1" dirty="0">
                <a:latin typeface="Andalus" pitchFamily="18" charset="-78"/>
                <a:cs typeface="Andalus" pitchFamily="18" charset="-78"/>
              </a:rPr>
              <a:t>regione </a:t>
            </a:r>
            <a:r>
              <a:rPr lang="it-IT" sz="2000" b="1" dirty="0" smtClean="0">
                <a:latin typeface="Andalus" pitchFamily="18" charset="-78"/>
                <a:cs typeface="Andalus" pitchFamily="18" charset="-78"/>
              </a:rPr>
              <a:t>Lombardia </a:t>
            </a:r>
            <a:r>
              <a:rPr lang="it-IT" sz="2000" dirty="0" smtClean="0">
                <a:latin typeface="Andalus" pitchFamily="18" charset="-78"/>
                <a:cs typeface="Andalus" pitchFamily="18" charset="-78"/>
              </a:rPr>
              <a:t>operano</a:t>
            </a:r>
            <a:r>
              <a:rPr lang="it-IT" sz="2000" dirty="0">
                <a:latin typeface="Andalus" pitchFamily="18" charset="-78"/>
                <a:cs typeface="Andalus" pitchFamily="18" charset="-78"/>
              </a:rPr>
              <a:t>, in modo regolare, </a:t>
            </a:r>
            <a:r>
              <a:rPr lang="it-IT" sz="2000" b="1" dirty="0">
                <a:latin typeface="Andalus" pitchFamily="18" charset="-78"/>
                <a:cs typeface="Andalus" pitchFamily="18" charset="-78"/>
              </a:rPr>
              <a:t>129.240 assistenti familiari </a:t>
            </a:r>
            <a:r>
              <a:rPr lang="it-IT" sz="2000" dirty="0">
                <a:latin typeface="Andalus" pitchFamily="18" charset="-78"/>
                <a:cs typeface="Andalus" pitchFamily="18" charset="-78"/>
              </a:rPr>
              <a:t>suddivise nelle diverse </a:t>
            </a:r>
            <a:r>
              <a:rPr lang="it-IT" sz="2000" dirty="0" smtClean="0">
                <a:latin typeface="Andalus" pitchFamily="18" charset="-78"/>
                <a:cs typeface="Andalus" pitchFamily="18" charset="-78"/>
              </a:rPr>
              <a:t>province. </a:t>
            </a:r>
            <a:endParaRPr lang="it-IT" sz="2000" dirty="0">
              <a:latin typeface="Andalus" pitchFamily="18" charset="-78"/>
              <a:cs typeface="Andalus" pitchFamily="18" charset="-7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7464" y="3068960"/>
            <a:ext cx="5067024" cy="3193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ttangolo 1"/>
          <p:cNvSpPr/>
          <p:nvPr/>
        </p:nvSpPr>
        <p:spPr>
          <a:xfrm>
            <a:off x="5184576" y="6248345"/>
            <a:ext cx="4572000" cy="276999"/>
          </a:xfrm>
          <a:prstGeom prst="rect">
            <a:avLst/>
          </a:prstGeom>
        </p:spPr>
        <p:txBody>
          <a:bodyPr>
            <a:spAutoFit/>
          </a:bodyPr>
          <a:lstStyle/>
          <a:p>
            <a:r>
              <a:rPr lang="it-IT" sz="1200" i="1" dirty="0">
                <a:latin typeface="Calibri" pitchFamily="34" charset="0"/>
                <a:cs typeface="Calibri" pitchFamily="34" charset="0"/>
              </a:rPr>
              <a:t>Fonte: Elaborazione </a:t>
            </a:r>
            <a:r>
              <a:rPr lang="it-IT" sz="1200" i="1" dirty="0" err="1">
                <a:latin typeface="Calibri" pitchFamily="34" charset="0"/>
                <a:cs typeface="Calibri" pitchFamily="34" charset="0"/>
              </a:rPr>
              <a:t>Ires</a:t>
            </a:r>
            <a:r>
              <a:rPr lang="it-IT" sz="1200" i="1" dirty="0">
                <a:latin typeface="Calibri" pitchFamily="34" charset="0"/>
                <a:cs typeface="Calibri" pitchFamily="34" charset="0"/>
              </a:rPr>
              <a:t> “Lucia </a:t>
            </a:r>
            <a:r>
              <a:rPr lang="it-IT" sz="1200" i="1" dirty="0" err="1">
                <a:latin typeface="Calibri" pitchFamily="34" charset="0"/>
                <a:cs typeface="Calibri" pitchFamily="34" charset="0"/>
              </a:rPr>
              <a:t>Morosini</a:t>
            </a:r>
            <a:r>
              <a:rPr lang="it-IT" sz="1200" i="1" dirty="0">
                <a:latin typeface="Calibri" pitchFamily="34" charset="0"/>
                <a:cs typeface="Calibri" pitchFamily="34" charset="0"/>
              </a:rPr>
              <a:t>” su dati Inps, </a:t>
            </a:r>
            <a:r>
              <a:rPr lang="it-IT" sz="1200" i="1" dirty="0" smtClean="0">
                <a:latin typeface="Calibri" pitchFamily="34" charset="0"/>
                <a:cs typeface="Calibri" pitchFamily="34" charset="0"/>
              </a:rPr>
              <a:t>2011.</a:t>
            </a:r>
            <a:endParaRPr lang="it-IT" sz="1200" dirty="0">
              <a:latin typeface="Calibri" pitchFamily="34" charset="0"/>
              <a:cs typeface="Calibri" pitchFamily="34" charset="0"/>
            </a:endParaRPr>
          </a:p>
        </p:txBody>
      </p:sp>
      <p:sp>
        <p:nvSpPr>
          <p:cNvPr id="5" name="Rettangolo 4"/>
          <p:cNvSpPr/>
          <p:nvPr/>
        </p:nvSpPr>
        <p:spPr>
          <a:xfrm>
            <a:off x="179512" y="3158966"/>
            <a:ext cx="3528392" cy="286232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it-IT" dirty="0" smtClean="0">
                <a:latin typeface="Andalus" pitchFamily="18" charset="-78"/>
                <a:cs typeface="Andalus" pitchFamily="18" charset="-78"/>
              </a:rPr>
              <a:t>Più </a:t>
            </a:r>
            <a:r>
              <a:rPr lang="it-IT" dirty="0">
                <a:latin typeface="Andalus" pitchFamily="18" charset="-78"/>
                <a:cs typeface="Andalus" pitchFamily="18" charset="-78"/>
              </a:rPr>
              <a:t>della metà di loro opera e risiede nella sola provincia di Milano (54%) seguita da Brescia (12%), Bergamo (7%) e Varese (6%). Nella tabella 4 sono invece riportati i valori assoluti in base al numero di ore settimanali lavorate. L’81% di questi lavoratori è composto da donne, pari a 105.228 unità (Inps, 2011).</a:t>
            </a:r>
          </a:p>
        </p:txBody>
      </p:sp>
      <p:sp>
        <p:nvSpPr>
          <p:cNvPr id="6" name="Rettangolo 5"/>
          <p:cNvSpPr/>
          <p:nvPr/>
        </p:nvSpPr>
        <p:spPr>
          <a:xfrm>
            <a:off x="3894680" y="2761183"/>
            <a:ext cx="5382344" cy="307777"/>
          </a:xfrm>
          <a:prstGeom prst="rect">
            <a:avLst/>
          </a:prstGeom>
        </p:spPr>
        <p:txBody>
          <a:bodyPr wrap="square">
            <a:spAutoFit/>
          </a:bodyPr>
          <a:lstStyle/>
          <a:p>
            <a:r>
              <a:rPr lang="it-IT" sz="1400" b="1" dirty="0">
                <a:latin typeface="Calibri" pitchFamily="34" charset="0"/>
                <a:cs typeface="Calibri" pitchFamily="34" charset="0"/>
              </a:rPr>
              <a:t>Assistenti familiari in posizione regolare nelle province lombarde</a:t>
            </a:r>
            <a:endParaRPr lang="it-IT" sz="1400" dirty="0">
              <a:latin typeface="Calibri" pitchFamily="34" charset="0"/>
              <a:cs typeface="Calibri" pitchFamily="34" charset="0"/>
            </a:endParaRPr>
          </a:p>
        </p:txBody>
      </p:sp>
      <p:sp>
        <p:nvSpPr>
          <p:cNvPr id="13" name="Rettangolo 12"/>
          <p:cNvSpPr/>
          <p:nvPr/>
        </p:nvSpPr>
        <p:spPr>
          <a:xfrm>
            <a:off x="301559" y="1484784"/>
            <a:ext cx="8574245" cy="353943"/>
          </a:xfrm>
          <a:prstGeom prst="rect">
            <a:avLst/>
          </a:prstGeom>
        </p:spPr>
        <p:txBody>
          <a:bodyPr wrap="square">
            <a:spAutoFit/>
          </a:bodyPr>
          <a:lstStyle/>
          <a:p>
            <a:pPr algn="ctr"/>
            <a:r>
              <a:rPr lang="it-IT" sz="1700" b="1" dirty="0" smtClean="0">
                <a:solidFill>
                  <a:srgbClr val="FF0000"/>
                </a:solidFill>
                <a:latin typeface="Bookman Old Style" pitchFamily="18" charset="0"/>
                <a:cs typeface="Andalus" pitchFamily="18" charset="-78"/>
              </a:rPr>
              <a:t>Assistenti familiari in </a:t>
            </a:r>
            <a:r>
              <a:rPr lang="it-IT" sz="1700" b="1" dirty="0">
                <a:solidFill>
                  <a:srgbClr val="FF0000"/>
                </a:solidFill>
                <a:latin typeface="Bookman Old Style" pitchFamily="18" charset="0"/>
                <a:cs typeface="Andalus" pitchFamily="18" charset="-78"/>
              </a:rPr>
              <a:t>L</a:t>
            </a:r>
            <a:r>
              <a:rPr lang="it-IT" sz="1700" b="1" dirty="0" smtClean="0">
                <a:solidFill>
                  <a:srgbClr val="FF0000"/>
                </a:solidFill>
                <a:latin typeface="Bookman Old Style" pitchFamily="18" charset="0"/>
                <a:cs typeface="Andalus" pitchFamily="18" charset="-78"/>
              </a:rPr>
              <a:t>ombardia</a:t>
            </a:r>
            <a:endParaRPr lang="it-IT" sz="1700" b="1" dirty="0">
              <a:solidFill>
                <a:srgbClr val="FF0000"/>
              </a:solidFill>
              <a:latin typeface="Bookman Old Style" pitchFamily="18" charset="0"/>
              <a:cs typeface="Andalus" pitchFamily="18" charset="-78"/>
            </a:endParaRPr>
          </a:p>
        </p:txBody>
      </p:sp>
    </p:spTree>
    <p:extLst>
      <p:ext uri="{BB962C8B-B14F-4D97-AF65-F5344CB8AC3E}">
        <p14:creationId xmlns:p14="http://schemas.microsoft.com/office/powerpoint/2010/main" val="19460784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30</a:t>
            </a:fld>
            <a:endParaRPr lang="it-IT"/>
          </a:p>
        </p:txBody>
      </p:sp>
      <p:sp>
        <p:nvSpPr>
          <p:cNvPr id="5" name="Rettangolo 4"/>
          <p:cNvSpPr/>
          <p:nvPr/>
        </p:nvSpPr>
        <p:spPr>
          <a:xfrm>
            <a:off x="3923928" y="1484784"/>
            <a:ext cx="1691680" cy="353943"/>
          </a:xfrm>
          <a:prstGeom prst="rect">
            <a:avLst/>
          </a:prstGeom>
        </p:spPr>
        <p:txBody>
          <a:bodyPr wrap="square">
            <a:spAutoFit/>
          </a:bodyPr>
          <a:lstStyle/>
          <a:p>
            <a:pPr algn="ctr"/>
            <a:r>
              <a:rPr lang="it-IT" sz="1700" b="1" dirty="0">
                <a:solidFill>
                  <a:srgbClr val="FF0000"/>
                </a:solidFill>
                <a:latin typeface="Bookman Old Style" pitchFamily="18" charset="0"/>
                <a:cs typeface="Andalus" pitchFamily="18" charset="-78"/>
              </a:rPr>
              <a:t>PAESI </a:t>
            </a:r>
            <a:r>
              <a:rPr lang="it-IT" sz="1700" b="1" dirty="0" smtClean="0">
                <a:solidFill>
                  <a:srgbClr val="FF0000"/>
                </a:solidFill>
                <a:latin typeface="Bookman Old Style" pitchFamily="18" charset="0"/>
                <a:cs typeface="Andalus" pitchFamily="18" charset="-78"/>
              </a:rPr>
              <a:t>BASSI</a:t>
            </a:r>
            <a:endParaRPr lang="it-IT" sz="1700" b="1" dirty="0">
              <a:solidFill>
                <a:srgbClr val="FF0000"/>
              </a:solidFill>
              <a:latin typeface="Bookman Old Style" pitchFamily="18" charset="0"/>
              <a:cs typeface="Andalus" pitchFamily="18" charset="-78"/>
            </a:endParaRPr>
          </a:p>
        </p:txBody>
      </p:sp>
      <p:sp>
        <p:nvSpPr>
          <p:cNvPr id="10" name="Rettangolo 9"/>
          <p:cNvSpPr/>
          <p:nvPr/>
        </p:nvSpPr>
        <p:spPr>
          <a:xfrm>
            <a:off x="539552" y="1907541"/>
            <a:ext cx="8280920" cy="3875077"/>
          </a:xfrm>
          <a:prstGeom prst="rect">
            <a:avLst/>
          </a:prstGeom>
        </p:spPr>
        <p:style>
          <a:lnRef idx="2">
            <a:schemeClr val="accent2"/>
          </a:lnRef>
          <a:fillRef idx="1">
            <a:schemeClr val="lt1"/>
          </a:fillRef>
          <a:effectRef idx="0">
            <a:schemeClr val="accent2"/>
          </a:effectRef>
          <a:fontRef idx="minor">
            <a:schemeClr val="dk1"/>
          </a:fontRef>
        </p:style>
        <p:txBody>
          <a:bodyPr wrap="square" tIns="108000" bIns="72000">
            <a:spAutoFit/>
          </a:bodyPr>
          <a:lstStyle/>
          <a:p>
            <a:pPr algn="just">
              <a:spcAft>
                <a:spcPts val="1200"/>
              </a:spcAft>
            </a:pPr>
            <a:r>
              <a:rPr lang="it-IT" sz="2000" dirty="0" smtClean="0">
                <a:latin typeface="Andalus" pitchFamily="18" charset="-78"/>
                <a:cs typeface="Andalus" pitchFamily="18" charset="-78"/>
              </a:rPr>
              <a:t>L’Ispettorato </a:t>
            </a:r>
            <a:r>
              <a:rPr lang="it-IT" sz="2000" dirty="0">
                <a:latin typeface="Andalus" pitchFamily="18" charset="-78"/>
                <a:cs typeface="Andalus" pitchFamily="18" charset="-78"/>
              </a:rPr>
              <a:t>della Sanità (IGZ ) supervisiona la qualità delle cure, regolata dalla legge, mentre L’Autorità Olandese della Salute (</a:t>
            </a:r>
            <a:r>
              <a:rPr lang="it-IT" sz="2000" dirty="0" err="1">
                <a:latin typeface="Andalus" pitchFamily="18" charset="-78"/>
                <a:cs typeface="Andalus" pitchFamily="18" charset="-78"/>
              </a:rPr>
              <a:t>Nederlandse</a:t>
            </a:r>
            <a:r>
              <a:rPr lang="it-IT" sz="2000" dirty="0">
                <a:latin typeface="Andalus" pitchFamily="18" charset="-78"/>
                <a:cs typeface="Andalus" pitchFamily="18" charset="-78"/>
              </a:rPr>
              <a:t> </a:t>
            </a:r>
            <a:r>
              <a:rPr lang="it-IT" sz="2000" dirty="0" err="1">
                <a:latin typeface="Andalus" pitchFamily="18" charset="-78"/>
                <a:cs typeface="Andalus" pitchFamily="18" charset="-78"/>
              </a:rPr>
              <a:t>Zorgautoriteit</a:t>
            </a:r>
            <a:r>
              <a:rPr lang="it-IT" sz="2000" dirty="0">
                <a:latin typeface="Andalus" pitchFamily="18" charset="-78"/>
                <a:cs typeface="Andalus" pitchFamily="18" charset="-78"/>
              </a:rPr>
              <a:t>, NZA) opera da supervisore e regolatore in materia di salute e assistenza a lungo termine, determinando ad esempio le tariffe massime che possono essere raggiunte dai servizi e controllando che i prestatori di cura pubblici e privati rispettino le regole.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I </a:t>
            </a:r>
            <a:r>
              <a:rPr lang="it-IT" sz="2000" dirty="0">
                <a:latin typeface="Andalus" pitchFamily="18" charset="-78"/>
                <a:cs typeface="Andalus" pitchFamily="18" charset="-78"/>
              </a:rPr>
              <a:t>cittadini possono scegliere liberamente a chi affidare i propri anziani non autosufficienti, pur in condizioni di tutela di qualità e prezzo garantite dallo stato (</a:t>
            </a:r>
            <a:r>
              <a:rPr lang="it-IT" sz="2000" dirty="0" err="1">
                <a:latin typeface="Andalus" pitchFamily="18" charset="-78"/>
                <a:cs typeface="Andalus" pitchFamily="18" charset="-78"/>
              </a:rPr>
              <a:t>Mot</a:t>
            </a:r>
            <a:r>
              <a:rPr lang="it-IT" sz="2000" dirty="0">
                <a:latin typeface="Andalus" pitchFamily="18" charset="-78"/>
                <a:cs typeface="Andalus" pitchFamily="18" charset="-78"/>
              </a:rPr>
              <a:t> et al., 2010</a:t>
            </a:r>
            <a:r>
              <a:rPr lang="it-IT" sz="2000" dirty="0" smtClean="0">
                <a:latin typeface="Andalus" pitchFamily="18" charset="-78"/>
                <a:cs typeface="Andalus" pitchFamily="18" charset="-78"/>
              </a:rPr>
              <a:t>).</a:t>
            </a:r>
          </a:p>
          <a:p>
            <a:pPr algn="just">
              <a:spcAft>
                <a:spcPts val="1200"/>
              </a:spcAft>
            </a:pPr>
            <a:r>
              <a:rPr lang="it-IT" sz="2000" dirty="0">
                <a:latin typeface="Andalus" pitchFamily="18" charset="-78"/>
                <a:cs typeface="Andalus" pitchFamily="18" charset="-78"/>
              </a:rPr>
              <a:t>Per coloro che lo desiderano, invece, è possibile ottenere un trasferimento monetario in sostituzione dei servizi.</a:t>
            </a:r>
          </a:p>
        </p:txBody>
      </p:sp>
      <p:sp>
        <p:nvSpPr>
          <p:cNvPr id="6" name="CasellaDiTesto 5"/>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ESEMPI DI BUONE PRATICHE</a:t>
            </a:r>
            <a:endParaRPr lang="it-IT" sz="3000" dirty="0">
              <a:solidFill>
                <a:srgbClr val="C00000"/>
              </a:solidFill>
              <a:latin typeface="Andalus" pitchFamily="18" charset="-78"/>
              <a:cs typeface="Andalus" pitchFamily="18" charset="-78"/>
            </a:endParaRPr>
          </a:p>
        </p:txBody>
      </p:sp>
    </p:spTree>
    <p:extLst>
      <p:ext uri="{BB962C8B-B14F-4D97-AF65-F5344CB8AC3E}">
        <p14:creationId xmlns:p14="http://schemas.microsoft.com/office/powerpoint/2010/main" val="33689263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31</a:t>
            </a:fld>
            <a:endParaRPr lang="it-IT"/>
          </a:p>
        </p:txBody>
      </p:sp>
      <p:sp>
        <p:nvSpPr>
          <p:cNvPr id="5" name="Rettangolo 4"/>
          <p:cNvSpPr/>
          <p:nvPr/>
        </p:nvSpPr>
        <p:spPr>
          <a:xfrm>
            <a:off x="3923928" y="1484784"/>
            <a:ext cx="1691680" cy="353943"/>
          </a:xfrm>
          <a:prstGeom prst="rect">
            <a:avLst/>
          </a:prstGeom>
        </p:spPr>
        <p:txBody>
          <a:bodyPr wrap="square">
            <a:spAutoFit/>
          </a:bodyPr>
          <a:lstStyle/>
          <a:p>
            <a:pPr algn="ctr"/>
            <a:r>
              <a:rPr lang="it-IT" sz="1700" b="1" dirty="0">
                <a:solidFill>
                  <a:srgbClr val="FF0000"/>
                </a:solidFill>
                <a:latin typeface="Bookman Old Style" pitchFamily="18" charset="0"/>
                <a:cs typeface="Andalus" pitchFamily="18" charset="-78"/>
              </a:rPr>
              <a:t>PAESI </a:t>
            </a:r>
            <a:r>
              <a:rPr lang="it-IT" sz="1700" b="1" dirty="0" smtClean="0">
                <a:solidFill>
                  <a:srgbClr val="FF0000"/>
                </a:solidFill>
                <a:latin typeface="Bookman Old Style" pitchFamily="18" charset="0"/>
                <a:cs typeface="Andalus" pitchFamily="18" charset="-78"/>
              </a:rPr>
              <a:t>BASSI</a:t>
            </a:r>
            <a:endParaRPr lang="it-IT" sz="1700" b="1" dirty="0">
              <a:solidFill>
                <a:srgbClr val="FF0000"/>
              </a:solidFill>
              <a:latin typeface="Bookman Old Style" pitchFamily="18" charset="0"/>
              <a:cs typeface="Andalus" pitchFamily="18" charset="-78"/>
            </a:endParaRPr>
          </a:p>
        </p:txBody>
      </p:sp>
      <p:sp>
        <p:nvSpPr>
          <p:cNvPr id="10" name="Rettangolo 9"/>
          <p:cNvSpPr/>
          <p:nvPr/>
        </p:nvSpPr>
        <p:spPr>
          <a:xfrm>
            <a:off x="395536" y="1880826"/>
            <a:ext cx="8496944" cy="2797859"/>
          </a:xfrm>
          <a:prstGeom prst="rect">
            <a:avLst/>
          </a:prstGeom>
        </p:spPr>
        <p:style>
          <a:lnRef idx="2">
            <a:schemeClr val="accent2"/>
          </a:lnRef>
          <a:fillRef idx="1">
            <a:schemeClr val="lt1"/>
          </a:fillRef>
          <a:effectRef idx="0">
            <a:schemeClr val="accent2"/>
          </a:effectRef>
          <a:fontRef idx="minor">
            <a:schemeClr val="dk1"/>
          </a:fontRef>
        </p:style>
        <p:txBody>
          <a:bodyPr wrap="square" tIns="108000" bIns="72000">
            <a:spAutoFit/>
          </a:bodyPr>
          <a:lstStyle/>
          <a:p>
            <a:pPr algn="just">
              <a:spcAft>
                <a:spcPts val="1200"/>
              </a:spcAft>
            </a:pPr>
            <a:r>
              <a:rPr lang="it-IT" sz="2000" dirty="0" smtClean="0">
                <a:latin typeface="Andalus" pitchFamily="18" charset="-78"/>
                <a:cs typeface="Andalus" pitchFamily="18" charset="-78"/>
              </a:rPr>
              <a:t>Con </a:t>
            </a:r>
            <a:r>
              <a:rPr lang="it-IT" sz="2000" dirty="0">
                <a:latin typeface="Andalus" pitchFamily="18" charset="-78"/>
                <a:cs typeface="Andalus" pitchFamily="18" charset="-78"/>
              </a:rPr>
              <a:t>tale somma i pazienti o i familiari possono acquistare le cure che ritengono più efficaci con la massima libertà, possono utilizzare il denaro per ricevere assistenza da un’istituzione ufficiale, un lavoratore di cura indipendente, un familiare, un amico o un vicino di casa, ma nella maggior parte dei casi i pazienti sono tenuti a dimostrare in che modo hanno speso il denaro fornito dall’assicurazione.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Questo </a:t>
            </a:r>
            <a:r>
              <a:rPr lang="it-IT" sz="2000" dirty="0">
                <a:latin typeface="Andalus" pitchFamily="18" charset="-78"/>
                <a:cs typeface="Andalus" pitchFamily="18" charset="-78"/>
              </a:rPr>
              <a:t>fa si che non venga fatto un uso improprio del trasferimento monetario, alimentando per esempio il mercato sommerso della cura</a:t>
            </a:r>
            <a:r>
              <a:rPr lang="it-IT" sz="2000" dirty="0" smtClean="0">
                <a:latin typeface="Andalus" pitchFamily="18" charset="-78"/>
                <a:cs typeface="Andalus" pitchFamily="18" charset="-78"/>
              </a:rPr>
              <a:t>.</a:t>
            </a:r>
          </a:p>
        </p:txBody>
      </p:sp>
      <p:sp>
        <p:nvSpPr>
          <p:cNvPr id="6" name="CasellaDiTesto 5"/>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ESEMPI DI BUONE PRATICHE</a:t>
            </a:r>
            <a:endParaRPr lang="it-IT" sz="3000" dirty="0">
              <a:solidFill>
                <a:srgbClr val="C00000"/>
              </a:solidFill>
              <a:latin typeface="Andalus" pitchFamily="18" charset="-78"/>
              <a:cs typeface="Andalus" pitchFamily="18" charset="-78"/>
            </a:endParaRPr>
          </a:p>
        </p:txBody>
      </p:sp>
      <p:sp>
        <p:nvSpPr>
          <p:cNvPr id="2" name="Rettangolo 1"/>
          <p:cNvSpPr/>
          <p:nvPr/>
        </p:nvSpPr>
        <p:spPr>
          <a:xfrm>
            <a:off x="107504" y="4941168"/>
            <a:ext cx="8928992" cy="1756992"/>
          </a:xfrm>
          <a:prstGeom prst="rect">
            <a:avLst/>
          </a:prstGeom>
        </p:spPr>
        <p:style>
          <a:lnRef idx="3">
            <a:schemeClr val="lt1"/>
          </a:lnRef>
          <a:fillRef idx="1">
            <a:schemeClr val="accent2"/>
          </a:fillRef>
          <a:effectRef idx="1">
            <a:schemeClr val="accent2"/>
          </a:effectRef>
          <a:fontRef idx="minor">
            <a:schemeClr val="lt1"/>
          </a:fontRef>
        </p:style>
        <p:txBody>
          <a:bodyPr wrap="square" tIns="108000" bIns="108000">
            <a:spAutoFit/>
          </a:bodyPr>
          <a:lstStyle/>
          <a:p>
            <a:pPr algn="ctr">
              <a:spcAft>
                <a:spcPts val="1200"/>
              </a:spcAft>
            </a:pPr>
            <a:r>
              <a:rPr lang="it-IT" dirty="0">
                <a:latin typeface="Andalus" pitchFamily="18" charset="-78"/>
                <a:cs typeface="Andalus" pitchFamily="18" charset="-78"/>
              </a:rPr>
              <a:t>Una soluzione del genere potrebbe essere applicata </a:t>
            </a:r>
            <a:r>
              <a:rPr lang="it-IT" b="1" dirty="0">
                <a:latin typeface="Andalus" pitchFamily="18" charset="-78"/>
                <a:cs typeface="Andalus" pitchFamily="18" charset="-78"/>
              </a:rPr>
              <a:t>anche nel nostro paese</a:t>
            </a:r>
            <a:r>
              <a:rPr lang="it-IT" dirty="0">
                <a:latin typeface="Andalus" pitchFamily="18" charset="-78"/>
                <a:cs typeface="Andalus" pitchFamily="18" charset="-78"/>
              </a:rPr>
              <a:t>, nel quale le persone che usufruiscono dell’indennità di accompagnamento, o di altre forme di sostegno alla non autosufficienza, superano gli utenti dei servizi pubblici. </a:t>
            </a:r>
            <a:endParaRPr lang="it-IT" dirty="0" smtClean="0">
              <a:latin typeface="Andalus" pitchFamily="18" charset="-78"/>
              <a:cs typeface="Andalus" pitchFamily="18" charset="-78"/>
            </a:endParaRPr>
          </a:p>
          <a:p>
            <a:pPr algn="ctr">
              <a:spcAft>
                <a:spcPts val="1200"/>
              </a:spcAft>
            </a:pPr>
            <a:r>
              <a:rPr lang="it-IT" dirty="0" smtClean="0">
                <a:latin typeface="Andalus" pitchFamily="18" charset="-78"/>
                <a:cs typeface="Andalus" pitchFamily="18" charset="-78"/>
              </a:rPr>
              <a:t>Spesso </a:t>
            </a:r>
            <a:r>
              <a:rPr lang="it-IT" dirty="0">
                <a:latin typeface="Andalus" pitchFamily="18" charset="-78"/>
                <a:cs typeface="Andalus" pitchFamily="18" charset="-78"/>
              </a:rPr>
              <a:t>infatti il denaro erogato dallo stato o dagli enti locali, non dovendo rispettare alcun vincolo di utilizzo, </a:t>
            </a:r>
            <a:r>
              <a:rPr lang="it-IT" b="1" dirty="0">
                <a:latin typeface="Andalus" pitchFamily="18" charset="-78"/>
                <a:cs typeface="Andalus" pitchFamily="18" charset="-78"/>
              </a:rPr>
              <a:t>viene usato per assumere assistenti familiari senza un regolare contratto</a:t>
            </a:r>
            <a:r>
              <a:rPr lang="it-IT" dirty="0">
                <a:latin typeface="Andalus" pitchFamily="18" charset="-78"/>
                <a:cs typeface="Andalus" pitchFamily="18" charset="-78"/>
              </a:rPr>
              <a:t>.</a:t>
            </a:r>
          </a:p>
        </p:txBody>
      </p:sp>
    </p:spTree>
    <p:extLst>
      <p:ext uri="{BB962C8B-B14F-4D97-AF65-F5344CB8AC3E}">
        <p14:creationId xmlns:p14="http://schemas.microsoft.com/office/powerpoint/2010/main" val="21869258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32</a:t>
            </a:fld>
            <a:endParaRPr lang="it-IT" dirty="0"/>
          </a:p>
        </p:txBody>
      </p:sp>
      <p:sp>
        <p:nvSpPr>
          <p:cNvPr id="5" name="Rettangolo 4"/>
          <p:cNvSpPr/>
          <p:nvPr/>
        </p:nvSpPr>
        <p:spPr>
          <a:xfrm>
            <a:off x="3203848" y="1502275"/>
            <a:ext cx="3384376" cy="353943"/>
          </a:xfrm>
          <a:prstGeom prst="rect">
            <a:avLst/>
          </a:prstGeom>
        </p:spPr>
        <p:txBody>
          <a:bodyPr wrap="square">
            <a:spAutoFit/>
          </a:bodyPr>
          <a:lstStyle/>
          <a:p>
            <a:pPr algn="ctr"/>
            <a:r>
              <a:rPr lang="it-IT" sz="1700" b="1" dirty="0" smtClean="0">
                <a:solidFill>
                  <a:srgbClr val="FF0000"/>
                </a:solidFill>
                <a:latin typeface="Bookman Old Style" pitchFamily="18" charset="0"/>
                <a:cs typeface="Andalus" pitchFamily="18" charset="-78"/>
              </a:rPr>
              <a:t>LA REGIONE VENETO</a:t>
            </a:r>
            <a:endParaRPr lang="it-IT" sz="1700" b="1" dirty="0">
              <a:solidFill>
                <a:srgbClr val="FF0000"/>
              </a:solidFill>
              <a:latin typeface="Bookman Old Style" pitchFamily="18" charset="0"/>
              <a:cs typeface="Andalus" pitchFamily="18" charset="-78"/>
            </a:endParaRPr>
          </a:p>
        </p:txBody>
      </p:sp>
      <p:sp>
        <p:nvSpPr>
          <p:cNvPr id="10" name="Rettangolo 9"/>
          <p:cNvSpPr/>
          <p:nvPr/>
        </p:nvSpPr>
        <p:spPr>
          <a:xfrm>
            <a:off x="301680" y="2761765"/>
            <a:ext cx="8496944" cy="3567300"/>
          </a:xfrm>
          <a:prstGeom prst="rect">
            <a:avLst/>
          </a:prstGeom>
        </p:spPr>
        <p:style>
          <a:lnRef idx="2">
            <a:schemeClr val="accent2"/>
          </a:lnRef>
          <a:fillRef idx="1">
            <a:schemeClr val="lt1"/>
          </a:fillRef>
          <a:effectRef idx="0">
            <a:schemeClr val="accent2"/>
          </a:effectRef>
          <a:fontRef idx="minor">
            <a:schemeClr val="dk1"/>
          </a:fontRef>
        </p:style>
        <p:txBody>
          <a:bodyPr wrap="square" tIns="108000" bIns="72000">
            <a:spAutoFit/>
          </a:bodyPr>
          <a:lstStyle/>
          <a:p>
            <a:pPr algn="just">
              <a:spcAft>
                <a:spcPts val="1200"/>
              </a:spcAft>
            </a:pPr>
            <a:r>
              <a:rPr lang="it-IT" sz="2000" b="1" dirty="0" smtClean="0">
                <a:latin typeface="Andalus" pitchFamily="18" charset="-78"/>
                <a:cs typeface="Andalus" pitchFamily="18" charset="-78"/>
              </a:rPr>
              <a:t>Il </a:t>
            </a:r>
            <a:r>
              <a:rPr lang="it-IT" sz="2000" b="1" dirty="0">
                <a:latin typeface="Andalus" pitchFamily="18" charset="-78"/>
                <a:cs typeface="Andalus" pitchFamily="18" charset="-78"/>
              </a:rPr>
              <a:t>Registro pubblico regionale degli assistenti familiari</a:t>
            </a:r>
            <a:r>
              <a:rPr lang="it-IT" sz="2000" dirty="0">
                <a:latin typeface="Andalus" pitchFamily="18" charset="-78"/>
                <a:cs typeface="Andalus" pitchFamily="18" charset="-78"/>
              </a:rPr>
              <a:t>, con lo scopo di promuovere da un lato la qualifica e il supporto del profilo professionale e formativo dell'assistente familiare, definendo e riconoscendo le conoscenze e le competenze professionali necessarie per lo svolgimento della professione, dall’altro di favorire l'incontro tra domanda e offerta di lavoro nel settore dell’assistenza familiare attraverso l’evidenziazione di un’offerta territoriale qualificata di lavoratori e lavoratrici.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Il </a:t>
            </a:r>
            <a:r>
              <a:rPr lang="it-IT" sz="2000" dirty="0">
                <a:latin typeface="Andalus" pitchFamily="18" charset="-78"/>
                <a:cs typeface="Andalus" pitchFamily="18" charset="-78"/>
              </a:rPr>
              <a:t>Registro pubblico ha l’obiettivo, inoltre, di promuovere della regolarità dei rapporti di lavoro favorendo l’emersione del lavoro nero.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L’iscrizione </a:t>
            </a:r>
            <a:r>
              <a:rPr lang="it-IT" sz="2000" dirty="0">
                <a:latin typeface="Andalus" pitchFamily="18" charset="-78"/>
                <a:cs typeface="Andalus" pitchFamily="18" charset="-78"/>
              </a:rPr>
              <a:t>all’albo è accessibile a chiunque sia in possesso di </a:t>
            </a:r>
            <a:r>
              <a:rPr lang="it-IT" sz="2000" dirty="0" smtClean="0">
                <a:latin typeface="Andalus" pitchFamily="18" charset="-78"/>
                <a:cs typeface="Andalus" pitchFamily="18" charset="-78"/>
              </a:rPr>
              <a:t>specifici requisiti.</a:t>
            </a:r>
          </a:p>
        </p:txBody>
      </p:sp>
      <p:sp>
        <p:nvSpPr>
          <p:cNvPr id="6" name="CasellaDiTesto 5"/>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ESEMPI DI BUONE PRATICHE</a:t>
            </a:r>
            <a:endParaRPr lang="it-IT" sz="3000" dirty="0">
              <a:solidFill>
                <a:srgbClr val="C00000"/>
              </a:solidFill>
              <a:latin typeface="Andalus" pitchFamily="18" charset="-78"/>
              <a:cs typeface="Andalus" pitchFamily="18" charset="-78"/>
            </a:endParaRPr>
          </a:p>
        </p:txBody>
      </p:sp>
      <p:sp>
        <p:nvSpPr>
          <p:cNvPr id="2" name="Rettangolo 1"/>
          <p:cNvSpPr/>
          <p:nvPr/>
        </p:nvSpPr>
        <p:spPr>
          <a:xfrm>
            <a:off x="-61513" y="7153435"/>
            <a:ext cx="8928992" cy="772107"/>
          </a:xfrm>
          <a:prstGeom prst="rect">
            <a:avLst/>
          </a:prstGeom>
        </p:spPr>
        <p:style>
          <a:lnRef idx="3">
            <a:schemeClr val="lt1"/>
          </a:lnRef>
          <a:fillRef idx="1">
            <a:schemeClr val="accent2"/>
          </a:fillRef>
          <a:effectRef idx="1">
            <a:schemeClr val="accent2"/>
          </a:effectRef>
          <a:fontRef idx="minor">
            <a:schemeClr val="lt1"/>
          </a:fontRef>
        </p:style>
        <p:txBody>
          <a:bodyPr wrap="square" tIns="108000" bIns="108000">
            <a:spAutoFit/>
          </a:bodyPr>
          <a:lstStyle/>
          <a:p>
            <a:pPr algn="ctr">
              <a:spcAft>
                <a:spcPts val="1200"/>
              </a:spcAft>
            </a:pPr>
            <a:r>
              <a:rPr lang="it-IT" dirty="0" smtClean="0">
                <a:latin typeface="Andalus" pitchFamily="18" charset="-78"/>
                <a:cs typeface="Andalus" pitchFamily="18" charset="-78"/>
              </a:rPr>
              <a:t>Spesso </a:t>
            </a:r>
            <a:r>
              <a:rPr lang="it-IT" dirty="0">
                <a:latin typeface="Andalus" pitchFamily="18" charset="-78"/>
                <a:cs typeface="Andalus" pitchFamily="18" charset="-78"/>
              </a:rPr>
              <a:t>infatti il denaro erogato dallo stato o dagli enti locali, non dovendo rispettare alcun vincolo di utilizzo, </a:t>
            </a:r>
            <a:r>
              <a:rPr lang="it-IT" b="1" dirty="0">
                <a:latin typeface="Andalus" pitchFamily="18" charset="-78"/>
                <a:cs typeface="Andalus" pitchFamily="18" charset="-78"/>
              </a:rPr>
              <a:t>viene usato per assumere assistenti familiari senza un regolare contratto</a:t>
            </a:r>
            <a:r>
              <a:rPr lang="it-IT" dirty="0">
                <a:latin typeface="Andalus" pitchFamily="18" charset="-78"/>
                <a:cs typeface="Andalus" pitchFamily="18" charset="-78"/>
              </a:rPr>
              <a:t>.</a:t>
            </a:r>
          </a:p>
        </p:txBody>
      </p:sp>
      <p:sp>
        <p:nvSpPr>
          <p:cNvPr id="3" name="Rettangolo 2"/>
          <p:cNvSpPr/>
          <p:nvPr/>
        </p:nvSpPr>
        <p:spPr>
          <a:xfrm>
            <a:off x="539552" y="1857018"/>
            <a:ext cx="7992888" cy="707886"/>
          </a:xfrm>
          <a:prstGeom prst="rect">
            <a:avLst/>
          </a:prstGeom>
        </p:spPr>
        <p:txBody>
          <a:bodyPr wrap="square">
            <a:spAutoFit/>
          </a:bodyPr>
          <a:lstStyle/>
          <a:p>
            <a:pPr algn="ctr"/>
            <a:r>
              <a:rPr lang="it-IT" sz="2000" dirty="0">
                <a:latin typeface="Andalus" pitchFamily="18" charset="-78"/>
                <a:cs typeface="Andalus" pitchFamily="18" charset="-78"/>
              </a:rPr>
              <a:t>La regione Veneto </a:t>
            </a:r>
            <a:r>
              <a:rPr lang="it-IT" sz="2000" dirty="0" smtClean="0">
                <a:latin typeface="Andalus" pitchFamily="18" charset="-78"/>
                <a:cs typeface="Andalus" pitchFamily="18" charset="-78"/>
              </a:rPr>
              <a:t>dal 2009 ha </a:t>
            </a:r>
            <a:r>
              <a:rPr lang="it-IT" sz="2000" dirty="0">
                <a:latin typeface="Andalus" pitchFamily="18" charset="-78"/>
                <a:cs typeface="Andalus" pitchFamily="18" charset="-78"/>
              </a:rPr>
              <a:t>istituito due strumenti per regolare il mercato del lavoro dell’assistenza </a:t>
            </a:r>
            <a:r>
              <a:rPr lang="it-IT" sz="2000" dirty="0" smtClean="0">
                <a:latin typeface="Andalus" pitchFamily="18" charset="-78"/>
                <a:cs typeface="Andalus" pitchFamily="18" charset="-78"/>
              </a:rPr>
              <a:t>familiare:</a:t>
            </a:r>
            <a:endParaRPr lang="it-IT" sz="2000" dirty="0">
              <a:latin typeface="Andalus" pitchFamily="18" charset="-78"/>
              <a:cs typeface="Andalus" pitchFamily="18" charset="-78"/>
            </a:endParaRPr>
          </a:p>
        </p:txBody>
      </p:sp>
      <p:sp>
        <p:nvSpPr>
          <p:cNvPr id="7" name="Ovale 6"/>
          <p:cNvSpPr/>
          <p:nvPr/>
        </p:nvSpPr>
        <p:spPr>
          <a:xfrm>
            <a:off x="35496" y="2420888"/>
            <a:ext cx="43204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107504" y="2452246"/>
            <a:ext cx="360040" cy="369332"/>
          </a:xfrm>
          <a:prstGeom prst="rect">
            <a:avLst/>
          </a:prstGeom>
          <a:noFill/>
        </p:spPr>
        <p:txBody>
          <a:bodyPr wrap="square" rtlCol="0">
            <a:spAutoFit/>
          </a:bodyPr>
          <a:lstStyle/>
          <a:p>
            <a:r>
              <a:rPr lang="it-IT" b="1" dirty="0">
                <a:solidFill>
                  <a:schemeClr val="bg1"/>
                </a:solidFill>
                <a:latin typeface="Andalus" pitchFamily="18" charset="-78"/>
                <a:cs typeface="Andalus" pitchFamily="18" charset="-78"/>
              </a:rPr>
              <a:t>1</a:t>
            </a:r>
          </a:p>
        </p:txBody>
      </p:sp>
    </p:spTree>
    <p:extLst>
      <p:ext uri="{BB962C8B-B14F-4D97-AF65-F5344CB8AC3E}">
        <p14:creationId xmlns:p14="http://schemas.microsoft.com/office/powerpoint/2010/main" val="26674271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33</a:t>
            </a:fld>
            <a:endParaRPr lang="it-IT" dirty="0"/>
          </a:p>
        </p:txBody>
      </p:sp>
      <p:sp>
        <p:nvSpPr>
          <p:cNvPr id="5" name="Rettangolo 4"/>
          <p:cNvSpPr/>
          <p:nvPr/>
        </p:nvSpPr>
        <p:spPr>
          <a:xfrm>
            <a:off x="3203848" y="1484784"/>
            <a:ext cx="3384376" cy="353943"/>
          </a:xfrm>
          <a:prstGeom prst="rect">
            <a:avLst/>
          </a:prstGeom>
        </p:spPr>
        <p:txBody>
          <a:bodyPr wrap="square">
            <a:spAutoFit/>
          </a:bodyPr>
          <a:lstStyle/>
          <a:p>
            <a:pPr algn="ctr"/>
            <a:r>
              <a:rPr lang="it-IT" sz="1700" b="1" dirty="0" smtClean="0">
                <a:solidFill>
                  <a:srgbClr val="FF0000"/>
                </a:solidFill>
                <a:latin typeface="Bookman Old Style" pitchFamily="18" charset="0"/>
                <a:cs typeface="Andalus" pitchFamily="18" charset="-78"/>
              </a:rPr>
              <a:t>LA REGIONE VENETO</a:t>
            </a:r>
            <a:endParaRPr lang="it-IT" sz="1700" b="1" dirty="0">
              <a:solidFill>
                <a:srgbClr val="FF0000"/>
              </a:solidFill>
              <a:latin typeface="Bookman Old Style" pitchFamily="18" charset="0"/>
              <a:cs typeface="Andalus" pitchFamily="18" charset="-78"/>
            </a:endParaRPr>
          </a:p>
        </p:txBody>
      </p:sp>
      <p:sp>
        <p:nvSpPr>
          <p:cNvPr id="10" name="Rettangolo 9"/>
          <p:cNvSpPr/>
          <p:nvPr/>
        </p:nvSpPr>
        <p:spPr>
          <a:xfrm>
            <a:off x="301680" y="2617749"/>
            <a:ext cx="8496944" cy="4182853"/>
          </a:xfrm>
          <a:prstGeom prst="rect">
            <a:avLst/>
          </a:prstGeom>
        </p:spPr>
        <p:style>
          <a:lnRef idx="2">
            <a:schemeClr val="accent2"/>
          </a:lnRef>
          <a:fillRef idx="1">
            <a:schemeClr val="lt1"/>
          </a:fillRef>
          <a:effectRef idx="0">
            <a:schemeClr val="accent2"/>
          </a:effectRef>
          <a:fontRef idx="minor">
            <a:schemeClr val="dk1"/>
          </a:fontRef>
        </p:style>
        <p:txBody>
          <a:bodyPr wrap="square" tIns="108000" bIns="72000">
            <a:spAutoFit/>
          </a:bodyPr>
          <a:lstStyle/>
          <a:p>
            <a:pPr algn="just">
              <a:spcAft>
                <a:spcPts val="1200"/>
              </a:spcAft>
            </a:pPr>
            <a:r>
              <a:rPr lang="it-IT" sz="2000" b="1" dirty="0" smtClean="0">
                <a:latin typeface="Andalus" pitchFamily="18" charset="-78"/>
                <a:cs typeface="Andalus" pitchFamily="18" charset="-78"/>
              </a:rPr>
              <a:t>La </a:t>
            </a:r>
            <a:r>
              <a:rPr lang="it-IT" sz="2000" b="1" dirty="0">
                <a:latin typeface="Andalus" pitchFamily="18" charset="-78"/>
                <a:cs typeface="Andalus" pitchFamily="18" charset="-78"/>
              </a:rPr>
              <a:t>Rete degli sportelli di assistenza familiare</a:t>
            </a:r>
            <a:r>
              <a:rPr lang="it-IT" sz="2000" dirty="0">
                <a:latin typeface="Andalus" pitchFamily="18" charset="-78"/>
                <a:cs typeface="Andalus" pitchFamily="18" charset="-78"/>
              </a:rPr>
              <a:t>, con lo scopo di offrire alle famiglie che necessitano di servizi di assistenza e alle lavoratrici disponibili a trovare un impiego come assistenti familiari un sistema qualificato di servizi per l'incontro tra domanda ed offerta di lavoro, in grado di garantire anche un supporto nella gestione dei diversi aspetti inerenti l'attivazione e lo svolgimento di un rapporto di lavoro, favorendo </a:t>
            </a:r>
            <a:r>
              <a:rPr lang="it-IT" sz="2000" b="1" dirty="0">
                <a:latin typeface="Andalus" pitchFamily="18" charset="-78"/>
                <a:cs typeface="Andalus" pitchFamily="18" charset="-78"/>
              </a:rPr>
              <a:t>forme contrattuali </a:t>
            </a:r>
            <a:r>
              <a:rPr lang="it-IT" sz="2000" dirty="0">
                <a:latin typeface="Andalus" pitchFamily="18" charset="-78"/>
                <a:cs typeface="Andalus" pitchFamily="18" charset="-78"/>
              </a:rPr>
              <a:t>e </a:t>
            </a:r>
            <a:r>
              <a:rPr lang="it-IT" sz="2000" b="1" dirty="0">
                <a:latin typeface="Andalus" pitchFamily="18" charset="-78"/>
                <a:cs typeface="Andalus" pitchFamily="18" charset="-78"/>
              </a:rPr>
              <a:t>condizioni lavorative regolari </a:t>
            </a:r>
            <a:r>
              <a:rPr lang="it-IT" sz="2000" dirty="0">
                <a:latin typeface="Andalus" pitchFamily="18" charset="-78"/>
                <a:cs typeface="Andalus" pitchFamily="18" charset="-78"/>
              </a:rPr>
              <a:t>a tutela delle famiglie e dei lavoratori.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Gli </a:t>
            </a:r>
            <a:r>
              <a:rPr lang="it-IT" sz="2000" dirty="0">
                <a:latin typeface="Andalus" pitchFamily="18" charset="-78"/>
                <a:cs typeface="Andalus" pitchFamily="18" charset="-78"/>
              </a:rPr>
              <a:t>sportelli hanno l’obiettivo inoltre di sviluppare un sistema che promuova la crescita professionale delle assistenti familiari attraverso la valorizzazione e il riconoscimento della loro </a:t>
            </a:r>
            <a:r>
              <a:rPr lang="it-IT" sz="2000" b="1" dirty="0">
                <a:latin typeface="Andalus" pitchFamily="18" charset="-78"/>
                <a:cs typeface="Andalus" pitchFamily="18" charset="-78"/>
              </a:rPr>
              <a:t>esperienza professionale </a:t>
            </a:r>
            <a:r>
              <a:rPr lang="it-IT" sz="2000" dirty="0">
                <a:latin typeface="Andalus" pitchFamily="18" charset="-78"/>
                <a:cs typeface="Andalus" pitchFamily="18" charset="-78"/>
              </a:rPr>
              <a:t>e delle </a:t>
            </a:r>
            <a:r>
              <a:rPr lang="it-IT" sz="2000" b="1" dirty="0">
                <a:latin typeface="Andalus" pitchFamily="18" charset="-78"/>
                <a:cs typeface="Andalus" pitchFamily="18" charset="-78"/>
              </a:rPr>
              <a:t>competenze</a:t>
            </a:r>
            <a:r>
              <a:rPr lang="it-IT" sz="2000" dirty="0">
                <a:latin typeface="Andalus" pitchFamily="18" charset="-78"/>
                <a:cs typeface="Andalus" pitchFamily="18" charset="-78"/>
              </a:rPr>
              <a:t> e </a:t>
            </a:r>
            <a:r>
              <a:rPr lang="it-IT" sz="2000" b="1" dirty="0">
                <a:latin typeface="Andalus" pitchFamily="18" charset="-78"/>
                <a:cs typeface="Andalus" pitchFamily="18" charset="-78"/>
              </a:rPr>
              <a:t>conoscenze</a:t>
            </a:r>
            <a:r>
              <a:rPr lang="it-IT" sz="2000" dirty="0">
                <a:latin typeface="Andalus" pitchFamily="18" charset="-78"/>
                <a:cs typeface="Andalus" pitchFamily="18" charset="-78"/>
              </a:rPr>
              <a:t> possedute.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Al </a:t>
            </a:r>
            <a:r>
              <a:rPr lang="it-IT" sz="2000" dirty="0">
                <a:latin typeface="Andalus" pitchFamily="18" charset="-78"/>
                <a:cs typeface="Andalus" pitchFamily="18" charset="-78"/>
              </a:rPr>
              <a:t>momento sono attivi </a:t>
            </a:r>
            <a:r>
              <a:rPr lang="it-IT" sz="2000" b="1" dirty="0">
                <a:latin typeface="Andalus" pitchFamily="18" charset="-78"/>
                <a:cs typeface="Andalus" pitchFamily="18" charset="-78"/>
              </a:rPr>
              <a:t>318 sportelli </a:t>
            </a:r>
            <a:r>
              <a:rPr lang="it-IT" sz="2000" dirty="0">
                <a:latin typeface="Andalus" pitchFamily="18" charset="-78"/>
                <a:cs typeface="Andalus" pitchFamily="18" charset="-78"/>
              </a:rPr>
              <a:t>in tutta la regione.</a:t>
            </a:r>
            <a:endParaRPr lang="it-IT" sz="2000" dirty="0" smtClean="0">
              <a:latin typeface="Andalus" pitchFamily="18" charset="-78"/>
              <a:cs typeface="Andalus" pitchFamily="18" charset="-78"/>
            </a:endParaRPr>
          </a:p>
        </p:txBody>
      </p:sp>
      <p:sp>
        <p:nvSpPr>
          <p:cNvPr id="6" name="CasellaDiTesto 5"/>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ESEMPI DI BUONE PRATICHE</a:t>
            </a:r>
            <a:endParaRPr lang="it-IT" sz="3000" dirty="0">
              <a:solidFill>
                <a:srgbClr val="C00000"/>
              </a:solidFill>
              <a:latin typeface="Andalus" pitchFamily="18" charset="-78"/>
              <a:cs typeface="Andalus" pitchFamily="18" charset="-78"/>
            </a:endParaRPr>
          </a:p>
        </p:txBody>
      </p:sp>
      <p:sp>
        <p:nvSpPr>
          <p:cNvPr id="3" name="Rettangolo 2"/>
          <p:cNvSpPr/>
          <p:nvPr/>
        </p:nvSpPr>
        <p:spPr>
          <a:xfrm>
            <a:off x="539552" y="1839527"/>
            <a:ext cx="7992888" cy="707886"/>
          </a:xfrm>
          <a:prstGeom prst="rect">
            <a:avLst/>
          </a:prstGeom>
        </p:spPr>
        <p:txBody>
          <a:bodyPr wrap="square">
            <a:spAutoFit/>
          </a:bodyPr>
          <a:lstStyle/>
          <a:p>
            <a:pPr algn="ctr"/>
            <a:r>
              <a:rPr lang="it-IT" sz="2000" dirty="0">
                <a:latin typeface="Andalus" pitchFamily="18" charset="-78"/>
                <a:cs typeface="Andalus" pitchFamily="18" charset="-78"/>
              </a:rPr>
              <a:t>La regione Veneto </a:t>
            </a:r>
            <a:r>
              <a:rPr lang="it-IT" sz="2000" dirty="0" smtClean="0">
                <a:latin typeface="Andalus" pitchFamily="18" charset="-78"/>
                <a:cs typeface="Andalus" pitchFamily="18" charset="-78"/>
              </a:rPr>
              <a:t>dal 2009 ha </a:t>
            </a:r>
            <a:r>
              <a:rPr lang="it-IT" sz="2000" dirty="0">
                <a:latin typeface="Andalus" pitchFamily="18" charset="-78"/>
                <a:cs typeface="Andalus" pitchFamily="18" charset="-78"/>
              </a:rPr>
              <a:t>istituito due strumenti per regolare il mercato del lavoro dell’assistenza </a:t>
            </a:r>
            <a:r>
              <a:rPr lang="it-IT" sz="2000" dirty="0" smtClean="0">
                <a:latin typeface="Andalus" pitchFamily="18" charset="-78"/>
                <a:cs typeface="Andalus" pitchFamily="18" charset="-78"/>
              </a:rPr>
              <a:t>familiare:</a:t>
            </a:r>
            <a:endParaRPr lang="it-IT" sz="2000" dirty="0">
              <a:latin typeface="Andalus" pitchFamily="18" charset="-78"/>
              <a:cs typeface="Andalus" pitchFamily="18" charset="-78"/>
            </a:endParaRPr>
          </a:p>
        </p:txBody>
      </p:sp>
      <p:sp>
        <p:nvSpPr>
          <p:cNvPr id="7" name="Ovale 6"/>
          <p:cNvSpPr/>
          <p:nvPr/>
        </p:nvSpPr>
        <p:spPr>
          <a:xfrm>
            <a:off x="35496" y="2276872"/>
            <a:ext cx="43204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107504" y="2308230"/>
            <a:ext cx="360040" cy="369332"/>
          </a:xfrm>
          <a:prstGeom prst="rect">
            <a:avLst/>
          </a:prstGeom>
          <a:noFill/>
        </p:spPr>
        <p:txBody>
          <a:bodyPr wrap="square" rtlCol="0">
            <a:spAutoFit/>
          </a:bodyPr>
          <a:lstStyle/>
          <a:p>
            <a:r>
              <a:rPr lang="it-IT" b="1" dirty="0" smtClean="0">
                <a:solidFill>
                  <a:schemeClr val="bg1"/>
                </a:solidFill>
                <a:latin typeface="Andalus" pitchFamily="18" charset="-78"/>
                <a:cs typeface="Andalus" pitchFamily="18" charset="-78"/>
              </a:rPr>
              <a:t>2</a:t>
            </a:r>
            <a:endParaRPr lang="it-IT" b="1" dirty="0">
              <a:solidFill>
                <a:schemeClr val="bg1"/>
              </a:solidFill>
              <a:latin typeface="Andalus" pitchFamily="18" charset="-78"/>
              <a:cs typeface="Andalus" pitchFamily="18" charset="-78"/>
            </a:endParaRPr>
          </a:p>
        </p:txBody>
      </p:sp>
    </p:spTree>
    <p:extLst>
      <p:ext uri="{BB962C8B-B14F-4D97-AF65-F5344CB8AC3E}">
        <p14:creationId xmlns:p14="http://schemas.microsoft.com/office/powerpoint/2010/main" val="8234155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34</a:t>
            </a:fld>
            <a:endParaRPr lang="it-IT" dirty="0"/>
          </a:p>
        </p:txBody>
      </p:sp>
      <p:sp>
        <p:nvSpPr>
          <p:cNvPr id="5" name="Rettangolo 4"/>
          <p:cNvSpPr/>
          <p:nvPr/>
        </p:nvSpPr>
        <p:spPr>
          <a:xfrm>
            <a:off x="3203848" y="1502275"/>
            <a:ext cx="3384376" cy="353943"/>
          </a:xfrm>
          <a:prstGeom prst="rect">
            <a:avLst/>
          </a:prstGeom>
        </p:spPr>
        <p:txBody>
          <a:bodyPr wrap="square">
            <a:spAutoFit/>
          </a:bodyPr>
          <a:lstStyle/>
          <a:p>
            <a:pPr algn="ctr"/>
            <a:r>
              <a:rPr lang="it-IT" sz="1700" b="1" dirty="0" smtClean="0">
                <a:solidFill>
                  <a:srgbClr val="FF0000"/>
                </a:solidFill>
                <a:latin typeface="Bookman Old Style" pitchFamily="18" charset="0"/>
                <a:cs typeface="Andalus" pitchFamily="18" charset="-78"/>
              </a:rPr>
              <a:t>LA REGIONE PIEMONTE</a:t>
            </a:r>
            <a:endParaRPr lang="it-IT" sz="1700" b="1" dirty="0">
              <a:solidFill>
                <a:srgbClr val="FF0000"/>
              </a:solidFill>
              <a:latin typeface="Bookman Old Style" pitchFamily="18" charset="0"/>
              <a:cs typeface="Andalus" pitchFamily="18" charset="-78"/>
            </a:endParaRPr>
          </a:p>
        </p:txBody>
      </p:sp>
      <p:sp>
        <p:nvSpPr>
          <p:cNvPr id="10" name="Rettangolo 9"/>
          <p:cNvSpPr/>
          <p:nvPr/>
        </p:nvSpPr>
        <p:spPr>
          <a:xfrm>
            <a:off x="301680" y="2636912"/>
            <a:ext cx="8496944" cy="4028965"/>
          </a:xfrm>
          <a:prstGeom prst="rect">
            <a:avLst/>
          </a:prstGeom>
        </p:spPr>
        <p:style>
          <a:lnRef idx="2">
            <a:schemeClr val="accent2"/>
          </a:lnRef>
          <a:fillRef idx="1">
            <a:schemeClr val="lt1"/>
          </a:fillRef>
          <a:effectRef idx="0">
            <a:schemeClr val="accent2"/>
          </a:effectRef>
          <a:fontRef idx="minor">
            <a:schemeClr val="dk1"/>
          </a:fontRef>
        </p:style>
        <p:txBody>
          <a:bodyPr wrap="square" tIns="108000" bIns="72000">
            <a:spAutoFit/>
          </a:bodyPr>
          <a:lstStyle/>
          <a:p>
            <a:pPr algn="just">
              <a:spcAft>
                <a:spcPts val="1200"/>
              </a:spcAft>
            </a:pPr>
            <a:r>
              <a:rPr lang="it-IT" sz="2000" dirty="0">
                <a:latin typeface="Andalus" pitchFamily="18" charset="-78"/>
                <a:cs typeface="Andalus" pitchFamily="18" charset="-78"/>
              </a:rPr>
              <a:t>Il </a:t>
            </a:r>
            <a:r>
              <a:rPr lang="it-IT" sz="2000" b="1" dirty="0">
                <a:latin typeface="Andalus" pitchFamily="18" charset="-78"/>
                <a:cs typeface="Andalus" pitchFamily="18" charset="-78"/>
              </a:rPr>
              <a:t>progetto </a:t>
            </a:r>
            <a:r>
              <a:rPr lang="it-IT" sz="2000" b="1" dirty="0" err="1" smtClean="0">
                <a:latin typeface="Andalus" pitchFamily="18" charset="-78"/>
                <a:cs typeface="Andalus" pitchFamily="18" charset="-78"/>
              </a:rPr>
              <a:t>AfriTO</a:t>
            </a:r>
            <a:r>
              <a:rPr lang="it-IT" sz="2000" b="1" dirty="0" smtClean="0">
                <a:latin typeface="Andalus" pitchFamily="18" charset="-78"/>
                <a:cs typeface="Andalus" pitchFamily="18" charset="-78"/>
              </a:rPr>
              <a:t> </a:t>
            </a:r>
            <a:r>
              <a:rPr lang="it-IT" sz="2000" dirty="0" smtClean="0">
                <a:latin typeface="Andalus" pitchFamily="18" charset="-78"/>
                <a:cs typeface="Andalus" pitchFamily="18" charset="-78"/>
              </a:rPr>
              <a:t>prevede </a:t>
            </a:r>
            <a:r>
              <a:rPr lang="it-IT" sz="2000" dirty="0">
                <a:latin typeface="Andalus" pitchFamily="18" charset="-78"/>
                <a:cs typeface="Andalus" pitchFamily="18" charset="-78"/>
              </a:rPr>
              <a:t>la creazione di una rete di sportelli coordinati dal centro per l’impiego con lo scopo di:  </a:t>
            </a:r>
            <a:endParaRPr lang="it-IT" sz="2000" dirty="0" smtClean="0">
              <a:latin typeface="Andalus" pitchFamily="18" charset="-78"/>
              <a:cs typeface="Andalus" pitchFamily="18" charset="-78"/>
            </a:endParaRPr>
          </a:p>
          <a:p>
            <a:pPr marL="342900" indent="-342900" algn="just">
              <a:spcAft>
                <a:spcPts val="1200"/>
              </a:spcAft>
              <a:buFont typeface="Wingdings" pitchFamily="2" charset="2"/>
              <a:buChar char="ü"/>
            </a:pPr>
            <a:r>
              <a:rPr lang="it-IT" sz="2000" dirty="0" smtClean="0">
                <a:latin typeface="Andalus" pitchFamily="18" charset="-78"/>
                <a:cs typeface="Andalus" pitchFamily="18" charset="-78"/>
              </a:rPr>
              <a:t>favorire </a:t>
            </a:r>
            <a:r>
              <a:rPr lang="it-IT" sz="2000" dirty="0">
                <a:latin typeface="Andalus" pitchFamily="18" charset="-78"/>
                <a:cs typeface="Andalus" pitchFamily="18" charset="-78"/>
              </a:rPr>
              <a:t>l’inserimento e la permanenza nel mondo del lavoro delle assistenti familiari, attraverso la valorizzazione e la qualificazione del lavoro di cura</a:t>
            </a:r>
            <a:r>
              <a:rPr lang="it-IT" sz="2000" dirty="0" smtClean="0">
                <a:latin typeface="Andalus" pitchFamily="18" charset="-78"/>
                <a:cs typeface="Andalus" pitchFamily="18" charset="-78"/>
              </a:rPr>
              <a:t>;</a:t>
            </a:r>
          </a:p>
          <a:p>
            <a:pPr marL="342900" indent="-342900" algn="just">
              <a:spcAft>
                <a:spcPts val="1200"/>
              </a:spcAft>
              <a:buFont typeface="Wingdings" pitchFamily="2" charset="2"/>
              <a:buChar char="ü"/>
            </a:pPr>
            <a:r>
              <a:rPr lang="it-IT" sz="2000" dirty="0" smtClean="0">
                <a:latin typeface="Andalus" pitchFamily="18" charset="-78"/>
                <a:cs typeface="Andalus" pitchFamily="18" charset="-78"/>
              </a:rPr>
              <a:t> </a:t>
            </a:r>
            <a:r>
              <a:rPr lang="it-IT" sz="2000" dirty="0">
                <a:latin typeface="Andalus" pitchFamily="18" charset="-78"/>
                <a:cs typeface="Andalus" pitchFamily="18" charset="-78"/>
              </a:rPr>
              <a:t>permettere l’organizzazione di una pluralità di servizi pubblici e privati attivi nel territorio della provincia di Torino nel settore dell’assistenza familiare</a:t>
            </a:r>
            <a:r>
              <a:rPr lang="it-IT" sz="2000" dirty="0" smtClean="0">
                <a:latin typeface="Andalus" pitchFamily="18" charset="-78"/>
                <a:cs typeface="Andalus" pitchFamily="18" charset="-78"/>
              </a:rPr>
              <a:t>;</a:t>
            </a:r>
          </a:p>
          <a:p>
            <a:pPr marL="342900" indent="-342900" algn="just">
              <a:spcAft>
                <a:spcPts val="1200"/>
              </a:spcAft>
              <a:buFont typeface="Wingdings" pitchFamily="2" charset="2"/>
              <a:buChar char="ü"/>
            </a:pPr>
            <a:r>
              <a:rPr lang="it-IT" sz="2000" dirty="0" smtClean="0">
                <a:latin typeface="Andalus" pitchFamily="18" charset="-78"/>
                <a:cs typeface="Andalus" pitchFamily="18" charset="-78"/>
              </a:rPr>
              <a:t>favorire </a:t>
            </a:r>
            <a:r>
              <a:rPr lang="it-IT" sz="2000" dirty="0">
                <a:latin typeface="Andalus" pitchFamily="18" charset="-78"/>
                <a:cs typeface="Andalus" pitchFamily="18" charset="-78"/>
              </a:rPr>
              <a:t>l’incontro domanda/offerta di lavoro attraverso attenti processi di selezione delle assistenti in relazione alla famiglia che necessita di servizi di cura; attivare la gestione del rapporto di lavoro e le relazioni tra assistente familiare e famiglia con consulenze </a:t>
            </a:r>
            <a:r>
              <a:rPr lang="it-IT" sz="2000" dirty="0" smtClean="0">
                <a:latin typeface="Andalus" pitchFamily="18" charset="-78"/>
                <a:cs typeface="Andalus" pitchFamily="18" charset="-78"/>
              </a:rPr>
              <a:t>qualificate.</a:t>
            </a:r>
            <a:endParaRPr lang="it-IT" sz="2000" dirty="0">
              <a:latin typeface="Andalus" pitchFamily="18" charset="-78"/>
              <a:cs typeface="Andalus" pitchFamily="18" charset="-78"/>
            </a:endParaRPr>
          </a:p>
        </p:txBody>
      </p:sp>
      <p:sp>
        <p:nvSpPr>
          <p:cNvPr id="6" name="CasellaDiTesto 5"/>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ESEMPI DI BUONE PRATICHE</a:t>
            </a:r>
            <a:endParaRPr lang="it-IT" sz="3000" dirty="0">
              <a:solidFill>
                <a:srgbClr val="C00000"/>
              </a:solidFill>
              <a:latin typeface="Andalus" pitchFamily="18" charset="-78"/>
              <a:cs typeface="Andalus" pitchFamily="18" charset="-78"/>
            </a:endParaRPr>
          </a:p>
        </p:txBody>
      </p:sp>
      <p:sp>
        <p:nvSpPr>
          <p:cNvPr id="3" name="Rettangolo 2"/>
          <p:cNvSpPr/>
          <p:nvPr/>
        </p:nvSpPr>
        <p:spPr>
          <a:xfrm>
            <a:off x="539552" y="1857018"/>
            <a:ext cx="7992888" cy="707886"/>
          </a:xfrm>
          <a:prstGeom prst="rect">
            <a:avLst/>
          </a:prstGeom>
        </p:spPr>
        <p:txBody>
          <a:bodyPr wrap="square">
            <a:spAutoFit/>
          </a:bodyPr>
          <a:lstStyle/>
          <a:p>
            <a:pPr algn="ctr"/>
            <a:r>
              <a:rPr lang="it-IT" sz="2000" dirty="0" smtClean="0">
                <a:latin typeface="Andalus" pitchFamily="18" charset="-78"/>
                <a:cs typeface="Andalus" pitchFamily="18" charset="-78"/>
              </a:rPr>
              <a:t>In particolare </a:t>
            </a:r>
            <a:r>
              <a:rPr lang="it-IT" sz="2000" dirty="0">
                <a:latin typeface="Andalus" pitchFamily="18" charset="-78"/>
                <a:cs typeface="Andalus" pitchFamily="18" charset="-78"/>
              </a:rPr>
              <a:t>nella provincia di Torino, è attivo da Ottobre 2011, un progetto rivolto alle assistenti familiari denominato </a:t>
            </a:r>
            <a:r>
              <a:rPr lang="it-IT" sz="2000" b="1" dirty="0" err="1">
                <a:latin typeface="Andalus" pitchFamily="18" charset="-78"/>
                <a:cs typeface="Andalus" pitchFamily="18" charset="-78"/>
              </a:rPr>
              <a:t>AfriTO</a:t>
            </a:r>
            <a:endParaRPr lang="it-IT" sz="2000" b="1" dirty="0">
              <a:latin typeface="Andalus" pitchFamily="18" charset="-78"/>
              <a:cs typeface="Andalus" pitchFamily="18" charset="-78"/>
            </a:endParaRPr>
          </a:p>
        </p:txBody>
      </p:sp>
    </p:spTree>
    <p:extLst>
      <p:ext uri="{BB962C8B-B14F-4D97-AF65-F5344CB8AC3E}">
        <p14:creationId xmlns:p14="http://schemas.microsoft.com/office/powerpoint/2010/main" val="28445790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35</a:t>
            </a:fld>
            <a:endParaRPr lang="it-IT" dirty="0"/>
          </a:p>
        </p:txBody>
      </p:sp>
      <p:sp>
        <p:nvSpPr>
          <p:cNvPr id="5" name="Rettangolo 4"/>
          <p:cNvSpPr/>
          <p:nvPr/>
        </p:nvSpPr>
        <p:spPr>
          <a:xfrm>
            <a:off x="3203848" y="1502275"/>
            <a:ext cx="3384376" cy="353943"/>
          </a:xfrm>
          <a:prstGeom prst="rect">
            <a:avLst/>
          </a:prstGeom>
        </p:spPr>
        <p:txBody>
          <a:bodyPr wrap="square">
            <a:spAutoFit/>
          </a:bodyPr>
          <a:lstStyle/>
          <a:p>
            <a:pPr algn="ctr"/>
            <a:r>
              <a:rPr lang="it-IT" sz="1700" b="1" dirty="0" smtClean="0">
                <a:solidFill>
                  <a:srgbClr val="FF0000"/>
                </a:solidFill>
                <a:latin typeface="Bookman Old Style" pitchFamily="18" charset="0"/>
                <a:cs typeface="Andalus" pitchFamily="18" charset="-78"/>
              </a:rPr>
              <a:t>LA REGIONE PIEMONTE</a:t>
            </a:r>
            <a:endParaRPr lang="it-IT" sz="1700" b="1" dirty="0">
              <a:solidFill>
                <a:srgbClr val="FF0000"/>
              </a:solidFill>
              <a:latin typeface="Bookman Old Style" pitchFamily="18" charset="0"/>
              <a:cs typeface="Andalus" pitchFamily="18" charset="-78"/>
            </a:endParaRPr>
          </a:p>
        </p:txBody>
      </p:sp>
      <p:sp>
        <p:nvSpPr>
          <p:cNvPr id="10" name="Rettangolo 9"/>
          <p:cNvSpPr/>
          <p:nvPr/>
        </p:nvSpPr>
        <p:spPr>
          <a:xfrm>
            <a:off x="301680" y="2811126"/>
            <a:ext cx="8496944" cy="2490082"/>
          </a:xfrm>
          <a:prstGeom prst="rect">
            <a:avLst/>
          </a:prstGeom>
        </p:spPr>
        <p:style>
          <a:lnRef idx="2">
            <a:schemeClr val="accent2"/>
          </a:lnRef>
          <a:fillRef idx="1">
            <a:schemeClr val="lt1"/>
          </a:fillRef>
          <a:effectRef idx="0">
            <a:schemeClr val="accent2"/>
          </a:effectRef>
          <a:fontRef idx="minor">
            <a:schemeClr val="dk1"/>
          </a:fontRef>
        </p:style>
        <p:txBody>
          <a:bodyPr wrap="square" tIns="108000" bIns="72000">
            <a:spAutoFit/>
          </a:bodyPr>
          <a:lstStyle/>
          <a:p>
            <a:pPr algn="just">
              <a:spcAft>
                <a:spcPts val="1200"/>
              </a:spcAft>
            </a:pPr>
            <a:r>
              <a:rPr lang="it-IT" sz="2000" dirty="0" smtClean="0">
                <a:latin typeface="Andalus" pitchFamily="18" charset="-78"/>
                <a:cs typeface="Andalus" pitchFamily="18" charset="-78"/>
              </a:rPr>
              <a:t>Sono 7 gli sportelli </a:t>
            </a:r>
            <a:r>
              <a:rPr lang="it-IT" sz="2000" dirty="0">
                <a:latin typeface="Andalus" pitchFamily="18" charset="-78"/>
                <a:cs typeface="Andalus" pitchFamily="18" charset="-78"/>
              </a:rPr>
              <a:t>attivi nella sola città di </a:t>
            </a:r>
            <a:r>
              <a:rPr lang="it-IT" sz="2000" dirty="0" smtClean="0">
                <a:latin typeface="Andalus" pitchFamily="18" charset="-78"/>
                <a:cs typeface="Andalus" pitchFamily="18" charset="-78"/>
              </a:rPr>
              <a:t>Torino e che accompagnano </a:t>
            </a:r>
            <a:r>
              <a:rPr lang="it-IT" sz="2000" dirty="0">
                <a:latin typeface="Andalus" pitchFamily="18" charset="-78"/>
                <a:cs typeface="Andalus" pitchFamily="18" charset="-78"/>
              </a:rPr>
              <a:t>le assistenti familiari attraverso tutto il percorso di inserimento lavorativo, a partire dall’accoglienza, la valutazione delle competenze, la stesura del curriculum, l’incontro con potenziali datori di lavoro e l’inserimento lavorativo vero e proprio tramite regolare contratto di lavoro.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Allo </a:t>
            </a:r>
            <a:r>
              <a:rPr lang="it-IT" sz="2000" dirty="0">
                <a:latin typeface="Andalus" pitchFamily="18" charset="-78"/>
                <a:cs typeface="Andalus" pitchFamily="18" charset="-78"/>
              </a:rPr>
              <a:t>stesso modo lo sportello è uno strumento utile per le famiglie in cerca di assistenza e per fornire loro le informazioni necessarie.</a:t>
            </a:r>
          </a:p>
        </p:txBody>
      </p:sp>
      <p:sp>
        <p:nvSpPr>
          <p:cNvPr id="6" name="CasellaDiTesto 5"/>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ESEMPI DI BUONE PRATICHE</a:t>
            </a:r>
            <a:endParaRPr lang="it-IT" sz="3000" dirty="0">
              <a:solidFill>
                <a:srgbClr val="C00000"/>
              </a:solidFill>
              <a:latin typeface="Andalus" pitchFamily="18" charset="-78"/>
              <a:cs typeface="Andalus" pitchFamily="18" charset="-78"/>
            </a:endParaRPr>
          </a:p>
        </p:txBody>
      </p:sp>
      <p:sp>
        <p:nvSpPr>
          <p:cNvPr id="3" name="Rettangolo 2"/>
          <p:cNvSpPr/>
          <p:nvPr/>
        </p:nvSpPr>
        <p:spPr>
          <a:xfrm>
            <a:off x="539552" y="1857018"/>
            <a:ext cx="7992888" cy="707886"/>
          </a:xfrm>
          <a:prstGeom prst="rect">
            <a:avLst/>
          </a:prstGeom>
        </p:spPr>
        <p:txBody>
          <a:bodyPr wrap="square">
            <a:spAutoFit/>
          </a:bodyPr>
          <a:lstStyle/>
          <a:p>
            <a:pPr algn="ctr"/>
            <a:r>
              <a:rPr lang="it-IT" sz="2000" dirty="0" smtClean="0">
                <a:latin typeface="Andalus" pitchFamily="18" charset="-78"/>
                <a:cs typeface="Andalus" pitchFamily="18" charset="-78"/>
              </a:rPr>
              <a:t>In particolare </a:t>
            </a:r>
            <a:r>
              <a:rPr lang="it-IT" sz="2000" dirty="0">
                <a:latin typeface="Andalus" pitchFamily="18" charset="-78"/>
                <a:cs typeface="Andalus" pitchFamily="18" charset="-78"/>
              </a:rPr>
              <a:t>nella provincia di Torino, è attivo da Ottobre 2011, un progetto rivolto alle assistenti familiari denominato </a:t>
            </a:r>
            <a:r>
              <a:rPr lang="it-IT" sz="2000" b="1" dirty="0" err="1">
                <a:latin typeface="Andalus" pitchFamily="18" charset="-78"/>
                <a:cs typeface="Andalus" pitchFamily="18" charset="-78"/>
              </a:rPr>
              <a:t>AfriTO</a:t>
            </a:r>
            <a:endParaRPr lang="it-IT" sz="2000" b="1" dirty="0">
              <a:latin typeface="Andalus" pitchFamily="18" charset="-78"/>
              <a:cs typeface="Andalus" pitchFamily="18" charset="-78"/>
            </a:endParaRPr>
          </a:p>
        </p:txBody>
      </p:sp>
    </p:spTree>
    <p:extLst>
      <p:ext uri="{BB962C8B-B14F-4D97-AF65-F5344CB8AC3E}">
        <p14:creationId xmlns:p14="http://schemas.microsoft.com/office/powerpoint/2010/main" val="14229412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36</a:t>
            </a:fld>
            <a:endParaRPr lang="it-IT" dirty="0"/>
          </a:p>
        </p:txBody>
      </p:sp>
      <p:sp>
        <p:nvSpPr>
          <p:cNvPr id="5" name="Rettangolo 4"/>
          <p:cNvSpPr/>
          <p:nvPr/>
        </p:nvSpPr>
        <p:spPr>
          <a:xfrm>
            <a:off x="2267744" y="1502275"/>
            <a:ext cx="4320480" cy="353943"/>
          </a:xfrm>
          <a:prstGeom prst="rect">
            <a:avLst/>
          </a:prstGeom>
        </p:spPr>
        <p:txBody>
          <a:bodyPr wrap="square">
            <a:spAutoFit/>
          </a:bodyPr>
          <a:lstStyle/>
          <a:p>
            <a:pPr algn="ctr"/>
            <a:r>
              <a:rPr lang="it-IT" sz="1700" b="1" dirty="0" smtClean="0">
                <a:solidFill>
                  <a:srgbClr val="FF0000"/>
                </a:solidFill>
                <a:latin typeface="Bookman Old Style" pitchFamily="18" charset="0"/>
                <a:cs typeface="Andalus" pitchFamily="18" charset="-78"/>
              </a:rPr>
              <a:t>LA REGIONE EMILIA ROMAGNA</a:t>
            </a:r>
            <a:endParaRPr lang="it-IT" sz="1700" b="1" dirty="0">
              <a:solidFill>
                <a:srgbClr val="FF0000"/>
              </a:solidFill>
              <a:latin typeface="Bookman Old Style" pitchFamily="18" charset="0"/>
              <a:cs typeface="Andalus" pitchFamily="18" charset="-78"/>
            </a:endParaRPr>
          </a:p>
        </p:txBody>
      </p:sp>
      <p:sp>
        <p:nvSpPr>
          <p:cNvPr id="10" name="Rettangolo 9"/>
          <p:cNvSpPr/>
          <p:nvPr/>
        </p:nvSpPr>
        <p:spPr>
          <a:xfrm>
            <a:off x="323528" y="3039924"/>
            <a:ext cx="8496944" cy="3413412"/>
          </a:xfrm>
          <a:prstGeom prst="rect">
            <a:avLst/>
          </a:prstGeom>
        </p:spPr>
        <p:style>
          <a:lnRef idx="2">
            <a:schemeClr val="accent2"/>
          </a:lnRef>
          <a:fillRef idx="1">
            <a:schemeClr val="lt1"/>
          </a:fillRef>
          <a:effectRef idx="0">
            <a:schemeClr val="accent2"/>
          </a:effectRef>
          <a:fontRef idx="minor">
            <a:schemeClr val="dk1"/>
          </a:fontRef>
        </p:style>
        <p:txBody>
          <a:bodyPr wrap="square" tIns="108000" bIns="72000">
            <a:spAutoFit/>
          </a:bodyPr>
          <a:lstStyle/>
          <a:p>
            <a:pPr marL="342900" indent="-342900" algn="just">
              <a:spcAft>
                <a:spcPts val="1200"/>
              </a:spcAft>
              <a:buFont typeface="Wingdings" pitchFamily="2" charset="2"/>
              <a:buChar char="ü"/>
            </a:pPr>
            <a:r>
              <a:rPr lang="it-IT" sz="2000" dirty="0" smtClean="0">
                <a:latin typeface="Andalus" pitchFamily="18" charset="-78"/>
                <a:cs typeface="Andalus" pitchFamily="18" charset="-78"/>
              </a:rPr>
              <a:t>Strumenti </a:t>
            </a:r>
            <a:r>
              <a:rPr lang="it-IT" sz="2000" dirty="0">
                <a:latin typeface="Andalus" pitchFamily="18" charset="-78"/>
                <a:cs typeface="Andalus" pitchFamily="18" charset="-78"/>
              </a:rPr>
              <a:t>di auto-apprendimento come DVD inerenti le tematiche di assistenza domiciliare, fruibili anche dai familiari dell’assistito;</a:t>
            </a:r>
          </a:p>
          <a:p>
            <a:pPr marL="342900" indent="-342900" algn="just">
              <a:spcAft>
                <a:spcPts val="1200"/>
              </a:spcAft>
              <a:buFont typeface="Wingdings" pitchFamily="2" charset="2"/>
              <a:buChar char="ü"/>
            </a:pPr>
            <a:r>
              <a:rPr lang="it-IT" sz="2000" dirty="0" smtClean="0">
                <a:latin typeface="Andalus" pitchFamily="18" charset="-78"/>
                <a:cs typeface="Andalus" pitchFamily="18" charset="-78"/>
              </a:rPr>
              <a:t>La </a:t>
            </a:r>
            <a:r>
              <a:rPr lang="it-IT" sz="2000" dirty="0">
                <a:latin typeface="Andalus" pitchFamily="18" charset="-78"/>
                <a:cs typeface="Andalus" pitchFamily="18" charset="-78"/>
              </a:rPr>
              <a:t>creazione di una sezione web dedicata alle assistenti familiari con approfondimenti, aggiornamenti, notizie dalla regione e materiale utile all’assistenza agli anziani;</a:t>
            </a:r>
          </a:p>
          <a:p>
            <a:pPr marL="342900" indent="-342900" algn="just">
              <a:spcAft>
                <a:spcPts val="1200"/>
              </a:spcAft>
              <a:buFont typeface="Wingdings" pitchFamily="2" charset="2"/>
              <a:buChar char="ü"/>
            </a:pPr>
            <a:r>
              <a:rPr lang="it-IT" sz="2000" dirty="0" smtClean="0">
                <a:latin typeface="Andalus" pitchFamily="18" charset="-78"/>
                <a:cs typeface="Andalus" pitchFamily="18" charset="-78"/>
              </a:rPr>
              <a:t>L’attivazione </a:t>
            </a:r>
            <a:r>
              <a:rPr lang="it-IT" sz="2000" dirty="0">
                <a:latin typeface="Andalus" pitchFamily="18" charset="-78"/>
                <a:cs typeface="Andalus" pitchFamily="18" charset="-78"/>
              </a:rPr>
              <a:t>di un percorso di accompagnamento e aggiornamento delle assistenti familiari utilizzando la rete dei servizi a livello locale;</a:t>
            </a:r>
          </a:p>
          <a:p>
            <a:pPr marL="342900" indent="-342900" algn="just">
              <a:spcAft>
                <a:spcPts val="1200"/>
              </a:spcAft>
              <a:buFont typeface="Wingdings" pitchFamily="2" charset="2"/>
              <a:buChar char="ü"/>
            </a:pPr>
            <a:r>
              <a:rPr lang="it-IT" sz="2000" dirty="0" smtClean="0">
                <a:latin typeface="Andalus" pitchFamily="18" charset="-78"/>
                <a:cs typeface="Andalus" pitchFamily="18" charset="-78"/>
              </a:rPr>
              <a:t>L’attivazione </a:t>
            </a:r>
            <a:r>
              <a:rPr lang="it-IT" sz="2000" dirty="0">
                <a:latin typeface="Andalus" pitchFamily="18" charset="-78"/>
                <a:cs typeface="Andalus" pitchFamily="18" charset="-78"/>
              </a:rPr>
              <a:t>di percorsi semplificati per l’incontro di domanda e offerta attraverso appositi sportelli.</a:t>
            </a:r>
          </a:p>
        </p:txBody>
      </p:sp>
      <p:sp>
        <p:nvSpPr>
          <p:cNvPr id="6" name="CasellaDiTesto 5"/>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ESEMPI DI BUONE PRATICHE</a:t>
            </a:r>
            <a:endParaRPr lang="it-IT" sz="3000" dirty="0">
              <a:solidFill>
                <a:srgbClr val="C00000"/>
              </a:solidFill>
              <a:latin typeface="Andalus" pitchFamily="18" charset="-78"/>
              <a:cs typeface="Andalus" pitchFamily="18" charset="-78"/>
            </a:endParaRPr>
          </a:p>
        </p:txBody>
      </p:sp>
      <p:sp>
        <p:nvSpPr>
          <p:cNvPr id="3" name="Rettangolo 2"/>
          <p:cNvSpPr/>
          <p:nvPr/>
        </p:nvSpPr>
        <p:spPr>
          <a:xfrm>
            <a:off x="539552" y="1909281"/>
            <a:ext cx="7992888" cy="1015663"/>
          </a:xfrm>
          <a:prstGeom prst="rect">
            <a:avLst/>
          </a:prstGeom>
        </p:spPr>
        <p:txBody>
          <a:bodyPr wrap="square">
            <a:spAutoFit/>
          </a:bodyPr>
          <a:lstStyle/>
          <a:p>
            <a:pPr algn="ctr"/>
            <a:r>
              <a:rPr lang="it-IT" sz="2000" dirty="0">
                <a:latin typeface="Andalus" pitchFamily="18" charset="-78"/>
                <a:cs typeface="Andalus" pitchFamily="18" charset="-78"/>
              </a:rPr>
              <a:t>In Emilia-Romagna </a:t>
            </a:r>
            <a:r>
              <a:rPr lang="it-IT" sz="2000" dirty="0" smtClean="0">
                <a:latin typeface="Andalus" pitchFamily="18" charset="-78"/>
                <a:cs typeface="Andalus" pitchFamily="18" charset="-78"/>
              </a:rPr>
              <a:t>nel 2009 </a:t>
            </a:r>
            <a:r>
              <a:rPr lang="it-IT" sz="2000" dirty="0">
                <a:latin typeface="Andalus" pitchFamily="18" charset="-78"/>
                <a:cs typeface="Andalus" pitchFamily="18" charset="-78"/>
              </a:rPr>
              <a:t>è stata istituita una rete di sostegno a livello territoriale per la formazione professionale della figura dell’assistente familiare. In particolare vengono messi a disposizione di tali </a:t>
            </a:r>
            <a:r>
              <a:rPr lang="it-IT" sz="2000" dirty="0" smtClean="0">
                <a:latin typeface="Andalus" pitchFamily="18" charset="-78"/>
                <a:cs typeface="Andalus" pitchFamily="18" charset="-78"/>
              </a:rPr>
              <a:t>lavoratrici:</a:t>
            </a:r>
            <a:endParaRPr lang="it-IT" sz="2000" b="1" dirty="0">
              <a:latin typeface="Andalus" pitchFamily="18" charset="-78"/>
              <a:cs typeface="Andalus" pitchFamily="18" charset="-78"/>
            </a:endParaRPr>
          </a:p>
        </p:txBody>
      </p:sp>
    </p:spTree>
    <p:extLst>
      <p:ext uri="{BB962C8B-B14F-4D97-AF65-F5344CB8AC3E}">
        <p14:creationId xmlns:p14="http://schemas.microsoft.com/office/powerpoint/2010/main" val="18783906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37</a:t>
            </a:fld>
            <a:endParaRPr lang="it-IT" dirty="0"/>
          </a:p>
        </p:txBody>
      </p:sp>
      <p:sp>
        <p:nvSpPr>
          <p:cNvPr id="5" name="Rettangolo 4"/>
          <p:cNvSpPr/>
          <p:nvPr/>
        </p:nvSpPr>
        <p:spPr>
          <a:xfrm>
            <a:off x="2267744" y="1502275"/>
            <a:ext cx="4320480" cy="353943"/>
          </a:xfrm>
          <a:prstGeom prst="rect">
            <a:avLst/>
          </a:prstGeom>
        </p:spPr>
        <p:txBody>
          <a:bodyPr wrap="square">
            <a:spAutoFit/>
          </a:bodyPr>
          <a:lstStyle/>
          <a:p>
            <a:pPr algn="ctr"/>
            <a:r>
              <a:rPr lang="it-IT" sz="1700" b="1" dirty="0" smtClean="0">
                <a:solidFill>
                  <a:srgbClr val="FF0000"/>
                </a:solidFill>
                <a:latin typeface="Bookman Old Style" pitchFamily="18" charset="0"/>
                <a:cs typeface="Andalus" pitchFamily="18" charset="-78"/>
              </a:rPr>
              <a:t>LA REGIONE LOMBARDIA</a:t>
            </a:r>
            <a:endParaRPr lang="it-IT" sz="1700" b="1" dirty="0">
              <a:solidFill>
                <a:srgbClr val="FF0000"/>
              </a:solidFill>
              <a:latin typeface="Bookman Old Style" pitchFamily="18" charset="0"/>
              <a:cs typeface="Andalus" pitchFamily="18" charset="-78"/>
            </a:endParaRPr>
          </a:p>
        </p:txBody>
      </p:sp>
      <p:sp>
        <p:nvSpPr>
          <p:cNvPr id="10" name="Rettangolo 9"/>
          <p:cNvSpPr/>
          <p:nvPr/>
        </p:nvSpPr>
        <p:spPr>
          <a:xfrm>
            <a:off x="323528" y="2843645"/>
            <a:ext cx="8496944" cy="3105635"/>
          </a:xfrm>
          <a:prstGeom prst="rect">
            <a:avLst/>
          </a:prstGeom>
        </p:spPr>
        <p:style>
          <a:lnRef idx="2">
            <a:schemeClr val="accent2"/>
          </a:lnRef>
          <a:fillRef idx="1">
            <a:schemeClr val="lt1"/>
          </a:fillRef>
          <a:effectRef idx="0">
            <a:schemeClr val="accent2"/>
          </a:effectRef>
          <a:fontRef idx="minor">
            <a:schemeClr val="dk1"/>
          </a:fontRef>
        </p:style>
        <p:txBody>
          <a:bodyPr wrap="square" tIns="108000" bIns="72000">
            <a:spAutoFit/>
          </a:bodyPr>
          <a:lstStyle/>
          <a:p>
            <a:pPr marL="342900" indent="-342900" algn="just">
              <a:spcAft>
                <a:spcPts val="1200"/>
              </a:spcAft>
              <a:buFont typeface="Wingdings" pitchFamily="2" charset="2"/>
              <a:buChar char="ü"/>
            </a:pPr>
            <a:r>
              <a:rPr lang="it-IT" sz="2000" dirty="0" smtClean="0">
                <a:latin typeface="Andalus" pitchFamily="18" charset="-78"/>
                <a:cs typeface="Andalus" pitchFamily="18" charset="-78"/>
              </a:rPr>
              <a:t>Corso </a:t>
            </a:r>
            <a:r>
              <a:rPr lang="it-IT" sz="2000" dirty="0">
                <a:latin typeface="Andalus" pitchFamily="18" charset="-78"/>
                <a:cs typeface="Andalus" pitchFamily="18" charset="-78"/>
              </a:rPr>
              <a:t>Base, della complessiva durata minima di 160 ore, finalizzato a fornire le competenze essenziali riferite alla cura e all’igiene della persona con un basso bisogno assistenziale, alla preparazione dei pasti, alla comunicazione e alla relazione con la persona assistita e alla sua famiglia, alla cura della casa e all’igiene domestica; ai diritti/doveri nel rapporto di lavoro. </a:t>
            </a:r>
          </a:p>
          <a:p>
            <a:pPr marL="342900" indent="-342900" algn="just">
              <a:spcAft>
                <a:spcPts val="1200"/>
              </a:spcAft>
              <a:buFont typeface="Wingdings" pitchFamily="2" charset="2"/>
              <a:buChar char="ü"/>
            </a:pPr>
            <a:r>
              <a:rPr lang="it-IT" sz="2000" dirty="0" smtClean="0">
                <a:latin typeface="Andalus" pitchFamily="18" charset="-78"/>
                <a:cs typeface="Andalus" pitchFamily="18" charset="-78"/>
              </a:rPr>
              <a:t>Corso </a:t>
            </a:r>
            <a:r>
              <a:rPr lang="it-IT" sz="2000" dirty="0">
                <a:latin typeface="Andalus" pitchFamily="18" charset="-78"/>
                <a:cs typeface="Andalus" pitchFamily="18" charset="-78"/>
              </a:rPr>
              <a:t>di II livello, della durata minima di 100 ore, finalizzato ad acquisire le competenze necessarie per l’assistenza a domicilio di persone affette da malattie neurologiche avanzate inguaribili e a sviluppare processi di acquisizione di competenze rispetto a specifiche problematiche assistenziali. </a:t>
            </a:r>
          </a:p>
        </p:txBody>
      </p:sp>
      <p:sp>
        <p:nvSpPr>
          <p:cNvPr id="3" name="Rettangolo 2"/>
          <p:cNvSpPr/>
          <p:nvPr/>
        </p:nvSpPr>
        <p:spPr>
          <a:xfrm>
            <a:off x="539552" y="1909281"/>
            <a:ext cx="7992888" cy="707886"/>
          </a:xfrm>
          <a:prstGeom prst="rect">
            <a:avLst/>
          </a:prstGeom>
        </p:spPr>
        <p:txBody>
          <a:bodyPr wrap="square">
            <a:spAutoFit/>
          </a:bodyPr>
          <a:lstStyle/>
          <a:p>
            <a:pPr algn="ctr"/>
            <a:r>
              <a:rPr lang="it-IT" sz="2000" dirty="0" smtClean="0">
                <a:latin typeface="Andalus" pitchFamily="18" charset="-78"/>
                <a:cs typeface="Andalus" pitchFamily="18" charset="-78"/>
              </a:rPr>
              <a:t>Sono </a:t>
            </a:r>
            <a:r>
              <a:rPr lang="it-IT" sz="2000" dirty="0">
                <a:latin typeface="Andalus" pitchFamily="18" charset="-78"/>
                <a:cs typeface="Andalus" pitchFamily="18" charset="-78"/>
              </a:rPr>
              <a:t>stati attivati alcuni percorsi formativi per le assistenti familiari al fine di qualificarne maggiormente la professionalità. In </a:t>
            </a:r>
            <a:r>
              <a:rPr lang="it-IT" sz="2000" dirty="0" smtClean="0">
                <a:latin typeface="Andalus" pitchFamily="18" charset="-78"/>
                <a:cs typeface="Andalus" pitchFamily="18" charset="-78"/>
              </a:rPr>
              <a:t>particolare:</a:t>
            </a:r>
            <a:endParaRPr lang="it-IT" sz="2000" b="1" dirty="0">
              <a:latin typeface="Andalus" pitchFamily="18" charset="-78"/>
              <a:cs typeface="Andalus" pitchFamily="18" charset="-78"/>
            </a:endParaRPr>
          </a:p>
        </p:txBody>
      </p:sp>
      <p:sp>
        <p:nvSpPr>
          <p:cNvPr id="7" name="CasellaDiTesto 6"/>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ESEMPI DI BUONE PRATICHE</a:t>
            </a:r>
            <a:endParaRPr lang="it-IT" sz="3000" dirty="0">
              <a:solidFill>
                <a:srgbClr val="C00000"/>
              </a:solidFill>
              <a:latin typeface="Andalus" pitchFamily="18" charset="-78"/>
              <a:cs typeface="Andalus" pitchFamily="18" charset="-78"/>
            </a:endParaRPr>
          </a:p>
        </p:txBody>
      </p:sp>
    </p:spTree>
    <p:extLst>
      <p:ext uri="{BB962C8B-B14F-4D97-AF65-F5344CB8AC3E}">
        <p14:creationId xmlns:p14="http://schemas.microsoft.com/office/powerpoint/2010/main" val="38461462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38</a:t>
            </a:fld>
            <a:endParaRPr lang="it-IT" dirty="0"/>
          </a:p>
        </p:txBody>
      </p:sp>
      <p:sp>
        <p:nvSpPr>
          <p:cNvPr id="6" name="CasellaDiTesto 5"/>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AREE DI INTERVENTO</a:t>
            </a:r>
            <a:endParaRPr lang="it-IT" sz="3000" dirty="0">
              <a:solidFill>
                <a:srgbClr val="C00000"/>
              </a:solidFill>
              <a:latin typeface="Andalus" pitchFamily="18" charset="-78"/>
              <a:cs typeface="Andalus" pitchFamily="18" charset="-78"/>
            </a:endParaRPr>
          </a:p>
        </p:txBody>
      </p:sp>
      <p:sp>
        <p:nvSpPr>
          <p:cNvPr id="7" name="Rettangolo 6"/>
          <p:cNvSpPr/>
          <p:nvPr/>
        </p:nvSpPr>
        <p:spPr>
          <a:xfrm>
            <a:off x="301560" y="1844824"/>
            <a:ext cx="8590920" cy="3721188"/>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algn="just">
              <a:spcAft>
                <a:spcPts val="1200"/>
              </a:spcAft>
            </a:pPr>
            <a:r>
              <a:rPr lang="it-IT" sz="2000" dirty="0" smtClean="0">
                <a:latin typeface="Andalus" pitchFamily="18" charset="-78"/>
                <a:cs typeface="Andalus" pitchFamily="18" charset="-78"/>
              </a:rPr>
              <a:t>Poiché </a:t>
            </a:r>
            <a:r>
              <a:rPr lang="it-IT" sz="2000" dirty="0">
                <a:latin typeface="Andalus" pitchFamily="18" charset="-78"/>
                <a:cs typeface="Andalus" pitchFamily="18" charset="-78"/>
              </a:rPr>
              <a:t>il </a:t>
            </a:r>
            <a:r>
              <a:rPr lang="it-IT" sz="2000" b="1" dirty="0">
                <a:latin typeface="Andalus" pitchFamily="18" charset="-78"/>
                <a:cs typeface="Andalus" pitchFamily="18" charset="-78"/>
              </a:rPr>
              <a:t>90%</a:t>
            </a:r>
            <a:r>
              <a:rPr lang="it-IT" sz="2000" dirty="0">
                <a:latin typeface="Andalus" pitchFamily="18" charset="-78"/>
                <a:cs typeface="Andalus" pitchFamily="18" charset="-78"/>
              </a:rPr>
              <a:t> delle assistenti familiari è di </a:t>
            </a:r>
            <a:r>
              <a:rPr lang="it-IT" sz="2000" b="1" dirty="0">
                <a:latin typeface="Andalus" pitchFamily="18" charset="-78"/>
                <a:cs typeface="Andalus" pitchFamily="18" charset="-78"/>
              </a:rPr>
              <a:t>origine straniera</a:t>
            </a:r>
            <a:r>
              <a:rPr lang="it-IT" sz="2000" dirty="0">
                <a:latin typeface="Andalus" pitchFamily="18" charset="-78"/>
                <a:cs typeface="Andalus" pitchFamily="18" charset="-78"/>
              </a:rPr>
              <a:t>, è necessario agire nell’ambito dell’emersione del lavoro sommerso per favorire anche la posizione regolare di questi lavoratori nel nostro paese.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Assumere regolarmente </a:t>
            </a:r>
            <a:r>
              <a:rPr lang="it-IT" sz="2000" dirty="0">
                <a:latin typeface="Andalus" pitchFamily="18" charset="-78"/>
                <a:cs typeface="Andalus" pitchFamily="18" charset="-78"/>
              </a:rPr>
              <a:t>un’assistente familiare ha per le </a:t>
            </a:r>
            <a:r>
              <a:rPr lang="it-IT" sz="2000" dirty="0" smtClean="0">
                <a:latin typeface="Andalus" pitchFamily="18" charset="-78"/>
                <a:cs typeface="Andalus" pitchFamily="18" charset="-78"/>
              </a:rPr>
              <a:t>famiglie </a:t>
            </a:r>
            <a:r>
              <a:rPr lang="it-IT" sz="2000" dirty="0">
                <a:latin typeface="Andalus" pitchFamily="18" charset="-78"/>
                <a:cs typeface="Andalus" pitchFamily="18" charset="-78"/>
              </a:rPr>
              <a:t>un costo notevolmente più alto rispetto all'assunzione in nero, pari al </a:t>
            </a:r>
            <a:r>
              <a:rPr lang="it-IT" sz="2000" b="1" dirty="0">
                <a:latin typeface="Andalus" pitchFamily="18" charset="-78"/>
                <a:cs typeface="Andalus" pitchFamily="18" charset="-78"/>
              </a:rPr>
              <a:t>40%</a:t>
            </a:r>
            <a:r>
              <a:rPr lang="it-IT" sz="2000" dirty="0">
                <a:latin typeface="Andalus" pitchFamily="18" charset="-78"/>
                <a:cs typeface="Andalus" pitchFamily="18" charset="-78"/>
              </a:rPr>
              <a:t> (N.N.A., 2009</a:t>
            </a:r>
            <a:r>
              <a:rPr lang="it-IT" sz="2000" dirty="0" smtClean="0">
                <a:latin typeface="Andalus" pitchFamily="18" charset="-78"/>
                <a:cs typeface="Andalus" pitchFamily="18" charset="-78"/>
              </a:rPr>
              <a:t>).</a:t>
            </a:r>
          </a:p>
          <a:p>
            <a:pPr algn="just">
              <a:spcAft>
                <a:spcPts val="1200"/>
              </a:spcAft>
            </a:pPr>
            <a:r>
              <a:rPr lang="it-IT" sz="2000" dirty="0" smtClean="0">
                <a:latin typeface="Andalus" pitchFamily="18" charset="-78"/>
                <a:cs typeface="Andalus" pitchFamily="18" charset="-78"/>
              </a:rPr>
              <a:t>Gli </a:t>
            </a:r>
            <a:r>
              <a:rPr lang="it-IT" sz="2000" dirty="0">
                <a:latin typeface="Andalus" pitchFamily="18" charset="-78"/>
                <a:cs typeface="Andalus" pitchFamily="18" charset="-78"/>
              </a:rPr>
              <a:t>oneri contributivi per le famiglie possono raggiungere infatti i </a:t>
            </a:r>
            <a:r>
              <a:rPr lang="it-IT" sz="2000" b="1" dirty="0">
                <a:latin typeface="Andalus" pitchFamily="18" charset="-78"/>
                <a:cs typeface="Andalus" pitchFamily="18" charset="-78"/>
              </a:rPr>
              <a:t>3000 euro </a:t>
            </a:r>
            <a:r>
              <a:rPr lang="it-IT" sz="2000" dirty="0">
                <a:latin typeface="Andalus" pitchFamily="18" charset="-78"/>
                <a:cs typeface="Andalus" pitchFamily="18" charset="-78"/>
              </a:rPr>
              <a:t>all’anno. </a:t>
            </a:r>
            <a:endParaRPr lang="it-IT" sz="2000" dirty="0" smtClean="0">
              <a:latin typeface="Andalus" pitchFamily="18" charset="-78"/>
              <a:cs typeface="Andalus" pitchFamily="18" charset="-78"/>
            </a:endParaRPr>
          </a:p>
          <a:p>
            <a:pPr algn="just"/>
            <a:r>
              <a:rPr lang="it-IT" sz="2000" dirty="0" smtClean="0">
                <a:latin typeface="Andalus" pitchFamily="18" charset="-78"/>
                <a:cs typeface="Andalus" pitchFamily="18" charset="-78"/>
              </a:rPr>
              <a:t>Spesso </a:t>
            </a:r>
            <a:r>
              <a:rPr lang="it-IT" sz="2000" dirty="0">
                <a:latin typeface="Andalus" pitchFamily="18" charset="-78"/>
                <a:cs typeface="Andalus" pitchFamily="18" charset="-78"/>
              </a:rPr>
              <a:t>per far fronte a tale criticità molti datori di lavoro assumono la badante con il contratto per il </a:t>
            </a:r>
            <a:r>
              <a:rPr lang="it-IT" sz="2000" b="1" dirty="0">
                <a:latin typeface="Andalus" pitchFamily="18" charset="-78"/>
                <a:cs typeface="Andalus" pitchFamily="18" charset="-78"/>
              </a:rPr>
              <a:t>minimo previsto dalla legge</a:t>
            </a:r>
            <a:r>
              <a:rPr lang="it-IT" sz="2000" dirty="0">
                <a:latin typeface="Andalus" pitchFamily="18" charset="-78"/>
                <a:cs typeface="Andalus" pitchFamily="18" charset="-78"/>
              </a:rPr>
              <a:t>, 25 ore settimanali, anche quando questa lavora molto di più, retribuendole le ore aggiuntive in nero. </a:t>
            </a:r>
            <a:endParaRPr lang="it-IT" sz="2000" dirty="0" smtClean="0">
              <a:latin typeface="Andalus" pitchFamily="18" charset="-78"/>
              <a:cs typeface="Andalus" pitchFamily="18" charset="-78"/>
            </a:endParaRPr>
          </a:p>
        </p:txBody>
      </p:sp>
      <p:sp>
        <p:nvSpPr>
          <p:cNvPr id="2" name="Rettangolo 1"/>
          <p:cNvSpPr/>
          <p:nvPr/>
        </p:nvSpPr>
        <p:spPr>
          <a:xfrm>
            <a:off x="301560" y="5949280"/>
            <a:ext cx="8590920" cy="707886"/>
          </a:xfrm>
          <a:prstGeom prst="rect">
            <a:avLst/>
          </a:prstGeom>
        </p:spPr>
        <p:txBody>
          <a:bodyPr wrap="square">
            <a:spAutoFit/>
          </a:bodyPr>
          <a:lstStyle/>
          <a:p>
            <a:pPr algn="ctr"/>
            <a:r>
              <a:rPr lang="it-IT" sz="2000" dirty="0">
                <a:latin typeface="Andalus" pitchFamily="18" charset="-78"/>
                <a:cs typeface="Andalus" pitchFamily="18" charset="-78"/>
              </a:rPr>
              <a:t>Coloro che giungono in </a:t>
            </a:r>
            <a:r>
              <a:rPr lang="it-IT" sz="2000" b="1" dirty="0">
                <a:latin typeface="Andalus" pitchFamily="18" charset="-78"/>
                <a:cs typeface="Andalus" pitchFamily="18" charset="-78"/>
              </a:rPr>
              <a:t>Italia</a:t>
            </a:r>
            <a:r>
              <a:rPr lang="it-IT" sz="2000" dirty="0">
                <a:latin typeface="Andalus" pitchFamily="18" charset="-78"/>
                <a:cs typeface="Andalus" pitchFamily="18" charset="-78"/>
              </a:rPr>
              <a:t> con un progetto migratorio a breve termine sono poco interessate ad accumulare i </a:t>
            </a:r>
            <a:r>
              <a:rPr lang="it-IT" sz="2000" b="1" dirty="0">
                <a:latin typeface="Andalus" pitchFamily="18" charset="-78"/>
                <a:cs typeface="Andalus" pitchFamily="18" charset="-78"/>
              </a:rPr>
              <a:t>contributi pensionistici</a:t>
            </a:r>
            <a:r>
              <a:rPr lang="it-IT" sz="2000" dirty="0">
                <a:latin typeface="Andalus" pitchFamily="18" charset="-78"/>
                <a:cs typeface="Andalus" pitchFamily="18" charset="-78"/>
              </a:rPr>
              <a:t>.</a:t>
            </a:r>
          </a:p>
        </p:txBody>
      </p:sp>
    </p:spTree>
    <p:extLst>
      <p:ext uri="{BB962C8B-B14F-4D97-AF65-F5344CB8AC3E}">
        <p14:creationId xmlns:p14="http://schemas.microsoft.com/office/powerpoint/2010/main" val="15386294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39</a:t>
            </a:fld>
            <a:endParaRPr lang="it-IT" dirty="0"/>
          </a:p>
        </p:txBody>
      </p:sp>
      <p:sp>
        <p:nvSpPr>
          <p:cNvPr id="6" name="CasellaDiTesto 5"/>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AREE DI INTERVENTO</a:t>
            </a:r>
            <a:endParaRPr lang="it-IT" sz="3000" dirty="0">
              <a:solidFill>
                <a:srgbClr val="C00000"/>
              </a:solidFill>
              <a:latin typeface="Andalus" pitchFamily="18" charset="-78"/>
              <a:cs typeface="Andalus" pitchFamily="18" charset="-78"/>
            </a:endParaRPr>
          </a:p>
        </p:txBody>
      </p:sp>
      <p:sp>
        <p:nvSpPr>
          <p:cNvPr id="7" name="Rettangolo 6"/>
          <p:cNvSpPr/>
          <p:nvPr/>
        </p:nvSpPr>
        <p:spPr>
          <a:xfrm>
            <a:off x="301560" y="1844824"/>
            <a:ext cx="8590920" cy="1720641"/>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algn="just">
              <a:spcAft>
                <a:spcPts val="1200"/>
              </a:spcAft>
            </a:pPr>
            <a:r>
              <a:rPr lang="it-IT" sz="2000" dirty="0">
                <a:latin typeface="Andalus" pitchFamily="18" charset="-78"/>
                <a:cs typeface="Andalus" pitchFamily="18" charset="-78"/>
              </a:rPr>
              <a:t>In tale scenario sembra quindi importante, anche sulla base delle esperienze oltreconfine come quella </a:t>
            </a:r>
            <a:r>
              <a:rPr lang="it-IT" sz="2000" b="1" dirty="0">
                <a:latin typeface="Andalus" pitchFamily="18" charset="-78"/>
                <a:cs typeface="Andalus" pitchFamily="18" charset="-78"/>
              </a:rPr>
              <a:t>francese</a:t>
            </a:r>
            <a:r>
              <a:rPr lang="it-IT" sz="2000" dirty="0">
                <a:latin typeface="Andalus" pitchFamily="18" charset="-78"/>
                <a:cs typeface="Andalus" pitchFamily="18" charset="-78"/>
              </a:rPr>
              <a:t>, offrire alle famiglie che impiegano regolarmente un’assistente familiare delle </a:t>
            </a:r>
            <a:r>
              <a:rPr lang="it-IT" sz="2000" b="1" dirty="0">
                <a:latin typeface="Andalus" pitchFamily="18" charset="-78"/>
                <a:cs typeface="Andalus" pitchFamily="18" charset="-78"/>
              </a:rPr>
              <a:t>agevolazioni fiscali</a:t>
            </a:r>
            <a:r>
              <a:rPr lang="it-IT" sz="2000" dirty="0">
                <a:latin typeface="Andalus" pitchFamily="18" charset="-78"/>
                <a:cs typeface="Andalus" pitchFamily="18" charset="-78"/>
              </a:rPr>
              <a:t>, in modo che queste non si sentano legittimate a ricorrere al mercato sommerso notevolmente più economico. </a:t>
            </a:r>
            <a:endParaRPr lang="it-IT" sz="2000" dirty="0" smtClean="0">
              <a:latin typeface="Andalus" pitchFamily="18" charset="-78"/>
              <a:cs typeface="Andalus" pitchFamily="18" charset="-78"/>
            </a:endParaRPr>
          </a:p>
        </p:txBody>
      </p:sp>
      <p:sp>
        <p:nvSpPr>
          <p:cNvPr id="3" name="Rettangolo 2"/>
          <p:cNvSpPr/>
          <p:nvPr/>
        </p:nvSpPr>
        <p:spPr>
          <a:xfrm>
            <a:off x="395536" y="3933056"/>
            <a:ext cx="8280920" cy="270843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spcAft>
                <a:spcPts val="600"/>
              </a:spcAft>
            </a:pPr>
            <a:r>
              <a:rPr lang="it-IT" sz="2000" dirty="0" smtClean="0">
                <a:latin typeface="Andalus" pitchFamily="18" charset="-78"/>
                <a:cs typeface="Andalus" pitchFamily="18" charset="-78"/>
              </a:rPr>
              <a:t>Un’ipotesi </a:t>
            </a:r>
            <a:r>
              <a:rPr lang="it-IT" sz="2000" dirty="0">
                <a:latin typeface="Andalus" pitchFamily="18" charset="-78"/>
                <a:cs typeface="Andalus" pitchFamily="18" charset="-78"/>
              </a:rPr>
              <a:t>in tal senso potrebbe essere quella di aumentare gli </a:t>
            </a:r>
            <a:r>
              <a:rPr lang="it-IT" sz="2000" b="1" dirty="0">
                <a:latin typeface="Andalus" pitchFamily="18" charset="-78"/>
                <a:cs typeface="Andalus" pitchFamily="18" charset="-78"/>
              </a:rPr>
              <a:t>sconti fiscali </a:t>
            </a:r>
            <a:r>
              <a:rPr lang="it-IT" sz="2000" dirty="0">
                <a:latin typeface="Andalus" pitchFamily="18" charset="-78"/>
                <a:cs typeface="Andalus" pitchFamily="18" charset="-78"/>
              </a:rPr>
              <a:t>proporzionalmente alla disponibilità di reddito delle famiglie, in modo che coloro che posseggono un reddito più basso possano usufruire di </a:t>
            </a:r>
            <a:r>
              <a:rPr lang="it-IT" sz="2000" b="1" dirty="0">
                <a:latin typeface="Andalus" pitchFamily="18" charset="-78"/>
                <a:cs typeface="Andalus" pitchFamily="18" charset="-78"/>
              </a:rPr>
              <a:t>agevolazioni maggiori</a:t>
            </a:r>
            <a:r>
              <a:rPr lang="it-IT" sz="2000" dirty="0">
                <a:latin typeface="Andalus" pitchFamily="18" charset="-78"/>
                <a:cs typeface="Andalus" pitchFamily="18" charset="-78"/>
              </a:rPr>
              <a:t>, fino a coprire più della metà dei contributi versati</a:t>
            </a:r>
            <a:r>
              <a:rPr lang="it-IT" sz="2000" dirty="0" smtClean="0">
                <a:latin typeface="Andalus" pitchFamily="18" charset="-78"/>
                <a:cs typeface="Andalus" pitchFamily="18" charset="-78"/>
              </a:rPr>
              <a:t>.</a:t>
            </a:r>
          </a:p>
          <a:p>
            <a:pPr algn="just">
              <a:spcAft>
                <a:spcPts val="600"/>
              </a:spcAft>
            </a:pPr>
            <a:r>
              <a:rPr lang="it-IT" sz="2000" dirty="0" smtClean="0">
                <a:latin typeface="Andalus" pitchFamily="18" charset="-78"/>
                <a:cs typeface="Andalus" pitchFamily="18" charset="-78"/>
              </a:rPr>
              <a:t>Un’attenzione </a:t>
            </a:r>
            <a:r>
              <a:rPr lang="it-IT" sz="2000" dirty="0">
                <a:latin typeface="Andalus" pitchFamily="18" charset="-78"/>
                <a:cs typeface="Andalus" pitchFamily="18" charset="-78"/>
              </a:rPr>
              <a:t>particolare </a:t>
            </a:r>
            <a:r>
              <a:rPr lang="it-IT" sz="2000" dirty="0" smtClean="0">
                <a:latin typeface="Andalus" pitchFamily="18" charset="-78"/>
                <a:cs typeface="Andalus" pitchFamily="18" charset="-78"/>
              </a:rPr>
              <a:t>potrebbe </a:t>
            </a:r>
            <a:r>
              <a:rPr lang="it-IT" sz="2000" dirty="0">
                <a:latin typeface="Andalus" pitchFamily="18" charset="-78"/>
                <a:cs typeface="Andalus" pitchFamily="18" charset="-78"/>
              </a:rPr>
              <a:t>riguardare gli anziani con </a:t>
            </a:r>
            <a:r>
              <a:rPr lang="it-IT" sz="2000" b="1" dirty="0">
                <a:latin typeface="Andalus" pitchFamily="18" charset="-78"/>
                <a:cs typeface="Andalus" pitchFamily="18" charset="-78"/>
              </a:rPr>
              <a:t>più di 70 anni </a:t>
            </a:r>
            <a:r>
              <a:rPr lang="it-IT" sz="2000" dirty="0">
                <a:latin typeface="Andalus" pitchFamily="18" charset="-78"/>
                <a:cs typeface="Andalus" pitchFamily="18" charset="-78"/>
              </a:rPr>
              <a:t>che assumono direttamente un’assistente familiare perché soli. </a:t>
            </a:r>
            <a:endParaRPr lang="it-IT" sz="2000" dirty="0" smtClean="0">
              <a:latin typeface="Andalus" pitchFamily="18" charset="-78"/>
              <a:cs typeface="Andalus" pitchFamily="18" charset="-78"/>
            </a:endParaRPr>
          </a:p>
          <a:p>
            <a:pPr algn="just">
              <a:spcAft>
                <a:spcPts val="600"/>
              </a:spcAft>
            </a:pPr>
            <a:r>
              <a:rPr lang="it-IT" sz="2000" dirty="0" smtClean="0">
                <a:latin typeface="Andalus" pitchFamily="18" charset="-78"/>
                <a:cs typeface="Andalus" pitchFamily="18" charset="-78"/>
              </a:rPr>
              <a:t>Sull’esempio </a:t>
            </a:r>
            <a:r>
              <a:rPr lang="it-IT" sz="2000" dirty="0">
                <a:latin typeface="Andalus" pitchFamily="18" charset="-78"/>
                <a:cs typeface="Andalus" pitchFamily="18" charset="-78"/>
              </a:rPr>
              <a:t>del caso </a:t>
            </a:r>
            <a:r>
              <a:rPr lang="it-IT" sz="2000" b="1" dirty="0">
                <a:latin typeface="Andalus" pitchFamily="18" charset="-78"/>
                <a:cs typeface="Andalus" pitchFamily="18" charset="-78"/>
              </a:rPr>
              <a:t>francese</a:t>
            </a:r>
            <a:r>
              <a:rPr lang="it-IT" sz="2000" dirty="0">
                <a:latin typeface="Andalus" pitchFamily="18" charset="-78"/>
                <a:cs typeface="Andalus" pitchFamily="18" charset="-78"/>
              </a:rPr>
              <a:t>, questi soggetti potrebbero essere esonerati dal pagamento degli oneri contributivi.</a:t>
            </a:r>
            <a:endParaRPr lang="it-IT" sz="2000" b="1" dirty="0">
              <a:latin typeface="Andalus" pitchFamily="18" charset="-78"/>
              <a:cs typeface="Andalus" pitchFamily="18" charset="-78"/>
            </a:endParaRPr>
          </a:p>
        </p:txBody>
      </p:sp>
    </p:spTree>
    <p:extLst>
      <p:ext uri="{BB962C8B-B14F-4D97-AF65-F5344CB8AC3E}">
        <p14:creationId xmlns:p14="http://schemas.microsoft.com/office/powerpoint/2010/main" val="537457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53097"/>
            <a:ext cx="8784976" cy="1015663"/>
          </a:xfrm>
          <a:prstGeom prst="rect">
            <a:avLst/>
          </a:prstGeom>
          <a:noFill/>
        </p:spPr>
        <p:txBody>
          <a:bodyPr wrap="square" rtlCol="0">
            <a:spAutoFit/>
          </a:bodyPr>
          <a:lstStyle/>
          <a:p>
            <a:pPr algn="ctr"/>
            <a:r>
              <a:rPr lang="it-IT" sz="3000" dirty="0">
                <a:solidFill>
                  <a:srgbClr val="C00000"/>
                </a:solidFill>
                <a:latin typeface="Andalus" pitchFamily="18" charset="-78"/>
                <a:cs typeface="Andalus" pitchFamily="18" charset="-78"/>
              </a:rPr>
              <a:t>ASSISTENZA AGLI ANZIANI IN LOMBARDIA TRA BADANTI, FAMIGLIE E SERVIZI PUBBLICI</a:t>
            </a: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4</a:t>
            </a:fld>
            <a:endParaRPr lang="it-IT"/>
          </a:p>
        </p:txBody>
      </p:sp>
      <p:sp>
        <p:nvSpPr>
          <p:cNvPr id="3" name="Rettangolo 2"/>
          <p:cNvSpPr/>
          <p:nvPr/>
        </p:nvSpPr>
        <p:spPr>
          <a:xfrm>
            <a:off x="251520" y="2498212"/>
            <a:ext cx="8734936" cy="14773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spcAft>
                <a:spcPts val="1200"/>
              </a:spcAft>
            </a:pPr>
            <a:r>
              <a:rPr lang="it-IT" sz="2000" dirty="0">
                <a:latin typeface="Andalus" pitchFamily="18" charset="-78"/>
                <a:cs typeface="Andalus" pitchFamily="18" charset="-78"/>
              </a:rPr>
              <a:t>In merito alle ore di assistenza giornaliera prestata, circa la metà delle assistenti familiari </a:t>
            </a:r>
            <a:r>
              <a:rPr lang="it-IT" sz="2000" dirty="0" smtClean="0">
                <a:latin typeface="Andalus" pitchFamily="18" charset="-78"/>
                <a:cs typeface="Andalus" pitchFamily="18" charset="-78"/>
              </a:rPr>
              <a:t>forniscono </a:t>
            </a:r>
            <a:r>
              <a:rPr lang="it-IT" sz="2000" dirty="0">
                <a:latin typeface="Andalus" pitchFamily="18" charset="-78"/>
                <a:cs typeface="Andalus" pitchFamily="18" charset="-78"/>
              </a:rPr>
              <a:t>cure per più di 13 ore al </a:t>
            </a:r>
            <a:r>
              <a:rPr lang="it-IT" sz="2000" dirty="0" smtClean="0">
                <a:latin typeface="Andalus" pitchFamily="18" charset="-78"/>
                <a:cs typeface="Andalus" pitchFamily="18" charset="-78"/>
              </a:rPr>
              <a:t>giorno;</a:t>
            </a:r>
          </a:p>
          <a:p>
            <a:pPr algn="ctr"/>
            <a:r>
              <a:rPr lang="it-IT" sz="2000" dirty="0" smtClean="0">
                <a:latin typeface="Andalus" pitchFamily="18" charset="-78"/>
                <a:cs typeface="Andalus" pitchFamily="18" charset="-78"/>
              </a:rPr>
              <a:t>rispetto </a:t>
            </a:r>
            <a:r>
              <a:rPr lang="it-IT" sz="2000" dirty="0">
                <a:latin typeface="Andalus" pitchFamily="18" charset="-78"/>
                <a:cs typeface="Andalus" pitchFamily="18" charset="-78"/>
              </a:rPr>
              <a:t>alla retribuzione percepita un terzo delle assistenti intervistate durante l’indagine si colloca nella fascia di stipendio mensile tra i 750 e gli 800 euro</a:t>
            </a:r>
          </a:p>
        </p:txBody>
      </p:sp>
      <p:sp>
        <p:nvSpPr>
          <p:cNvPr id="13" name="Rettangolo 12"/>
          <p:cNvSpPr/>
          <p:nvPr/>
        </p:nvSpPr>
        <p:spPr>
          <a:xfrm>
            <a:off x="301559" y="1484784"/>
            <a:ext cx="8574245" cy="353943"/>
          </a:xfrm>
          <a:prstGeom prst="rect">
            <a:avLst/>
          </a:prstGeom>
        </p:spPr>
        <p:txBody>
          <a:bodyPr wrap="square">
            <a:spAutoFit/>
          </a:bodyPr>
          <a:lstStyle/>
          <a:p>
            <a:pPr algn="ctr"/>
            <a:r>
              <a:rPr lang="it-IT" sz="1700" b="1" dirty="0" smtClean="0">
                <a:solidFill>
                  <a:srgbClr val="FF0000"/>
                </a:solidFill>
                <a:latin typeface="Bookman Old Style" pitchFamily="18" charset="0"/>
                <a:cs typeface="Andalus" pitchFamily="18" charset="-78"/>
              </a:rPr>
              <a:t>Assistenti familiari in </a:t>
            </a:r>
            <a:r>
              <a:rPr lang="it-IT" sz="1700" b="1" dirty="0">
                <a:solidFill>
                  <a:srgbClr val="FF0000"/>
                </a:solidFill>
                <a:latin typeface="Bookman Old Style" pitchFamily="18" charset="0"/>
                <a:cs typeface="Andalus" pitchFamily="18" charset="-78"/>
              </a:rPr>
              <a:t>L</a:t>
            </a:r>
            <a:r>
              <a:rPr lang="it-IT" sz="1700" b="1" dirty="0" smtClean="0">
                <a:solidFill>
                  <a:srgbClr val="FF0000"/>
                </a:solidFill>
                <a:latin typeface="Bookman Old Style" pitchFamily="18" charset="0"/>
                <a:cs typeface="Andalus" pitchFamily="18" charset="-78"/>
              </a:rPr>
              <a:t>ombardia</a:t>
            </a:r>
            <a:endParaRPr lang="it-IT" sz="1700" b="1" dirty="0">
              <a:solidFill>
                <a:srgbClr val="FF0000"/>
              </a:solidFill>
              <a:latin typeface="Bookman Old Style" pitchFamily="18" charset="0"/>
              <a:cs typeface="Andalus" pitchFamily="18" charset="-78"/>
            </a:endParaRPr>
          </a:p>
        </p:txBody>
      </p:sp>
      <p:sp>
        <p:nvSpPr>
          <p:cNvPr id="10" name="Rettangolo 9"/>
          <p:cNvSpPr/>
          <p:nvPr/>
        </p:nvSpPr>
        <p:spPr>
          <a:xfrm>
            <a:off x="157544" y="1916832"/>
            <a:ext cx="8734936" cy="400110"/>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it-IT" sz="2000" dirty="0" smtClean="0">
                <a:latin typeface="Andalus" pitchFamily="18" charset="-78"/>
                <a:cs typeface="Andalus" pitchFamily="18" charset="-78"/>
              </a:rPr>
              <a:t>Le stime dell’IRS </a:t>
            </a:r>
            <a:r>
              <a:rPr lang="it-IT" sz="2000" dirty="0">
                <a:latin typeface="Andalus" pitchFamily="18" charset="-78"/>
                <a:cs typeface="Andalus" pitchFamily="18" charset="-78"/>
              </a:rPr>
              <a:t>di Milano, in diverse province </a:t>
            </a:r>
            <a:r>
              <a:rPr lang="it-IT" sz="2000" dirty="0" smtClean="0">
                <a:latin typeface="Andalus" pitchFamily="18" charset="-78"/>
                <a:cs typeface="Andalus" pitchFamily="18" charset="-78"/>
              </a:rPr>
              <a:t>lombarde</a:t>
            </a:r>
            <a:r>
              <a:rPr lang="it-IT" sz="2000" dirty="0">
                <a:latin typeface="Andalus" pitchFamily="18" charset="-78"/>
                <a:cs typeface="Andalus" pitchFamily="18" charset="-78"/>
              </a:rPr>
              <a:t>.</a:t>
            </a:r>
          </a:p>
        </p:txBody>
      </p:sp>
      <p:sp>
        <p:nvSpPr>
          <p:cNvPr id="7" name="Rettangolo 6"/>
          <p:cNvSpPr/>
          <p:nvPr/>
        </p:nvSpPr>
        <p:spPr>
          <a:xfrm>
            <a:off x="1763688" y="4345359"/>
            <a:ext cx="5904656" cy="307777"/>
          </a:xfrm>
          <a:prstGeom prst="rect">
            <a:avLst/>
          </a:prstGeom>
        </p:spPr>
        <p:txBody>
          <a:bodyPr wrap="square">
            <a:spAutoFit/>
          </a:bodyPr>
          <a:lstStyle/>
          <a:p>
            <a:r>
              <a:rPr lang="it-IT" sz="1400" b="1" dirty="0">
                <a:latin typeface="Cambria" pitchFamily="18" charset="0"/>
              </a:rPr>
              <a:t>Retribuzione mensile delle Assistenti familiari in Lombardia</a:t>
            </a:r>
            <a:endParaRPr lang="it-IT" sz="1400" dirty="0">
              <a:latin typeface="Cambria" pitchFamily="18" charset="0"/>
            </a:endParaRPr>
          </a:p>
        </p:txBody>
      </p:sp>
      <p:graphicFrame>
        <p:nvGraphicFramePr>
          <p:cNvPr id="9" name="Tabella 8"/>
          <p:cNvGraphicFramePr>
            <a:graphicFrameLocks noGrp="1"/>
          </p:cNvGraphicFramePr>
          <p:nvPr>
            <p:extLst>
              <p:ext uri="{D42A27DB-BD31-4B8C-83A1-F6EECF244321}">
                <p14:modId xmlns:p14="http://schemas.microsoft.com/office/powerpoint/2010/main" val="4023769464"/>
              </p:ext>
            </p:extLst>
          </p:nvPr>
        </p:nvGraphicFramePr>
        <p:xfrm>
          <a:off x="1791444" y="4653136"/>
          <a:ext cx="5156820" cy="1682496"/>
        </p:xfrm>
        <a:graphic>
          <a:graphicData uri="http://schemas.openxmlformats.org/drawingml/2006/table">
            <a:tbl>
              <a:tblPr firstRow="1" firstCol="1" bandRow="1">
                <a:tableStyleId>{5C22544A-7EE6-4342-B048-85BDC9FD1C3A}</a:tableStyleId>
              </a:tblPr>
              <a:tblGrid>
                <a:gridCol w="2578410"/>
                <a:gridCol w="2578410"/>
              </a:tblGrid>
              <a:tr h="190500">
                <a:tc>
                  <a:txBody>
                    <a:bodyPr/>
                    <a:lstStyle/>
                    <a:p>
                      <a:pPr>
                        <a:lnSpc>
                          <a:spcPct val="115000"/>
                        </a:lnSpc>
                      </a:pPr>
                      <a:endParaRPr lang="it-IT" sz="1100" dirty="0">
                        <a:effectLst/>
                        <a:latin typeface="Calibri"/>
                        <a:cs typeface="Times New Roman"/>
                      </a:endParaRPr>
                    </a:p>
                  </a:txBody>
                  <a:tcPr marL="44450" marR="44450" marT="0" marB="0" anchor="b"/>
                </a:tc>
                <a:tc>
                  <a:txBody>
                    <a:bodyPr/>
                    <a:lstStyle/>
                    <a:p>
                      <a:pPr>
                        <a:lnSpc>
                          <a:spcPct val="115000"/>
                        </a:lnSpc>
                        <a:spcAft>
                          <a:spcPts val="0"/>
                        </a:spcAft>
                      </a:pPr>
                      <a:r>
                        <a:rPr lang="it-IT" sz="1200">
                          <a:effectLst/>
                        </a:rPr>
                        <a:t>Lombardia</a:t>
                      </a:r>
                      <a:endParaRPr lang="it-IT" sz="1100">
                        <a:effectLst/>
                        <a:latin typeface="Calibri"/>
                        <a:ea typeface="Times New Roman"/>
                        <a:cs typeface="Times New Roman"/>
                      </a:endParaRPr>
                    </a:p>
                  </a:txBody>
                  <a:tcPr marL="44450" marR="44450" marT="0" marB="0" anchor="b"/>
                </a:tc>
              </a:tr>
              <a:tr h="190500">
                <a:tc>
                  <a:txBody>
                    <a:bodyPr/>
                    <a:lstStyle/>
                    <a:p>
                      <a:pPr>
                        <a:lnSpc>
                          <a:spcPct val="115000"/>
                        </a:lnSpc>
                        <a:spcAft>
                          <a:spcPts val="0"/>
                        </a:spcAft>
                      </a:pPr>
                      <a:r>
                        <a:rPr lang="it-IT" sz="1200">
                          <a:effectLst/>
                        </a:rPr>
                        <a:t>meno di 500 euro</a:t>
                      </a:r>
                      <a:endParaRPr lang="it-IT" sz="1100">
                        <a:effectLst/>
                        <a:latin typeface="Calibri"/>
                        <a:ea typeface="Times New Roman"/>
                        <a:cs typeface="Times New Roman"/>
                      </a:endParaRPr>
                    </a:p>
                  </a:txBody>
                  <a:tcPr marL="44450" marR="44450" marT="0" marB="0" anchor="b"/>
                </a:tc>
                <a:tc>
                  <a:txBody>
                    <a:bodyPr/>
                    <a:lstStyle/>
                    <a:p>
                      <a:pPr algn="ctr">
                        <a:lnSpc>
                          <a:spcPct val="115000"/>
                        </a:lnSpc>
                        <a:spcAft>
                          <a:spcPts val="0"/>
                        </a:spcAft>
                      </a:pPr>
                      <a:r>
                        <a:rPr lang="it-IT" sz="1200">
                          <a:effectLst/>
                        </a:rPr>
                        <a:t>1,5</a:t>
                      </a:r>
                      <a:endParaRPr lang="it-IT" sz="1100">
                        <a:effectLst/>
                        <a:latin typeface="Calibri"/>
                        <a:ea typeface="Times New Roman"/>
                        <a:cs typeface="Times New Roman"/>
                      </a:endParaRPr>
                    </a:p>
                  </a:txBody>
                  <a:tcPr marL="44450" marR="44450" marT="0" marB="0" anchor="ctr"/>
                </a:tc>
              </a:tr>
              <a:tr h="190500">
                <a:tc>
                  <a:txBody>
                    <a:bodyPr/>
                    <a:lstStyle/>
                    <a:p>
                      <a:pPr>
                        <a:lnSpc>
                          <a:spcPct val="115000"/>
                        </a:lnSpc>
                        <a:spcAft>
                          <a:spcPts val="0"/>
                        </a:spcAft>
                      </a:pPr>
                      <a:r>
                        <a:rPr lang="it-IT" sz="1200">
                          <a:effectLst/>
                        </a:rPr>
                        <a:t>tra 500 e 750 euro </a:t>
                      </a:r>
                      <a:endParaRPr lang="it-IT" sz="1100">
                        <a:effectLst/>
                        <a:latin typeface="Calibri"/>
                        <a:ea typeface="Times New Roman"/>
                        <a:cs typeface="Times New Roman"/>
                      </a:endParaRPr>
                    </a:p>
                  </a:txBody>
                  <a:tcPr marL="44450" marR="44450" marT="0" marB="0" anchor="b"/>
                </a:tc>
                <a:tc>
                  <a:txBody>
                    <a:bodyPr/>
                    <a:lstStyle/>
                    <a:p>
                      <a:pPr algn="ctr">
                        <a:lnSpc>
                          <a:spcPct val="115000"/>
                        </a:lnSpc>
                        <a:spcAft>
                          <a:spcPts val="0"/>
                        </a:spcAft>
                      </a:pPr>
                      <a:r>
                        <a:rPr lang="it-IT" sz="1200">
                          <a:effectLst/>
                        </a:rPr>
                        <a:t>13,5</a:t>
                      </a:r>
                      <a:endParaRPr lang="it-IT" sz="1100">
                        <a:effectLst/>
                        <a:latin typeface="Calibri"/>
                        <a:ea typeface="Times New Roman"/>
                        <a:cs typeface="Times New Roman"/>
                      </a:endParaRPr>
                    </a:p>
                  </a:txBody>
                  <a:tcPr marL="44450" marR="44450" marT="0" marB="0" anchor="ctr"/>
                </a:tc>
              </a:tr>
              <a:tr h="190500">
                <a:tc>
                  <a:txBody>
                    <a:bodyPr/>
                    <a:lstStyle/>
                    <a:p>
                      <a:pPr>
                        <a:lnSpc>
                          <a:spcPct val="115000"/>
                        </a:lnSpc>
                        <a:spcAft>
                          <a:spcPts val="0"/>
                        </a:spcAft>
                      </a:pPr>
                      <a:r>
                        <a:rPr lang="it-IT" sz="1200">
                          <a:effectLst/>
                        </a:rPr>
                        <a:t>tra 750 e 800 euro </a:t>
                      </a:r>
                      <a:endParaRPr lang="it-IT" sz="1100">
                        <a:effectLst/>
                        <a:latin typeface="Calibri"/>
                        <a:ea typeface="Times New Roman"/>
                        <a:cs typeface="Times New Roman"/>
                      </a:endParaRPr>
                    </a:p>
                  </a:txBody>
                  <a:tcPr marL="44450" marR="44450" marT="0" marB="0" anchor="b"/>
                </a:tc>
                <a:tc>
                  <a:txBody>
                    <a:bodyPr/>
                    <a:lstStyle/>
                    <a:p>
                      <a:pPr algn="ctr">
                        <a:lnSpc>
                          <a:spcPct val="115000"/>
                        </a:lnSpc>
                        <a:spcAft>
                          <a:spcPts val="0"/>
                        </a:spcAft>
                      </a:pPr>
                      <a:r>
                        <a:rPr lang="it-IT" sz="1200">
                          <a:effectLst/>
                        </a:rPr>
                        <a:t>29,1</a:t>
                      </a:r>
                      <a:endParaRPr lang="it-IT" sz="1100">
                        <a:effectLst/>
                        <a:latin typeface="Calibri"/>
                        <a:ea typeface="Times New Roman"/>
                        <a:cs typeface="Times New Roman"/>
                      </a:endParaRPr>
                    </a:p>
                  </a:txBody>
                  <a:tcPr marL="44450" marR="44450" marT="0" marB="0" anchor="ctr"/>
                </a:tc>
              </a:tr>
              <a:tr h="190500">
                <a:tc>
                  <a:txBody>
                    <a:bodyPr/>
                    <a:lstStyle/>
                    <a:p>
                      <a:pPr>
                        <a:lnSpc>
                          <a:spcPct val="115000"/>
                        </a:lnSpc>
                        <a:spcAft>
                          <a:spcPts val="0"/>
                        </a:spcAft>
                      </a:pPr>
                      <a:r>
                        <a:rPr lang="it-IT" sz="1200">
                          <a:effectLst/>
                        </a:rPr>
                        <a:t>tra 800 e 850 euro </a:t>
                      </a:r>
                      <a:endParaRPr lang="it-IT" sz="1100">
                        <a:effectLst/>
                        <a:latin typeface="Calibri"/>
                        <a:ea typeface="Times New Roman"/>
                        <a:cs typeface="Times New Roman"/>
                      </a:endParaRPr>
                    </a:p>
                  </a:txBody>
                  <a:tcPr marL="44450" marR="44450" marT="0" marB="0" anchor="b"/>
                </a:tc>
                <a:tc>
                  <a:txBody>
                    <a:bodyPr/>
                    <a:lstStyle/>
                    <a:p>
                      <a:pPr algn="ctr">
                        <a:lnSpc>
                          <a:spcPct val="115000"/>
                        </a:lnSpc>
                        <a:spcAft>
                          <a:spcPts val="0"/>
                        </a:spcAft>
                      </a:pPr>
                      <a:r>
                        <a:rPr lang="it-IT" sz="1200">
                          <a:effectLst/>
                        </a:rPr>
                        <a:t>21,1</a:t>
                      </a:r>
                      <a:endParaRPr lang="it-IT" sz="1100">
                        <a:effectLst/>
                        <a:latin typeface="Calibri"/>
                        <a:ea typeface="Times New Roman"/>
                        <a:cs typeface="Times New Roman"/>
                      </a:endParaRPr>
                    </a:p>
                  </a:txBody>
                  <a:tcPr marL="44450" marR="44450" marT="0" marB="0" anchor="ctr"/>
                </a:tc>
              </a:tr>
              <a:tr h="190500">
                <a:tc>
                  <a:txBody>
                    <a:bodyPr/>
                    <a:lstStyle/>
                    <a:p>
                      <a:pPr>
                        <a:lnSpc>
                          <a:spcPct val="115000"/>
                        </a:lnSpc>
                        <a:spcAft>
                          <a:spcPts val="0"/>
                        </a:spcAft>
                      </a:pPr>
                      <a:r>
                        <a:rPr lang="it-IT" sz="1200">
                          <a:effectLst/>
                        </a:rPr>
                        <a:t>tra 850 e 1000 euro </a:t>
                      </a:r>
                      <a:endParaRPr lang="it-IT" sz="1100">
                        <a:effectLst/>
                        <a:latin typeface="Calibri"/>
                        <a:ea typeface="Times New Roman"/>
                        <a:cs typeface="Times New Roman"/>
                      </a:endParaRPr>
                    </a:p>
                  </a:txBody>
                  <a:tcPr marL="44450" marR="44450" marT="0" marB="0" anchor="b"/>
                </a:tc>
                <a:tc>
                  <a:txBody>
                    <a:bodyPr/>
                    <a:lstStyle/>
                    <a:p>
                      <a:pPr algn="ctr">
                        <a:lnSpc>
                          <a:spcPct val="115000"/>
                        </a:lnSpc>
                        <a:spcAft>
                          <a:spcPts val="0"/>
                        </a:spcAft>
                      </a:pPr>
                      <a:r>
                        <a:rPr lang="it-IT" sz="1200">
                          <a:effectLst/>
                        </a:rPr>
                        <a:t>21,4</a:t>
                      </a:r>
                      <a:endParaRPr lang="it-IT" sz="1100">
                        <a:effectLst/>
                        <a:latin typeface="Calibri"/>
                        <a:ea typeface="Times New Roman"/>
                        <a:cs typeface="Times New Roman"/>
                      </a:endParaRPr>
                    </a:p>
                  </a:txBody>
                  <a:tcPr marL="44450" marR="44450" marT="0" marB="0" anchor="ctr"/>
                </a:tc>
              </a:tr>
              <a:tr h="190500">
                <a:tc>
                  <a:txBody>
                    <a:bodyPr/>
                    <a:lstStyle/>
                    <a:p>
                      <a:pPr>
                        <a:lnSpc>
                          <a:spcPct val="115000"/>
                        </a:lnSpc>
                        <a:spcAft>
                          <a:spcPts val="0"/>
                        </a:spcAft>
                      </a:pPr>
                      <a:r>
                        <a:rPr lang="it-IT" sz="1200">
                          <a:effectLst/>
                        </a:rPr>
                        <a:t>oltre 1000 euro</a:t>
                      </a:r>
                      <a:endParaRPr lang="it-IT" sz="1100">
                        <a:effectLst/>
                        <a:latin typeface="Calibri"/>
                        <a:ea typeface="Times New Roman"/>
                        <a:cs typeface="Times New Roman"/>
                      </a:endParaRPr>
                    </a:p>
                  </a:txBody>
                  <a:tcPr marL="44450" marR="44450" marT="0" marB="0" anchor="b"/>
                </a:tc>
                <a:tc>
                  <a:txBody>
                    <a:bodyPr/>
                    <a:lstStyle/>
                    <a:p>
                      <a:pPr algn="ctr">
                        <a:lnSpc>
                          <a:spcPct val="115000"/>
                        </a:lnSpc>
                        <a:spcAft>
                          <a:spcPts val="0"/>
                        </a:spcAft>
                      </a:pPr>
                      <a:r>
                        <a:rPr lang="it-IT" sz="1200">
                          <a:effectLst/>
                        </a:rPr>
                        <a:t>13,5</a:t>
                      </a:r>
                      <a:endParaRPr lang="it-IT" sz="1100">
                        <a:effectLst/>
                        <a:latin typeface="Calibri"/>
                        <a:ea typeface="Times New Roman"/>
                        <a:cs typeface="Times New Roman"/>
                      </a:endParaRPr>
                    </a:p>
                  </a:txBody>
                  <a:tcPr marL="44450" marR="44450" marT="0" marB="0" anchor="ctr"/>
                </a:tc>
              </a:tr>
              <a:tr h="190500">
                <a:tc>
                  <a:txBody>
                    <a:bodyPr/>
                    <a:lstStyle/>
                    <a:p>
                      <a:pPr>
                        <a:lnSpc>
                          <a:spcPct val="115000"/>
                        </a:lnSpc>
                        <a:spcAft>
                          <a:spcPts val="0"/>
                        </a:spcAft>
                      </a:pPr>
                      <a:r>
                        <a:rPr lang="it-IT" sz="1200" dirty="0">
                          <a:effectLst/>
                        </a:rPr>
                        <a:t>Totale</a:t>
                      </a:r>
                      <a:endParaRPr lang="it-IT" sz="1100" dirty="0">
                        <a:effectLst/>
                        <a:latin typeface="Calibri"/>
                        <a:ea typeface="Times New Roman"/>
                        <a:cs typeface="Times New Roman"/>
                      </a:endParaRPr>
                    </a:p>
                  </a:txBody>
                  <a:tcPr marL="44450" marR="44450" marT="0" marB="0" anchor="b"/>
                </a:tc>
                <a:tc>
                  <a:txBody>
                    <a:bodyPr/>
                    <a:lstStyle/>
                    <a:p>
                      <a:pPr algn="ctr">
                        <a:lnSpc>
                          <a:spcPct val="115000"/>
                        </a:lnSpc>
                        <a:spcAft>
                          <a:spcPts val="0"/>
                        </a:spcAft>
                      </a:pPr>
                      <a:r>
                        <a:rPr lang="it-IT" sz="1200" dirty="0">
                          <a:effectLst/>
                        </a:rPr>
                        <a:t>100</a:t>
                      </a:r>
                      <a:endParaRPr lang="it-IT" sz="1100" dirty="0">
                        <a:effectLst/>
                        <a:latin typeface="Calibri"/>
                        <a:ea typeface="Times New Roman"/>
                        <a:cs typeface="Times New Roman"/>
                      </a:endParaRPr>
                    </a:p>
                  </a:txBody>
                  <a:tcPr marL="44450" marR="44450" marT="0" marB="0" anchor="ctr"/>
                </a:tc>
              </a:tr>
            </a:tbl>
          </a:graphicData>
        </a:graphic>
      </p:graphicFrame>
      <p:sp>
        <p:nvSpPr>
          <p:cNvPr id="11" name="Rettangolo 10"/>
          <p:cNvSpPr/>
          <p:nvPr/>
        </p:nvSpPr>
        <p:spPr>
          <a:xfrm>
            <a:off x="1763688" y="6312732"/>
            <a:ext cx="1224631" cy="276999"/>
          </a:xfrm>
          <a:prstGeom prst="rect">
            <a:avLst/>
          </a:prstGeom>
        </p:spPr>
        <p:txBody>
          <a:bodyPr wrap="none">
            <a:spAutoFit/>
          </a:bodyPr>
          <a:lstStyle/>
          <a:p>
            <a:r>
              <a:rPr lang="it-IT" sz="1200" i="1" dirty="0">
                <a:latin typeface="Cambria" pitchFamily="18" charset="0"/>
              </a:rPr>
              <a:t>Fonte: IRS, 2007</a:t>
            </a:r>
            <a:endParaRPr lang="it-IT" sz="1200" dirty="0">
              <a:latin typeface="Cambria" pitchFamily="18" charset="0"/>
            </a:endParaRPr>
          </a:p>
        </p:txBody>
      </p:sp>
    </p:spTree>
    <p:extLst>
      <p:ext uri="{BB962C8B-B14F-4D97-AF65-F5344CB8AC3E}">
        <p14:creationId xmlns:p14="http://schemas.microsoft.com/office/powerpoint/2010/main" val="2873992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40</a:t>
            </a:fld>
            <a:endParaRPr lang="it-IT" dirty="0"/>
          </a:p>
        </p:txBody>
      </p:sp>
      <p:sp>
        <p:nvSpPr>
          <p:cNvPr id="6" name="CasellaDiTesto 5"/>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AREE DI INTERVENTO</a:t>
            </a:r>
            <a:endParaRPr lang="it-IT" sz="3000" dirty="0">
              <a:solidFill>
                <a:srgbClr val="C00000"/>
              </a:solidFill>
              <a:latin typeface="Andalus" pitchFamily="18" charset="-78"/>
              <a:cs typeface="Andalus" pitchFamily="18" charset="-78"/>
            </a:endParaRPr>
          </a:p>
        </p:txBody>
      </p:sp>
      <p:sp>
        <p:nvSpPr>
          <p:cNvPr id="7" name="Rettangolo 6"/>
          <p:cNvSpPr/>
          <p:nvPr/>
        </p:nvSpPr>
        <p:spPr>
          <a:xfrm>
            <a:off x="301560" y="1982451"/>
            <a:ext cx="8590920" cy="4182853"/>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algn="just">
              <a:spcAft>
                <a:spcPts val="1200"/>
              </a:spcAft>
            </a:pPr>
            <a:r>
              <a:rPr lang="it-IT" sz="2000" dirty="0" smtClean="0">
                <a:latin typeface="Andalus" pitchFamily="18" charset="-78"/>
                <a:cs typeface="Andalus" pitchFamily="18" charset="-78"/>
              </a:rPr>
              <a:t>In </a:t>
            </a:r>
            <a:r>
              <a:rPr lang="it-IT" sz="2000" dirty="0">
                <a:latin typeface="Andalus" pitchFamily="18" charset="-78"/>
                <a:cs typeface="Andalus" pitchFamily="18" charset="-78"/>
              </a:rPr>
              <a:t>questo modo il contributo economico fornito a livello locale deve essere finalizzato all’assunzione regolare di una badante e possiede la duplice funzione di sostenere le famiglie e favorire rapporti di lavoro contrattualizzati.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L’assegno </a:t>
            </a:r>
            <a:r>
              <a:rPr lang="it-IT" sz="2000" dirty="0">
                <a:latin typeface="Andalus" pitchFamily="18" charset="-78"/>
                <a:cs typeface="Andalus" pitchFamily="18" charset="-78"/>
              </a:rPr>
              <a:t>di cura potrebbe essere vincolato non solo all’assunzione regolare, ma rispettare anche alcuni requisiti di qualità, permettendo la nascita di rapporti di lavoro con assistenti familiari qualificate e iscritte ad albi o registri regionali. In tale ottica si inserisce anche l’erogazione di voucher per l’acquisto di prestazioni socio-assistenziali da soggetti accreditati.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L’esperienza</a:t>
            </a:r>
            <a:r>
              <a:rPr lang="it-IT" sz="2000" dirty="0">
                <a:latin typeface="Andalus" pitchFamily="18" charset="-78"/>
                <a:cs typeface="Andalus" pitchFamily="18" charset="-78"/>
              </a:rPr>
              <a:t>, già presente in alcune regioni e in altri paesi, potrebbe essere applicata a livello nazionale, ma prevedrebbe un passaggio preliminare, cioè l’iscrizione delle assistenti familiari ad un’Agenzia nazionale o un albo professionale. </a:t>
            </a:r>
            <a:endParaRPr lang="it-IT" sz="2000" dirty="0" smtClean="0">
              <a:latin typeface="Andalus" pitchFamily="18" charset="-78"/>
              <a:cs typeface="Andalus" pitchFamily="18" charset="-78"/>
            </a:endParaRPr>
          </a:p>
        </p:txBody>
      </p:sp>
      <p:sp>
        <p:nvSpPr>
          <p:cNvPr id="3" name="Rettangolo 2"/>
          <p:cNvSpPr/>
          <p:nvPr/>
        </p:nvSpPr>
        <p:spPr>
          <a:xfrm>
            <a:off x="251520" y="1588730"/>
            <a:ext cx="8928992" cy="400110"/>
          </a:xfrm>
          <a:prstGeom prst="rect">
            <a:avLst/>
          </a:prstGeom>
        </p:spPr>
        <p:txBody>
          <a:bodyPr wrap="square">
            <a:spAutoFit/>
          </a:bodyPr>
          <a:lstStyle/>
          <a:p>
            <a:r>
              <a:rPr lang="it-IT" sz="2000" dirty="0">
                <a:solidFill>
                  <a:srgbClr val="FF0000"/>
                </a:solidFill>
                <a:latin typeface="Andalus" pitchFamily="18" charset="-78"/>
                <a:cs typeface="Andalus" pitchFamily="18" charset="-78"/>
              </a:rPr>
              <a:t>Fornire alle famiglie assegni di cura o </a:t>
            </a:r>
            <a:r>
              <a:rPr lang="it-IT" sz="2000" dirty="0" smtClean="0">
                <a:solidFill>
                  <a:srgbClr val="FF0000"/>
                </a:solidFill>
                <a:latin typeface="Andalus" pitchFamily="18" charset="-78"/>
                <a:cs typeface="Andalus" pitchFamily="18" charset="-78"/>
              </a:rPr>
              <a:t>trasferimenti </a:t>
            </a:r>
            <a:r>
              <a:rPr lang="it-IT" sz="2000" dirty="0">
                <a:solidFill>
                  <a:srgbClr val="FF0000"/>
                </a:solidFill>
                <a:latin typeface="Andalus" pitchFamily="18" charset="-78"/>
                <a:cs typeface="Andalus" pitchFamily="18" charset="-78"/>
              </a:rPr>
              <a:t>monetari vincolati. </a:t>
            </a:r>
            <a:endParaRPr lang="it-IT" sz="2000" dirty="0">
              <a:solidFill>
                <a:srgbClr val="FF0000"/>
              </a:solidFill>
            </a:endParaRPr>
          </a:p>
        </p:txBody>
      </p:sp>
    </p:spTree>
    <p:extLst>
      <p:ext uri="{BB962C8B-B14F-4D97-AF65-F5344CB8AC3E}">
        <p14:creationId xmlns:p14="http://schemas.microsoft.com/office/powerpoint/2010/main" val="26326460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41</a:t>
            </a:fld>
            <a:endParaRPr lang="it-IT" dirty="0"/>
          </a:p>
        </p:txBody>
      </p:sp>
      <p:sp>
        <p:nvSpPr>
          <p:cNvPr id="6" name="CasellaDiTesto 5"/>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AREE DI INTERVENTO</a:t>
            </a:r>
            <a:endParaRPr lang="it-IT" sz="3000" dirty="0">
              <a:solidFill>
                <a:srgbClr val="C00000"/>
              </a:solidFill>
              <a:latin typeface="Andalus" pitchFamily="18" charset="-78"/>
              <a:cs typeface="Andalus" pitchFamily="18" charset="-78"/>
            </a:endParaRPr>
          </a:p>
        </p:txBody>
      </p:sp>
      <p:sp>
        <p:nvSpPr>
          <p:cNvPr id="7" name="Rettangolo 6"/>
          <p:cNvSpPr/>
          <p:nvPr/>
        </p:nvSpPr>
        <p:spPr>
          <a:xfrm>
            <a:off x="301560" y="1962706"/>
            <a:ext cx="8590920" cy="4644518"/>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algn="just">
              <a:spcAft>
                <a:spcPts val="1200"/>
              </a:spcAft>
            </a:pPr>
            <a:r>
              <a:rPr lang="it-IT" sz="2000" dirty="0" smtClean="0">
                <a:latin typeface="Andalus" pitchFamily="18" charset="-78"/>
                <a:cs typeface="Andalus" pitchFamily="18" charset="-78"/>
              </a:rPr>
              <a:t>In questo modo le badanti, opportunamente formate o dotate di esperienza certificata, possono accreditarsi come prestatrici di cura e il loro lavoro può essere retribuito per mezzo dei voucher. </a:t>
            </a:r>
          </a:p>
          <a:p>
            <a:pPr algn="just">
              <a:spcAft>
                <a:spcPts val="1200"/>
              </a:spcAft>
            </a:pPr>
            <a:r>
              <a:rPr lang="it-IT" sz="2000" dirty="0" smtClean="0">
                <a:latin typeface="Andalus" pitchFamily="18" charset="-78"/>
                <a:cs typeface="Andalus" pitchFamily="18" charset="-78"/>
              </a:rPr>
              <a:t>Questo sistema rappresenterebbe aspetti positivi sia per le famiglie, che potrebbero fare affidamento su personale qualificato, sia per le assistenti che, in virtù di una maggiore formazione, avrebbero maggiori possibilità di sbocchi professionali. </a:t>
            </a:r>
          </a:p>
          <a:p>
            <a:pPr algn="just">
              <a:spcAft>
                <a:spcPts val="1200"/>
              </a:spcAft>
            </a:pPr>
            <a:r>
              <a:rPr lang="it-IT" sz="2000" dirty="0" smtClean="0">
                <a:latin typeface="Andalus" pitchFamily="18" charset="-78"/>
                <a:cs typeface="Andalus" pitchFamily="18" charset="-78"/>
              </a:rPr>
              <a:t>Un esito futuro in tal senso potrebbe essere la possibilità di istituire forme di organizzazione di lavoro quali cooperative di assistenti familiari.</a:t>
            </a:r>
          </a:p>
          <a:p>
            <a:pPr algn="just">
              <a:spcAft>
                <a:spcPts val="1200"/>
              </a:spcAft>
            </a:pPr>
            <a:r>
              <a:rPr lang="it-IT" sz="2000" dirty="0" smtClean="0">
                <a:latin typeface="Andalus" pitchFamily="18" charset="-78"/>
                <a:cs typeface="Andalus" pitchFamily="18" charset="-78"/>
              </a:rPr>
              <a:t>Un albo pubblico e facilmente accessibile, con alcune informazioni di base quali il comune di residenza, la disponibilità al lavoro e la formazione conseguita rappresenterebbe uno strumento garantito e di facile consultazione per le famiglie, soprattutto nei momenti di necessità improvvisa.</a:t>
            </a:r>
          </a:p>
        </p:txBody>
      </p:sp>
      <p:sp>
        <p:nvSpPr>
          <p:cNvPr id="3" name="Rettangolo 2"/>
          <p:cNvSpPr/>
          <p:nvPr/>
        </p:nvSpPr>
        <p:spPr>
          <a:xfrm>
            <a:off x="251520" y="1521658"/>
            <a:ext cx="8928992" cy="400110"/>
          </a:xfrm>
          <a:prstGeom prst="rect">
            <a:avLst/>
          </a:prstGeom>
        </p:spPr>
        <p:txBody>
          <a:bodyPr wrap="square">
            <a:spAutoFit/>
          </a:bodyPr>
          <a:lstStyle/>
          <a:p>
            <a:r>
              <a:rPr lang="it-IT" sz="2000" dirty="0">
                <a:solidFill>
                  <a:srgbClr val="FF0000"/>
                </a:solidFill>
                <a:latin typeface="Andalus" pitchFamily="18" charset="-78"/>
                <a:cs typeface="Andalus" pitchFamily="18" charset="-78"/>
              </a:rPr>
              <a:t>Fornire alle famiglie assegni di cura o </a:t>
            </a:r>
            <a:r>
              <a:rPr lang="it-IT" sz="2000" dirty="0" smtClean="0">
                <a:solidFill>
                  <a:srgbClr val="FF0000"/>
                </a:solidFill>
                <a:latin typeface="Andalus" pitchFamily="18" charset="-78"/>
                <a:cs typeface="Andalus" pitchFamily="18" charset="-78"/>
              </a:rPr>
              <a:t>trasferimenti </a:t>
            </a:r>
            <a:r>
              <a:rPr lang="it-IT" sz="2000" dirty="0">
                <a:solidFill>
                  <a:srgbClr val="FF0000"/>
                </a:solidFill>
                <a:latin typeface="Andalus" pitchFamily="18" charset="-78"/>
                <a:cs typeface="Andalus" pitchFamily="18" charset="-78"/>
              </a:rPr>
              <a:t>monetari vincolati</a:t>
            </a:r>
            <a:r>
              <a:rPr lang="it-IT" sz="2000" dirty="0" smtClean="0">
                <a:solidFill>
                  <a:srgbClr val="FF0000"/>
                </a:solidFill>
                <a:latin typeface="Andalus" pitchFamily="18" charset="-78"/>
                <a:cs typeface="Andalus" pitchFamily="18" charset="-78"/>
              </a:rPr>
              <a:t>. /2 </a:t>
            </a:r>
            <a:endParaRPr lang="it-IT" sz="2000" dirty="0">
              <a:solidFill>
                <a:srgbClr val="FF0000"/>
              </a:solidFill>
            </a:endParaRPr>
          </a:p>
        </p:txBody>
      </p:sp>
    </p:spTree>
    <p:extLst>
      <p:ext uri="{BB962C8B-B14F-4D97-AF65-F5344CB8AC3E}">
        <p14:creationId xmlns:p14="http://schemas.microsoft.com/office/powerpoint/2010/main" val="12349880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42</a:t>
            </a:fld>
            <a:endParaRPr lang="it-IT" dirty="0"/>
          </a:p>
        </p:txBody>
      </p:sp>
      <p:sp>
        <p:nvSpPr>
          <p:cNvPr id="6" name="CasellaDiTesto 5"/>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AREE DI INTERVENTO</a:t>
            </a:r>
            <a:endParaRPr lang="it-IT" sz="3000" dirty="0">
              <a:solidFill>
                <a:srgbClr val="C00000"/>
              </a:solidFill>
              <a:latin typeface="Andalus" pitchFamily="18" charset="-78"/>
              <a:cs typeface="Andalus" pitchFamily="18" charset="-78"/>
            </a:endParaRPr>
          </a:p>
        </p:txBody>
      </p:sp>
      <p:sp>
        <p:nvSpPr>
          <p:cNvPr id="7" name="Rettangolo 6"/>
          <p:cNvSpPr/>
          <p:nvPr/>
        </p:nvSpPr>
        <p:spPr>
          <a:xfrm>
            <a:off x="301560" y="2342491"/>
            <a:ext cx="8590920" cy="4182853"/>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algn="just">
              <a:spcAft>
                <a:spcPts val="1200"/>
              </a:spcAft>
            </a:pPr>
            <a:r>
              <a:rPr lang="it-IT" sz="2000" dirty="0" smtClean="0">
                <a:latin typeface="Andalus" pitchFamily="18" charset="-78"/>
                <a:cs typeface="Andalus" pitchFamily="18" charset="-78"/>
              </a:rPr>
              <a:t>Attualmente </a:t>
            </a:r>
            <a:r>
              <a:rPr lang="it-IT" sz="2000" dirty="0">
                <a:latin typeface="Andalus" pitchFamily="18" charset="-78"/>
                <a:cs typeface="Andalus" pitchFamily="18" charset="-78"/>
              </a:rPr>
              <a:t>esistono a livello locale numerose iniziative di formazione proposte sia da enti pubblici che privati, quali associazioni, ma queste sono ancora circoscritte a poche regioni e presentano caratteristiche peculiari.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E</a:t>
            </a:r>
            <a:r>
              <a:rPr lang="it-IT" sz="2000" dirty="0">
                <a:latin typeface="Andalus" pitchFamily="18" charset="-78"/>
                <a:cs typeface="Andalus" pitchFamily="18" charset="-78"/>
              </a:rPr>
              <a:t>’ necessario ripensare tali percorsi di formazione a partire dal bilancio delle competenze delle assistenti familiari e dal riconoscimento dei titoli e degli attestati che queste hanno ottenuto nel proprio paese d’origine, oltre che dall’esperienza maturata nel settore.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Su </a:t>
            </a:r>
            <a:r>
              <a:rPr lang="it-IT" sz="2000" dirty="0">
                <a:latin typeface="Andalus" pitchFamily="18" charset="-78"/>
                <a:cs typeface="Andalus" pitchFamily="18" charset="-78"/>
              </a:rPr>
              <a:t>tali basi è possibile costruire percorsi che garantiscano un livello di competenza di base per ciò che riguarda l’assistenza agli anziani, corsi di aggiornamento su patologie che richiedono un trattamento </a:t>
            </a:r>
            <a:r>
              <a:rPr lang="it-IT" sz="2000" dirty="0" smtClean="0">
                <a:latin typeface="Andalus" pitchFamily="18" charset="-78"/>
                <a:cs typeface="Andalus" pitchFamily="18" charset="-78"/>
              </a:rPr>
              <a:t>specifico, e </a:t>
            </a:r>
            <a:r>
              <a:rPr lang="it-IT" sz="2000" dirty="0">
                <a:latin typeface="Andalus" pitchFamily="18" charset="-78"/>
                <a:cs typeface="Andalus" pitchFamily="18" charset="-78"/>
              </a:rPr>
              <a:t>uniformare la validità territoriale del titolo, in modo che non valga solo per il comune o la provincia nel quale è stato ottenuto. </a:t>
            </a:r>
            <a:endParaRPr lang="it-IT" sz="2000" dirty="0" smtClean="0">
              <a:latin typeface="Andalus" pitchFamily="18" charset="-78"/>
              <a:cs typeface="Andalus" pitchFamily="18" charset="-78"/>
            </a:endParaRPr>
          </a:p>
        </p:txBody>
      </p:sp>
      <p:sp>
        <p:nvSpPr>
          <p:cNvPr id="3" name="Rettangolo 2"/>
          <p:cNvSpPr/>
          <p:nvPr/>
        </p:nvSpPr>
        <p:spPr>
          <a:xfrm>
            <a:off x="251520" y="1521658"/>
            <a:ext cx="8928992" cy="707886"/>
          </a:xfrm>
          <a:prstGeom prst="rect">
            <a:avLst/>
          </a:prstGeom>
        </p:spPr>
        <p:txBody>
          <a:bodyPr wrap="square">
            <a:spAutoFit/>
          </a:bodyPr>
          <a:lstStyle/>
          <a:p>
            <a:r>
              <a:rPr lang="it-IT" sz="2000" dirty="0">
                <a:solidFill>
                  <a:srgbClr val="FF0000"/>
                </a:solidFill>
                <a:latin typeface="Andalus" pitchFamily="18" charset="-78"/>
                <a:cs typeface="Andalus" pitchFamily="18" charset="-78"/>
              </a:rPr>
              <a:t>La formazione delle badanti è un altro requisito importante per qualificare questa figura e permetterle di inserirsi nel mercato come soggetto </a:t>
            </a:r>
            <a:r>
              <a:rPr lang="it-IT" sz="2000" dirty="0" smtClean="0">
                <a:solidFill>
                  <a:srgbClr val="FF0000"/>
                </a:solidFill>
                <a:latin typeface="Andalus" pitchFamily="18" charset="-78"/>
                <a:cs typeface="Andalus" pitchFamily="18" charset="-78"/>
              </a:rPr>
              <a:t>accreditato.</a:t>
            </a:r>
            <a:endParaRPr lang="it-IT" sz="2000" dirty="0">
              <a:solidFill>
                <a:srgbClr val="FF0000"/>
              </a:solidFill>
            </a:endParaRPr>
          </a:p>
        </p:txBody>
      </p:sp>
    </p:spTree>
    <p:extLst>
      <p:ext uri="{BB962C8B-B14F-4D97-AF65-F5344CB8AC3E}">
        <p14:creationId xmlns:p14="http://schemas.microsoft.com/office/powerpoint/2010/main" val="4705919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43</a:t>
            </a:fld>
            <a:endParaRPr lang="it-IT" dirty="0"/>
          </a:p>
        </p:txBody>
      </p:sp>
      <p:sp>
        <p:nvSpPr>
          <p:cNvPr id="6" name="CasellaDiTesto 5"/>
          <p:cNvSpPr txBox="1"/>
          <p:nvPr/>
        </p:nvSpPr>
        <p:spPr>
          <a:xfrm>
            <a:off x="107504" y="253097"/>
            <a:ext cx="8928992" cy="1015663"/>
          </a:xfrm>
          <a:prstGeom prst="rect">
            <a:avLst/>
          </a:prstGeom>
          <a:noFill/>
        </p:spPr>
        <p:txBody>
          <a:bodyPr wrap="square" rtlCol="0">
            <a:spAutoFit/>
          </a:bodyPr>
          <a:lstStyle/>
          <a:p>
            <a:pPr algn="ctr"/>
            <a:r>
              <a:rPr lang="it-IT" sz="3000" dirty="0" smtClean="0">
                <a:solidFill>
                  <a:srgbClr val="C00000"/>
                </a:solidFill>
                <a:latin typeface="Andalus" pitchFamily="18" charset="-78"/>
                <a:cs typeface="Andalus" pitchFamily="18" charset="-78"/>
              </a:rPr>
              <a:t>REGOLARIZZARE IL FENOMENO DELLE ASSISTENTI FAMILIARI: AREE DI INTERVENTO</a:t>
            </a:r>
            <a:endParaRPr lang="it-IT" sz="3000" dirty="0">
              <a:solidFill>
                <a:srgbClr val="C00000"/>
              </a:solidFill>
              <a:latin typeface="Andalus" pitchFamily="18" charset="-78"/>
              <a:cs typeface="Andalus" pitchFamily="18" charset="-78"/>
            </a:endParaRPr>
          </a:p>
        </p:txBody>
      </p:sp>
      <p:sp>
        <p:nvSpPr>
          <p:cNvPr id="7" name="Rettangolo 6"/>
          <p:cNvSpPr/>
          <p:nvPr/>
        </p:nvSpPr>
        <p:spPr>
          <a:xfrm>
            <a:off x="301560" y="2060848"/>
            <a:ext cx="8590920" cy="3875077"/>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algn="just">
              <a:spcAft>
                <a:spcPts val="1200"/>
              </a:spcAft>
            </a:pPr>
            <a:r>
              <a:rPr lang="it-IT" sz="2000" dirty="0">
                <a:latin typeface="Andalus" pitchFamily="18" charset="-78"/>
                <a:cs typeface="Andalus" pitchFamily="18" charset="-78"/>
              </a:rPr>
              <a:t>Tali sportelli esistono già in alcune regioni italiane passando da semplici luoghi di informazione a strumenti di accompagnamento lavorativo vero e proprio dell’assistente familiare e della famiglia.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La </a:t>
            </a:r>
            <a:r>
              <a:rPr lang="it-IT" sz="2000" dirty="0">
                <a:latin typeface="Andalus" pitchFamily="18" charset="-78"/>
                <a:cs typeface="Andalus" pitchFamily="18" charset="-78"/>
              </a:rPr>
              <a:t>progettazione di sportelli diffusi a livello nazionale avrebbe il valore di collegare i sostegni della domanda, come i contributi economici e l’orientamento nel settore, con i sostegni all’offerta, come i corsi di formazione e l’iscrizione ad albi.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In </a:t>
            </a:r>
            <a:r>
              <a:rPr lang="it-IT" sz="2000" dirty="0">
                <a:latin typeface="Andalus" pitchFamily="18" charset="-78"/>
                <a:cs typeface="Andalus" pitchFamily="18" charset="-78"/>
              </a:rPr>
              <a:t>quest’ottica gli sportelli non possono limitarsi a fornire una semplice mediazione, ma devono provvedere all’ascolto delle rispettive parti attraverso un processo di accompagnamento e di bilancio delle competenze diventando il punto di unione di un sistema più ampio e integrato.</a:t>
            </a:r>
            <a:endParaRPr lang="it-IT" sz="2000" dirty="0" smtClean="0">
              <a:latin typeface="Andalus" pitchFamily="18" charset="-78"/>
              <a:cs typeface="Andalus" pitchFamily="18" charset="-78"/>
            </a:endParaRPr>
          </a:p>
        </p:txBody>
      </p:sp>
      <p:sp>
        <p:nvSpPr>
          <p:cNvPr id="3" name="Rettangolo 2"/>
          <p:cNvSpPr/>
          <p:nvPr/>
        </p:nvSpPr>
        <p:spPr>
          <a:xfrm>
            <a:off x="251520" y="1588730"/>
            <a:ext cx="8928992" cy="400110"/>
          </a:xfrm>
          <a:prstGeom prst="rect">
            <a:avLst/>
          </a:prstGeom>
        </p:spPr>
        <p:txBody>
          <a:bodyPr wrap="square">
            <a:spAutoFit/>
          </a:bodyPr>
          <a:lstStyle/>
          <a:p>
            <a:r>
              <a:rPr lang="it-IT" sz="2000" dirty="0" smtClean="0">
                <a:solidFill>
                  <a:srgbClr val="FF0000"/>
                </a:solidFill>
                <a:latin typeface="Andalus" pitchFamily="18" charset="-78"/>
                <a:cs typeface="Andalus" pitchFamily="18" charset="-78"/>
              </a:rPr>
              <a:t>Gli </a:t>
            </a:r>
            <a:r>
              <a:rPr lang="it-IT" sz="2000" dirty="0">
                <a:solidFill>
                  <a:srgbClr val="FF0000"/>
                </a:solidFill>
                <a:latin typeface="Andalus" pitchFamily="18" charset="-78"/>
                <a:cs typeface="Andalus" pitchFamily="18" charset="-78"/>
              </a:rPr>
              <a:t>sportelli di incontro domanda e offerta. </a:t>
            </a:r>
            <a:endParaRPr lang="it-IT" sz="2000" dirty="0">
              <a:solidFill>
                <a:srgbClr val="FF0000"/>
              </a:solidFill>
            </a:endParaRPr>
          </a:p>
        </p:txBody>
      </p:sp>
    </p:spTree>
    <p:extLst>
      <p:ext uri="{BB962C8B-B14F-4D97-AF65-F5344CB8AC3E}">
        <p14:creationId xmlns:p14="http://schemas.microsoft.com/office/powerpoint/2010/main" val="2905466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53097"/>
            <a:ext cx="8784976" cy="1015663"/>
          </a:xfrm>
          <a:prstGeom prst="rect">
            <a:avLst/>
          </a:prstGeom>
          <a:noFill/>
        </p:spPr>
        <p:txBody>
          <a:bodyPr wrap="square" rtlCol="0">
            <a:spAutoFit/>
          </a:bodyPr>
          <a:lstStyle/>
          <a:p>
            <a:pPr algn="ctr"/>
            <a:r>
              <a:rPr lang="it-IT" sz="3000" dirty="0">
                <a:solidFill>
                  <a:srgbClr val="C00000"/>
                </a:solidFill>
                <a:latin typeface="Andalus" pitchFamily="18" charset="-78"/>
                <a:cs typeface="Andalus" pitchFamily="18" charset="-78"/>
              </a:rPr>
              <a:t>ASSISTENZA AGLI ANZIANI IN LOMBARDIA TRA BADANTI, FAMIGLIE E SERVIZI PUBBLICI</a:t>
            </a: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5</a:t>
            </a:fld>
            <a:endParaRPr lang="it-IT"/>
          </a:p>
        </p:txBody>
      </p:sp>
      <p:sp>
        <p:nvSpPr>
          <p:cNvPr id="10" name="Rettangolo 9"/>
          <p:cNvSpPr/>
          <p:nvPr/>
        </p:nvSpPr>
        <p:spPr>
          <a:xfrm>
            <a:off x="301560" y="1844824"/>
            <a:ext cx="8590920" cy="1412864"/>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algn="just"/>
            <a:r>
              <a:rPr lang="it-IT" sz="2000" dirty="0">
                <a:latin typeface="Andalus" pitchFamily="18" charset="-78"/>
                <a:cs typeface="Andalus" pitchFamily="18" charset="-78"/>
              </a:rPr>
              <a:t>La popolazione anziana è </a:t>
            </a:r>
            <a:r>
              <a:rPr lang="it-IT" sz="2000" dirty="0" smtClean="0">
                <a:latin typeface="Andalus" pitchFamily="18" charset="-78"/>
                <a:cs typeface="Andalus" pitchFamily="18" charset="-78"/>
              </a:rPr>
              <a:t>più </a:t>
            </a:r>
            <a:r>
              <a:rPr lang="it-IT" sz="2000" dirty="0">
                <a:latin typeface="Andalus" pitchFamily="18" charset="-78"/>
                <a:cs typeface="Andalus" pitchFamily="18" charset="-78"/>
              </a:rPr>
              <a:t>a rischio di incorrere in situazioni di non autosufficienza, ma quanti sono, tra gli anziani lombardi, coloro che si trovano in tale situazione e quindi compongono il bacino della domanda di assistenza privata a domicilio?</a:t>
            </a:r>
          </a:p>
        </p:txBody>
      </p:sp>
      <p:sp>
        <p:nvSpPr>
          <p:cNvPr id="7" name="Rettangolo 6"/>
          <p:cNvSpPr/>
          <p:nvPr/>
        </p:nvSpPr>
        <p:spPr>
          <a:xfrm>
            <a:off x="301559" y="1484784"/>
            <a:ext cx="8574245" cy="353943"/>
          </a:xfrm>
          <a:prstGeom prst="rect">
            <a:avLst/>
          </a:prstGeom>
        </p:spPr>
        <p:txBody>
          <a:bodyPr wrap="square">
            <a:spAutoFit/>
          </a:bodyPr>
          <a:lstStyle/>
          <a:p>
            <a:pPr algn="ctr"/>
            <a:r>
              <a:rPr lang="it-IT" sz="1700" b="1" dirty="0">
                <a:solidFill>
                  <a:srgbClr val="FF0000"/>
                </a:solidFill>
                <a:latin typeface="Bookman Old Style" pitchFamily="18" charset="0"/>
                <a:cs typeface="Andalus" pitchFamily="18" charset="-78"/>
              </a:rPr>
              <a:t>Domanda di cure: gli anziani non autosufficienti in </a:t>
            </a:r>
            <a:r>
              <a:rPr lang="it-IT" sz="1700" b="1" dirty="0" smtClean="0">
                <a:solidFill>
                  <a:srgbClr val="FF0000"/>
                </a:solidFill>
                <a:latin typeface="Bookman Old Style" pitchFamily="18" charset="0"/>
                <a:cs typeface="Andalus" pitchFamily="18" charset="-78"/>
              </a:rPr>
              <a:t>Italia e Lombardia</a:t>
            </a:r>
            <a:endParaRPr lang="it-IT" sz="1700" b="1" dirty="0">
              <a:solidFill>
                <a:srgbClr val="FF0000"/>
              </a:solidFill>
              <a:latin typeface="Bookman Old Style" pitchFamily="18" charset="0"/>
              <a:cs typeface="Andalus" pitchFamily="18" charset="-78"/>
            </a:endParaRPr>
          </a:p>
        </p:txBody>
      </p:sp>
      <p:sp>
        <p:nvSpPr>
          <p:cNvPr id="9" name="Rettangolo 8"/>
          <p:cNvSpPr/>
          <p:nvPr/>
        </p:nvSpPr>
        <p:spPr>
          <a:xfrm>
            <a:off x="301560" y="3445112"/>
            <a:ext cx="8590920" cy="1412864"/>
          </a:xfrm>
          <a:prstGeom prst="rect">
            <a:avLst/>
          </a:prstGeom>
        </p:spPr>
        <p:style>
          <a:lnRef idx="1">
            <a:schemeClr val="accent2"/>
          </a:lnRef>
          <a:fillRef idx="2">
            <a:schemeClr val="accent2"/>
          </a:fillRef>
          <a:effectRef idx="1">
            <a:schemeClr val="accent2"/>
          </a:effectRef>
          <a:fontRef idx="minor">
            <a:schemeClr val="dk1"/>
          </a:fontRef>
        </p:style>
        <p:txBody>
          <a:bodyPr wrap="square" tIns="108000" bIns="72000">
            <a:spAutoFit/>
          </a:bodyPr>
          <a:lstStyle/>
          <a:p>
            <a:pPr>
              <a:spcAft>
                <a:spcPts val="600"/>
              </a:spcAft>
            </a:pPr>
            <a:r>
              <a:rPr lang="it-IT" sz="2000" dirty="0" smtClean="0">
                <a:latin typeface="Andalus" pitchFamily="18" charset="-78"/>
                <a:cs typeface="Andalus" pitchFamily="18" charset="-78"/>
              </a:rPr>
              <a:t>La </a:t>
            </a:r>
            <a:r>
              <a:rPr lang="it-IT" sz="2000" dirty="0">
                <a:latin typeface="Andalus" pitchFamily="18" charset="-78"/>
                <a:cs typeface="Andalus" pitchFamily="18" charset="-78"/>
              </a:rPr>
              <a:t>stima del numero di disabili con più di 65 anni </a:t>
            </a:r>
            <a:r>
              <a:rPr lang="it-IT" sz="2000" dirty="0" smtClean="0">
                <a:latin typeface="Andalus" pitchFamily="18" charset="-78"/>
                <a:cs typeface="Andalus" pitchFamily="18" charset="-78"/>
              </a:rPr>
              <a:t>nel 2005 era pari, a livello nazionale, </a:t>
            </a:r>
            <a:r>
              <a:rPr lang="it-IT" sz="2000" dirty="0">
                <a:latin typeface="Andalus" pitchFamily="18" charset="-78"/>
                <a:cs typeface="Andalus" pitchFamily="18" charset="-78"/>
              </a:rPr>
              <a:t>a </a:t>
            </a:r>
            <a:r>
              <a:rPr lang="it-IT" sz="2000" b="1" dirty="0">
                <a:latin typeface="Andalus" pitchFamily="18" charset="-78"/>
                <a:cs typeface="Andalus" pitchFamily="18" charset="-78"/>
              </a:rPr>
              <a:t>2 milioni e 80 mila</a:t>
            </a:r>
            <a:r>
              <a:rPr lang="it-IT" sz="2000" dirty="0">
                <a:latin typeface="Andalus" pitchFamily="18" charset="-78"/>
                <a:cs typeface="Andalus" pitchFamily="18" charset="-78"/>
              </a:rPr>
              <a:t>, corrispondente al 18,7% della popolazione anziana a cui si aggiungevano circa </a:t>
            </a:r>
            <a:r>
              <a:rPr lang="it-IT" sz="2000" b="1" dirty="0">
                <a:latin typeface="Andalus" pitchFamily="18" charset="-78"/>
                <a:cs typeface="Andalus" pitchFamily="18" charset="-78"/>
              </a:rPr>
              <a:t>161 mila persone </a:t>
            </a:r>
            <a:r>
              <a:rPr lang="it-IT" sz="2000" dirty="0">
                <a:latin typeface="Andalus" pitchFamily="18" charset="-78"/>
                <a:cs typeface="Andalus" pitchFamily="18" charset="-78"/>
              </a:rPr>
              <a:t>non autosufficienti ospiti dei presidi residenziali.</a:t>
            </a:r>
          </a:p>
        </p:txBody>
      </p:sp>
      <p:sp>
        <p:nvSpPr>
          <p:cNvPr id="11" name="Rettangolo 10"/>
          <p:cNvSpPr/>
          <p:nvPr/>
        </p:nvSpPr>
        <p:spPr>
          <a:xfrm>
            <a:off x="5001728" y="4580977"/>
            <a:ext cx="4034768" cy="276999"/>
          </a:xfrm>
          <a:prstGeom prst="rect">
            <a:avLst/>
          </a:prstGeom>
        </p:spPr>
        <p:txBody>
          <a:bodyPr wrap="square">
            <a:spAutoFit/>
          </a:bodyPr>
          <a:lstStyle/>
          <a:p>
            <a:pPr algn="just"/>
            <a:r>
              <a:rPr lang="it-IT" sz="1200" dirty="0" smtClean="0">
                <a:latin typeface="Andalus" pitchFamily="18" charset="-78"/>
                <a:cs typeface="Andalus" pitchFamily="18" charset="-78"/>
              </a:rPr>
              <a:t>Fonte: </a:t>
            </a:r>
            <a:r>
              <a:rPr lang="it-IT" sz="1200" dirty="0">
                <a:latin typeface="Andalus" pitchFamily="18" charset="-78"/>
                <a:cs typeface="Andalus" pitchFamily="18" charset="-78"/>
              </a:rPr>
              <a:t>Istat, Condizioni di salute e ricorso ai servizi sanitari  </a:t>
            </a:r>
          </a:p>
        </p:txBody>
      </p:sp>
      <p:sp>
        <p:nvSpPr>
          <p:cNvPr id="3" name="Rettangolo 2"/>
          <p:cNvSpPr/>
          <p:nvPr/>
        </p:nvSpPr>
        <p:spPr>
          <a:xfrm>
            <a:off x="301560" y="5229200"/>
            <a:ext cx="8734936" cy="1323439"/>
          </a:xfrm>
          <a:prstGeom prst="rect">
            <a:avLst/>
          </a:prstGeom>
        </p:spPr>
        <p:txBody>
          <a:bodyPr wrap="square">
            <a:spAutoFit/>
          </a:bodyPr>
          <a:lstStyle/>
          <a:p>
            <a:pPr algn="ctr"/>
            <a:r>
              <a:rPr lang="it-IT" sz="2000" dirty="0">
                <a:latin typeface="Andalus" pitchFamily="18" charset="-78"/>
                <a:cs typeface="Andalus" pitchFamily="18" charset="-78"/>
              </a:rPr>
              <a:t>Se fossero state incluse nella </a:t>
            </a:r>
            <a:r>
              <a:rPr lang="it-IT" sz="2000" dirty="0" smtClean="0">
                <a:latin typeface="Andalus" pitchFamily="18" charset="-78"/>
                <a:cs typeface="Andalus" pitchFamily="18" charset="-78"/>
              </a:rPr>
              <a:t>stima</a:t>
            </a:r>
            <a:r>
              <a:rPr lang="it-IT" sz="2000" dirty="0">
                <a:latin typeface="Andalus" pitchFamily="18" charset="-78"/>
                <a:cs typeface="Andalus" pitchFamily="18" charset="-78"/>
              </a:rPr>
              <a:t>, oltre </a:t>
            </a:r>
            <a:r>
              <a:rPr lang="it-IT" sz="2000" dirty="0" smtClean="0">
                <a:latin typeface="Andalus" pitchFamily="18" charset="-78"/>
                <a:cs typeface="Andalus" pitchFamily="18" charset="-78"/>
              </a:rPr>
              <a:t>alle persone che indicavano totale </a:t>
            </a:r>
            <a:r>
              <a:rPr lang="it-IT" sz="2000" dirty="0">
                <a:latin typeface="Andalus" pitchFamily="18" charset="-78"/>
                <a:cs typeface="Andalus" pitchFamily="18" charset="-78"/>
              </a:rPr>
              <a:t>mancanza di autonomia per almeno una funzione essenziale della vita </a:t>
            </a:r>
            <a:r>
              <a:rPr lang="it-IT" sz="2000" dirty="0" smtClean="0">
                <a:latin typeface="Andalus" pitchFamily="18" charset="-78"/>
                <a:cs typeface="Andalus" pitchFamily="18" charset="-78"/>
              </a:rPr>
              <a:t>quotidiana, </a:t>
            </a:r>
            <a:r>
              <a:rPr lang="it-IT" sz="2000" dirty="0">
                <a:latin typeface="Andalus" pitchFamily="18" charset="-78"/>
                <a:cs typeface="Andalus" pitchFamily="18" charset="-78"/>
              </a:rPr>
              <a:t>anche </a:t>
            </a:r>
            <a:r>
              <a:rPr lang="it-IT" sz="2000" dirty="0" smtClean="0">
                <a:latin typeface="Andalus" pitchFamily="18" charset="-78"/>
                <a:cs typeface="Andalus" pitchFamily="18" charset="-78"/>
              </a:rPr>
              <a:t>quelle che </a:t>
            </a:r>
            <a:r>
              <a:rPr lang="it-IT" sz="2000" dirty="0">
                <a:latin typeface="Andalus" pitchFamily="18" charset="-78"/>
                <a:cs typeface="Andalus" pitchFamily="18" charset="-78"/>
              </a:rPr>
              <a:t>manifestavano una notevole difficoltà nello svolgere </a:t>
            </a:r>
            <a:r>
              <a:rPr lang="it-IT" sz="2000" dirty="0" smtClean="0">
                <a:latin typeface="Andalus" pitchFamily="18" charset="-78"/>
                <a:cs typeface="Andalus" pitchFamily="18" charset="-78"/>
              </a:rPr>
              <a:t>tali funzioni il </a:t>
            </a:r>
            <a:r>
              <a:rPr lang="it-IT" sz="2000" dirty="0">
                <a:latin typeface="Andalus" pitchFamily="18" charset="-78"/>
                <a:cs typeface="Andalus" pitchFamily="18" charset="-78"/>
              </a:rPr>
              <a:t>numero di disabili </a:t>
            </a:r>
            <a:r>
              <a:rPr lang="it-IT" sz="2000" dirty="0" smtClean="0">
                <a:latin typeface="Andalus" pitchFamily="18" charset="-78"/>
                <a:cs typeface="Andalus" pitchFamily="18" charset="-78"/>
              </a:rPr>
              <a:t>in Italia sarebbe </a:t>
            </a:r>
            <a:r>
              <a:rPr lang="it-IT" sz="2000" dirty="0">
                <a:latin typeface="Andalus" pitchFamily="18" charset="-78"/>
                <a:cs typeface="Andalus" pitchFamily="18" charset="-78"/>
              </a:rPr>
              <a:t>salito a </a:t>
            </a:r>
            <a:r>
              <a:rPr lang="it-IT" sz="2000" b="1" dirty="0">
                <a:latin typeface="Andalus" pitchFamily="18" charset="-78"/>
                <a:cs typeface="Andalus" pitchFamily="18" charset="-78"/>
              </a:rPr>
              <a:t>più di 6 milioni </a:t>
            </a:r>
            <a:r>
              <a:rPr lang="it-IT" sz="2000" dirty="0">
                <a:latin typeface="Andalus" pitchFamily="18" charset="-78"/>
                <a:cs typeface="Andalus" pitchFamily="18" charset="-78"/>
              </a:rPr>
              <a:t>(Istat, 2005). </a:t>
            </a:r>
          </a:p>
        </p:txBody>
      </p:sp>
    </p:spTree>
    <p:extLst>
      <p:ext uri="{BB962C8B-B14F-4D97-AF65-F5344CB8AC3E}">
        <p14:creationId xmlns:p14="http://schemas.microsoft.com/office/powerpoint/2010/main" val="1016561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53097"/>
            <a:ext cx="8784976" cy="1015663"/>
          </a:xfrm>
          <a:prstGeom prst="rect">
            <a:avLst/>
          </a:prstGeom>
          <a:noFill/>
        </p:spPr>
        <p:txBody>
          <a:bodyPr wrap="square" rtlCol="0">
            <a:spAutoFit/>
          </a:bodyPr>
          <a:lstStyle/>
          <a:p>
            <a:pPr algn="ctr"/>
            <a:r>
              <a:rPr lang="it-IT" sz="3000" dirty="0">
                <a:solidFill>
                  <a:srgbClr val="C00000"/>
                </a:solidFill>
                <a:latin typeface="Andalus" pitchFamily="18" charset="-78"/>
                <a:cs typeface="Andalus" pitchFamily="18" charset="-78"/>
              </a:rPr>
              <a:t>ASSISTENZA AGLI ANZIANI IN LOMBARDIA TRA BADANTI, FAMIGLIE E SERVIZI PUBBLICI</a:t>
            </a: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6</a:t>
            </a:fld>
            <a:endParaRPr lang="it-IT"/>
          </a:p>
        </p:txBody>
      </p:sp>
      <p:sp>
        <p:nvSpPr>
          <p:cNvPr id="10" name="Rettangolo 9"/>
          <p:cNvSpPr/>
          <p:nvPr/>
        </p:nvSpPr>
        <p:spPr>
          <a:xfrm>
            <a:off x="301560" y="1844824"/>
            <a:ext cx="8590920" cy="1105088"/>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algn="just"/>
            <a:r>
              <a:rPr lang="it-IT" sz="2000" dirty="0" smtClean="0">
                <a:latin typeface="Andalus" pitchFamily="18" charset="-78"/>
                <a:cs typeface="Andalus" pitchFamily="18" charset="-78"/>
              </a:rPr>
              <a:t>Studi </a:t>
            </a:r>
            <a:r>
              <a:rPr lang="it-IT" sz="2000" dirty="0">
                <a:latin typeface="Andalus" pitchFamily="18" charset="-78"/>
                <a:cs typeface="Andalus" pitchFamily="18" charset="-78"/>
              </a:rPr>
              <a:t>più recenti hanno effettuato delle proiezioni riguardo l’andamento del tasso di disabilità sulla base dei dati EU-SILC (</a:t>
            </a:r>
            <a:r>
              <a:rPr lang="it-IT" sz="2000" dirty="0" err="1">
                <a:latin typeface="Andalus" pitchFamily="18" charset="-78"/>
                <a:cs typeface="Andalus" pitchFamily="18" charset="-78"/>
              </a:rPr>
              <a:t>European</a:t>
            </a:r>
            <a:r>
              <a:rPr lang="it-IT" sz="2000" dirty="0">
                <a:latin typeface="Andalus" pitchFamily="18" charset="-78"/>
                <a:cs typeface="Andalus" pitchFamily="18" charset="-78"/>
              </a:rPr>
              <a:t> Union </a:t>
            </a:r>
            <a:r>
              <a:rPr lang="it-IT" sz="2000" dirty="0" err="1">
                <a:latin typeface="Andalus" pitchFamily="18" charset="-78"/>
                <a:cs typeface="Andalus" pitchFamily="18" charset="-78"/>
              </a:rPr>
              <a:t>Statistics</a:t>
            </a:r>
            <a:r>
              <a:rPr lang="it-IT" sz="2000" dirty="0">
                <a:latin typeface="Andalus" pitchFamily="18" charset="-78"/>
                <a:cs typeface="Andalus" pitchFamily="18" charset="-78"/>
              </a:rPr>
              <a:t> on </a:t>
            </a:r>
            <a:r>
              <a:rPr lang="it-IT" sz="2000" dirty="0" err="1">
                <a:latin typeface="Andalus" pitchFamily="18" charset="-78"/>
                <a:cs typeface="Andalus" pitchFamily="18" charset="-78"/>
              </a:rPr>
              <a:t>Income</a:t>
            </a:r>
            <a:r>
              <a:rPr lang="it-IT" sz="2000" dirty="0">
                <a:latin typeface="Andalus" pitchFamily="18" charset="-78"/>
                <a:cs typeface="Andalus" pitchFamily="18" charset="-78"/>
              </a:rPr>
              <a:t> and Living </a:t>
            </a:r>
            <a:r>
              <a:rPr lang="it-IT" sz="2000" dirty="0" err="1" smtClean="0">
                <a:latin typeface="Andalus" pitchFamily="18" charset="-78"/>
                <a:cs typeface="Andalus" pitchFamily="18" charset="-78"/>
              </a:rPr>
              <a:t>Conditions</a:t>
            </a:r>
            <a:r>
              <a:rPr lang="it-IT" sz="2000" dirty="0" smtClean="0">
                <a:latin typeface="Andalus" pitchFamily="18" charset="-78"/>
                <a:cs typeface="Andalus" pitchFamily="18" charset="-78"/>
              </a:rPr>
              <a:t>)</a:t>
            </a:r>
          </a:p>
        </p:txBody>
      </p:sp>
      <p:sp>
        <p:nvSpPr>
          <p:cNvPr id="7" name="Rettangolo 6"/>
          <p:cNvSpPr/>
          <p:nvPr/>
        </p:nvSpPr>
        <p:spPr>
          <a:xfrm>
            <a:off x="301559" y="1484784"/>
            <a:ext cx="8574245" cy="353943"/>
          </a:xfrm>
          <a:prstGeom prst="rect">
            <a:avLst/>
          </a:prstGeom>
        </p:spPr>
        <p:txBody>
          <a:bodyPr wrap="square">
            <a:spAutoFit/>
          </a:bodyPr>
          <a:lstStyle/>
          <a:p>
            <a:pPr algn="ctr"/>
            <a:r>
              <a:rPr lang="it-IT" sz="1700" b="1" dirty="0">
                <a:solidFill>
                  <a:srgbClr val="FF0000"/>
                </a:solidFill>
                <a:latin typeface="Bookman Old Style" pitchFamily="18" charset="0"/>
                <a:cs typeface="Andalus" pitchFamily="18" charset="-78"/>
              </a:rPr>
              <a:t>Domanda di cure: gli anziani non autosufficienti in </a:t>
            </a:r>
            <a:r>
              <a:rPr lang="it-IT" sz="1700" b="1" dirty="0" smtClean="0">
                <a:solidFill>
                  <a:srgbClr val="FF0000"/>
                </a:solidFill>
                <a:latin typeface="Bookman Old Style" pitchFamily="18" charset="0"/>
                <a:cs typeface="Andalus" pitchFamily="18" charset="-78"/>
              </a:rPr>
              <a:t>Italia e Lombardia</a:t>
            </a:r>
            <a:endParaRPr lang="it-IT" sz="1700" b="1" dirty="0">
              <a:solidFill>
                <a:srgbClr val="FF0000"/>
              </a:solidFill>
              <a:latin typeface="Bookman Old Style" pitchFamily="18" charset="0"/>
              <a:cs typeface="Andalus" pitchFamily="18" charset="-78"/>
            </a:endParaRPr>
          </a:p>
        </p:txBody>
      </p:sp>
      <p:sp>
        <p:nvSpPr>
          <p:cNvPr id="9" name="Rettangolo 8"/>
          <p:cNvSpPr/>
          <p:nvPr/>
        </p:nvSpPr>
        <p:spPr>
          <a:xfrm>
            <a:off x="290926" y="3212976"/>
            <a:ext cx="8590920" cy="1105088"/>
          </a:xfrm>
          <a:prstGeom prst="rect">
            <a:avLst/>
          </a:prstGeom>
        </p:spPr>
        <p:style>
          <a:lnRef idx="1">
            <a:schemeClr val="accent2"/>
          </a:lnRef>
          <a:fillRef idx="2">
            <a:schemeClr val="accent2"/>
          </a:fillRef>
          <a:effectRef idx="1">
            <a:schemeClr val="accent2"/>
          </a:effectRef>
          <a:fontRef idx="minor">
            <a:schemeClr val="dk1"/>
          </a:fontRef>
        </p:style>
        <p:txBody>
          <a:bodyPr wrap="square" tIns="108000" bIns="72000">
            <a:spAutoFit/>
          </a:bodyPr>
          <a:lstStyle/>
          <a:p>
            <a:pPr>
              <a:spcAft>
                <a:spcPts val="600"/>
              </a:spcAft>
            </a:pPr>
            <a:r>
              <a:rPr lang="it-IT" sz="2000" dirty="0">
                <a:latin typeface="Andalus" pitchFamily="18" charset="-78"/>
                <a:cs typeface="Andalus" pitchFamily="18" charset="-78"/>
              </a:rPr>
              <a:t>Secondo tali stime in Italia il tasso di disabilità nella popolazione anziana è passato </a:t>
            </a:r>
            <a:r>
              <a:rPr lang="it-IT" sz="2000" b="1" dirty="0">
                <a:latin typeface="Andalus" pitchFamily="18" charset="-78"/>
                <a:cs typeface="Andalus" pitchFamily="18" charset="-78"/>
              </a:rPr>
              <a:t>dal 18,7% del 2005 al 22% nel 2009</a:t>
            </a:r>
            <a:r>
              <a:rPr lang="it-IT" sz="2000" dirty="0">
                <a:latin typeface="Andalus" pitchFamily="18" charset="-78"/>
                <a:cs typeface="Andalus" pitchFamily="18" charset="-78"/>
              </a:rPr>
              <a:t>, pari a </a:t>
            </a:r>
            <a:r>
              <a:rPr lang="it-IT" sz="2000" b="1" dirty="0">
                <a:latin typeface="Andalus" pitchFamily="18" charset="-78"/>
                <a:cs typeface="Andalus" pitchFamily="18" charset="-78"/>
              </a:rPr>
              <a:t>2 milioni e 630 mila</a:t>
            </a:r>
            <a:r>
              <a:rPr lang="it-IT" sz="2000" dirty="0">
                <a:latin typeface="Andalus" pitchFamily="18" charset="-78"/>
                <a:cs typeface="Andalus" pitchFamily="18" charset="-78"/>
              </a:rPr>
              <a:t> disabili (N.N.A., 2011). </a:t>
            </a:r>
          </a:p>
        </p:txBody>
      </p:sp>
      <p:sp>
        <p:nvSpPr>
          <p:cNvPr id="3" name="Rettangolo 2"/>
          <p:cNvSpPr/>
          <p:nvPr/>
        </p:nvSpPr>
        <p:spPr>
          <a:xfrm>
            <a:off x="290926" y="4653136"/>
            <a:ext cx="8734936" cy="1938992"/>
          </a:xfrm>
          <a:prstGeom prst="rect">
            <a:avLst/>
          </a:prstGeom>
        </p:spPr>
        <p:txBody>
          <a:bodyPr wrap="square">
            <a:spAutoFit/>
          </a:bodyPr>
          <a:lstStyle/>
          <a:p>
            <a:pPr algn="ctr"/>
            <a:r>
              <a:rPr lang="it-IT" sz="2000" dirty="0">
                <a:latin typeface="Andalus" pitchFamily="18" charset="-78"/>
                <a:cs typeface="Andalus" pitchFamily="18" charset="-78"/>
              </a:rPr>
              <a:t>Secondo i dati contenuti nel “Rapporto Istat sull’inclusione sociale delle persone con limitazioni dell’autonomia personale” (2012), svolta a partire dai dati delle indagini svolte nel 2005, sono presenti in Italia </a:t>
            </a:r>
            <a:r>
              <a:rPr lang="it-IT" sz="2000" b="1" dirty="0">
                <a:latin typeface="Andalus" pitchFamily="18" charset="-78"/>
                <a:cs typeface="Andalus" pitchFamily="18" charset="-78"/>
              </a:rPr>
              <a:t>circa 4 milioni di persone </a:t>
            </a:r>
            <a:r>
              <a:rPr lang="it-IT" sz="2000" dirty="0">
                <a:latin typeface="Andalus" pitchFamily="18" charset="-78"/>
                <a:cs typeface="Andalus" pitchFamily="18" charset="-78"/>
              </a:rPr>
              <a:t>che manifestano limitazioni funzionali. </a:t>
            </a:r>
            <a:endParaRPr lang="it-IT" sz="2000" dirty="0" smtClean="0">
              <a:latin typeface="Andalus" pitchFamily="18" charset="-78"/>
              <a:cs typeface="Andalus" pitchFamily="18" charset="-78"/>
            </a:endParaRPr>
          </a:p>
          <a:p>
            <a:pPr algn="ctr"/>
            <a:endParaRPr lang="it-IT" sz="2000" dirty="0">
              <a:latin typeface="Andalus" pitchFamily="18" charset="-78"/>
              <a:cs typeface="Andalus" pitchFamily="18" charset="-78"/>
            </a:endParaRPr>
          </a:p>
          <a:p>
            <a:pPr algn="ctr"/>
            <a:r>
              <a:rPr lang="it-IT" sz="2000" dirty="0">
                <a:latin typeface="Andalus" pitchFamily="18" charset="-78"/>
                <a:cs typeface="Andalus" pitchFamily="18" charset="-78"/>
              </a:rPr>
              <a:t>Di queste </a:t>
            </a:r>
            <a:r>
              <a:rPr lang="it-IT" sz="2000" b="1" dirty="0">
                <a:latin typeface="Andalus" pitchFamily="18" charset="-78"/>
                <a:cs typeface="Andalus" pitchFamily="18" charset="-78"/>
              </a:rPr>
              <a:t>3 milioni e 161 mila sono anziani </a:t>
            </a:r>
            <a:r>
              <a:rPr lang="it-IT" sz="2000" dirty="0">
                <a:latin typeface="Andalus" pitchFamily="18" charset="-78"/>
                <a:cs typeface="Andalus" pitchFamily="18" charset="-78"/>
              </a:rPr>
              <a:t>con più di 60 anni di età.</a:t>
            </a:r>
          </a:p>
        </p:txBody>
      </p:sp>
    </p:spTree>
    <p:extLst>
      <p:ext uri="{BB962C8B-B14F-4D97-AF65-F5344CB8AC3E}">
        <p14:creationId xmlns:p14="http://schemas.microsoft.com/office/powerpoint/2010/main" val="1400599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53097"/>
            <a:ext cx="8784976" cy="1015663"/>
          </a:xfrm>
          <a:prstGeom prst="rect">
            <a:avLst/>
          </a:prstGeom>
          <a:noFill/>
        </p:spPr>
        <p:txBody>
          <a:bodyPr wrap="square" rtlCol="0">
            <a:spAutoFit/>
          </a:bodyPr>
          <a:lstStyle/>
          <a:p>
            <a:pPr algn="ctr"/>
            <a:r>
              <a:rPr lang="it-IT" sz="3000" dirty="0">
                <a:solidFill>
                  <a:srgbClr val="C00000"/>
                </a:solidFill>
                <a:latin typeface="Andalus" pitchFamily="18" charset="-78"/>
                <a:cs typeface="Andalus" pitchFamily="18" charset="-78"/>
              </a:rPr>
              <a:t>ASSISTENZA AGLI ANZIANI IN LOMBARDIA TRA BADANTI, FAMIGLIE E SERVIZI PUBBLICI</a:t>
            </a: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7</a:t>
            </a:fld>
            <a:endParaRPr lang="it-IT"/>
          </a:p>
        </p:txBody>
      </p:sp>
      <p:sp>
        <p:nvSpPr>
          <p:cNvPr id="10" name="Rettangolo 9"/>
          <p:cNvSpPr/>
          <p:nvPr/>
        </p:nvSpPr>
        <p:spPr>
          <a:xfrm>
            <a:off x="301560" y="1963872"/>
            <a:ext cx="8590920" cy="1105088"/>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algn="just"/>
            <a:r>
              <a:rPr lang="it-IT" sz="2000" dirty="0" smtClean="0">
                <a:latin typeface="Andalus" pitchFamily="18" charset="-78"/>
                <a:cs typeface="Andalus" pitchFamily="18" charset="-78"/>
              </a:rPr>
              <a:t>Secondo </a:t>
            </a:r>
            <a:r>
              <a:rPr lang="it-IT" sz="2000" dirty="0">
                <a:latin typeface="Andalus" pitchFamily="18" charset="-78"/>
                <a:cs typeface="Andalus" pitchFamily="18" charset="-78"/>
              </a:rPr>
              <a:t>i dati Istat disponibili, erano presenti nel 2005 in Lombardia </a:t>
            </a:r>
            <a:r>
              <a:rPr lang="it-IT" sz="2000" b="1" dirty="0">
                <a:latin typeface="Andalus" pitchFamily="18" charset="-78"/>
                <a:cs typeface="Andalus" pitchFamily="18" charset="-78"/>
              </a:rPr>
              <a:t>266.000 persone disabili</a:t>
            </a:r>
            <a:r>
              <a:rPr lang="it-IT" sz="2000" dirty="0">
                <a:latin typeface="Andalus" pitchFamily="18" charset="-78"/>
                <a:cs typeface="Andalus" pitchFamily="18" charset="-78"/>
              </a:rPr>
              <a:t> con più di 65 anni, pari al 15% degli anziani over 65 (Istat, </a:t>
            </a:r>
            <a:r>
              <a:rPr lang="it-IT" sz="2000" dirty="0" smtClean="0">
                <a:latin typeface="Andalus" pitchFamily="18" charset="-78"/>
                <a:cs typeface="Andalus" pitchFamily="18" charset="-78"/>
              </a:rPr>
              <a:t>2005).</a:t>
            </a:r>
            <a:endParaRPr lang="it-IT" sz="2000" dirty="0">
              <a:latin typeface="Andalus" pitchFamily="18" charset="-78"/>
              <a:cs typeface="Andalus" pitchFamily="18" charset="-78"/>
            </a:endParaRPr>
          </a:p>
        </p:txBody>
      </p:sp>
      <p:sp>
        <p:nvSpPr>
          <p:cNvPr id="7" name="Rettangolo 6"/>
          <p:cNvSpPr/>
          <p:nvPr/>
        </p:nvSpPr>
        <p:spPr>
          <a:xfrm>
            <a:off x="301559" y="1484784"/>
            <a:ext cx="8574245" cy="353943"/>
          </a:xfrm>
          <a:prstGeom prst="rect">
            <a:avLst/>
          </a:prstGeom>
        </p:spPr>
        <p:txBody>
          <a:bodyPr wrap="square">
            <a:spAutoFit/>
          </a:bodyPr>
          <a:lstStyle/>
          <a:p>
            <a:pPr algn="ctr"/>
            <a:r>
              <a:rPr lang="it-IT" sz="1700" b="1" dirty="0">
                <a:solidFill>
                  <a:srgbClr val="FF0000"/>
                </a:solidFill>
                <a:latin typeface="Bookman Old Style" pitchFamily="18" charset="0"/>
                <a:cs typeface="Andalus" pitchFamily="18" charset="-78"/>
              </a:rPr>
              <a:t>Domanda di cure: gli anziani non autosufficienti in </a:t>
            </a:r>
            <a:r>
              <a:rPr lang="it-IT" sz="1700" b="1" dirty="0" smtClean="0">
                <a:solidFill>
                  <a:srgbClr val="FF0000"/>
                </a:solidFill>
                <a:latin typeface="Bookman Old Style" pitchFamily="18" charset="0"/>
                <a:cs typeface="Andalus" pitchFamily="18" charset="-78"/>
              </a:rPr>
              <a:t>Italia e Lombardia</a:t>
            </a:r>
            <a:endParaRPr lang="it-IT" sz="1700" b="1" dirty="0">
              <a:solidFill>
                <a:srgbClr val="FF0000"/>
              </a:solidFill>
              <a:latin typeface="Bookman Old Style" pitchFamily="18" charset="0"/>
              <a:cs typeface="Andalus" pitchFamily="18" charset="-78"/>
            </a:endParaRPr>
          </a:p>
        </p:txBody>
      </p:sp>
      <p:sp>
        <p:nvSpPr>
          <p:cNvPr id="9" name="Rettangolo 8"/>
          <p:cNvSpPr/>
          <p:nvPr/>
        </p:nvSpPr>
        <p:spPr>
          <a:xfrm>
            <a:off x="290926" y="3212976"/>
            <a:ext cx="8590920" cy="1797585"/>
          </a:xfrm>
          <a:prstGeom prst="rect">
            <a:avLst/>
          </a:prstGeom>
        </p:spPr>
        <p:style>
          <a:lnRef idx="1">
            <a:schemeClr val="accent2"/>
          </a:lnRef>
          <a:fillRef idx="2">
            <a:schemeClr val="accent2"/>
          </a:fillRef>
          <a:effectRef idx="1">
            <a:schemeClr val="accent2"/>
          </a:effectRef>
          <a:fontRef idx="minor">
            <a:schemeClr val="dk1"/>
          </a:fontRef>
        </p:style>
        <p:txBody>
          <a:bodyPr wrap="square" tIns="108000" bIns="72000">
            <a:spAutoFit/>
          </a:bodyPr>
          <a:lstStyle/>
          <a:p>
            <a:pPr>
              <a:spcAft>
                <a:spcPts val="600"/>
              </a:spcAft>
            </a:pPr>
            <a:r>
              <a:rPr lang="it-IT" sz="2000" dirty="0" smtClean="0">
                <a:latin typeface="Andalus" pitchFamily="18" charset="-78"/>
                <a:cs typeface="Andalus" pitchFamily="18" charset="-78"/>
              </a:rPr>
              <a:t>Tale </a:t>
            </a:r>
            <a:r>
              <a:rPr lang="it-IT" sz="2000" dirty="0">
                <a:latin typeface="Andalus" pitchFamily="18" charset="-78"/>
                <a:cs typeface="Andalus" pitchFamily="18" charset="-78"/>
              </a:rPr>
              <a:t>presenza di anziani non autosufficienti, sicuramente aumentata nel corso degli ultimi anni, richiede un’assistenza specifica e complessa fornita in primis dalle famiglie. </a:t>
            </a:r>
            <a:endParaRPr lang="it-IT" sz="2000" dirty="0" smtClean="0">
              <a:latin typeface="Andalus" pitchFamily="18" charset="-78"/>
              <a:cs typeface="Andalus" pitchFamily="18" charset="-78"/>
            </a:endParaRPr>
          </a:p>
          <a:p>
            <a:pPr>
              <a:spcAft>
                <a:spcPts val="600"/>
              </a:spcAft>
            </a:pPr>
            <a:r>
              <a:rPr lang="it-IT" sz="2000" dirty="0" smtClean="0">
                <a:latin typeface="Andalus" pitchFamily="18" charset="-78"/>
                <a:cs typeface="Andalus" pitchFamily="18" charset="-78"/>
              </a:rPr>
              <a:t>Queste</a:t>
            </a:r>
            <a:r>
              <a:rPr lang="it-IT" sz="2000" dirty="0">
                <a:latin typeface="Andalus" pitchFamily="18" charset="-78"/>
                <a:cs typeface="Andalus" pitchFamily="18" charset="-78"/>
              </a:rPr>
              <a:t>, non potendo prendersene cura in prima persona, spesso fanno affidamento al mercato privato della cura assumendo una </a:t>
            </a:r>
            <a:r>
              <a:rPr lang="it-IT" sz="2000" b="1" dirty="0">
                <a:latin typeface="Andalus" pitchFamily="18" charset="-78"/>
                <a:cs typeface="Andalus" pitchFamily="18" charset="-78"/>
              </a:rPr>
              <a:t>badante</a:t>
            </a:r>
            <a:r>
              <a:rPr lang="it-IT" sz="2000" dirty="0">
                <a:latin typeface="Andalus" pitchFamily="18" charset="-78"/>
                <a:cs typeface="Andalus" pitchFamily="18" charset="-78"/>
              </a:rPr>
              <a:t>. </a:t>
            </a:r>
          </a:p>
        </p:txBody>
      </p:sp>
      <p:sp>
        <p:nvSpPr>
          <p:cNvPr id="3" name="Rettangolo 2"/>
          <p:cNvSpPr/>
          <p:nvPr/>
        </p:nvSpPr>
        <p:spPr>
          <a:xfrm>
            <a:off x="146910" y="5388723"/>
            <a:ext cx="8734936" cy="1015663"/>
          </a:xfrm>
          <a:prstGeom prst="rect">
            <a:avLst/>
          </a:prstGeom>
        </p:spPr>
        <p:txBody>
          <a:bodyPr wrap="square">
            <a:spAutoFit/>
          </a:bodyPr>
          <a:lstStyle/>
          <a:p>
            <a:pPr algn="ctr"/>
            <a:r>
              <a:rPr lang="it-IT" sz="2000" dirty="0">
                <a:latin typeface="Andalus" pitchFamily="18" charset="-78"/>
                <a:cs typeface="Andalus" pitchFamily="18" charset="-78"/>
              </a:rPr>
              <a:t>Secondo le stime dell’IRS di Milano nel 2007 erano presenti in </a:t>
            </a:r>
            <a:r>
              <a:rPr lang="it-IT" sz="2000" b="1" dirty="0">
                <a:latin typeface="Andalus" pitchFamily="18" charset="-78"/>
                <a:cs typeface="Andalus" pitchFamily="18" charset="-78"/>
              </a:rPr>
              <a:t>Lombardia 7 assistenti familiari</a:t>
            </a:r>
            <a:r>
              <a:rPr lang="it-IT" sz="2000" dirty="0">
                <a:latin typeface="Andalus" pitchFamily="18" charset="-78"/>
                <a:cs typeface="Andalus" pitchFamily="18" charset="-78"/>
              </a:rPr>
              <a:t> ogni 100 anziani con più di 65 anni, numero che saliva a 16 badanti ogni 100 anziani con più di 75 anni.</a:t>
            </a:r>
          </a:p>
        </p:txBody>
      </p:sp>
    </p:spTree>
    <p:extLst>
      <p:ext uri="{BB962C8B-B14F-4D97-AF65-F5344CB8AC3E}">
        <p14:creationId xmlns:p14="http://schemas.microsoft.com/office/powerpoint/2010/main" val="3583622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53097"/>
            <a:ext cx="8784976" cy="1015663"/>
          </a:xfrm>
          <a:prstGeom prst="rect">
            <a:avLst/>
          </a:prstGeom>
          <a:noFill/>
        </p:spPr>
        <p:txBody>
          <a:bodyPr wrap="square" rtlCol="0">
            <a:spAutoFit/>
          </a:bodyPr>
          <a:lstStyle/>
          <a:p>
            <a:pPr algn="ctr"/>
            <a:r>
              <a:rPr lang="it-IT" sz="3000" dirty="0">
                <a:solidFill>
                  <a:srgbClr val="C00000"/>
                </a:solidFill>
                <a:latin typeface="Andalus" pitchFamily="18" charset="-78"/>
                <a:cs typeface="Andalus" pitchFamily="18" charset="-78"/>
              </a:rPr>
              <a:t>Gli aiuti monetari offerti alle famiglie lombarde come sostegno alla non autosufficienza:</a:t>
            </a: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8</a:t>
            </a:fld>
            <a:endParaRPr lang="it-IT"/>
          </a:p>
        </p:txBody>
      </p:sp>
      <p:sp>
        <p:nvSpPr>
          <p:cNvPr id="10" name="Rettangolo 9"/>
          <p:cNvSpPr/>
          <p:nvPr/>
        </p:nvSpPr>
        <p:spPr>
          <a:xfrm>
            <a:off x="290926" y="1916832"/>
            <a:ext cx="8590920" cy="2951747"/>
          </a:xfrm>
          <a:prstGeom prst="rect">
            <a:avLst/>
          </a:prstGeom>
        </p:spPr>
        <p:style>
          <a:lnRef idx="1">
            <a:schemeClr val="accent1"/>
          </a:lnRef>
          <a:fillRef idx="2">
            <a:schemeClr val="accent1"/>
          </a:fillRef>
          <a:effectRef idx="1">
            <a:schemeClr val="accent1"/>
          </a:effectRef>
          <a:fontRef idx="minor">
            <a:schemeClr val="dk1"/>
          </a:fontRef>
        </p:style>
        <p:txBody>
          <a:bodyPr wrap="square" tIns="108000" bIns="72000">
            <a:spAutoFit/>
          </a:bodyPr>
          <a:lstStyle/>
          <a:p>
            <a:pPr algn="just">
              <a:spcAft>
                <a:spcPts val="1200"/>
              </a:spcAft>
            </a:pPr>
            <a:r>
              <a:rPr lang="it-IT" sz="2000" dirty="0" smtClean="0">
                <a:latin typeface="Andalus" pitchFamily="18" charset="-78"/>
                <a:cs typeface="Andalus" pitchFamily="18" charset="-78"/>
              </a:rPr>
              <a:t>Erogata </a:t>
            </a:r>
            <a:r>
              <a:rPr lang="it-IT" sz="2000" dirty="0">
                <a:latin typeface="Andalus" pitchFamily="18" charset="-78"/>
                <a:cs typeface="Andalus" pitchFamily="18" charset="-78"/>
              </a:rPr>
              <a:t>dall’Inps, </a:t>
            </a:r>
            <a:r>
              <a:rPr lang="it-IT" sz="2000" dirty="0" smtClean="0">
                <a:latin typeface="Andalus" pitchFamily="18" charset="-78"/>
                <a:cs typeface="Andalus" pitchFamily="18" charset="-78"/>
              </a:rPr>
              <a:t>è </a:t>
            </a:r>
            <a:r>
              <a:rPr lang="it-IT" sz="2000" dirty="0">
                <a:latin typeface="Andalus" pitchFamily="18" charset="-78"/>
                <a:cs typeface="Andalus" pitchFamily="18" charset="-78"/>
              </a:rPr>
              <a:t>un sostegno economico </a:t>
            </a:r>
            <a:r>
              <a:rPr lang="it-IT" sz="2000" dirty="0" smtClean="0">
                <a:latin typeface="Andalus" pitchFamily="18" charset="-78"/>
                <a:cs typeface="Andalus" pitchFamily="18" charset="-78"/>
              </a:rPr>
              <a:t>che </a:t>
            </a:r>
            <a:r>
              <a:rPr lang="it-IT" sz="2000" dirty="0">
                <a:latin typeface="Andalus" pitchFamily="18" charset="-78"/>
                <a:cs typeface="Andalus" pitchFamily="18" charset="-78"/>
              </a:rPr>
              <a:t>può essere erogato alle persone che non possono compiere gli atti quotidiani della vita, ai non deambulanti, che hanno bisogno di assistenza continuativa e che non siano ricoverati gratuitamente presso strutture pubbliche da più di un mese. </a:t>
            </a:r>
            <a:endParaRPr lang="it-IT" sz="2000" dirty="0" smtClean="0">
              <a:latin typeface="Andalus" pitchFamily="18" charset="-78"/>
              <a:cs typeface="Andalus" pitchFamily="18" charset="-78"/>
            </a:endParaRPr>
          </a:p>
          <a:p>
            <a:pPr algn="just">
              <a:spcAft>
                <a:spcPts val="1200"/>
              </a:spcAft>
            </a:pPr>
            <a:r>
              <a:rPr lang="it-IT" sz="2000" dirty="0" smtClean="0">
                <a:latin typeface="Andalus" pitchFamily="18" charset="-78"/>
                <a:cs typeface="Andalus" pitchFamily="18" charset="-78"/>
              </a:rPr>
              <a:t>Può </a:t>
            </a:r>
            <a:r>
              <a:rPr lang="it-IT" sz="2000" dirty="0">
                <a:latin typeface="Andalus" pitchFamily="18" charset="-78"/>
                <a:cs typeface="Andalus" pitchFamily="18" charset="-78"/>
              </a:rPr>
              <a:t>richiederla chiunque si trovi in tali condizioni a prescindere dall’età e dalla condizione </a:t>
            </a:r>
            <a:r>
              <a:rPr lang="it-IT" sz="2000" dirty="0" smtClean="0">
                <a:latin typeface="Andalus" pitchFamily="18" charset="-78"/>
                <a:cs typeface="Andalus" pitchFamily="18" charset="-78"/>
              </a:rPr>
              <a:t>economica</a:t>
            </a:r>
          </a:p>
          <a:p>
            <a:pPr algn="just">
              <a:spcAft>
                <a:spcPts val="1200"/>
              </a:spcAft>
            </a:pPr>
            <a:r>
              <a:rPr lang="it-IT" sz="2000" dirty="0" smtClean="0">
                <a:latin typeface="Andalus" pitchFamily="18" charset="-78"/>
                <a:cs typeface="Andalus" pitchFamily="18" charset="-78"/>
              </a:rPr>
              <a:t>Per </a:t>
            </a:r>
            <a:r>
              <a:rPr lang="it-IT" sz="2000" dirty="0">
                <a:latin typeface="Andalus" pitchFamily="18" charset="-78"/>
                <a:cs typeface="Andalus" pitchFamily="18" charset="-78"/>
              </a:rPr>
              <a:t>l’anno 2013 l’assegno mensile di accompagnamento corrisponde a 499,27 euro. </a:t>
            </a:r>
            <a:endParaRPr lang="it-IT" sz="2000" dirty="0" smtClean="0">
              <a:latin typeface="Andalus" pitchFamily="18" charset="-78"/>
              <a:cs typeface="Andalus" pitchFamily="18" charset="-78"/>
            </a:endParaRPr>
          </a:p>
        </p:txBody>
      </p:sp>
      <p:sp>
        <p:nvSpPr>
          <p:cNvPr id="2" name="Rettangolo 1"/>
          <p:cNvSpPr/>
          <p:nvPr/>
        </p:nvSpPr>
        <p:spPr>
          <a:xfrm>
            <a:off x="3076105" y="1628800"/>
            <a:ext cx="3296095" cy="369332"/>
          </a:xfrm>
          <a:prstGeom prst="rect">
            <a:avLst/>
          </a:prstGeom>
        </p:spPr>
        <p:txBody>
          <a:bodyPr wrap="none">
            <a:spAutoFit/>
          </a:bodyPr>
          <a:lstStyle/>
          <a:p>
            <a:pPr algn="just">
              <a:spcAft>
                <a:spcPts val="1200"/>
              </a:spcAft>
            </a:pPr>
            <a:r>
              <a:rPr lang="it-IT" b="1" dirty="0">
                <a:solidFill>
                  <a:srgbClr val="FF0000"/>
                </a:solidFill>
                <a:latin typeface="Andalus" pitchFamily="18" charset="-78"/>
                <a:cs typeface="Andalus" pitchFamily="18" charset="-78"/>
              </a:rPr>
              <a:t>Indennità di </a:t>
            </a:r>
            <a:r>
              <a:rPr lang="it-IT" b="1" dirty="0" smtClean="0">
                <a:solidFill>
                  <a:srgbClr val="FF0000"/>
                </a:solidFill>
                <a:latin typeface="Andalus" pitchFamily="18" charset="-78"/>
                <a:cs typeface="Andalus" pitchFamily="18" charset="-78"/>
              </a:rPr>
              <a:t>accompagnamento</a:t>
            </a:r>
            <a:endParaRPr lang="it-IT" b="1" dirty="0">
              <a:solidFill>
                <a:srgbClr val="FF0000"/>
              </a:solidFill>
              <a:latin typeface="Andalus" pitchFamily="18" charset="-78"/>
              <a:cs typeface="Andalus" pitchFamily="18" charset="-78"/>
            </a:endParaRPr>
          </a:p>
        </p:txBody>
      </p:sp>
      <p:sp>
        <p:nvSpPr>
          <p:cNvPr id="6" name="Rettangolo 5"/>
          <p:cNvSpPr/>
          <p:nvPr/>
        </p:nvSpPr>
        <p:spPr>
          <a:xfrm>
            <a:off x="251520" y="5129104"/>
            <a:ext cx="8630326" cy="1631216"/>
          </a:xfrm>
          <a:prstGeom prst="rect">
            <a:avLst/>
          </a:prstGeom>
        </p:spPr>
        <p:txBody>
          <a:bodyPr wrap="square">
            <a:spAutoFit/>
          </a:bodyPr>
          <a:lstStyle/>
          <a:p>
            <a:pPr algn="just">
              <a:spcAft>
                <a:spcPts val="1200"/>
              </a:spcAft>
            </a:pPr>
            <a:r>
              <a:rPr lang="it-IT" dirty="0">
                <a:latin typeface="Andalus" pitchFamily="18" charset="-78"/>
                <a:cs typeface="Andalus" pitchFamily="18" charset="-78"/>
              </a:rPr>
              <a:t>In </a:t>
            </a:r>
            <a:r>
              <a:rPr lang="it-IT" b="1" dirty="0">
                <a:latin typeface="Andalus" pitchFamily="18" charset="-78"/>
                <a:cs typeface="Andalus" pitchFamily="18" charset="-78"/>
              </a:rPr>
              <a:t>Lombardia</a:t>
            </a:r>
            <a:r>
              <a:rPr lang="it-IT" dirty="0">
                <a:latin typeface="Andalus" pitchFamily="18" charset="-78"/>
                <a:cs typeface="Andalus" pitchFamily="18" charset="-78"/>
              </a:rPr>
              <a:t> nel 2009 usufruiva di tale sostegno economico il </a:t>
            </a:r>
            <a:r>
              <a:rPr lang="it-IT" b="1" dirty="0">
                <a:latin typeface="Andalus" pitchFamily="18" charset="-78"/>
                <a:cs typeface="Andalus" pitchFamily="18" charset="-78"/>
              </a:rPr>
              <a:t>10,2% degli anziani </a:t>
            </a:r>
            <a:r>
              <a:rPr lang="it-IT" dirty="0">
                <a:latin typeface="Andalus" pitchFamily="18" charset="-78"/>
                <a:cs typeface="Andalus" pitchFamily="18" charset="-78"/>
              </a:rPr>
              <a:t>over 65, una delle percentuali più bassa d’Italia se comparata con le altre regioni, come è possibile osservare nella tabella 7 (N.N.A., 2011). </a:t>
            </a:r>
            <a:endParaRPr lang="it-IT" dirty="0" smtClean="0">
              <a:latin typeface="Andalus" pitchFamily="18" charset="-78"/>
              <a:cs typeface="Andalus" pitchFamily="18" charset="-78"/>
            </a:endParaRPr>
          </a:p>
          <a:p>
            <a:pPr algn="just">
              <a:spcAft>
                <a:spcPts val="1200"/>
              </a:spcAft>
            </a:pPr>
            <a:r>
              <a:rPr lang="it-IT" dirty="0" smtClean="0">
                <a:latin typeface="Andalus" pitchFamily="18" charset="-78"/>
                <a:cs typeface="Andalus" pitchFamily="18" charset="-78"/>
              </a:rPr>
              <a:t>Nel </a:t>
            </a:r>
            <a:r>
              <a:rPr lang="it-IT" dirty="0">
                <a:latin typeface="Andalus" pitchFamily="18" charset="-78"/>
                <a:cs typeface="Andalus" pitchFamily="18" charset="-78"/>
              </a:rPr>
              <a:t>2012 sono state erogate indennità di accompagnamento a </a:t>
            </a:r>
            <a:r>
              <a:rPr lang="it-IT" b="1" dirty="0">
                <a:latin typeface="Andalus" pitchFamily="18" charset="-78"/>
                <a:cs typeface="Andalus" pitchFamily="18" charset="-78"/>
              </a:rPr>
              <a:t>178.348 anziani </a:t>
            </a:r>
            <a:r>
              <a:rPr lang="it-IT" dirty="0">
                <a:latin typeface="Andalus" pitchFamily="18" charset="-78"/>
                <a:cs typeface="Andalus" pitchFamily="18" charset="-78"/>
              </a:rPr>
              <a:t>over 65 (Inps, 2012).</a:t>
            </a:r>
          </a:p>
        </p:txBody>
      </p:sp>
    </p:spTree>
    <p:extLst>
      <p:ext uri="{BB962C8B-B14F-4D97-AF65-F5344CB8AC3E}">
        <p14:creationId xmlns:p14="http://schemas.microsoft.com/office/powerpoint/2010/main" val="807135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51520" y="253097"/>
            <a:ext cx="8784976" cy="1015663"/>
          </a:xfrm>
          <a:prstGeom prst="rect">
            <a:avLst/>
          </a:prstGeom>
          <a:noFill/>
        </p:spPr>
        <p:txBody>
          <a:bodyPr wrap="square" rtlCol="0">
            <a:spAutoFit/>
          </a:bodyPr>
          <a:lstStyle/>
          <a:p>
            <a:pPr algn="ctr"/>
            <a:r>
              <a:rPr lang="it-IT" sz="3000" dirty="0">
                <a:solidFill>
                  <a:srgbClr val="C00000"/>
                </a:solidFill>
                <a:latin typeface="Andalus" pitchFamily="18" charset="-78"/>
                <a:cs typeface="Andalus" pitchFamily="18" charset="-78"/>
              </a:rPr>
              <a:t>Gli aiuti monetari offerti alle famiglie lombarde come sostegno alla non autosufficienza:</a:t>
            </a:r>
          </a:p>
        </p:txBody>
      </p:sp>
      <p:sp>
        <p:nvSpPr>
          <p:cNvPr id="4" name="Segnaposto numero diapositiva 3"/>
          <p:cNvSpPr>
            <a:spLocks noGrp="1"/>
          </p:cNvSpPr>
          <p:nvPr>
            <p:ph type="sldNum" sz="quarter" idx="12"/>
          </p:nvPr>
        </p:nvSpPr>
        <p:spPr/>
        <p:txBody>
          <a:bodyPr>
            <a:normAutofit fontScale="85000" lnSpcReduction="20000"/>
          </a:bodyPr>
          <a:lstStyle/>
          <a:p>
            <a:pPr>
              <a:defRPr/>
            </a:pPr>
            <a:fld id="{F67A9539-76E3-4E39-A7DA-765200E27643}" type="slidenum">
              <a:rPr lang="it-IT" smtClean="0"/>
              <a:pPr>
                <a:defRPr/>
              </a:pPr>
              <a:t>9</a:t>
            </a:fld>
            <a:endParaRPr lang="it-IT"/>
          </a:p>
        </p:txBody>
      </p:sp>
      <p:pic>
        <p:nvPicPr>
          <p:cNvPr id="9" name="Immagin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2060848"/>
            <a:ext cx="6115050" cy="4533900"/>
          </a:xfrm>
          <a:prstGeom prst="rect">
            <a:avLst/>
          </a:prstGeom>
          <a:noFill/>
          <a:ln>
            <a:noFill/>
          </a:ln>
        </p:spPr>
      </p:pic>
      <p:sp>
        <p:nvSpPr>
          <p:cNvPr id="5" name="Rettangolo 4"/>
          <p:cNvSpPr/>
          <p:nvPr/>
        </p:nvSpPr>
        <p:spPr>
          <a:xfrm>
            <a:off x="1409278" y="1556792"/>
            <a:ext cx="6547098" cy="523220"/>
          </a:xfrm>
          <a:prstGeom prst="rect">
            <a:avLst/>
          </a:prstGeom>
        </p:spPr>
        <p:txBody>
          <a:bodyPr wrap="square">
            <a:spAutoFit/>
          </a:bodyPr>
          <a:lstStyle/>
          <a:p>
            <a:r>
              <a:rPr lang="it-IT" sz="1400" b="1" dirty="0">
                <a:latin typeface="Calibri" pitchFamily="34" charset="0"/>
                <a:cs typeface="Calibri" pitchFamily="34" charset="0"/>
              </a:rPr>
              <a:t>Tasso di fruizione dell’indennità di accompagnamento per invalidità civile secondo Regione di appartenenza (per cento anziani), anni 2004-2008</a:t>
            </a:r>
            <a:endParaRPr lang="it-IT" sz="1400" dirty="0">
              <a:latin typeface="Calibri" pitchFamily="34" charset="0"/>
              <a:cs typeface="Calibri" pitchFamily="34" charset="0"/>
            </a:endParaRPr>
          </a:p>
        </p:txBody>
      </p:sp>
      <p:sp>
        <p:nvSpPr>
          <p:cNvPr id="6" name="Rettangolo 5"/>
          <p:cNvSpPr/>
          <p:nvPr/>
        </p:nvSpPr>
        <p:spPr>
          <a:xfrm>
            <a:off x="1362146" y="6561416"/>
            <a:ext cx="4572000" cy="276999"/>
          </a:xfrm>
          <a:prstGeom prst="rect">
            <a:avLst/>
          </a:prstGeom>
        </p:spPr>
        <p:txBody>
          <a:bodyPr>
            <a:spAutoFit/>
          </a:bodyPr>
          <a:lstStyle/>
          <a:p>
            <a:r>
              <a:rPr lang="it-IT" sz="1200" i="1" dirty="0">
                <a:latin typeface="Calibri" pitchFamily="34" charset="0"/>
                <a:cs typeface="Calibri" pitchFamily="34" charset="0"/>
              </a:rPr>
              <a:t>Fonte: Network Non Autosufficienza, 2011, p. 25</a:t>
            </a:r>
            <a:endParaRPr lang="it-IT" sz="1200" dirty="0">
              <a:latin typeface="Calibri" pitchFamily="34" charset="0"/>
              <a:cs typeface="Calibri" pitchFamily="34" charset="0"/>
            </a:endParaRPr>
          </a:p>
        </p:txBody>
      </p:sp>
    </p:spTree>
    <p:extLst>
      <p:ext uri="{BB962C8B-B14F-4D97-AF65-F5344CB8AC3E}">
        <p14:creationId xmlns:p14="http://schemas.microsoft.com/office/powerpoint/2010/main" val="33302860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na">
  <a:themeElements>
    <a:clrScheme name="Elementa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Lun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Lun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6454</TotalTime>
  <Words>5999</Words>
  <Application>Microsoft Office PowerPoint</Application>
  <PresentationFormat>Presentazione su schermo (4:3)</PresentationFormat>
  <Paragraphs>424</Paragraphs>
  <Slides>43</Slides>
  <Notes>1</Notes>
  <HiddenSlides>0</HiddenSlides>
  <MMClips>0</MMClips>
  <ScaleCrop>false</ScaleCrop>
  <HeadingPairs>
    <vt:vector size="4" baseType="variant">
      <vt:variant>
        <vt:lpstr>Tema</vt:lpstr>
      </vt:variant>
      <vt:variant>
        <vt:i4>1</vt:i4>
      </vt:variant>
      <vt:variant>
        <vt:lpstr>Titoli diapositive</vt:lpstr>
      </vt:variant>
      <vt:variant>
        <vt:i4>43</vt:i4>
      </vt:variant>
    </vt:vector>
  </HeadingPairs>
  <TitlesOfParts>
    <vt:vector size="44" baseType="lpstr">
      <vt:lpstr>Luna</vt:lpstr>
      <vt:lpstr>                      LE ASSISTENTI FAMILIARI in Lombardia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degli Studi di Bologna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TENTATIVO DI MISURAZIONE DELL’INTEGRAZIONE DEGLI IMMIGRATI: DAGLI INDICATORI AGLI INDICI</dc:title>
  <dc:creator>direttore</dc:creator>
  <cp:lastModifiedBy>Utente</cp:lastModifiedBy>
  <cp:revision>269</cp:revision>
  <dcterms:modified xsi:type="dcterms:W3CDTF">2013-12-02T07:51:13Z</dcterms:modified>
</cp:coreProperties>
</file>