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51"/>
  </p:notesMasterIdLst>
  <p:handoutMasterIdLst>
    <p:handoutMasterId r:id="rId52"/>
  </p:handoutMasterIdLst>
  <p:sldIdLst>
    <p:sldId id="598" r:id="rId3"/>
    <p:sldId id="605" r:id="rId4"/>
    <p:sldId id="626" r:id="rId5"/>
    <p:sldId id="627" r:id="rId6"/>
    <p:sldId id="661" r:id="rId7"/>
    <p:sldId id="663" r:id="rId8"/>
    <p:sldId id="610" r:id="rId9"/>
    <p:sldId id="625" r:id="rId10"/>
    <p:sldId id="621" r:id="rId11"/>
    <p:sldId id="664" r:id="rId12"/>
    <p:sldId id="665" r:id="rId13"/>
    <p:sldId id="666" r:id="rId14"/>
    <p:sldId id="667" r:id="rId15"/>
    <p:sldId id="668" r:id="rId16"/>
    <p:sldId id="669" r:id="rId17"/>
    <p:sldId id="670" r:id="rId18"/>
    <p:sldId id="623" r:id="rId19"/>
    <p:sldId id="624" r:id="rId20"/>
    <p:sldId id="671" r:id="rId21"/>
    <p:sldId id="613" r:id="rId22"/>
    <p:sldId id="656" r:id="rId23"/>
    <p:sldId id="645" r:id="rId24"/>
    <p:sldId id="615" r:id="rId25"/>
    <p:sldId id="642" r:id="rId26"/>
    <p:sldId id="616" r:id="rId27"/>
    <p:sldId id="631" r:id="rId28"/>
    <p:sldId id="632" r:id="rId29"/>
    <p:sldId id="633" r:id="rId30"/>
    <p:sldId id="634" r:id="rId31"/>
    <p:sldId id="635" r:id="rId32"/>
    <p:sldId id="637" r:id="rId33"/>
    <p:sldId id="638" r:id="rId34"/>
    <p:sldId id="639" r:id="rId35"/>
    <p:sldId id="657" r:id="rId36"/>
    <p:sldId id="651" r:id="rId37"/>
    <p:sldId id="574" r:id="rId38"/>
    <p:sldId id="573" r:id="rId39"/>
    <p:sldId id="542" r:id="rId40"/>
    <p:sldId id="293" r:id="rId41"/>
    <p:sldId id="617" r:id="rId42"/>
    <p:sldId id="261" r:id="rId43"/>
    <p:sldId id="652" r:id="rId44"/>
    <p:sldId id="258" r:id="rId45"/>
    <p:sldId id="653" r:id="rId46"/>
    <p:sldId id="257" r:id="rId47"/>
    <p:sldId id="672" r:id="rId48"/>
    <p:sldId id="654" r:id="rId49"/>
    <p:sldId id="655" r:id="rId50"/>
  </p:sldIdLst>
  <p:sldSz cx="12192000" cy="6858000"/>
  <p:notesSz cx="6662738"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Stile medio 4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Stile scuro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3" autoAdjust="0"/>
    <p:restoredTop sz="94660"/>
  </p:normalViewPr>
  <p:slideViewPr>
    <p:cSldViewPr snapToGrid="0">
      <p:cViewPr>
        <p:scale>
          <a:sx n="66" d="100"/>
          <a:sy n="66" d="100"/>
        </p:scale>
        <p:origin x="-1086" y="-654"/>
      </p:cViewPr>
      <p:guideLst>
        <p:guide orient="horz" pos="2160"/>
        <p:guide pos="3840"/>
      </p:guideLst>
    </p:cSldViewPr>
  </p:slideViewPr>
  <p:notesTextViewPr>
    <p:cViewPr>
      <p:scale>
        <a:sx n="75" d="100"/>
        <a:sy n="75"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notesMaster" Target="notesMasters/notesMaster1.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Kopfzeilenplatzhalter 1"/>
          <p:cNvSpPr txBox="1">
            <a:spLocks noGrp="1"/>
          </p:cNvSpPr>
          <p:nvPr>
            <p:ph type="hdr" sz="quarter"/>
          </p:nvPr>
        </p:nvSpPr>
        <p:spPr>
          <a:xfrm>
            <a:off x="1" y="1"/>
            <a:ext cx="2891383" cy="495940"/>
          </a:xfrm>
          <a:prstGeom prst="rect">
            <a:avLst/>
          </a:prstGeom>
          <a:noFill/>
          <a:ln>
            <a:noFill/>
          </a:ln>
        </p:spPr>
        <p:txBody>
          <a:bodyPr vert="horz" wrap="none" lIns="78840" tIns="39600" rIns="78840" bIns="39600" anchor="t" anchorCtr="0" compatLnSpc="0">
            <a:noAutofit/>
          </a:body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Arial Unicode MS" pitchFamily="2"/>
              <a:cs typeface="Mangal" pitchFamily="2"/>
            </a:endParaRPr>
          </a:p>
        </p:txBody>
      </p:sp>
      <p:sp>
        <p:nvSpPr>
          <p:cNvPr id="3" name="Datumsplatzhalter 2"/>
          <p:cNvSpPr txBox="1">
            <a:spLocks noGrp="1"/>
          </p:cNvSpPr>
          <p:nvPr>
            <p:ph type="dt" sz="quarter" idx="1"/>
          </p:nvPr>
        </p:nvSpPr>
        <p:spPr>
          <a:xfrm>
            <a:off x="3771355" y="1"/>
            <a:ext cx="2891383" cy="495940"/>
          </a:xfrm>
          <a:prstGeom prst="rect">
            <a:avLst/>
          </a:prstGeom>
          <a:noFill/>
          <a:ln>
            <a:noFill/>
          </a:ln>
        </p:spPr>
        <p:txBody>
          <a:bodyPr vert="horz" wrap="none" lIns="78840" tIns="39600" rIns="78840" bIns="39600" anchor="t" anchorCtr="0" compatLnSpc="0">
            <a:noAutofit/>
          </a:body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Arial Unicode MS" pitchFamily="2"/>
              <a:cs typeface="Mangal" pitchFamily="2"/>
            </a:endParaRPr>
          </a:p>
        </p:txBody>
      </p:sp>
      <p:sp>
        <p:nvSpPr>
          <p:cNvPr id="4" name="Fußzeilenplatzhalter 3"/>
          <p:cNvSpPr txBox="1">
            <a:spLocks noGrp="1"/>
          </p:cNvSpPr>
          <p:nvPr>
            <p:ph type="ftr" sz="quarter" idx="2"/>
          </p:nvPr>
        </p:nvSpPr>
        <p:spPr>
          <a:xfrm>
            <a:off x="1" y="9430307"/>
            <a:ext cx="2891383" cy="495940"/>
          </a:xfrm>
          <a:prstGeom prst="rect">
            <a:avLst/>
          </a:prstGeom>
          <a:noFill/>
          <a:ln>
            <a:noFill/>
          </a:ln>
        </p:spPr>
        <p:txBody>
          <a:bodyPr vert="horz" wrap="none" lIns="78840" tIns="39600" rIns="78840" bIns="39600" anchor="b" anchorCtr="0" compatLnSpc="0">
            <a:noAutofit/>
          </a:body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Arial Unicode MS" pitchFamily="2"/>
              <a:cs typeface="Mangal" pitchFamily="2"/>
            </a:endParaRPr>
          </a:p>
        </p:txBody>
      </p:sp>
      <p:sp>
        <p:nvSpPr>
          <p:cNvPr id="5" name="Foliennummernplatzhalter 4"/>
          <p:cNvSpPr txBox="1">
            <a:spLocks noGrp="1"/>
          </p:cNvSpPr>
          <p:nvPr>
            <p:ph type="sldNum" sz="quarter" idx="3"/>
          </p:nvPr>
        </p:nvSpPr>
        <p:spPr>
          <a:xfrm>
            <a:off x="3771355" y="9430307"/>
            <a:ext cx="2891383" cy="495940"/>
          </a:xfrm>
          <a:prstGeom prst="rect">
            <a:avLst/>
          </a:prstGeom>
          <a:noFill/>
          <a:ln>
            <a:noFill/>
          </a:ln>
        </p:spPr>
        <p:txBody>
          <a:bodyPr vert="horz" wrap="none" lIns="78840" tIns="39600" rIns="78840" bIns="39600" anchor="b" anchorCtr="0" compatLnSpc="0">
            <a:noAutofit/>
          </a:bodyPr>
          <a:lstStyle/>
          <a:p>
            <a:pPr marL="0" marR="0" lvl="0" indent="0" algn="r" rtl="0" hangingPunct="0">
              <a:lnSpc>
                <a:spcPct val="100000"/>
              </a:lnSpc>
              <a:spcBef>
                <a:spcPts val="0"/>
              </a:spcBef>
              <a:spcAft>
                <a:spcPts val="0"/>
              </a:spcAft>
              <a:buNone/>
              <a:tabLst/>
            </a:pPr>
            <a:fld id="{B44A9E7B-3E8F-426D-A947-FB022FA24B0B}" type="slidenum">
              <a:rPr/>
              <a:pPr marL="0" marR="0" lvl="0" indent="0" algn="r" rtl="0" hangingPunct="0">
                <a:lnSpc>
                  <a:spcPct val="100000"/>
                </a:lnSpc>
                <a:spcBef>
                  <a:spcPts val="0"/>
                </a:spcBef>
                <a:spcAft>
                  <a:spcPts val="0"/>
                </a:spcAft>
                <a:buNone/>
                <a:tabLst/>
              </a:pPr>
              <a:t>‹N›</a:t>
            </a:fld>
            <a:endParaRPr lang="it-IT" sz="1200" b="0" i="0" u="none" strike="noStrike" kern="1200" spc="0" baseline="0">
              <a:ln>
                <a:noFill/>
              </a:ln>
              <a:solidFill>
                <a:srgbClr val="000000"/>
              </a:solidFill>
              <a:latin typeface="Arial" pitchFamily="18"/>
              <a:ea typeface="Microsoft YaHei" pitchFamily="2"/>
              <a:cs typeface="Lucida Sans" pitchFamily="2"/>
            </a:endParaRPr>
          </a:p>
        </p:txBody>
      </p:sp>
    </p:spTree>
    <p:extLst>
      <p:ext uri="{BB962C8B-B14F-4D97-AF65-F5344CB8AC3E}">
        <p14:creationId xmlns="" xmlns:p14="http://schemas.microsoft.com/office/powerpoint/2010/main" val="20157432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Folienbildplatzhalter 1"/>
          <p:cNvSpPr>
            <a:spLocks noGrp="1" noRot="1" noChangeAspect="1"/>
          </p:cNvSpPr>
          <p:nvPr>
            <p:ph type="sldImg" idx="2"/>
          </p:nvPr>
        </p:nvSpPr>
        <p:spPr>
          <a:xfrm>
            <a:off x="-193675" y="882650"/>
            <a:ext cx="7732713" cy="4351338"/>
          </a:xfrm>
          <a:prstGeom prst="rect">
            <a:avLst/>
          </a:prstGeom>
          <a:noFill/>
          <a:ln>
            <a:noFill/>
            <a:prstDash val="solid"/>
          </a:ln>
        </p:spPr>
      </p:sp>
      <p:sp>
        <p:nvSpPr>
          <p:cNvPr id="3" name="Notizenplatzhalter 2"/>
          <p:cNvSpPr txBox="1">
            <a:spLocks noGrp="1"/>
          </p:cNvSpPr>
          <p:nvPr>
            <p:ph type="body" sz="quarter" idx="3"/>
          </p:nvPr>
        </p:nvSpPr>
        <p:spPr>
          <a:xfrm>
            <a:off x="734475" y="5513193"/>
            <a:ext cx="5875451" cy="5222819"/>
          </a:xfrm>
          <a:prstGeom prst="rect">
            <a:avLst/>
          </a:prstGeom>
          <a:noFill/>
          <a:ln>
            <a:noFill/>
          </a:ln>
        </p:spPr>
        <p:txBody>
          <a:bodyPr wrap="square" lIns="0" tIns="0" rIns="0" bIns="0" anchor="t" anchorCtr="0">
            <a:noAutofit/>
          </a:bodyPr>
          <a:lstStyle/>
          <a:p>
            <a:pPr lvl="0"/>
            <a:endParaRPr lang="it-IT"/>
          </a:p>
        </p:txBody>
      </p:sp>
      <p:sp>
        <p:nvSpPr>
          <p:cNvPr id="4" name="Kopfzeilenplatzhalter 3"/>
          <p:cNvSpPr txBox="1">
            <a:spLocks noGrp="1"/>
          </p:cNvSpPr>
          <p:nvPr>
            <p:ph type="hdr" sz="quarter"/>
          </p:nvPr>
        </p:nvSpPr>
        <p:spPr>
          <a:xfrm>
            <a:off x="0" y="0"/>
            <a:ext cx="3187272" cy="579966"/>
          </a:xfrm>
          <a:prstGeom prst="rect">
            <a:avLst/>
          </a:prstGeom>
          <a:noFill/>
          <a:ln>
            <a:noFill/>
          </a:ln>
        </p:spPr>
        <p:txBody>
          <a:bodyPr wrap="square" lIns="0" tIns="0" rIns="0" bIns="0" anchor="t" anchorCtr="0">
            <a:noAutofit/>
          </a:bodyPr>
          <a:lstStyle>
            <a:lvl1pPr lvl="0" rtl="0" hangingPunct="0">
              <a:buNone/>
              <a:tabLst/>
              <a:defRPr lang="it-IT" sz="2400" kern="1200">
                <a:latin typeface="Times New Roman" pitchFamily="18"/>
                <a:ea typeface="Arial Unicode MS" pitchFamily="2"/>
                <a:cs typeface="Tahoma" pitchFamily="2"/>
              </a:defRPr>
            </a:lvl1pPr>
          </a:lstStyle>
          <a:p>
            <a:pPr lvl="0"/>
            <a:endParaRPr lang="it-IT"/>
          </a:p>
        </p:txBody>
      </p:sp>
      <p:sp>
        <p:nvSpPr>
          <p:cNvPr id="5" name="Datumsplatzhalter 4"/>
          <p:cNvSpPr txBox="1">
            <a:spLocks noGrp="1"/>
          </p:cNvSpPr>
          <p:nvPr>
            <p:ph type="dt" idx="1"/>
          </p:nvPr>
        </p:nvSpPr>
        <p:spPr>
          <a:xfrm>
            <a:off x="4157129" y="0"/>
            <a:ext cx="3187272" cy="579966"/>
          </a:xfrm>
          <a:prstGeom prst="rect">
            <a:avLst/>
          </a:prstGeom>
          <a:noFill/>
          <a:ln>
            <a:noFill/>
          </a:ln>
        </p:spPr>
        <p:txBody>
          <a:bodyPr wrap="square" lIns="0" tIns="0" rIns="0" bIns="0" anchor="t" anchorCtr="0">
            <a:noAutofit/>
          </a:bodyPr>
          <a:lstStyle>
            <a:lvl1pPr lvl="0" rtl="0" hangingPunct="0">
              <a:buNone/>
              <a:tabLst/>
              <a:defRPr lang="it-IT" sz="2400" kern="1200">
                <a:latin typeface="Times New Roman" pitchFamily="18"/>
                <a:ea typeface="Arial Unicode MS" pitchFamily="2"/>
                <a:cs typeface="Tahoma" pitchFamily="2"/>
              </a:defRPr>
            </a:lvl1pPr>
          </a:lstStyle>
          <a:p>
            <a:pPr lvl="0"/>
            <a:endParaRPr lang="it-IT"/>
          </a:p>
        </p:txBody>
      </p:sp>
      <p:sp>
        <p:nvSpPr>
          <p:cNvPr id="6" name="Fußzeilenplatzhalter 5"/>
          <p:cNvSpPr txBox="1">
            <a:spLocks noGrp="1"/>
          </p:cNvSpPr>
          <p:nvPr>
            <p:ph type="ftr" sz="quarter" idx="4"/>
          </p:nvPr>
        </p:nvSpPr>
        <p:spPr>
          <a:xfrm>
            <a:off x="0" y="11026775"/>
            <a:ext cx="3187272" cy="579966"/>
          </a:xfrm>
          <a:prstGeom prst="rect">
            <a:avLst/>
          </a:prstGeom>
          <a:noFill/>
          <a:ln>
            <a:noFill/>
          </a:ln>
        </p:spPr>
        <p:txBody>
          <a:bodyPr wrap="square" lIns="0" tIns="0" rIns="0" bIns="0" anchor="b" anchorCtr="0">
            <a:noAutofit/>
          </a:bodyPr>
          <a:lstStyle>
            <a:lvl1pPr lvl="0" rtl="0" hangingPunct="0">
              <a:buNone/>
              <a:tabLst/>
              <a:defRPr lang="it-IT" sz="2400" kern="1200">
                <a:latin typeface="Times New Roman" pitchFamily="18"/>
                <a:ea typeface="Arial Unicode MS" pitchFamily="2"/>
                <a:cs typeface="Tahoma" pitchFamily="2"/>
              </a:defRPr>
            </a:lvl1pPr>
          </a:lstStyle>
          <a:p>
            <a:pPr lvl="0"/>
            <a:endParaRPr lang="it-IT"/>
          </a:p>
        </p:txBody>
      </p:sp>
      <p:sp>
        <p:nvSpPr>
          <p:cNvPr id="7" name="Foliennummernplatzhalter 6"/>
          <p:cNvSpPr txBox="1">
            <a:spLocks noGrp="1"/>
          </p:cNvSpPr>
          <p:nvPr>
            <p:ph type="sldNum" sz="quarter" idx="5"/>
          </p:nvPr>
        </p:nvSpPr>
        <p:spPr>
          <a:xfrm>
            <a:off x="4157129" y="11026775"/>
            <a:ext cx="3187272" cy="579966"/>
          </a:xfrm>
          <a:prstGeom prst="rect">
            <a:avLst/>
          </a:prstGeom>
          <a:noFill/>
          <a:ln>
            <a:noFill/>
          </a:ln>
        </p:spPr>
        <p:txBody>
          <a:bodyPr wrap="square" lIns="0" tIns="0" rIns="0" bIns="0" anchor="b" anchorCtr="0">
            <a:noAutofit/>
          </a:bodyPr>
          <a:lstStyle>
            <a:lvl1pPr marL="0" marR="0" lvl="0" indent="0" algn="r" rtl="0" hangingPunct="0">
              <a:lnSpc>
                <a:spcPct val="100000"/>
              </a:lnSpc>
              <a:spcBef>
                <a:spcPts val="0"/>
              </a:spcBef>
              <a:spcAft>
                <a:spcPts val="0"/>
              </a:spcAft>
              <a:buNone/>
              <a:tabLst/>
              <a:defRPr lang="it-IT" sz="1400" b="0" i="0" u="none" strike="noStrike" kern="1200" spc="0" baseline="0">
                <a:solidFill>
                  <a:srgbClr val="000000"/>
                </a:solidFill>
                <a:latin typeface="Times New Roman" pitchFamily="18"/>
                <a:ea typeface="Arial Unicode MS" pitchFamily="2"/>
                <a:cs typeface="Tahoma" pitchFamily="2"/>
              </a:defRPr>
            </a:lvl1pPr>
          </a:lstStyle>
          <a:p>
            <a:pPr lvl="0"/>
            <a:fld id="{40C33BBD-A4D4-4BD1-97CD-EFAA7EA29909}" type="slidenum">
              <a:rPr/>
              <a:pPr lvl="0"/>
              <a:t>‹N›</a:t>
            </a:fld>
            <a:endParaRPr lang="it-IT"/>
          </a:p>
        </p:txBody>
      </p:sp>
    </p:spTree>
    <p:extLst>
      <p:ext uri="{BB962C8B-B14F-4D97-AF65-F5344CB8AC3E}">
        <p14:creationId xmlns="" xmlns:p14="http://schemas.microsoft.com/office/powerpoint/2010/main" val="4015219362"/>
      </p:ext>
    </p:extLst>
  </p:cSld>
  <p:clrMap bg1="lt1" tx1="dk1" bg2="lt2" tx2="dk2" accent1="accent1" accent2="accent2" accent3="accent3" accent4="accent4" accent5="accent5" accent6="accent6" hlink="hlink" folHlink="folHlink"/>
  <p:notesStyle>
    <a:lvl1pPr marL="216000" marR="0" lvl="0" indent="-216000" rtl="0" hangingPunct="0">
      <a:buNone/>
      <a:tabLst/>
      <a:defRPr lang="it-IT" sz="2000" b="0" i="0" u="none" strike="noStrike" kern="1200">
        <a:ln>
          <a:noFill/>
        </a:ln>
        <a:latin typeface="Arial" pitchFamily="18"/>
        <a:ea typeface="Arial Unicode MS"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6">
            <a:extLst>
              <a:ext uri="{FF2B5EF4-FFF2-40B4-BE49-F238E27FC236}">
                <a16:creationId xmlns="" xmlns:a16="http://schemas.microsoft.com/office/drawing/2014/main" id="{56381868-0817-4F45-9841-9263BAD6CC92}"/>
              </a:ext>
            </a:extLst>
          </p:cNvPr>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eaLnBrk="1"/>
            <a:fld id="{7BD6AAE2-0889-4AF7-A430-4A31D10BFC81}" type="slidenum">
              <a:rPr lang="it-IT" altLang="it-IT">
                <a:solidFill>
                  <a:srgbClr val="000000"/>
                </a:solidFill>
                <a:latin typeface="Times New Roman" panose="02020603050405020304" pitchFamily="18" charset="0"/>
              </a:rPr>
              <a:pPr eaLnBrk="1"/>
              <a:t>2</a:t>
            </a:fld>
            <a:endParaRPr lang="it-IT" altLang="it-IT">
              <a:solidFill>
                <a:srgbClr val="000000"/>
              </a:solidFill>
              <a:latin typeface="Times New Roman" panose="02020603050405020304" pitchFamily="18" charset="0"/>
            </a:endParaRPr>
          </a:p>
        </p:txBody>
      </p:sp>
      <p:sp>
        <p:nvSpPr>
          <p:cNvPr id="58371" name="Text Box 1">
            <a:extLst>
              <a:ext uri="{FF2B5EF4-FFF2-40B4-BE49-F238E27FC236}">
                <a16:creationId xmlns="" xmlns:a16="http://schemas.microsoft.com/office/drawing/2014/main" id="{1EF9E4F5-4100-4AA3-A658-3B9A2BEEBAEB}"/>
              </a:ext>
            </a:extLst>
          </p:cNvPr>
          <p:cNvSpPr txBox="1">
            <a:spLocks noChangeArrowheads="1"/>
          </p:cNvSpPr>
          <p:nvPr/>
        </p:nvSpPr>
        <p:spPr bwMode="auto">
          <a:xfrm>
            <a:off x="0" y="0"/>
            <a:ext cx="1543" cy="17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0000" tIns="45000" rIns="90000" bIns="45000"/>
          <a:lstStyle/>
          <a:p>
            <a:pPr hangingPunct="1">
              <a:lnSpc>
                <a:spcPct val="100000"/>
              </a:lnSpc>
            </a:pPr>
            <a:fld id="{1B8CFB5D-C737-4C3B-B31D-DDAE526D02CA}" type="slidenum">
              <a:rPr lang="it-IT" altLang="it-IT">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hangingPunct="1">
                <a:lnSpc>
                  <a:spcPct val="100000"/>
                </a:lnSpc>
              </a:pPr>
              <a:t>2</a:t>
            </a:fld>
            <a:endParaRPr lang="it-IT" altLang="it-IT">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65538" name="Rectangle 2">
            <a:extLst>
              <a:ext uri="{FF2B5EF4-FFF2-40B4-BE49-F238E27FC236}">
                <a16:creationId xmlns="" xmlns:a16="http://schemas.microsoft.com/office/drawing/2014/main" id="{CF35E398-6E99-42B4-9E51-3A1A1F7981B9}"/>
              </a:ext>
            </a:extLst>
          </p:cNvPr>
          <p:cNvSpPr>
            <a:spLocks noChangeArrowheads="1"/>
          </p:cNvSpPr>
          <p:nvPr/>
        </p:nvSpPr>
        <p:spPr bwMode="auto">
          <a:xfrm>
            <a:off x="4121027" y="11970560"/>
            <a:ext cx="3158631" cy="629032"/>
          </a:xfrm>
          <a:prstGeom prst="rect">
            <a:avLst/>
          </a:prstGeom>
          <a:noFill/>
          <a:ln>
            <a:noFill/>
          </a:ln>
          <a:effectLst/>
          <a:extLst/>
        </p:spPr>
        <p:txBody>
          <a:bodyPr lIns="0" tIns="0" rIns="0" bIns="0" anchor="b"/>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algn="r" eaLnBrk="1">
              <a:lnSpc>
                <a:spcPct val="100000"/>
              </a:lnSpc>
            </a:pPr>
            <a:fld id="{307CBAAD-7BAF-4B72-A715-3F0B067E6AF0}" type="slidenum">
              <a:rPr lang="it-IT" altLang="it-IT">
                <a:solidFill>
                  <a:srgbClr val="000000"/>
                </a:solidFill>
                <a:latin typeface="Calibri" panose="020F0502020204030204" pitchFamily="34" charset="0"/>
              </a:rPr>
              <a:pPr algn="r" eaLnBrk="1">
                <a:lnSpc>
                  <a:spcPct val="100000"/>
                </a:lnSpc>
              </a:pPr>
              <a:t>2</a:t>
            </a:fld>
            <a:endParaRPr lang="it-IT" altLang="it-IT">
              <a:solidFill>
                <a:srgbClr val="000000"/>
              </a:solidFill>
              <a:latin typeface="Calibri" panose="020F0502020204030204" pitchFamily="34" charset="0"/>
            </a:endParaRPr>
          </a:p>
        </p:txBody>
      </p:sp>
      <p:sp>
        <p:nvSpPr>
          <p:cNvPr id="65539" name="Rectangle 3">
            <a:extLst>
              <a:ext uri="{FF2B5EF4-FFF2-40B4-BE49-F238E27FC236}">
                <a16:creationId xmlns="" xmlns:a16="http://schemas.microsoft.com/office/drawing/2014/main" id="{7A4DA8C2-9A36-4234-84B0-B24FF4763CF6}"/>
              </a:ext>
            </a:extLst>
          </p:cNvPr>
          <p:cNvSpPr>
            <a:spLocks noChangeArrowheads="1"/>
          </p:cNvSpPr>
          <p:nvPr/>
        </p:nvSpPr>
        <p:spPr bwMode="auto">
          <a:xfrm>
            <a:off x="4121027" y="11970560"/>
            <a:ext cx="3158631" cy="629032"/>
          </a:xfrm>
          <a:prstGeom prst="rect">
            <a:avLst/>
          </a:prstGeom>
          <a:noFill/>
          <a:ln>
            <a:noFill/>
          </a:ln>
          <a:effectLst/>
          <a:extLst/>
        </p:spPr>
        <p:txBody>
          <a:bodyPr lIns="0" tIns="0" rIns="0" bIns="0" anchor="b"/>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algn="r" eaLnBrk="1">
              <a:lnSpc>
                <a:spcPct val="100000"/>
              </a:lnSpc>
            </a:pPr>
            <a:fld id="{8F061BB7-9719-43D9-9A99-9BE7E8F3DDF1}" type="slidenum">
              <a:rPr lang="it-IT" altLang="it-IT">
                <a:solidFill>
                  <a:srgbClr val="000000"/>
                </a:solidFill>
                <a:latin typeface="Calibri" panose="020F0502020204030204" pitchFamily="34" charset="0"/>
              </a:rPr>
              <a:pPr algn="r" eaLnBrk="1">
                <a:lnSpc>
                  <a:spcPct val="100000"/>
                </a:lnSpc>
              </a:pPr>
              <a:t>2</a:t>
            </a:fld>
            <a:endParaRPr lang="it-IT" altLang="it-IT">
              <a:solidFill>
                <a:srgbClr val="000000"/>
              </a:solidFill>
              <a:latin typeface="Calibri" panose="020F0502020204030204" pitchFamily="34" charset="0"/>
            </a:endParaRPr>
          </a:p>
        </p:txBody>
      </p:sp>
      <p:sp>
        <p:nvSpPr>
          <p:cNvPr id="58374" name="Rectangle 4">
            <a:extLst>
              <a:ext uri="{FF2B5EF4-FFF2-40B4-BE49-F238E27FC236}">
                <a16:creationId xmlns="" xmlns:a16="http://schemas.microsoft.com/office/drawing/2014/main" id="{6E5BA361-8C2B-4191-90AF-D02E175338E4}"/>
              </a:ext>
            </a:extLst>
          </p:cNvPr>
          <p:cNvSpPr>
            <a:spLocks noGrp="1" noRot="1" noChangeAspect="1" noChangeArrowheads="1" noTextEdit="1"/>
          </p:cNvSpPr>
          <p:nvPr>
            <p:ph type="sldImg"/>
          </p:nvPr>
        </p:nvSpPr>
        <p:spPr>
          <a:xfrm>
            <a:off x="-557213" y="958850"/>
            <a:ext cx="8393113" cy="4722813"/>
          </a:xfrm>
          <a:solidFill>
            <a:srgbClr val="FFFFFF"/>
          </a:solidFill>
          <a:ln>
            <a:solidFill>
              <a:srgbClr val="000000"/>
            </a:solidFill>
            <a:miter lim="800000"/>
            <a:headEnd/>
            <a:tailEnd/>
          </a:ln>
        </p:spPr>
      </p:sp>
      <p:sp>
        <p:nvSpPr>
          <p:cNvPr id="58375" name="Rectangle 5">
            <a:extLst>
              <a:ext uri="{FF2B5EF4-FFF2-40B4-BE49-F238E27FC236}">
                <a16:creationId xmlns="" xmlns:a16="http://schemas.microsoft.com/office/drawing/2014/main" id="{1C7A47D7-056F-4E4C-ACEC-86C579945B28}"/>
              </a:ext>
            </a:extLst>
          </p:cNvPr>
          <p:cNvSpPr>
            <a:spLocks noGrp="1" noChangeArrowheads="1"/>
          </p:cNvSpPr>
          <p:nvPr>
            <p:ph type="body" idx="1"/>
          </p:nvPr>
        </p:nvSpPr>
        <p:spPr>
          <a:xfrm>
            <a:off x="0" y="0"/>
            <a:ext cx="1543" cy="1724"/>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marL="215900" indent="-214313" eaLnBrk="1">
              <a:spcBef>
                <a:spcPct val="0"/>
              </a:spcBef>
            </a:pPr>
            <a:endParaRPr lang="it-IT" altLang="it-IT" sz="2000">
              <a:latin typeface="Arial" panose="020B0604020202020204" pitchFamily="34" charset="0"/>
              <a:ea typeface="Microsoft YaHei" panose="020B0503020204020204" pitchFamily="34" charset="-122"/>
            </a:endParaRPr>
          </a:p>
        </p:txBody>
      </p:sp>
    </p:spTree>
    <p:extLst>
      <p:ext uri="{BB962C8B-B14F-4D97-AF65-F5344CB8AC3E}">
        <p14:creationId xmlns="" xmlns:p14="http://schemas.microsoft.com/office/powerpoint/2010/main" val="32780976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3093235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2387965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8669189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3941209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9022563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42541059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2255303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6">
            <a:extLst>
              <a:ext uri="{FF2B5EF4-FFF2-40B4-BE49-F238E27FC236}">
                <a16:creationId xmlns="" xmlns:a16="http://schemas.microsoft.com/office/drawing/2014/main" id="{56381868-0817-4F45-9841-9263BAD6CC92}"/>
              </a:ext>
            </a:extLst>
          </p:cNvPr>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eaLnBrk="1"/>
            <a:fld id="{7BD6AAE2-0889-4AF7-A430-4A31D10BFC81}" type="slidenum">
              <a:rPr lang="it-IT" altLang="it-IT">
                <a:solidFill>
                  <a:srgbClr val="000000"/>
                </a:solidFill>
                <a:latin typeface="Times New Roman" panose="02020603050405020304" pitchFamily="18" charset="0"/>
              </a:rPr>
              <a:pPr eaLnBrk="1"/>
              <a:t>20</a:t>
            </a:fld>
            <a:endParaRPr lang="it-IT" altLang="it-IT">
              <a:solidFill>
                <a:srgbClr val="000000"/>
              </a:solidFill>
              <a:latin typeface="Times New Roman" panose="02020603050405020304" pitchFamily="18" charset="0"/>
            </a:endParaRPr>
          </a:p>
        </p:txBody>
      </p:sp>
      <p:sp>
        <p:nvSpPr>
          <p:cNvPr id="58371" name="Text Box 1">
            <a:extLst>
              <a:ext uri="{FF2B5EF4-FFF2-40B4-BE49-F238E27FC236}">
                <a16:creationId xmlns="" xmlns:a16="http://schemas.microsoft.com/office/drawing/2014/main" id="{1EF9E4F5-4100-4AA3-A658-3B9A2BEEBAEB}"/>
              </a:ext>
            </a:extLst>
          </p:cNvPr>
          <p:cNvSpPr txBox="1">
            <a:spLocks noChangeArrowheads="1"/>
          </p:cNvSpPr>
          <p:nvPr/>
        </p:nvSpPr>
        <p:spPr bwMode="auto">
          <a:xfrm>
            <a:off x="0" y="0"/>
            <a:ext cx="1543" cy="17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0000" tIns="45000" rIns="90000" bIns="45000"/>
          <a:lstStyle/>
          <a:p>
            <a:pPr hangingPunct="1">
              <a:lnSpc>
                <a:spcPct val="100000"/>
              </a:lnSpc>
            </a:pPr>
            <a:fld id="{1B8CFB5D-C737-4C3B-B31D-DDAE526D02CA}" type="slidenum">
              <a:rPr lang="it-IT" altLang="it-IT">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hangingPunct="1">
                <a:lnSpc>
                  <a:spcPct val="100000"/>
                </a:lnSpc>
              </a:pPr>
              <a:t>20</a:t>
            </a:fld>
            <a:endParaRPr lang="it-IT" altLang="it-IT">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65538" name="Rectangle 2">
            <a:extLst>
              <a:ext uri="{FF2B5EF4-FFF2-40B4-BE49-F238E27FC236}">
                <a16:creationId xmlns="" xmlns:a16="http://schemas.microsoft.com/office/drawing/2014/main" id="{CF35E398-6E99-42B4-9E51-3A1A1F7981B9}"/>
              </a:ext>
            </a:extLst>
          </p:cNvPr>
          <p:cNvSpPr>
            <a:spLocks noChangeArrowheads="1"/>
          </p:cNvSpPr>
          <p:nvPr/>
        </p:nvSpPr>
        <p:spPr bwMode="auto">
          <a:xfrm>
            <a:off x="4121027" y="11970560"/>
            <a:ext cx="3158631" cy="629032"/>
          </a:xfrm>
          <a:prstGeom prst="rect">
            <a:avLst/>
          </a:prstGeom>
          <a:noFill/>
          <a:ln>
            <a:noFill/>
          </a:ln>
          <a:effectLst/>
          <a:extLst/>
        </p:spPr>
        <p:txBody>
          <a:bodyPr lIns="0" tIns="0" rIns="0" bIns="0" anchor="b"/>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algn="r" eaLnBrk="1">
              <a:lnSpc>
                <a:spcPct val="100000"/>
              </a:lnSpc>
            </a:pPr>
            <a:fld id="{307CBAAD-7BAF-4B72-A715-3F0B067E6AF0}" type="slidenum">
              <a:rPr lang="it-IT" altLang="it-IT">
                <a:solidFill>
                  <a:srgbClr val="000000"/>
                </a:solidFill>
                <a:latin typeface="Calibri" panose="020F0502020204030204" pitchFamily="34" charset="0"/>
              </a:rPr>
              <a:pPr algn="r" eaLnBrk="1">
                <a:lnSpc>
                  <a:spcPct val="100000"/>
                </a:lnSpc>
              </a:pPr>
              <a:t>20</a:t>
            </a:fld>
            <a:endParaRPr lang="it-IT" altLang="it-IT">
              <a:solidFill>
                <a:srgbClr val="000000"/>
              </a:solidFill>
              <a:latin typeface="Calibri" panose="020F0502020204030204" pitchFamily="34" charset="0"/>
            </a:endParaRPr>
          </a:p>
        </p:txBody>
      </p:sp>
      <p:sp>
        <p:nvSpPr>
          <p:cNvPr id="65539" name="Rectangle 3">
            <a:extLst>
              <a:ext uri="{FF2B5EF4-FFF2-40B4-BE49-F238E27FC236}">
                <a16:creationId xmlns="" xmlns:a16="http://schemas.microsoft.com/office/drawing/2014/main" id="{7A4DA8C2-9A36-4234-84B0-B24FF4763CF6}"/>
              </a:ext>
            </a:extLst>
          </p:cNvPr>
          <p:cNvSpPr>
            <a:spLocks noChangeArrowheads="1"/>
          </p:cNvSpPr>
          <p:nvPr/>
        </p:nvSpPr>
        <p:spPr bwMode="auto">
          <a:xfrm>
            <a:off x="4121027" y="11970560"/>
            <a:ext cx="3158631" cy="629032"/>
          </a:xfrm>
          <a:prstGeom prst="rect">
            <a:avLst/>
          </a:prstGeom>
          <a:noFill/>
          <a:ln>
            <a:noFill/>
          </a:ln>
          <a:effectLst/>
          <a:extLst/>
        </p:spPr>
        <p:txBody>
          <a:bodyPr lIns="0" tIns="0" rIns="0" bIns="0" anchor="b"/>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algn="r" eaLnBrk="1">
              <a:lnSpc>
                <a:spcPct val="100000"/>
              </a:lnSpc>
            </a:pPr>
            <a:fld id="{8F061BB7-9719-43D9-9A99-9BE7E8F3DDF1}" type="slidenum">
              <a:rPr lang="it-IT" altLang="it-IT">
                <a:solidFill>
                  <a:srgbClr val="000000"/>
                </a:solidFill>
                <a:latin typeface="Calibri" panose="020F0502020204030204" pitchFamily="34" charset="0"/>
              </a:rPr>
              <a:pPr algn="r" eaLnBrk="1">
                <a:lnSpc>
                  <a:spcPct val="100000"/>
                </a:lnSpc>
              </a:pPr>
              <a:t>20</a:t>
            </a:fld>
            <a:endParaRPr lang="it-IT" altLang="it-IT">
              <a:solidFill>
                <a:srgbClr val="000000"/>
              </a:solidFill>
              <a:latin typeface="Calibri" panose="020F0502020204030204" pitchFamily="34" charset="0"/>
            </a:endParaRPr>
          </a:p>
        </p:txBody>
      </p:sp>
      <p:sp>
        <p:nvSpPr>
          <p:cNvPr id="58374" name="Rectangle 4">
            <a:extLst>
              <a:ext uri="{FF2B5EF4-FFF2-40B4-BE49-F238E27FC236}">
                <a16:creationId xmlns="" xmlns:a16="http://schemas.microsoft.com/office/drawing/2014/main" id="{6E5BA361-8C2B-4191-90AF-D02E175338E4}"/>
              </a:ext>
            </a:extLst>
          </p:cNvPr>
          <p:cNvSpPr>
            <a:spLocks noGrp="1" noRot="1" noChangeAspect="1" noChangeArrowheads="1" noTextEdit="1"/>
          </p:cNvSpPr>
          <p:nvPr>
            <p:ph type="sldImg"/>
          </p:nvPr>
        </p:nvSpPr>
        <p:spPr>
          <a:xfrm>
            <a:off x="-557213" y="958850"/>
            <a:ext cx="8393113" cy="4722813"/>
          </a:xfrm>
          <a:solidFill>
            <a:srgbClr val="FFFFFF"/>
          </a:solidFill>
          <a:ln>
            <a:solidFill>
              <a:srgbClr val="000000"/>
            </a:solidFill>
            <a:miter lim="800000"/>
            <a:headEnd/>
            <a:tailEnd/>
          </a:ln>
        </p:spPr>
      </p:sp>
      <p:sp>
        <p:nvSpPr>
          <p:cNvPr id="58375" name="Rectangle 5">
            <a:extLst>
              <a:ext uri="{FF2B5EF4-FFF2-40B4-BE49-F238E27FC236}">
                <a16:creationId xmlns="" xmlns:a16="http://schemas.microsoft.com/office/drawing/2014/main" id="{1C7A47D7-056F-4E4C-ACEC-86C579945B28}"/>
              </a:ext>
            </a:extLst>
          </p:cNvPr>
          <p:cNvSpPr>
            <a:spLocks noGrp="1" noChangeArrowheads="1"/>
          </p:cNvSpPr>
          <p:nvPr>
            <p:ph type="body" idx="1"/>
          </p:nvPr>
        </p:nvSpPr>
        <p:spPr>
          <a:xfrm>
            <a:off x="0" y="0"/>
            <a:ext cx="1543" cy="1724"/>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marL="215900" indent="-214313" eaLnBrk="1">
              <a:spcBef>
                <a:spcPct val="0"/>
              </a:spcBef>
            </a:pPr>
            <a:endParaRPr lang="it-IT" altLang="it-IT" sz="2000">
              <a:latin typeface="Arial" panose="020B0604020202020204" pitchFamily="34" charset="0"/>
              <a:ea typeface="Microsoft YaHei" panose="020B0503020204020204" pitchFamily="34" charset="-122"/>
            </a:endParaRPr>
          </a:p>
        </p:txBody>
      </p:sp>
    </p:spTree>
    <p:extLst>
      <p:ext uri="{BB962C8B-B14F-4D97-AF65-F5344CB8AC3E}">
        <p14:creationId xmlns="" xmlns:p14="http://schemas.microsoft.com/office/powerpoint/2010/main" val="682450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6">
            <a:extLst>
              <a:ext uri="{FF2B5EF4-FFF2-40B4-BE49-F238E27FC236}">
                <a16:creationId xmlns="" xmlns:a16="http://schemas.microsoft.com/office/drawing/2014/main" id="{56381868-0817-4F45-9841-9263BAD6CC92}"/>
              </a:ext>
            </a:extLst>
          </p:cNvPr>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eaLnBrk="1"/>
            <a:fld id="{7BD6AAE2-0889-4AF7-A430-4A31D10BFC81}" type="slidenum">
              <a:rPr lang="it-IT" altLang="it-IT">
                <a:solidFill>
                  <a:srgbClr val="000000"/>
                </a:solidFill>
                <a:latin typeface="Times New Roman" panose="02020603050405020304" pitchFamily="18" charset="0"/>
              </a:rPr>
              <a:pPr eaLnBrk="1"/>
              <a:t>3</a:t>
            </a:fld>
            <a:endParaRPr lang="it-IT" altLang="it-IT">
              <a:solidFill>
                <a:srgbClr val="000000"/>
              </a:solidFill>
              <a:latin typeface="Times New Roman" panose="02020603050405020304" pitchFamily="18" charset="0"/>
            </a:endParaRPr>
          </a:p>
        </p:txBody>
      </p:sp>
      <p:sp>
        <p:nvSpPr>
          <p:cNvPr id="58371" name="Text Box 1">
            <a:extLst>
              <a:ext uri="{FF2B5EF4-FFF2-40B4-BE49-F238E27FC236}">
                <a16:creationId xmlns="" xmlns:a16="http://schemas.microsoft.com/office/drawing/2014/main" id="{1EF9E4F5-4100-4AA3-A658-3B9A2BEEBAEB}"/>
              </a:ext>
            </a:extLst>
          </p:cNvPr>
          <p:cNvSpPr txBox="1">
            <a:spLocks noChangeArrowheads="1"/>
          </p:cNvSpPr>
          <p:nvPr/>
        </p:nvSpPr>
        <p:spPr bwMode="auto">
          <a:xfrm>
            <a:off x="0" y="0"/>
            <a:ext cx="1543" cy="17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0000" tIns="45000" rIns="90000" bIns="45000"/>
          <a:lstStyle/>
          <a:p>
            <a:pPr hangingPunct="1">
              <a:lnSpc>
                <a:spcPct val="100000"/>
              </a:lnSpc>
            </a:pPr>
            <a:fld id="{1B8CFB5D-C737-4C3B-B31D-DDAE526D02CA}" type="slidenum">
              <a:rPr lang="it-IT" altLang="it-IT">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hangingPunct="1">
                <a:lnSpc>
                  <a:spcPct val="100000"/>
                </a:lnSpc>
              </a:pPr>
              <a:t>3</a:t>
            </a:fld>
            <a:endParaRPr lang="it-IT" altLang="it-IT">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65538" name="Rectangle 2">
            <a:extLst>
              <a:ext uri="{FF2B5EF4-FFF2-40B4-BE49-F238E27FC236}">
                <a16:creationId xmlns="" xmlns:a16="http://schemas.microsoft.com/office/drawing/2014/main" id="{CF35E398-6E99-42B4-9E51-3A1A1F7981B9}"/>
              </a:ext>
            </a:extLst>
          </p:cNvPr>
          <p:cNvSpPr>
            <a:spLocks noChangeArrowheads="1"/>
          </p:cNvSpPr>
          <p:nvPr/>
        </p:nvSpPr>
        <p:spPr bwMode="auto">
          <a:xfrm>
            <a:off x="4121027" y="11970560"/>
            <a:ext cx="3158631" cy="629032"/>
          </a:xfrm>
          <a:prstGeom prst="rect">
            <a:avLst/>
          </a:prstGeom>
          <a:noFill/>
          <a:ln>
            <a:noFill/>
          </a:ln>
          <a:effectLst/>
          <a:extLst/>
        </p:spPr>
        <p:txBody>
          <a:bodyPr lIns="0" tIns="0" rIns="0" bIns="0" anchor="b"/>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algn="r" eaLnBrk="1">
              <a:lnSpc>
                <a:spcPct val="100000"/>
              </a:lnSpc>
            </a:pPr>
            <a:fld id="{307CBAAD-7BAF-4B72-A715-3F0B067E6AF0}" type="slidenum">
              <a:rPr lang="it-IT" altLang="it-IT">
                <a:solidFill>
                  <a:srgbClr val="000000"/>
                </a:solidFill>
                <a:latin typeface="Calibri" panose="020F0502020204030204" pitchFamily="34" charset="0"/>
              </a:rPr>
              <a:pPr algn="r" eaLnBrk="1">
                <a:lnSpc>
                  <a:spcPct val="100000"/>
                </a:lnSpc>
              </a:pPr>
              <a:t>3</a:t>
            </a:fld>
            <a:endParaRPr lang="it-IT" altLang="it-IT">
              <a:solidFill>
                <a:srgbClr val="000000"/>
              </a:solidFill>
              <a:latin typeface="Calibri" panose="020F0502020204030204" pitchFamily="34" charset="0"/>
            </a:endParaRPr>
          </a:p>
        </p:txBody>
      </p:sp>
      <p:sp>
        <p:nvSpPr>
          <p:cNvPr id="65539" name="Rectangle 3">
            <a:extLst>
              <a:ext uri="{FF2B5EF4-FFF2-40B4-BE49-F238E27FC236}">
                <a16:creationId xmlns="" xmlns:a16="http://schemas.microsoft.com/office/drawing/2014/main" id="{7A4DA8C2-9A36-4234-84B0-B24FF4763CF6}"/>
              </a:ext>
            </a:extLst>
          </p:cNvPr>
          <p:cNvSpPr>
            <a:spLocks noChangeArrowheads="1"/>
          </p:cNvSpPr>
          <p:nvPr/>
        </p:nvSpPr>
        <p:spPr bwMode="auto">
          <a:xfrm>
            <a:off x="4121027" y="11970560"/>
            <a:ext cx="3158631" cy="629032"/>
          </a:xfrm>
          <a:prstGeom prst="rect">
            <a:avLst/>
          </a:prstGeom>
          <a:noFill/>
          <a:ln>
            <a:noFill/>
          </a:ln>
          <a:effectLst/>
          <a:extLst/>
        </p:spPr>
        <p:txBody>
          <a:bodyPr lIns="0" tIns="0" rIns="0" bIns="0" anchor="b"/>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algn="r" eaLnBrk="1">
              <a:lnSpc>
                <a:spcPct val="100000"/>
              </a:lnSpc>
            </a:pPr>
            <a:fld id="{8F061BB7-9719-43D9-9A99-9BE7E8F3DDF1}" type="slidenum">
              <a:rPr lang="it-IT" altLang="it-IT">
                <a:solidFill>
                  <a:srgbClr val="000000"/>
                </a:solidFill>
                <a:latin typeface="Calibri" panose="020F0502020204030204" pitchFamily="34" charset="0"/>
              </a:rPr>
              <a:pPr algn="r" eaLnBrk="1">
                <a:lnSpc>
                  <a:spcPct val="100000"/>
                </a:lnSpc>
              </a:pPr>
              <a:t>3</a:t>
            </a:fld>
            <a:endParaRPr lang="it-IT" altLang="it-IT">
              <a:solidFill>
                <a:srgbClr val="000000"/>
              </a:solidFill>
              <a:latin typeface="Calibri" panose="020F0502020204030204" pitchFamily="34" charset="0"/>
            </a:endParaRPr>
          </a:p>
        </p:txBody>
      </p:sp>
      <p:sp>
        <p:nvSpPr>
          <p:cNvPr id="58374" name="Rectangle 4">
            <a:extLst>
              <a:ext uri="{FF2B5EF4-FFF2-40B4-BE49-F238E27FC236}">
                <a16:creationId xmlns="" xmlns:a16="http://schemas.microsoft.com/office/drawing/2014/main" id="{6E5BA361-8C2B-4191-90AF-D02E175338E4}"/>
              </a:ext>
            </a:extLst>
          </p:cNvPr>
          <p:cNvSpPr>
            <a:spLocks noGrp="1" noRot="1" noChangeAspect="1" noChangeArrowheads="1" noTextEdit="1"/>
          </p:cNvSpPr>
          <p:nvPr>
            <p:ph type="sldImg"/>
          </p:nvPr>
        </p:nvSpPr>
        <p:spPr>
          <a:xfrm>
            <a:off x="-557213" y="958850"/>
            <a:ext cx="8393113" cy="4722813"/>
          </a:xfrm>
          <a:solidFill>
            <a:srgbClr val="FFFFFF"/>
          </a:solidFill>
          <a:ln>
            <a:solidFill>
              <a:srgbClr val="000000"/>
            </a:solidFill>
            <a:miter lim="800000"/>
            <a:headEnd/>
            <a:tailEnd/>
          </a:ln>
        </p:spPr>
      </p:sp>
      <p:sp>
        <p:nvSpPr>
          <p:cNvPr id="58375" name="Rectangle 5">
            <a:extLst>
              <a:ext uri="{FF2B5EF4-FFF2-40B4-BE49-F238E27FC236}">
                <a16:creationId xmlns="" xmlns:a16="http://schemas.microsoft.com/office/drawing/2014/main" id="{1C7A47D7-056F-4E4C-ACEC-86C579945B28}"/>
              </a:ext>
            </a:extLst>
          </p:cNvPr>
          <p:cNvSpPr>
            <a:spLocks noGrp="1" noChangeArrowheads="1"/>
          </p:cNvSpPr>
          <p:nvPr>
            <p:ph type="body" idx="1"/>
          </p:nvPr>
        </p:nvSpPr>
        <p:spPr>
          <a:xfrm>
            <a:off x="0" y="0"/>
            <a:ext cx="1543" cy="1724"/>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marL="215900" indent="-214313" eaLnBrk="1">
              <a:spcBef>
                <a:spcPct val="0"/>
              </a:spcBef>
            </a:pPr>
            <a:endParaRPr lang="it-IT" altLang="it-IT" sz="2000">
              <a:latin typeface="Arial" panose="020B0604020202020204" pitchFamily="34" charset="0"/>
              <a:ea typeface="Microsoft YaHei" panose="020B0503020204020204" pitchFamily="34" charset="-122"/>
            </a:endParaRPr>
          </a:p>
        </p:txBody>
      </p:sp>
    </p:spTree>
    <p:extLst>
      <p:ext uri="{BB962C8B-B14F-4D97-AF65-F5344CB8AC3E}">
        <p14:creationId xmlns="" xmlns:p14="http://schemas.microsoft.com/office/powerpoint/2010/main" val="32780976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6">
            <a:extLst>
              <a:ext uri="{FF2B5EF4-FFF2-40B4-BE49-F238E27FC236}">
                <a16:creationId xmlns="" xmlns:a16="http://schemas.microsoft.com/office/drawing/2014/main" id="{56381868-0817-4F45-9841-9263BAD6CC92}"/>
              </a:ext>
            </a:extLst>
          </p:cNvPr>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eaLnBrk="1"/>
            <a:fld id="{7BD6AAE2-0889-4AF7-A430-4A31D10BFC81}" type="slidenum">
              <a:rPr lang="it-IT" altLang="it-IT">
                <a:solidFill>
                  <a:srgbClr val="000000"/>
                </a:solidFill>
                <a:latin typeface="Times New Roman" panose="02020603050405020304" pitchFamily="18" charset="0"/>
              </a:rPr>
              <a:pPr eaLnBrk="1"/>
              <a:t>21</a:t>
            </a:fld>
            <a:endParaRPr lang="it-IT" altLang="it-IT">
              <a:solidFill>
                <a:srgbClr val="000000"/>
              </a:solidFill>
              <a:latin typeface="Times New Roman" panose="02020603050405020304" pitchFamily="18" charset="0"/>
            </a:endParaRPr>
          </a:p>
        </p:txBody>
      </p:sp>
      <p:sp>
        <p:nvSpPr>
          <p:cNvPr id="58371" name="Text Box 1">
            <a:extLst>
              <a:ext uri="{FF2B5EF4-FFF2-40B4-BE49-F238E27FC236}">
                <a16:creationId xmlns="" xmlns:a16="http://schemas.microsoft.com/office/drawing/2014/main" id="{1EF9E4F5-4100-4AA3-A658-3B9A2BEEBAEB}"/>
              </a:ext>
            </a:extLst>
          </p:cNvPr>
          <p:cNvSpPr txBox="1">
            <a:spLocks noChangeArrowheads="1"/>
          </p:cNvSpPr>
          <p:nvPr/>
        </p:nvSpPr>
        <p:spPr bwMode="auto">
          <a:xfrm>
            <a:off x="0" y="0"/>
            <a:ext cx="1543" cy="17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0000" tIns="45000" rIns="90000" bIns="45000"/>
          <a:lstStyle/>
          <a:p>
            <a:pPr hangingPunct="1">
              <a:lnSpc>
                <a:spcPct val="100000"/>
              </a:lnSpc>
            </a:pPr>
            <a:fld id="{1B8CFB5D-C737-4C3B-B31D-DDAE526D02CA}" type="slidenum">
              <a:rPr lang="it-IT" altLang="it-IT">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hangingPunct="1">
                <a:lnSpc>
                  <a:spcPct val="100000"/>
                </a:lnSpc>
              </a:pPr>
              <a:t>21</a:t>
            </a:fld>
            <a:endParaRPr lang="it-IT" altLang="it-IT">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65538" name="Rectangle 2">
            <a:extLst>
              <a:ext uri="{FF2B5EF4-FFF2-40B4-BE49-F238E27FC236}">
                <a16:creationId xmlns="" xmlns:a16="http://schemas.microsoft.com/office/drawing/2014/main" id="{CF35E398-6E99-42B4-9E51-3A1A1F7981B9}"/>
              </a:ext>
            </a:extLst>
          </p:cNvPr>
          <p:cNvSpPr>
            <a:spLocks noChangeArrowheads="1"/>
          </p:cNvSpPr>
          <p:nvPr/>
        </p:nvSpPr>
        <p:spPr bwMode="auto">
          <a:xfrm>
            <a:off x="4121027" y="11970560"/>
            <a:ext cx="3158631" cy="629032"/>
          </a:xfrm>
          <a:prstGeom prst="rect">
            <a:avLst/>
          </a:prstGeom>
          <a:noFill/>
          <a:ln>
            <a:noFill/>
          </a:ln>
          <a:effectLst/>
          <a:extLst/>
        </p:spPr>
        <p:txBody>
          <a:bodyPr lIns="0" tIns="0" rIns="0" bIns="0" anchor="b"/>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algn="r" eaLnBrk="1">
              <a:lnSpc>
                <a:spcPct val="100000"/>
              </a:lnSpc>
            </a:pPr>
            <a:fld id="{307CBAAD-7BAF-4B72-A715-3F0B067E6AF0}" type="slidenum">
              <a:rPr lang="it-IT" altLang="it-IT">
                <a:solidFill>
                  <a:srgbClr val="000000"/>
                </a:solidFill>
                <a:latin typeface="Calibri" panose="020F0502020204030204" pitchFamily="34" charset="0"/>
              </a:rPr>
              <a:pPr algn="r" eaLnBrk="1">
                <a:lnSpc>
                  <a:spcPct val="100000"/>
                </a:lnSpc>
              </a:pPr>
              <a:t>21</a:t>
            </a:fld>
            <a:endParaRPr lang="it-IT" altLang="it-IT">
              <a:solidFill>
                <a:srgbClr val="000000"/>
              </a:solidFill>
              <a:latin typeface="Calibri" panose="020F0502020204030204" pitchFamily="34" charset="0"/>
            </a:endParaRPr>
          </a:p>
        </p:txBody>
      </p:sp>
      <p:sp>
        <p:nvSpPr>
          <p:cNvPr id="65539" name="Rectangle 3">
            <a:extLst>
              <a:ext uri="{FF2B5EF4-FFF2-40B4-BE49-F238E27FC236}">
                <a16:creationId xmlns="" xmlns:a16="http://schemas.microsoft.com/office/drawing/2014/main" id="{7A4DA8C2-9A36-4234-84B0-B24FF4763CF6}"/>
              </a:ext>
            </a:extLst>
          </p:cNvPr>
          <p:cNvSpPr>
            <a:spLocks noChangeArrowheads="1"/>
          </p:cNvSpPr>
          <p:nvPr/>
        </p:nvSpPr>
        <p:spPr bwMode="auto">
          <a:xfrm>
            <a:off x="4121027" y="11970560"/>
            <a:ext cx="3158631" cy="629032"/>
          </a:xfrm>
          <a:prstGeom prst="rect">
            <a:avLst/>
          </a:prstGeom>
          <a:noFill/>
          <a:ln>
            <a:noFill/>
          </a:ln>
          <a:effectLst/>
          <a:extLst/>
        </p:spPr>
        <p:txBody>
          <a:bodyPr lIns="0" tIns="0" rIns="0" bIns="0" anchor="b"/>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algn="r" eaLnBrk="1">
              <a:lnSpc>
                <a:spcPct val="100000"/>
              </a:lnSpc>
            </a:pPr>
            <a:fld id="{8F061BB7-9719-43D9-9A99-9BE7E8F3DDF1}" type="slidenum">
              <a:rPr lang="it-IT" altLang="it-IT">
                <a:solidFill>
                  <a:srgbClr val="000000"/>
                </a:solidFill>
                <a:latin typeface="Calibri" panose="020F0502020204030204" pitchFamily="34" charset="0"/>
              </a:rPr>
              <a:pPr algn="r" eaLnBrk="1">
                <a:lnSpc>
                  <a:spcPct val="100000"/>
                </a:lnSpc>
              </a:pPr>
              <a:t>21</a:t>
            </a:fld>
            <a:endParaRPr lang="it-IT" altLang="it-IT">
              <a:solidFill>
                <a:srgbClr val="000000"/>
              </a:solidFill>
              <a:latin typeface="Calibri" panose="020F0502020204030204" pitchFamily="34" charset="0"/>
            </a:endParaRPr>
          </a:p>
        </p:txBody>
      </p:sp>
      <p:sp>
        <p:nvSpPr>
          <p:cNvPr id="58374" name="Rectangle 4">
            <a:extLst>
              <a:ext uri="{FF2B5EF4-FFF2-40B4-BE49-F238E27FC236}">
                <a16:creationId xmlns="" xmlns:a16="http://schemas.microsoft.com/office/drawing/2014/main" id="{6E5BA361-8C2B-4191-90AF-D02E175338E4}"/>
              </a:ext>
            </a:extLst>
          </p:cNvPr>
          <p:cNvSpPr>
            <a:spLocks noGrp="1" noRot="1" noChangeAspect="1" noChangeArrowheads="1" noTextEdit="1"/>
          </p:cNvSpPr>
          <p:nvPr>
            <p:ph type="sldImg"/>
          </p:nvPr>
        </p:nvSpPr>
        <p:spPr>
          <a:xfrm>
            <a:off x="-557213" y="958850"/>
            <a:ext cx="8393113" cy="4722813"/>
          </a:xfrm>
          <a:solidFill>
            <a:srgbClr val="FFFFFF"/>
          </a:solidFill>
          <a:ln>
            <a:solidFill>
              <a:srgbClr val="000000"/>
            </a:solidFill>
            <a:miter lim="800000"/>
            <a:headEnd/>
            <a:tailEnd/>
          </a:ln>
        </p:spPr>
      </p:sp>
      <p:sp>
        <p:nvSpPr>
          <p:cNvPr id="58375" name="Rectangle 5">
            <a:extLst>
              <a:ext uri="{FF2B5EF4-FFF2-40B4-BE49-F238E27FC236}">
                <a16:creationId xmlns="" xmlns:a16="http://schemas.microsoft.com/office/drawing/2014/main" id="{1C7A47D7-056F-4E4C-ACEC-86C579945B28}"/>
              </a:ext>
            </a:extLst>
          </p:cNvPr>
          <p:cNvSpPr>
            <a:spLocks noGrp="1" noChangeArrowheads="1"/>
          </p:cNvSpPr>
          <p:nvPr>
            <p:ph type="body" idx="1"/>
          </p:nvPr>
        </p:nvSpPr>
        <p:spPr>
          <a:xfrm>
            <a:off x="0" y="0"/>
            <a:ext cx="1543" cy="1724"/>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marL="215900" indent="-214313" eaLnBrk="1">
              <a:spcBef>
                <a:spcPct val="0"/>
              </a:spcBef>
            </a:pPr>
            <a:endParaRPr lang="it-IT" altLang="it-IT" sz="2000">
              <a:latin typeface="Arial" panose="020B0604020202020204" pitchFamily="34" charset="0"/>
              <a:ea typeface="Microsoft YaHei" panose="020B0503020204020204" pitchFamily="34" charset="-122"/>
            </a:endParaRPr>
          </a:p>
        </p:txBody>
      </p:sp>
    </p:spTree>
    <p:extLst>
      <p:ext uri="{BB962C8B-B14F-4D97-AF65-F5344CB8AC3E}">
        <p14:creationId xmlns="" xmlns:p14="http://schemas.microsoft.com/office/powerpoint/2010/main" val="41925875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6">
            <a:extLst>
              <a:ext uri="{FF2B5EF4-FFF2-40B4-BE49-F238E27FC236}">
                <a16:creationId xmlns="" xmlns:a16="http://schemas.microsoft.com/office/drawing/2014/main" id="{56381868-0817-4F45-9841-9263BAD6CC92}"/>
              </a:ext>
            </a:extLst>
          </p:cNvPr>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eaLnBrk="1"/>
            <a:fld id="{7BD6AAE2-0889-4AF7-A430-4A31D10BFC81}" type="slidenum">
              <a:rPr lang="it-IT" altLang="it-IT">
                <a:solidFill>
                  <a:srgbClr val="000000"/>
                </a:solidFill>
                <a:latin typeface="Times New Roman" panose="02020603050405020304" pitchFamily="18" charset="0"/>
              </a:rPr>
              <a:pPr eaLnBrk="1"/>
              <a:t>22</a:t>
            </a:fld>
            <a:endParaRPr lang="it-IT" altLang="it-IT">
              <a:solidFill>
                <a:srgbClr val="000000"/>
              </a:solidFill>
              <a:latin typeface="Times New Roman" panose="02020603050405020304" pitchFamily="18" charset="0"/>
            </a:endParaRPr>
          </a:p>
        </p:txBody>
      </p:sp>
      <p:sp>
        <p:nvSpPr>
          <p:cNvPr id="58371" name="Text Box 1">
            <a:extLst>
              <a:ext uri="{FF2B5EF4-FFF2-40B4-BE49-F238E27FC236}">
                <a16:creationId xmlns="" xmlns:a16="http://schemas.microsoft.com/office/drawing/2014/main" id="{1EF9E4F5-4100-4AA3-A658-3B9A2BEEBAEB}"/>
              </a:ext>
            </a:extLst>
          </p:cNvPr>
          <p:cNvSpPr txBox="1">
            <a:spLocks noChangeArrowheads="1"/>
          </p:cNvSpPr>
          <p:nvPr/>
        </p:nvSpPr>
        <p:spPr bwMode="auto">
          <a:xfrm>
            <a:off x="0" y="0"/>
            <a:ext cx="1543" cy="17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0000" tIns="45000" rIns="90000" bIns="45000"/>
          <a:lstStyle/>
          <a:p>
            <a:pPr hangingPunct="1">
              <a:lnSpc>
                <a:spcPct val="100000"/>
              </a:lnSpc>
            </a:pPr>
            <a:fld id="{1B8CFB5D-C737-4C3B-B31D-DDAE526D02CA}" type="slidenum">
              <a:rPr lang="it-IT" altLang="it-IT">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hangingPunct="1">
                <a:lnSpc>
                  <a:spcPct val="100000"/>
                </a:lnSpc>
              </a:pPr>
              <a:t>22</a:t>
            </a:fld>
            <a:endParaRPr lang="it-IT" altLang="it-IT">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65538" name="Rectangle 2">
            <a:extLst>
              <a:ext uri="{FF2B5EF4-FFF2-40B4-BE49-F238E27FC236}">
                <a16:creationId xmlns="" xmlns:a16="http://schemas.microsoft.com/office/drawing/2014/main" id="{CF35E398-6E99-42B4-9E51-3A1A1F7981B9}"/>
              </a:ext>
            </a:extLst>
          </p:cNvPr>
          <p:cNvSpPr>
            <a:spLocks noChangeArrowheads="1"/>
          </p:cNvSpPr>
          <p:nvPr/>
        </p:nvSpPr>
        <p:spPr bwMode="auto">
          <a:xfrm>
            <a:off x="4121027" y="11970560"/>
            <a:ext cx="3158631" cy="629032"/>
          </a:xfrm>
          <a:prstGeom prst="rect">
            <a:avLst/>
          </a:prstGeom>
          <a:noFill/>
          <a:ln>
            <a:noFill/>
          </a:ln>
          <a:effectLst/>
          <a:extLst/>
        </p:spPr>
        <p:txBody>
          <a:bodyPr lIns="0" tIns="0" rIns="0" bIns="0" anchor="b"/>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algn="r" eaLnBrk="1">
              <a:lnSpc>
                <a:spcPct val="100000"/>
              </a:lnSpc>
            </a:pPr>
            <a:fld id="{307CBAAD-7BAF-4B72-A715-3F0B067E6AF0}" type="slidenum">
              <a:rPr lang="it-IT" altLang="it-IT">
                <a:solidFill>
                  <a:srgbClr val="000000"/>
                </a:solidFill>
                <a:latin typeface="Calibri" panose="020F0502020204030204" pitchFamily="34" charset="0"/>
              </a:rPr>
              <a:pPr algn="r" eaLnBrk="1">
                <a:lnSpc>
                  <a:spcPct val="100000"/>
                </a:lnSpc>
              </a:pPr>
              <a:t>22</a:t>
            </a:fld>
            <a:endParaRPr lang="it-IT" altLang="it-IT">
              <a:solidFill>
                <a:srgbClr val="000000"/>
              </a:solidFill>
              <a:latin typeface="Calibri" panose="020F0502020204030204" pitchFamily="34" charset="0"/>
            </a:endParaRPr>
          </a:p>
        </p:txBody>
      </p:sp>
      <p:sp>
        <p:nvSpPr>
          <p:cNvPr id="65539" name="Rectangle 3">
            <a:extLst>
              <a:ext uri="{FF2B5EF4-FFF2-40B4-BE49-F238E27FC236}">
                <a16:creationId xmlns="" xmlns:a16="http://schemas.microsoft.com/office/drawing/2014/main" id="{7A4DA8C2-9A36-4234-84B0-B24FF4763CF6}"/>
              </a:ext>
            </a:extLst>
          </p:cNvPr>
          <p:cNvSpPr>
            <a:spLocks noChangeArrowheads="1"/>
          </p:cNvSpPr>
          <p:nvPr/>
        </p:nvSpPr>
        <p:spPr bwMode="auto">
          <a:xfrm>
            <a:off x="4121027" y="11970560"/>
            <a:ext cx="3158631" cy="629032"/>
          </a:xfrm>
          <a:prstGeom prst="rect">
            <a:avLst/>
          </a:prstGeom>
          <a:noFill/>
          <a:ln>
            <a:noFill/>
          </a:ln>
          <a:effectLst/>
          <a:extLst/>
        </p:spPr>
        <p:txBody>
          <a:bodyPr lIns="0" tIns="0" rIns="0" bIns="0" anchor="b"/>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algn="r" eaLnBrk="1">
              <a:lnSpc>
                <a:spcPct val="100000"/>
              </a:lnSpc>
            </a:pPr>
            <a:fld id="{8F061BB7-9719-43D9-9A99-9BE7E8F3DDF1}" type="slidenum">
              <a:rPr lang="it-IT" altLang="it-IT">
                <a:solidFill>
                  <a:srgbClr val="000000"/>
                </a:solidFill>
                <a:latin typeface="Calibri" panose="020F0502020204030204" pitchFamily="34" charset="0"/>
              </a:rPr>
              <a:pPr algn="r" eaLnBrk="1">
                <a:lnSpc>
                  <a:spcPct val="100000"/>
                </a:lnSpc>
              </a:pPr>
              <a:t>22</a:t>
            </a:fld>
            <a:endParaRPr lang="it-IT" altLang="it-IT">
              <a:solidFill>
                <a:srgbClr val="000000"/>
              </a:solidFill>
              <a:latin typeface="Calibri" panose="020F0502020204030204" pitchFamily="34" charset="0"/>
            </a:endParaRPr>
          </a:p>
        </p:txBody>
      </p:sp>
      <p:sp>
        <p:nvSpPr>
          <p:cNvPr id="58374" name="Rectangle 4">
            <a:extLst>
              <a:ext uri="{FF2B5EF4-FFF2-40B4-BE49-F238E27FC236}">
                <a16:creationId xmlns="" xmlns:a16="http://schemas.microsoft.com/office/drawing/2014/main" id="{6E5BA361-8C2B-4191-90AF-D02E175338E4}"/>
              </a:ext>
            </a:extLst>
          </p:cNvPr>
          <p:cNvSpPr>
            <a:spLocks noGrp="1" noRot="1" noChangeAspect="1" noChangeArrowheads="1" noTextEdit="1"/>
          </p:cNvSpPr>
          <p:nvPr>
            <p:ph type="sldImg"/>
          </p:nvPr>
        </p:nvSpPr>
        <p:spPr>
          <a:xfrm>
            <a:off x="-557213" y="958850"/>
            <a:ext cx="8393113" cy="4722813"/>
          </a:xfrm>
          <a:solidFill>
            <a:srgbClr val="FFFFFF"/>
          </a:solidFill>
          <a:ln>
            <a:solidFill>
              <a:srgbClr val="000000"/>
            </a:solidFill>
            <a:miter lim="800000"/>
            <a:headEnd/>
            <a:tailEnd/>
          </a:ln>
        </p:spPr>
      </p:sp>
      <p:sp>
        <p:nvSpPr>
          <p:cNvPr id="58375" name="Rectangle 5">
            <a:extLst>
              <a:ext uri="{FF2B5EF4-FFF2-40B4-BE49-F238E27FC236}">
                <a16:creationId xmlns="" xmlns:a16="http://schemas.microsoft.com/office/drawing/2014/main" id="{1C7A47D7-056F-4E4C-ACEC-86C579945B28}"/>
              </a:ext>
            </a:extLst>
          </p:cNvPr>
          <p:cNvSpPr>
            <a:spLocks noGrp="1" noChangeArrowheads="1"/>
          </p:cNvSpPr>
          <p:nvPr>
            <p:ph type="body" idx="1"/>
          </p:nvPr>
        </p:nvSpPr>
        <p:spPr>
          <a:xfrm>
            <a:off x="0" y="0"/>
            <a:ext cx="1543" cy="1724"/>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marL="215900" indent="-214313" eaLnBrk="1">
              <a:spcBef>
                <a:spcPct val="0"/>
              </a:spcBef>
            </a:pPr>
            <a:endParaRPr lang="it-IT" altLang="it-IT" sz="2000">
              <a:latin typeface="Arial" panose="020B0604020202020204" pitchFamily="34" charset="0"/>
              <a:ea typeface="Microsoft YaHei" panose="020B0503020204020204" pitchFamily="34" charset="-122"/>
            </a:endParaRPr>
          </a:p>
        </p:txBody>
      </p:sp>
    </p:spTree>
    <p:extLst>
      <p:ext uri="{BB962C8B-B14F-4D97-AF65-F5344CB8AC3E}">
        <p14:creationId xmlns="" xmlns:p14="http://schemas.microsoft.com/office/powerpoint/2010/main" val="20792782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6">
            <a:extLst>
              <a:ext uri="{FF2B5EF4-FFF2-40B4-BE49-F238E27FC236}">
                <a16:creationId xmlns="" xmlns:a16="http://schemas.microsoft.com/office/drawing/2014/main" id="{56381868-0817-4F45-9841-9263BAD6CC92}"/>
              </a:ext>
            </a:extLst>
          </p:cNvPr>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eaLnBrk="1"/>
            <a:fld id="{7BD6AAE2-0889-4AF7-A430-4A31D10BFC81}" type="slidenum">
              <a:rPr lang="it-IT" altLang="it-IT">
                <a:solidFill>
                  <a:srgbClr val="000000"/>
                </a:solidFill>
                <a:latin typeface="Times New Roman" panose="02020603050405020304" pitchFamily="18" charset="0"/>
              </a:rPr>
              <a:pPr eaLnBrk="1"/>
              <a:t>23</a:t>
            </a:fld>
            <a:endParaRPr lang="it-IT" altLang="it-IT">
              <a:solidFill>
                <a:srgbClr val="000000"/>
              </a:solidFill>
              <a:latin typeface="Times New Roman" panose="02020603050405020304" pitchFamily="18" charset="0"/>
            </a:endParaRPr>
          </a:p>
        </p:txBody>
      </p:sp>
      <p:sp>
        <p:nvSpPr>
          <p:cNvPr id="58371" name="Text Box 1">
            <a:extLst>
              <a:ext uri="{FF2B5EF4-FFF2-40B4-BE49-F238E27FC236}">
                <a16:creationId xmlns="" xmlns:a16="http://schemas.microsoft.com/office/drawing/2014/main" id="{1EF9E4F5-4100-4AA3-A658-3B9A2BEEBAEB}"/>
              </a:ext>
            </a:extLst>
          </p:cNvPr>
          <p:cNvSpPr txBox="1">
            <a:spLocks noChangeArrowheads="1"/>
          </p:cNvSpPr>
          <p:nvPr/>
        </p:nvSpPr>
        <p:spPr bwMode="auto">
          <a:xfrm>
            <a:off x="0" y="0"/>
            <a:ext cx="1543" cy="17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0000" tIns="45000" rIns="90000" bIns="45000"/>
          <a:lstStyle/>
          <a:p>
            <a:pPr hangingPunct="1">
              <a:lnSpc>
                <a:spcPct val="100000"/>
              </a:lnSpc>
            </a:pPr>
            <a:fld id="{1B8CFB5D-C737-4C3B-B31D-DDAE526D02CA}" type="slidenum">
              <a:rPr lang="it-IT" altLang="it-IT">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hangingPunct="1">
                <a:lnSpc>
                  <a:spcPct val="100000"/>
                </a:lnSpc>
              </a:pPr>
              <a:t>23</a:t>
            </a:fld>
            <a:endParaRPr lang="it-IT" altLang="it-IT">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65538" name="Rectangle 2">
            <a:extLst>
              <a:ext uri="{FF2B5EF4-FFF2-40B4-BE49-F238E27FC236}">
                <a16:creationId xmlns="" xmlns:a16="http://schemas.microsoft.com/office/drawing/2014/main" id="{CF35E398-6E99-42B4-9E51-3A1A1F7981B9}"/>
              </a:ext>
            </a:extLst>
          </p:cNvPr>
          <p:cNvSpPr>
            <a:spLocks noChangeArrowheads="1"/>
          </p:cNvSpPr>
          <p:nvPr/>
        </p:nvSpPr>
        <p:spPr bwMode="auto">
          <a:xfrm>
            <a:off x="4121027" y="11970560"/>
            <a:ext cx="3158631" cy="629032"/>
          </a:xfrm>
          <a:prstGeom prst="rect">
            <a:avLst/>
          </a:prstGeom>
          <a:noFill/>
          <a:ln>
            <a:noFill/>
          </a:ln>
          <a:effectLst/>
          <a:extLst/>
        </p:spPr>
        <p:txBody>
          <a:bodyPr lIns="0" tIns="0" rIns="0" bIns="0" anchor="b"/>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algn="r" eaLnBrk="1">
              <a:lnSpc>
                <a:spcPct val="100000"/>
              </a:lnSpc>
            </a:pPr>
            <a:fld id="{307CBAAD-7BAF-4B72-A715-3F0B067E6AF0}" type="slidenum">
              <a:rPr lang="it-IT" altLang="it-IT">
                <a:solidFill>
                  <a:srgbClr val="000000"/>
                </a:solidFill>
                <a:latin typeface="Calibri" panose="020F0502020204030204" pitchFamily="34" charset="0"/>
              </a:rPr>
              <a:pPr algn="r" eaLnBrk="1">
                <a:lnSpc>
                  <a:spcPct val="100000"/>
                </a:lnSpc>
              </a:pPr>
              <a:t>23</a:t>
            </a:fld>
            <a:endParaRPr lang="it-IT" altLang="it-IT">
              <a:solidFill>
                <a:srgbClr val="000000"/>
              </a:solidFill>
              <a:latin typeface="Calibri" panose="020F0502020204030204" pitchFamily="34" charset="0"/>
            </a:endParaRPr>
          </a:p>
        </p:txBody>
      </p:sp>
      <p:sp>
        <p:nvSpPr>
          <p:cNvPr id="65539" name="Rectangle 3">
            <a:extLst>
              <a:ext uri="{FF2B5EF4-FFF2-40B4-BE49-F238E27FC236}">
                <a16:creationId xmlns="" xmlns:a16="http://schemas.microsoft.com/office/drawing/2014/main" id="{7A4DA8C2-9A36-4234-84B0-B24FF4763CF6}"/>
              </a:ext>
            </a:extLst>
          </p:cNvPr>
          <p:cNvSpPr>
            <a:spLocks noChangeArrowheads="1"/>
          </p:cNvSpPr>
          <p:nvPr/>
        </p:nvSpPr>
        <p:spPr bwMode="auto">
          <a:xfrm>
            <a:off x="4121027" y="11970560"/>
            <a:ext cx="3158631" cy="629032"/>
          </a:xfrm>
          <a:prstGeom prst="rect">
            <a:avLst/>
          </a:prstGeom>
          <a:noFill/>
          <a:ln>
            <a:noFill/>
          </a:ln>
          <a:effectLst/>
          <a:extLst/>
        </p:spPr>
        <p:txBody>
          <a:bodyPr lIns="0" tIns="0" rIns="0" bIns="0" anchor="b"/>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algn="r" eaLnBrk="1">
              <a:lnSpc>
                <a:spcPct val="100000"/>
              </a:lnSpc>
            </a:pPr>
            <a:fld id="{8F061BB7-9719-43D9-9A99-9BE7E8F3DDF1}" type="slidenum">
              <a:rPr lang="it-IT" altLang="it-IT">
                <a:solidFill>
                  <a:srgbClr val="000000"/>
                </a:solidFill>
                <a:latin typeface="Calibri" panose="020F0502020204030204" pitchFamily="34" charset="0"/>
              </a:rPr>
              <a:pPr algn="r" eaLnBrk="1">
                <a:lnSpc>
                  <a:spcPct val="100000"/>
                </a:lnSpc>
              </a:pPr>
              <a:t>23</a:t>
            </a:fld>
            <a:endParaRPr lang="it-IT" altLang="it-IT">
              <a:solidFill>
                <a:srgbClr val="000000"/>
              </a:solidFill>
              <a:latin typeface="Calibri" panose="020F0502020204030204" pitchFamily="34" charset="0"/>
            </a:endParaRPr>
          </a:p>
        </p:txBody>
      </p:sp>
      <p:sp>
        <p:nvSpPr>
          <p:cNvPr id="58374" name="Rectangle 4">
            <a:extLst>
              <a:ext uri="{FF2B5EF4-FFF2-40B4-BE49-F238E27FC236}">
                <a16:creationId xmlns="" xmlns:a16="http://schemas.microsoft.com/office/drawing/2014/main" id="{6E5BA361-8C2B-4191-90AF-D02E175338E4}"/>
              </a:ext>
            </a:extLst>
          </p:cNvPr>
          <p:cNvSpPr>
            <a:spLocks noGrp="1" noRot="1" noChangeAspect="1" noChangeArrowheads="1" noTextEdit="1"/>
          </p:cNvSpPr>
          <p:nvPr>
            <p:ph type="sldImg"/>
          </p:nvPr>
        </p:nvSpPr>
        <p:spPr>
          <a:xfrm>
            <a:off x="-557213" y="958850"/>
            <a:ext cx="8393113" cy="4722813"/>
          </a:xfrm>
          <a:solidFill>
            <a:srgbClr val="FFFFFF"/>
          </a:solidFill>
          <a:ln>
            <a:solidFill>
              <a:srgbClr val="000000"/>
            </a:solidFill>
            <a:miter lim="800000"/>
            <a:headEnd/>
            <a:tailEnd/>
          </a:ln>
        </p:spPr>
      </p:sp>
      <p:sp>
        <p:nvSpPr>
          <p:cNvPr id="58375" name="Rectangle 5">
            <a:extLst>
              <a:ext uri="{FF2B5EF4-FFF2-40B4-BE49-F238E27FC236}">
                <a16:creationId xmlns="" xmlns:a16="http://schemas.microsoft.com/office/drawing/2014/main" id="{1C7A47D7-056F-4E4C-ACEC-86C579945B28}"/>
              </a:ext>
            </a:extLst>
          </p:cNvPr>
          <p:cNvSpPr>
            <a:spLocks noGrp="1" noChangeArrowheads="1"/>
          </p:cNvSpPr>
          <p:nvPr>
            <p:ph type="body" idx="1"/>
          </p:nvPr>
        </p:nvSpPr>
        <p:spPr>
          <a:xfrm>
            <a:off x="0" y="0"/>
            <a:ext cx="1543" cy="1724"/>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marL="215900" indent="-214313" eaLnBrk="1">
              <a:spcBef>
                <a:spcPct val="0"/>
              </a:spcBef>
            </a:pPr>
            <a:endParaRPr lang="it-IT" altLang="it-IT" sz="2000">
              <a:latin typeface="Arial" panose="020B0604020202020204" pitchFamily="34" charset="0"/>
              <a:ea typeface="Microsoft YaHei" panose="020B0503020204020204" pitchFamily="34" charset="-122"/>
            </a:endParaRPr>
          </a:p>
        </p:txBody>
      </p:sp>
    </p:spTree>
    <p:extLst>
      <p:ext uri="{BB962C8B-B14F-4D97-AF65-F5344CB8AC3E}">
        <p14:creationId xmlns="" xmlns:p14="http://schemas.microsoft.com/office/powerpoint/2010/main" val="34660590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6">
            <a:extLst>
              <a:ext uri="{FF2B5EF4-FFF2-40B4-BE49-F238E27FC236}">
                <a16:creationId xmlns="" xmlns:a16="http://schemas.microsoft.com/office/drawing/2014/main" id="{56381868-0817-4F45-9841-9263BAD6CC92}"/>
              </a:ext>
            </a:extLst>
          </p:cNvPr>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eaLnBrk="1"/>
            <a:fld id="{7BD6AAE2-0889-4AF7-A430-4A31D10BFC81}" type="slidenum">
              <a:rPr lang="it-IT" altLang="it-IT">
                <a:solidFill>
                  <a:srgbClr val="000000"/>
                </a:solidFill>
                <a:latin typeface="Times New Roman" panose="02020603050405020304" pitchFamily="18" charset="0"/>
              </a:rPr>
              <a:pPr eaLnBrk="1"/>
              <a:t>24</a:t>
            </a:fld>
            <a:endParaRPr lang="it-IT" altLang="it-IT">
              <a:solidFill>
                <a:srgbClr val="000000"/>
              </a:solidFill>
              <a:latin typeface="Times New Roman" panose="02020603050405020304" pitchFamily="18" charset="0"/>
            </a:endParaRPr>
          </a:p>
        </p:txBody>
      </p:sp>
      <p:sp>
        <p:nvSpPr>
          <p:cNvPr id="58371" name="Text Box 1">
            <a:extLst>
              <a:ext uri="{FF2B5EF4-FFF2-40B4-BE49-F238E27FC236}">
                <a16:creationId xmlns="" xmlns:a16="http://schemas.microsoft.com/office/drawing/2014/main" id="{1EF9E4F5-4100-4AA3-A658-3B9A2BEEBAEB}"/>
              </a:ext>
            </a:extLst>
          </p:cNvPr>
          <p:cNvSpPr txBox="1">
            <a:spLocks noChangeArrowheads="1"/>
          </p:cNvSpPr>
          <p:nvPr/>
        </p:nvSpPr>
        <p:spPr bwMode="auto">
          <a:xfrm>
            <a:off x="0" y="0"/>
            <a:ext cx="1543" cy="17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0000" tIns="45000" rIns="90000" bIns="45000"/>
          <a:lstStyle/>
          <a:p>
            <a:pPr hangingPunct="1">
              <a:lnSpc>
                <a:spcPct val="100000"/>
              </a:lnSpc>
            </a:pPr>
            <a:fld id="{1B8CFB5D-C737-4C3B-B31D-DDAE526D02CA}" type="slidenum">
              <a:rPr lang="it-IT" altLang="it-IT">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hangingPunct="1">
                <a:lnSpc>
                  <a:spcPct val="100000"/>
                </a:lnSpc>
              </a:pPr>
              <a:t>24</a:t>
            </a:fld>
            <a:endParaRPr lang="it-IT" altLang="it-IT">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65538" name="Rectangle 2">
            <a:extLst>
              <a:ext uri="{FF2B5EF4-FFF2-40B4-BE49-F238E27FC236}">
                <a16:creationId xmlns="" xmlns:a16="http://schemas.microsoft.com/office/drawing/2014/main" id="{CF35E398-6E99-42B4-9E51-3A1A1F7981B9}"/>
              </a:ext>
            </a:extLst>
          </p:cNvPr>
          <p:cNvSpPr>
            <a:spLocks noChangeArrowheads="1"/>
          </p:cNvSpPr>
          <p:nvPr/>
        </p:nvSpPr>
        <p:spPr bwMode="auto">
          <a:xfrm>
            <a:off x="4121027" y="11970560"/>
            <a:ext cx="3158631" cy="629032"/>
          </a:xfrm>
          <a:prstGeom prst="rect">
            <a:avLst/>
          </a:prstGeom>
          <a:noFill/>
          <a:ln>
            <a:noFill/>
          </a:ln>
          <a:effectLst/>
          <a:extLst/>
        </p:spPr>
        <p:txBody>
          <a:bodyPr lIns="0" tIns="0" rIns="0" bIns="0" anchor="b"/>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algn="r" eaLnBrk="1">
              <a:lnSpc>
                <a:spcPct val="100000"/>
              </a:lnSpc>
            </a:pPr>
            <a:fld id="{307CBAAD-7BAF-4B72-A715-3F0B067E6AF0}" type="slidenum">
              <a:rPr lang="it-IT" altLang="it-IT">
                <a:solidFill>
                  <a:srgbClr val="000000"/>
                </a:solidFill>
                <a:latin typeface="Calibri" panose="020F0502020204030204" pitchFamily="34" charset="0"/>
              </a:rPr>
              <a:pPr algn="r" eaLnBrk="1">
                <a:lnSpc>
                  <a:spcPct val="100000"/>
                </a:lnSpc>
              </a:pPr>
              <a:t>24</a:t>
            </a:fld>
            <a:endParaRPr lang="it-IT" altLang="it-IT">
              <a:solidFill>
                <a:srgbClr val="000000"/>
              </a:solidFill>
              <a:latin typeface="Calibri" panose="020F0502020204030204" pitchFamily="34" charset="0"/>
            </a:endParaRPr>
          </a:p>
        </p:txBody>
      </p:sp>
      <p:sp>
        <p:nvSpPr>
          <p:cNvPr id="65539" name="Rectangle 3">
            <a:extLst>
              <a:ext uri="{FF2B5EF4-FFF2-40B4-BE49-F238E27FC236}">
                <a16:creationId xmlns="" xmlns:a16="http://schemas.microsoft.com/office/drawing/2014/main" id="{7A4DA8C2-9A36-4234-84B0-B24FF4763CF6}"/>
              </a:ext>
            </a:extLst>
          </p:cNvPr>
          <p:cNvSpPr>
            <a:spLocks noChangeArrowheads="1"/>
          </p:cNvSpPr>
          <p:nvPr/>
        </p:nvSpPr>
        <p:spPr bwMode="auto">
          <a:xfrm>
            <a:off x="4121027" y="11970560"/>
            <a:ext cx="3158631" cy="629032"/>
          </a:xfrm>
          <a:prstGeom prst="rect">
            <a:avLst/>
          </a:prstGeom>
          <a:noFill/>
          <a:ln>
            <a:noFill/>
          </a:ln>
          <a:effectLst/>
          <a:extLst/>
        </p:spPr>
        <p:txBody>
          <a:bodyPr lIns="0" tIns="0" rIns="0" bIns="0" anchor="b"/>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algn="r" eaLnBrk="1">
              <a:lnSpc>
                <a:spcPct val="100000"/>
              </a:lnSpc>
            </a:pPr>
            <a:fld id="{8F061BB7-9719-43D9-9A99-9BE7E8F3DDF1}" type="slidenum">
              <a:rPr lang="it-IT" altLang="it-IT">
                <a:solidFill>
                  <a:srgbClr val="000000"/>
                </a:solidFill>
                <a:latin typeface="Calibri" panose="020F0502020204030204" pitchFamily="34" charset="0"/>
              </a:rPr>
              <a:pPr algn="r" eaLnBrk="1">
                <a:lnSpc>
                  <a:spcPct val="100000"/>
                </a:lnSpc>
              </a:pPr>
              <a:t>24</a:t>
            </a:fld>
            <a:endParaRPr lang="it-IT" altLang="it-IT">
              <a:solidFill>
                <a:srgbClr val="000000"/>
              </a:solidFill>
              <a:latin typeface="Calibri" panose="020F0502020204030204" pitchFamily="34" charset="0"/>
            </a:endParaRPr>
          </a:p>
        </p:txBody>
      </p:sp>
      <p:sp>
        <p:nvSpPr>
          <p:cNvPr id="58374" name="Rectangle 4">
            <a:extLst>
              <a:ext uri="{FF2B5EF4-FFF2-40B4-BE49-F238E27FC236}">
                <a16:creationId xmlns="" xmlns:a16="http://schemas.microsoft.com/office/drawing/2014/main" id="{6E5BA361-8C2B-4191-90AF-D02E175338E4}"/>
              </a:ext>
            </a:extLst>
          </p:cNvPr>
          <p:cNvSpPr>
            <a:spLocks noGrp="1" noRot="1" noChangeAspect="1" noChangeArrowheads="1" noTextEdit="1"/>
          </p:cNvSpPr>
          <p:nvPr>
            <p:ph type="sldImg"/>
          </p:nvPr>
        </p:nvSpPr>
        <p:spPr>
          <a:xfrm>
            <a:off x="-557213" y="958850"/>
            <a:ext cx="8393113" cy="4722813"/>
          </a:xfrm>
          <a:solidFill>
            <a:srgbClr val="FFFFFF"/>
          </a:solidFill>
          <a:ln>
            <a:solidFill>
              <a:srgbClr val="000000"/>
            </a:solidFill>
            <a:miter lim="800000"/>
            <a:headEnd/>
            <a:tailEnd/>
          </a:ln>
        </p:spPr>
      </p:sp>
      <p:sp>
        <p:nvSpPr>
          <p:cNvPr id="58375" name="Rectangle 5">
            <a:extLst>
              <a:ext uri="{FF2B5EF4-FFF2-40B4-BE49-F238E27FC236}">
                <a16:creationId xmlns="" xmlns:a16="http://schemas.microsoft.com/office/drawing/2014/main" id="{1C7A47D7-056F-4E4C-ACEC-86C579945B28}"/>
              </a:ext>
            </a:extLst>
          </p:cNvPr>
          <p:cNvSpPr>
            <a:spLocks noGrp="1" noChangeArrowheads="1"/>
          </p:cNvSpPr>
          <p:nvPr>
            <p:ph type="body" idx="1"/>
          </p:nvPr>
        </p:nvSpPr>
        <p:spPr>
          <a:xfrm>
            <a:off x="0" y="0"/>
            <a:ext cx="1543" cy="1724"/>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marL="215900" indent="-214313" eaLnBrk="1">
              <a:spcBef>
                <a:spcPct val="0"/>
              </a:spcBef>
            </a:pPr>
            <a:endParaRPr lang="it-IT" altLang="it-IT" sz="2000">
              <a:latin typeface="Arial" panose="020B0604020202020204" pitchFamily="34" charset="0"/>
              <a:ea typeface="Microsoft YaHei" panose="020B0503020204020204" pitchFamily="34" charset="-122"/>
            </a:endParaRPr>
          </a:p>
        </p:txBody>
      </p:sp>
    </p:spTree>
    <p:extLst>
      <p:ext uri="{BB962C8B-B14F-4D97-AF65-F5344CB8AC3E}">
        <p14:creationId xmlns="" xmlns:p14="http://schemas.microsoft.com/office/powerpoint/2010/main" val="571695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6">
            <a:extLst>
              <a:ext uri="{FF2B5EF4-FFF2-40B4-BE49-F238E27FC236}">
                <a16:creationId xmlns="" xmlns:a16="http://schemas.microsoft.com/office/drawing/2014/main" id="{56381868-0817-4F45-9841-9263BAD6CC92}"/>
              </a:ext>
            </a:extLst>
          </p:cNvPr>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eaLnBrk="1"/>
            <a:fld id="{7BD6AAE2-0889-4AF7-A430-4A31D10BFC81}" type="slidenum">
              <a:rPr lang="it-IT" altLang="it-IT">
                <a:solidFill>
                  <a:srgbClr val="000000"/>
                </a:solidFill>
                <a:latin typeface="Times New Roman" panose="02020603050405020304" pitchFamily="18" charset="0"/>
              </a:rPr>
              <a:pPr eaLnBrk="1"/>
              <a:t>34</a:t>
            </a:fld>
            <a:endParaRPr lang="it-IT" altLang="it-IT">
              <a:solidFill>
                <a:srgbClr val="000000"/>
              </a:solidFill>
              <a:latin typeface="Times New Roman" panose="02020603050405020304" pitchFamily="18" charset="0"/>
            </a:endParaRPr>
          </a:p>
        </p:txBody>
      </p:sp>
      <p:sp>
        <p:nvSpPr>
          <p:cNvPr id="58371" name="Text Box 1">
            <a:extLst>
              <a:ext uri="{FF2B5EF4-FFF2-40B4-BE49-F238E27FC236}">
                <a16:creationId xmlns="" xmlns:a16="http://schemas.microsoft.com/office/drawing/2014/main" id="{1EF9E4F5-4100-4AA3-A658-3B9A2BEEBAEB}"/>
              </a:ext>
            </a:extLst>
          </p:cNvPr>
          <p:cNvSpPr txBox="1">
            <a:spLocks noChangeArrowheads="1"/>
          </p:cNvSpPr>
          <p:nvPr/>
        </p:nvSpPr>
        <p:spPr bwMode="auto">
          <a:xfrm>
            <a:off x="0" y="0"/>
            <a:ext cx="1543" cy="17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0000" tIns="45000" rIns="90000" bIns="45000"/>
          <a:lstStyle/>
          <a:p>
            <a:pPr hangingPunct="1">
              <a:lnSpc>
                <a:spcPct val="100000"/>
              </a:lnSpc>
            </a:pPr>
            <a:fld id="{1B8CFB5D-C737-4C3B-B31D-DDAE526D02CA}" type="slidenum">
              <a:rPr lang="it-IT" altLang="it-IT">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hangingPunct="1">
                <a:lnSpc>
                  <a:spcPct val="100000"/>
                </a:lnSpc>
              </a:pPr>
              <a:t>34</a:t>
            </a:fld>
            <a:endParaRPr lang="it-IT" altLang="it-IT">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65538" name="Rectangle 2">
            <a:extLst>
              <a:ext uri="{FF2B5EF4-FFF2-40B4-BE49-F238E27FC236}">
                <a16:creationId xmlns="" xmlns:a16="http://schemas.microsoft.com/office/drawing/2014/main" id="{CF35E398-6E99-42B4-9E51-3A1A1F7981B9}"/>
              </a:ext>
            </a:extLst>
          </p:cNvPr>
          <p:cNvSpPr>
            <a:spLocks noChangeArrowheads="1"/>
          </p:cNvSpPr>
          <p:nvPr/>
        </p:nvSpPr>
        <p:spPr bwMode="auto">
          <a:xfrm>
            <a:off x="4121027" y="11970560"/>
            <a:ext cx="3158631" cy="629032"/>
          </a:xfrm>
          <a:prstGeom prst="rect">
            <a:avLst/>
          </a:prstGeom>
          <a:noFill/>
          <a:ln>
            <a:noFill/>
          </a:ln>
          <a:effectLst/>
          <a:extLst/>
        </p:spPr>
        <p:txBody>
          <a:bodyPr lIns="0" tIns="0" rIns="0" bIns="0" anchor="b"/>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algn="r" eaLnBrk="1">
              <a:lnSpc>
                <a:spcPct val="100000"/>
              </a:lnSpc>
            </a:pPr>
            <a:fld id="{307CBAAD-7BAF-4B72-A715-3F0B067E6AF0}" type="slidenum">
              <a:rPr lang="it-IT" altLang="it-IT">
                <a:solidFill>
                  <a:srgbClr val="000000"/>
                </a:solidFill>
                <a:latin typeface="Calibri" panose="020F0502020204030204" pitchFamily="34" charset="0"/>
              </a:rPr>
              <a:pPr algn="r" eaLnBrk="1">
                <a:lnSpc>
                  <a:spcPct val="100000"/>
                </a:lnSpc>
              </a:pPr>
              <a:t>34</a:t>
            </a:fld>
            <a:endParaRPr lang="it-IT" altLang="it-IT">
              <a:solidFill>
                <a:srgbClr val="000000"/>
              </a:solidFill>
              <a:latin typeface="Calibri" panose="020F0502020204030204" pitchFamily="34" charset="0"/>
            </a:endParaRPr>
          </a:p>
        </p:txBody>
      </p:sp>
      <p:sp>
        <p:nvSpPr>
          <p:cNvPr id="65539" name="Rectangle 3">
            <a:extLst>
              <a:ext uri="{FF2B5EF4-FFF2-40B4-BE49-F238E27FC236}">
                <a16:creationId xmlns="" xmlns:a16="http://schemas.microsoft.com/office/drawing/2014/main" id="{7A4DA8C2-9A36-4234-84B0-B24FF4763CF6}"/>
              </a:ext>
            </a:extLst>
          </p:cNvPr>
          <p:cNvSpPr>
            <a:spLocks noChangeArrowheads="1"/>
          </p:cNvSpPr>
          <p:nvPr/>
        </p:nvSpPr>
        <p:spPr bwMode="auto">
          <a:xfrm>
            <a:off x="4121027" y="11970560"/>
            <a:ext cx="3158631" cy="629032"/>
          </a:xfrm>
          <a:prstGeom prst="rect">
            <a:avLst/>
          </a:prstGeom>
          <a:noFill/>
          <a:ln>
            <a:noFill/>
          </a:ln>
          <a:effectLst/>
          <a:extLst/>
        </p:spPr>
        <p:txBody>
          <a:bodyPr lIns="0" tIns="0" rIns="0" bIns="0" anchor="b"/>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algn="r" eaLnBrk="1">
              <a:lnSpc>
                <a:spcPct val="100000"/>
              </a:lnSpc>
            </a:pPr>
            <a:fld id="{8F061BB7-9719-43D9-9A99-9BE7E8F3DDF1}" type="slidenum">
              <a:rPr lang="it-IT" altLang="it-IT">
                <a:solidFill>
                  <a:srgbClr val="000000"/>
                </a:solidFill>
                <a:latin typeface="Calibri" panose="020F0502020204030204" pitchFamily="34" charset="0"/>
              </a:rPr>
              <a:pPr algn="r" eaLnBrk="1">
                <a:lnSpc>
                  <a:spcPct val="100000"/>
                </a:lnSpc>
              </a:pPr>
              <a:t>34</a:t>
            </a:fld>
            <a:endParaRPr lang="it-IT" altLang="it-IT">
              <a:solidFill>
                <a:srgbClr val="000000"/>
              </a:solidFill>
              <a:latin typeface="Calibri" panose="020F0502020204030204" pitchFamily="34" charset="0"/>
            </a:endParaRPr>
          </a:p>
        </p:txBody>
      </p:sp>
      <p:sp>
        <p:nvSpPr>
          <p:cNvPr id="58374" name="Rectangle 4">
            <a:extLst>
              <a:ext uri="{FF2B5EF4-FFF2-40B4-BE49-F238E27FC236}">
                <a16:creationId xmlns="" xmlns:a16="http://schemas.microsoft.com/office/drawing/2014/main" id="{6E5BA361-8C2B-4191-90AF-D02E175338E4}"/>
              </a:ext>
            </a:extLst>
          </p:cNvPr>
          <p:cNvSpPr>
            <a:spLocks noGrp="1" noRot="1" noChangeAspect="1" noChangeArrowheads="1" noTextEdit="1"/>
          </p:cNvSpPr>
          <p:nvPr>
            <p:ph type="sldImg"/>
          </p:nvPr>
        </p:nvSpPr>
        <p:spPr>
          <a:xfrm>
            <a:off x="-557213" y="958850"/>
            <a:ext cx="8393113" cy="4722813"/>
          </a:xfrm>
          <a:solidFill>
            <a:srgbClr val="FFFFFF"/>
          </a:solidFill>
          <a:ln>
            <a:solidFill>
              <a:srgbClr val="000000"/>
            </a:solidFill>
            <a:miter lim="800000"/>
            <a:headEnd/>
            <a:tailEnd/>
          </a:ln>
        </p:spPr>
      </p:sp>
      <p:sp>
        <p:nvSpPr>
          <p:cNvPr id="58375" name="Rectangle 5">
            <a:extLst>
              <a:ext uri="{FF2B5EF4-FFF2-40B4-BE49-F238E27FC236}">
                <a16:creationId xmlns="" xmlns:a16="http://schemas.microsoft.com/office/drawing/2014/main" id="{1C7A47D7-056F-4E4C-ACEC-86C579945B28}"/>
              </a:ext>
            </a:extLst>
          </p:cNvPr>
          <p:cNvSpPr>
            <a:spLocks noGrp="1" noChangeArrowheads="1"/>
          </p:cNvSpPr>
          <p:nvPr>
            <p:ph type="body" idx="1"/>
          </p:nvPr>
        </p:nvSpPr>
        <p:spPr>
          <a:xfrm>
            <a:off x="0" y="0"/>
            <a:ext cx="1543" cy="1724"/>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marL="215900" indent="-214313" eaLnBrk="1">
              <a:spcBef>
                <a:spcPct val="0"/>
              </a:spcBef>
            </a:pPr>
            <a:endParaRPr lang="it-IT" altLang="it-IT" sz="2000">
              <a:latin typeface="Arial" panose="020B0604020202020204" pitchFamily="34" charset="0"/>
              <a:ea typeface="Microsoft YaHei" panose="020B0503020204020204" pitchFamily="34" charset="-122"/>
            </a:endParaRPr>
          </a:p>
        </p:txBody>
      </p:sp>
    </p:spTree>
    <p:extLst>
      <p:ext uri="{BB962C8B-B14F-4D97-AF65-F5344CB8AC3E}">
        <p14:creationId xmlns="" xmlns:p14="http://schemas.microsoft.com/office/powerpoint/2010/main" val="571695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6">
            <a:extLst>
              <a:ext uri="{FF2B5EF4-FFF2-40B4-BE49-F238E27FC236}">
                <a16:creationId xmlns="" xmlns:a16="http://schemas.microsoft.com/office/drawing/2014/main" id="{56381868-0817-4F45-9841-9263BAD6CC92}"/>
              </a:ext>
            </a:extLst>
          </p:cNvPr>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eaLnBrk="1"/>
            <a:fld id="{7BD6AAE2-0889-4AF7-A430-4A31D10BFC81}" type="slidenum">
              <a:rPr lang="it-IT" altLang="it-IT">
                <a:solidFill>
                  <a:srgbClr val="000000"/>
                </a:solidFill>
                <a:latin typeface="Times New Roman" panose="02020603050405020304" pitchFamily="18" charset="0"/>
              </a:rPr>
              <a:pPr eaLnBrk="1"/>
              <a:t>35</a:t>
            </a:fld>
            <a:endParaRPr lang="it-IT" altLang="it-IT">
              <a:solidFill>
                <a:srgbClr val="000000"/>
              </a:solidFill>
              <a:latin typeface="Times New Roman" panose="02020603050405020304" pitchFamily="18" charset="0"/>
            </a:endParaRPr>
          </a:p>
        </p:txBody>
      </p:sp>
      <p:sp>
        <p:nvSpPr>
          <p:cNvPr id="58371" name="Text Box 1">
            <a:extLst>
              <a:ext uri="{FF2B5EF4-FFF2-40B4-BE49-F238E27FC236}">
                <a16:creationId xmlns="" xmlns:a16="http://schemas.microsoft.com/office/drawing/2014/main" id="{1EF9E4F5-4100-4AA3-A658-3B9A2BEEBAEB}"/>
              </a:ext>
            </a:extLst>
          </p:cNvPr>
          <p:cNvSpPr txBox="1">
            <a:spLocks noChangeArrowheads="1"/>
          </p:cNvSpPr>
          <p:nvPr/>
        </p:nvSpPr>
        <p:spPr bwMode="auto">
          <a:xfrm>
            <a:off x="0" y="0"/>
            <a:ext cx="1543" cy="17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0000" tIns="45000" rIns="90000" bIns="45000"/>
          <a:lstStyle/>
          <a:p>
            <a:pPr hangingPunct="1">
              <a:lnSpc>
                <a:spcPct val="100000"/>
              </a:lnSpc>
            </a:pPr>
            <a:fld id="{1B8CFB5D-C737-4C3B-B31D-DDAE526D02CA}" type="slidenum">
              <a:rPr lang="it-IT" altLang="it-IT">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hangingPunct="1">
                <a:lnSpc>
                  <a:spcPct val="100000"/>
                </a:lnSpc>
              </a:pPr>
              <a:t>35</a:t>
            </a:fld>
            <a:endParaRPr lang="it-IT" altLang="it-IT">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65538" name="Rectangle 2">
            <a:extLst>
              <a:ext uri="{FF2B5EF4-FFF2-40B4-BE49-F238E27FC236}">
                <a16:creationId xmlns="" xmlns:a16="http://schemas.microsoft.com/office/drawing/2014/main" id="{CF35E398-6E99-42B4-9E51-3A1A1F7981B9}"/>
              </a:ext>
            </a:extLst>
          </p:cNvPr>
          <p:cNvSpPr>
            <a:spLocks noChangeArrowheads="1"/>
          </p:cNvSpPr>
          <p:nvPr/>
        </p:nvSpPr>
        <p:spPr bwMode="auto">
          <a:xfrm>
            <a:off x="4121027" y="11970560"/>
            <a:ext cx="3158631" cy="629032"/>
          </a:xfrm>
          <a:prstGeom prst="rect">
            <a:avLst/>
          </a:prstGeom>
          <a:noFill/>
          <a:ln>
            <a:noFill/>
          </a:ln>
          <a:effectLst/>
          <a:extLst/>
        </p:spPr>
        <p:txBody>
          <a:bodyPr lIns="0" tIns="0" rIns="0" bIns="0" anchor="b"/>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algn="r" eaLnBrk="1">
              <a:lnSpc>
                <a:spcPct val="100000"/>
              </a:lnSpc>
            </a:pPr>
            <a:fld id="{307CBAAD-7BAF-4B72-A715-3F0B067E6AF0}" type="slidenum">
              <a:rPr lang="it-IT" altLang="it-IT">
                <a:solidFill>
                  <a:srgbClr val="000000"/>
                </a:solidFill>
                <a:latin typeface="Calibri" panose="020F0502020204030204" pitchFamily="34" charset="0"/>
              </a:rPr>
              <a:pPr algn="r" eaLnBrk="1">
                <a:lnSpc>
                  <a:spcPct val="100000"/>
                </a:lnSpc>
              </a:pPr>
              <a:t>35</a:t>
            </a:fld>
            <a:endParaRPr lang="it-IT" altLang="it-IT">
              <a:solidFill>
                <a:srgbClr val="000000"/>
              </a:solidFill>
              <a:latin typeface="Calibri" panose="020F0502020204030204" pitchFamily="34" charset="0"/>
            </a:endParaRPr>
          </a:p>
        </p:txBody>
      </p:sp>
      <p:sp>
        <p:nvSpPr>
          <p:cNvPr id="65539" name="Rectangle 3">
            <a:extLst>
              <a:ext uri="{FF2B5EF4-FFF2-40B4-BE49-F238E27FC236}">
                <a16:creationId xmlns="" xmlns:a16="http://schemas.microsoft.com/office/drawing/2014/main" id="{7A4DA8C2-9A36-4234-84B0-B24FF4763CF6}"/>
              </a:ext>
            </a:extLst>
          </p:cNvPr>
          <p:cNvSpPr>
            <a:spLocks noChangeArrowheads="1"/>
          </p:cNvSpPr>
          <p:nvPr/>
        </p:nvSpPr>
        <p:spPr bwMode="auto">
          <a:xfrm>
            <a:off x="4121027" y="11970560"/>
            <a:ext cx="3158631" cy="629032"/>
          </a:xfrm>
          <a:prstGeom prst="rect">
            <a:avLst/>
          </a:prstGeom>
          <a:noFill/>
          <a:ln>
            <a:noFill/>
          </a:ln>
          <a:effectLst/>
          <a:extLst/>
        </p:spPr>
        <p:txBody>
          <a:bodyPr lIns="0" tIns="0" rIns="0" bIns="0" anchor="b"/>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algn="r" eaLnBrk="1">
              <a:lnSpc>
                <a:spcPct val="100000"/>
              </a:lnSpc>
            </a:pPr>
            <a:fld id="{8F061BB7-9719-43D9-9A99-9BE7E8F3DDF1}" type="slidenum">
              <a:rPr lang="it-IT" altLang="it-IT">
                <a:solidFill>
                  <a:srgbClr val="000000"/>
                </a:solidFill>
                <a:latin typeface="Calibri" panose="020F0502020204030204" pitchFamily="34" charset="0"/>
              </a:rPr>
              <a:pPr algn="r" eaLnBrk="1">
                <a:lnSpc>
                  <a:spcPct val="100000"/>
                </a:lnSpc>
              </a:pPr>
              <a:t>35</a:t>
            </a:fld>
            <a:endParaRPr lang="it-IT" altLang="it-IT">
              <a:solidFill>
                <a:srgbClr val="000000"/>
              </a:solidFill>
              <a:latin typeface="Calibri" panose="020F0502020204030204" pitchFamily="34" charset="0"/>
            </a:endParaRPr>
          </a:p>
        </p:txBody>
      </p:sp>
      <p:sp>
        <p:nvSpPr>
          <p:cNvPr id="58374" name="Rectangle 4">
            <a:extLst>
              <a:ext uri="{FF2B5EF4-FFF2-40B4-BE49-F238E27FC236}">
                <a16:creationId xmlns="" xmlns:a16="http://schemas.microsoft.com/office/drawing/2014/main" id="{6E5BA361-8C2B-4191-90AF-D02E175338E4}"/>
              </a:ext>
            </a:extLst>
          </p:cNvPr>
          <p:cNvSpPr>
            <a:spLocks noGrp="1" noRot="1" noChangeAspect="1" noChangeArrowheads="1" noTextEdit="1"/>
          </p:cNvSpPr>
          <p:nvPr>
            <p:ph type="sldImg"/>
          </p:nvPr>
        </p:nvSpPr>
        <p:spPr>
          <a:xfrm>
            <a:off x="-557213" y="958850"/>
            <a:ext cx="8393113" cy="4722813"/>
          </a:xfrm>
          <a:solidFill>
            <a:srgbClr val="FFFFFF"/>
          </a:solidFill>
          <a:ln>
            <a:solidFill>
              <a:srgbClr val="000000"/>
            </a:solidFill>
            <a:miter lim="800000"/>
            <a:headEnd/>
            <a:tailEnd/>
          </a:ln>
        </p:spPr>
      </p:sp>
      <p:sp>
        <p:nvSpPr>
          <p:cNvPr id="58375" name="Rectangle 5">
            <a:extLst>
              <a:ext uri="{FF2B5EF4-FFF2-40B4-BE49-F238E27FC236}">
                <a16:creationId xmlns="" xmlns:a16="http://schemas.microsoft.com/office/drawing/2014/main" id="{1C7A47D7-056F-4E4C-ACEC-86C579945B28}"/>
              </a:ext>
            </a:extLst>
          </p:cNvPr>
          <p:cNvSpPr>
            <a:spLocks noGrp="1" noChangeArrowheads="1"/>
          </p:cNvSpPr>
          <p:nvPr>
            <p:ph type="body" idx="1"/>
          </p:nvPr>
        </p:nvSpPr>
        <p:spPr>
          <a:xfrm>
            <a:off x="0" y="0"/>
            <a:ext cx="1543" cy="1724"/>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marL="215900" indent="-214313" eaLnBrk="1">
              <a:spcBef>
                <a:spcPct val="0"/>
              </a:spcBef>
            </a:pPr>
            <a:endParaRPr lang="it-IT" altLang="it-IT" sz="2000">
              <a:latin typeface="Arial" panose="020B0604020202020204" pitchFamily="34" charset="0"/>
              <a:ea typeface="Microsoft YaHei" panose="020B0503020204020204" pitchFamily="34" charset="-122"/>
            </a:endParaRPr>
          </a:p>
        </p:txBody>
      </p:sp>
    </p:spTree>
    <p:extLst>
      <p:ext uri="{BB962C8B-B14F-4D97-AF65-F5344CB8AC3E}">
        <p14:creationId xmlns="" xmlns:p14="http://schemas.microsoft.com/office/powerpoint/2010/main" val="38951392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Rectangle 6">
            <a:extLst>
              <a:ext uri="{FF2B5EF4-FFF2-40B4-BE49-F238E27FC236}">
                <a16:creationId xmlns="" xmlns:a16="http://schemas.microsoft.com/office/drawing/2014/main" id="{20F1EEEC-DE23-41F7-8D36-910D1AB73B4F}"/>
              </a:ext>
            </a:extLst>
          </p:cNvPr>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eaLnBrk="1"/>
            <a:fld id="{5CCF195F-E07C-4241-AAAC-E7723674A1BD}" type="slidenum">
              <a:rPr lang="it-IT" altLang="it-IT">
                <a:solidFill>
                  <a:srgbClr val="000000"/>
                </a:solidFill>
                <a:latin typeface="Times New Roman" panose="02020603050405020304" pitchFamily="18" charset="0"/>
              </a:rPr>
              <a:pPr eaLnBrk="1"/>
              <a:t>38</a:t>
            </a:fld>
            <a:endParaRPr lang="it-IT" altLang="it-IT">
              <a:solidFill>
                <a:srgbClr val="000000"/>
              </a:solidFill>
              <a:latin typeface="Times New Roman" panose="02020603050405020304" pitchFamily="18" charset="0"/>
            </a:endParaRPr>
          </a:p>
        </p:txBody>
      </p:sp>
      <p:sp>
        <p:nvSpPr>
          <p:cNvPr id="93185" name="Text Box 1">
            <a:extLst>
              <a:ext uri="{FF2B5EF4-FFF2-40B4-BE49-F238E27FC236}">
                <a16:creationId xmlns="" xmlns:a16="http://schemas.microsoft.com/office/drawing/2014/main" id="{51E9192C-3FA5-4487-B1FC-DF7D694F2576}"/>
              </a:ext>
            </a:extLst>
          </p:cNvPr>
          <p:cNvSpPr txBox="1">
            <a:spLocks noChangeArrowheads="1"/>
          </p:cNvSpPr>
          <p:nvPr/>
        </p:nvSpPr>
        <p:spPr bwMode="auto">
          <a:xfrm>
            <a:off x="0" y="0"/>
            <a:ext cx="1543" cy="1724"/>
          </a:xfrm>
          <a:prstGeom prst="rect">
            <a:avLst/>
          </a:prstGeom>
          <a:noFill/>
          <a:ln>
            <a:noFill/>
          </a:ln>
          <a:effectLst/>
          <a:extLst/>
        </p:spPr>
        <p:txBody>
          <a:bodyPr lIns="0" tIns="0" rIns="0" bIns="0" anchor="b"/>
          <a:lstStyle/>
          <a:p>
            <a:pPr hangingPunct="1">
              <a:lnSpc>
                <a:spcPct val="100000"/>
              </a:lnSpc>
            </a:pPr>
            <a:fld id="{AE15A35B-D96B-466D-8625-15664864A908}" type="slidenum">
              <a:rPr lang="it-IT" altLang="it-IT">
                <a:solidFill>
                  <a:srgbClr val="000000"/>
                </a:solidFill>
                <a:latin typeface="Calibri" panose="020F0502020204030204" pitchFamily="34" charset="0"/>
              </a:rPr>
              <a:pPr hangingPunct="1">
                <a:lnSpc>
                  <a:spcPct val="100000"/>
                </a:lnSpc>
              </a:pPr>
              <a:t>38</a:t>
            </a:fld>
            <a:endParaRPr lang="it-IT" altLang="it-IT">
              <a:solidFill>
                <a:srgbClr val="000000"/>
              </a:solidFill>
              <a:latin typeface="Calibri" panose="020F0502020204030204" pitchFamily="34" charset="0"/>
            </a:endParaRPr>
          </a:p>
        </p:txBody>
      </p:sp>
      <p:sp>
        <p:nvSpPr>
          <p:cNvPr id="93186" name="Rectangle 2">
            <a:extLst>
              <a:ext uri="{FF2B5EF4-FFF2-40B4-BE49-F238E27FC236}">
                <a16:creationId xmlns="" xmlns:a16="http://schemas.microsoft.com/office/drawing/2014/main" id="{4B98EBF5-C2E5-4C51-A14A-F2D0163161B9}"/>
              </a:ext>
            </a:extLst>
          </p:cNvPr>
          <p:cNvSpPr>
            <a:spLocks noChangeArrowheads="1"/>
          </p:cNvSpPr>
          <p:nvPr/>
        </p:nvSpPr>
        <p:spPr bwMode="auto">
          <a:xfrm>
            <a:off x="4121027" y="11970560"/>
            <a:ext cx="3158631" cy="629032"/>
          </a:xfrm>
          <a:prstGeom prst="rect">
            <a:avLst/>
          </a:prstGeom>
          <a:noFill/>
          <a:ln>
            <a:noFill/>
          </a:ln>
          <a:effectLst/>
          <a:extLst/>
        </p:spPr>
        <p:txBody>
          <a:bodyPr lIns="0" tIns="0" rIns="0" bIns="0" anchor="b"/>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algn="r" eaLnBrk="1">
              <a:lnSpc>
                <a:spcPct val="100000"/>
              </a:lnSpc>
            </a:pPr>
            <a:fld id="{22721363-1CC4-4FD8-B414-111034F850C3}" type="slidenum">
              <a:rPr lang="it-IT" altLang="it-IT">
                <a:solidFill>
                  <a:srgbClr val="000000"/>
                </a:solidFill>
                <a:latin typeface="Calibri" panose="020F0502020204030204" pitchFamily="34" charset="0"/>
              </a:rPr>
              <a:pPr algn="r" eaLnBrk="1">
                <a:lnSpc>
                  <a:spcPct val="100000"/>
                </a:lnSpc>
              </a:pPr>
              <a:t>38</a:t>
            </a:fld>
            <a:endParaRPr lang="it-IT" altLang="it-IT">
              <a:solidFill>
                <a:srgbClr val="000000"/>
              </a:solidFill>
              <a:latin typeface="Calibri" panose="020F0502020204030204" pitchFamily="34" charset="0"/>
            </a:endParaRPr>
          </a:p>
        </p:txBody>
      </p:sp>
      <p:sp>
        <p:nvSpPr>
          <p:cNvPr id="93187" name="Rectangle 3">
            <a:extLst>
              <a:ext uri="{FF2B5EF4-FFF2-40B4-BE49-F238E27FC236}">
                <a16:creationId xmlns="" xmlns:a16="http://schemas.microsoft.com/office/drawing/2014/main" id="{F12F060F-41E9-49A2-9B0D-7B2F9713CDD5}"/>
              </a:ext>
            </a:extLst>
          </p:cNvPr>
          <p:cNvSpPr>
            <a:spLocks noChangeArrowheads="1"/>
          </p:cNvSpPr>
          <p:nvPr/>
        </p:nvSpPr>
        <p:spPr bwMode="auto">
          <a:xfrm>
            <a:off x="4121027" y="11970560"/>
            <a:ext cx="3158631" cy="629032"/>
          </a:xfrm>
          <a:prstGeom prst="rect">
            <a:avLst/>
          </a:prstGeom>
          <a:noFill/>
          <a:ln>
            <a:noFill/>
          </a:ln>
          <a:effectLst/>
          <a:extLst/>
        </p:spPr>
        <p:txBody>
          <a:bodyPr lIns="0" tIns="0" rIns="0" bIns="0" anchor="b"/>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algn="r" eaLnBrk="1">
              <a:lnSpc>
                <a:spcPct val="100000"/>
              </a:lnSpc>
            </a:pPr>
            <a:fld id="{90EA7541-802A-4323-A18D-FB47B3076694}" type="slidenum">
              <a:rPr lang="it-IT" altLang="it-IT">
                <a:solidFill>
                  <a:srgbClr val="000000"/>
                </a:solidFill>
                <a:latin typeface="Calibri" panose="020F0502020204030204" pitchFamily="34" charset="0"/>
              </a:rPr>
              <a:pPr algn="r" eaLnBrk="1">
                <a:lnSpc>
                  <a:spcPct val="100000"/>
                </a:lnSpc>
              </a:pPr>
              <a:t>38</a:t>
            </a:fld>
            <a:endParaRPr lang="it-IT" altLang="it-IT">
              <a:solidFill>
                <a:srgbClr val="000000"/>
              </a:solidFill>
              <a:latin typeface="Calibri" panose="020F0502020204030204" pitchFamily="34" charset="0"/>
            </a:endParaRPr>
          </a:p>
        </p:txBody>
      </p:sp>
      <p:sp>
        <p:nvSpPr>
          <p:cNvPr id="83974" name="Rectangle 4">
            <a:extLst>
              <a:ext uri="{FF2B5EF4-FFF2-40B4-BE49-F238E27FC236}">
                <a16:creationId xmlns="" xmlns:a16="http://schemas.microsoft.com/office/drawing/2014/main" id="{A8460F1A-9D36-497A-9ED1-F44CEDC923B0}"/>
              </a:ext>
            </a:extLst>
          </p:cNvPr>
          <p:cNvSpPr>
            <a:spLocks noGrp="1" noRot="1" noChangeAspect="1" noChangeArrowheads="1" noTextEdit="1"/>
          </p:cNvSpPr>
          <p:nvPr>
            <p:ph type="sldImg"/>
          </p:nvPr>
        </p:nvSpPr>
        <p:spPr>
          <a:xfrm>
            <a:off x="-287338" y="819150"/>
            <a:ext cx="7178676" cy="4038600"/>
          </a:xfrm>
          <a:solidFill>
            <a:srgbClr val="FFFFFF"/>
          </a:solidFill>
          <a:ln>
            <a:solidFill>
              <a:srgbClr val="000000"/>
            </a:solidFill>
            <a:miter lim="800000"/>
            <a:headEnd/>
            <a:tailEnd/>
          </a:ln>
        </p:spPr>
      </p:sp>
      <p:sp>
        <p:nvSpPr>
          <p:cNvPr id="83975" name="Rectangle 5">
            <a:extLst>
              <a:ext uri="{FF2B5EF4-FFF2-40B4-BE49-F238E27FC236}">
                <a16:creationId xmlns="" xmlns:a16="http://schemas.microsoft.com/office/drawing/2014/main" id="{6A09E8E6-276D-41D8-888E-7E190FD07D23}"/>
              </a:ext>
            </a:extLst>
          </p:cNvPr>
          <p:cNvSpPr>
            <a:spLocks noGrp="1" noChangeArrowheads="1"/>
          </p:cNvSpPr>
          <p:nvPr>
            <p:ph type="body" idx="1"/>
          </p:nvPr>
        </p:nvSpPr>
        <p:spPr>
          <a:xfrm>
            <a:off x="660105" y="5118424"/>
            <a:ext cx="5282380" cy="4847853"/>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marL="215900" indent="-214313" eaLnBrk="1">
              <a:spcBef>
                <a:spcPct val="0"/>
              </a:spcBef>
              <a:tabLst>
                <a:tab pos="723900" algn="l"/>
                <a:tab pos="1447800" algn="l"/>
                <a:tab pos="2171700" algn="l"/>
                <a:tab pos="2895600" algn="l"/>
                <a:tab pos="3619500" algn="l"/>
                <a:tab pos="4343400" algn="l"/>
                <a:tab pos="5067300" algn="l"/>
              </a:tabLst>
            </a:pPr>
            <a:endParaRPr lang="it-IT" altLang="it-IT" sz="2000">
              <a:latin typeface="Arial" panose="020B0604020202020204" pitchFamily="34" charset="0"/>
              <a:ea typeface="Microsoft YaHei" panose="020B0503020204020204" pitchFamily="34" charset="-122"/>
            </a:endParaRPr>
          </a:p>
        </p:txBody>
      </p:sp>
    </p:spTree>
    <p:extLst>
      <p:ext uri="{BB962C8B-B14F-4D97-AF65-F5344CB8AC3E}">
        <p14:creationId xmlns="" xmlns:p14="http://schemas.microsoft.com/office/powerpoint/2010/main" val="2077545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Rectangle 6">
            <a:extLst>
              <a:ext uri="{FF2B5EF4-FFF2-40B4-BE49-F238E27FC236}">
                <a16:creationId xmlns="" xmlns:a16="http://schemas.microsoft.com/office/drawing/2014/main" id="{20F1EEEC-DE23-41F7-8D36-910D1AB73B4F}"/>
              </a:ext>
            </a:extLst>
          </p:cNvPr>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eaLnBrk="1"/>
            <a:fld id="{5CCF195F-E07C-4241-AAAC-E7723674A1BD}" type="slidenum">
              <a:rPr lang="it-IT" altLang="it-IT">
                <a:solidFill>
                  <a:srgbClr val="000000"/>
                </a:solidFill>
                <a:latin typeface="Times New Roman" panose="02020603050405020304" pitchFamily="18" charset="0"/>
              </a:rPr>
              <a:pPr eaLnBrk="1"/>
              <a:t>42</a:t>
            </a:fld>
            <a:endParaRPr lang="it-IT" altLang="it-IT">
              <a:solidFill>
                <a:srgbClr val="000000"/>
              </a:solidFill>
              <a:latin typeface="Times New Roman" panose="02020603050405020304" pitchFamily="18" charset="0"/>
            </a:endParaRPr>
          </a:p>
        </p:txBody>
      </p:sp>
      <p:sp>
        <p:nvSpPr>
          <p:cNvPr id="93185" name="Text Box 1">
            <a:extLst>
              <a:ext uri="{FF2B5EF4-FFF2-40B4-BE49-F238E27FC236}">
                <a16:creationId xmlns="" xmlns:a16="http://schemas.microsoft.com/office/drawing/2014/main" id="{51E9192C-3FA5-4487-B1FC-DF7D694F2576}"/>
              </a:ext>
            </a:extLst>
          </p:cNvPr>
          <p:cNvSpPr txBox="1">
            <a:spLocks noChangeArrowheads="1"/>
          </p:cNvSpPr>
          <p:nvPr/>
        </p:nvSpPr>
        <p:spPr bwMode="auto">
          <a:xfrm>
            <a:off x="0" y="0"/>
            <a:ext cx="1543" cy="1724"/>
          </a:xfrm>
          <a:prstGeom prst="rect">
            <a:avLst/>
          </a:prstGeom>
          <a:noFill/>
          <a:ln>
            <a:noFill/>
          </a:ln>
          <a:effectLst/>
          <a:extLst/>
        </p:spPr>
        <p:txBody>
          <a:bodyPr lIns="0" tIns="0" rIns="0" bIns="0" anchor="b"/>
          <a:lstStyle/>
          <a:p>
            <a:pPr hangingPunct="1">
              <a:lnSpc>
                <a:spcPct val="100000"/>
              </a:lnSpc>
            </a:pPr>
            <a:fld id="{AE15A35B-D96B-466D-8625-15664864A908}" type="slidenum">
              <a:rPr lang="it-IT" altLang="it-IT">
                <a:solidFill>
                  <a:srgbClr val="000000"/>
                </a:solidFill>
                <a:latin typeface="Calibri" panose="020F0502020204030204" pitchFamily="34" charset="0"/>
              </a:rPr>
              <a:pPr hangingPunct="1">
                <a:lnSpc>
                  <a:spcPct val="100000"/>
                </a:lnSpc>
              </a:pPr>
              <a:t>42</a:t>
            </a:fld>
            <a:endParaRPr lang="it-IT" altLang="it-IT">
              <a:solidFill>
                <a:srgbClr val="000000"/>
              </a:solidFill>
              <a:latin typeface="Calibri" panose="020F0502020204030204" pitchFamily="34" charset="0"/>
            </a:endParaRPr>
          </a:p>
        </p:txBody>
      </p:sp>
      <p:sp>
        <p:nvSpPr>
          <p:cNvPr id="93186" name="Rectangle 2">
            <a:extLst>
              <a:ext uri="{FF2B5EF4-FFF2-40B4-BE49-F238E27FC236}">
                <a16:creationId xmlns="" xmlns:a16="http://schemas.microsoft.com/office/drawing/2014/main" id="{4B98EBF5-C2E5-4C51-A14A-F2D0163161B9}"/>
              </a:ext>
            </a:extLst>
          </p:cNvPr>
          <p:cNvSpPr>
            <a:spLocks noChangeArrowheads="1"/>
          </p:cNvSpPr>
          <p:nvPr/>
        </p:nvSpPr>
        <p:spPr bwMode="auto">
          <a:xfrm>
            <a:off x="4121027" y="11970560"/>
            <a:ext cx="3158631" cy="629032"/>
          </a:xfrm>
          <a:prstGeom prst="rect">
            <a:avLst/>
          </a:prstGeom>
          <a:noFill/>
          <a:ln>
            <a:noFill/>
          </a:ln>
          <a:effectLst/>
          <a:extLst/>
        </p:spPr>
        <p:txBody>
          <a:bodyPr lIns="0" tIns="0" rIns="0" bIns="0" anchor="b"/>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algn="r" eaLnBrk="1">
              <a:lnSpc>
                <a:spcPct val="100000"/>
              </a:lnSpc>
            </a:pPr>
            <a:fld id="{22721363-1CC4-4FD8-B414-111034F850C3}" type="slidenum">
              <a:rPr lang="it-IT" altLang="it-IT">
                <a:solidFill>
                  <a:srgbClr val="000000"/>
                </a:solidFill>
                <a:latin typeface="Calibri" panose="020F0502020204030204" pitchFamily="34" charset="0"/>
              </a:rPr>
              <a:pPr algn="r" eaLnBrk="1">
                <a:lnSpc>
                  <a:spcPct val="100000"/>
                </a:lnSpc>
              </a:pPr>
              <a:t>42</a:t>
            </a:fld>
            <a:endParaRPr lang="it-IT" altLang="it-IT">
              <a:solidFill>
                <a:srgbClr val="000000"/>
              </a:solidFill>
              <a:latin typeface="Calibri" panose="020F0502020204030204" pitchFamily="34" charset="0"/>
            </a:endParaRPr>
          </a:p>
        </p:txBody>
      </p:sp>
      <p:sp>
        <p:nvSpPr>
          <p:cNvPr id="93187" name="Rectangle 3">
            <a:extLst>
              <a:ext uri="{FF2B5EF4-FFF2-40B4-BE49-F238E27FC236}">
                <a16:creationId xmlns="" xmlns:a16="http://schemas.microsoft.com/office/drawing/2014/main" id="{F12F060F-41E9-49A2-9B0D-7B2F9713CDD5}"/>
              </a:ext>
            </a:extLst>
          </p:cNvPr>
          <p:cNvSpPr>
            <a:spLocks noChangeArrowheads="1"/>
          </p:cNvSpPr>
          <p:nvPr/>
        </p:nvSpPr>
        <p:spPr bwMode="auto">
          <a:xfrm>
            <a:off x="4121027" y="11970560"/>
            <a:ext cx="3158631" cy="629032"/>
          </a:xfrm>
          <a:prstGeom prst="rect">
            <a:avLst/>
          </a:prstGeom>
          <a:noFill/>
          <a:ln>
            <a:noFill/>
          </a:ln>
          <a:effectLst/>
          <a:extLst/>
        </p:spPr>
        <p:txBody>
          <a:bodyPr lIns="0" tIns="0" rIns="0" bIns="0" anchor="b"/>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algn="r" eaLnBrk="1">
              <a:lnSpc>
                <a:spcPct val="100000"/>
              </a:lnSpc>
            </a:pPr>
            <a:fld id="{90EA7541-802A-4323-A18D-FB47B3076694}" type="slidenum">
              <a:rPr lang="it-IT" altLang="it-IT">
                <a:solidFill>
                  <a:srgbClr val="000000"/>
                </a:solidFill>
                <a:latin typeface="Calibri" panose="020F0502020204030204" pitchFamily="34" charset="0"/>
              </a:rPr>
              <a:pPr algn="r" eaLnBrk="1">
                <a:lnSpc>
                  <a:spcPct val="100000"/>
                </a:lnSpc>
              </a:pPr>
              <a:t>42</a:t>
            </a:fld>
            <a:endParaRPr lang="it-IT" altLang="it-IT">
              <a:solidFill>
                <a:srgbClr val="000000"/>
              </a:solidFill>
              <a:latin typeface="Calibri" panose="020F0502020204030204" pitchFamily="34" charset="0"/>
            </a:endParaRPr>
          </a:p>
        </p:txBody>
      </p:sp>
      <p:sp>
        <p:nvSpPr>
          <p:cNvPr id="83974" name="Rectangle 4">
            <a:extLst>
              <a:ext uri="{FF2B5EF4-FFF2-40B4-BE49-F238E27FC236}">
                <a16:creationId xmlns="" xmlns:a16="http://schemas.microsoft.com/office/drawing/2014/main" id="{A8460F1A-9D36-497A-9ED1-F44CEDC923B0}"/>
              </a:ext>
            </a:extLst>
          </p:cNvPr>
          <p:cNvSpPr>
            <a:spLocks noGrp="1" noRot="1" noChangeAspect="1" noChangeArrowheads="1" noTextEdit="1"/>
          </p:cNvSpPr>
          <p:nvPr>
            <p:ph type="sldImg"/>
          </p:nvPr>
        </p:nvSpPr>
        <p:spPr>
          <a:xfrm>
            <a:off x="-287338" y="819150"/>
            <a:ext cx="7178676" cy="4038600"/>
          </a:xfrm>
          <a:solidFill>
            <a:srgbClr val="FFFFFF"/>
          </a:solidFill>
          <a:ln>
            <a:solidFill>
              <a:srgbClr val="000000"/>
            </a:solidFill>
            <a:miter lim="800000"/>
            <a:headEnd/>
            <a:tailEnd/>
          </a:ln>
        </p:spPr>
      </p:sp>
      <p:sp>
        <p:nvSpPr>
          <p:cNvPr id="83975" name="Rectangle 5">
            <a:extLst>
              <a:ext uri="{FF2B5EF4-FFF2-40B4-BE49-F238E27FC236}">
                <a16:creationId xmlns="" xmlns:a16="http://schemas.microsoft.com/office/drawing/2014/main" id="{6A09E8E6-276D-41D8-888E-7E190FD07D23}"/>
              </a:ext>
            </a:extLst>
          </p:cNvPr>
          <p:cNvSpPr>
            <a:spLocks noGrp="1" noChangeArrowheads="1"/>
          </p:cNvSpPr>
          <p:nvPr>
            <p:ph type="body" idx="1"/>
          </p:nvPr>
        </p:nvSpPr>
        <p:spPr>
          <a:xfrm>
            <a:off x="660105" y="5118424"/>
            <a:ext cx="5282380" cy="4847853"/>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marL="215900" indent="-214313" eaLnBrk="1">
              <a:spcBef>
                <a:spcPct val="0"/>
              </a:spcBef>
              <a:tabLst>
                <a:tab pos="723900" algn="l"/>
                <a:tab pos="1447800" algn="l"/>
                <a:tab pos="2171700" algn="l"/>
                <a:tab pos="2895600" algn="l"/>
                <a:tab pos="3619500" algn="l"/>
                <a:tab pos="4343400" algn="l"/>
                <a:tab pos="5067300" algn="l"/>
              </a:tabLst>
            </a:pPr>
            <a:endParaRPr lang="it-IT" altLang="it-IT" sz="2000">
              <a:latin typeface="Arial" panose="020B0604020202020204" pitchFamily="34" charset="0"/>
              <a:ea typeface="Microsoft YaHei" panose="020B0503020204020204" pitchFamily="34" charset="-122"/>
            </a:endParaRPr>
          </a:p>
        </p:txBody>
      </p:sp>
    </p:spTree>
    <p:extLst>
      <p:ext uri="{BB962C8B-B14F-4D97-AF65-F5344CB8AC3E}">
        <p14:creationId xmlns="" xmlns:p14="http://schemas.microsoft.com/office/powerpoint/2010/main" val="17130600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6">
            <a:extLst>
              <a:ext uri="{FF2B5EF4-FFF2-40B4-BE49-F238E27FC236}">
                <a16:creationId xmlns="" xmlns:a16="http://schemas.microsoft.com/office/drawing/2014/main" id="{6C4E9AA2-92B5-4749-83E9-747BA637C556}"/>
              </a:ext>
            </a:extLst>
          </p:cNvPr>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eaLnBrk="1"/>
            <a:fld id="{16982E77-3F09-46F2-BEB0-55935D604A3D}" type="slidenum">
              <a:rPr lang="it-IT" altLang="it-IT">
                <a:solidFill>
                  <a:srgbClr val="000000"/>
                </a:solidFill>
                <a:latin typeface="Times New Roman" panose="02020603050405020304" pitchFamily="18" charset="0"/>
              </a:rPr>
              <a:pPr eaLnBrk="1"/>
              <a:t>47</a:t>
            </a:fld>
            <a:endParaRPr lang="it-IT" altLang="it-IT">
              <a:solidFill>
                <a:srgbClr val="000000"/>
              </a:solidFill>
              <a:latin typeface="Times New Roman" panose="02020603050405020304" pitchFamily="18" charset="0"/>
            </a:endParaRPr>
          </a:p>
        </p:txBody>
      </p:sp>
      <p:sp>
        <p:nvSpPr>
          <p:cNvPr id="54275" name="Rectangle 1">
            <a:extLst>
              <a:ext uri="{FF2B5EF4-FFF2-40B4-BE49-F238E27FC236}">
                <a16:creationId xmlns="" xmlns:a16="http://schemas.microsoft.com/office/drawing/2014/main" id="{BFBEC991-2075-4D2F-9332-20017553CA7D}"/>
              </a:ext>
            </a:extLst>
          </p:cNvPr>
          <p:cNvSpPr>
            <a:spLocks noGrp="1" noRot="1" noChangeAspect="1" noChangeArrowheads="1" noTextEdit="1"/>
          </p:cNvSpPr>
          <p:nvPr>
            <p:ph type="sldImg"/>
          </p:nvPr>
        </p:nvSpPr>
        <p:spPr>
          <a:xfrm>
            <a:off x="-557213" y="958850"/>
            <a:ext cx="8393113" cy="4722813"/>
          </a:xfrm>
          <a:solidFill>
            <a:srgbClr val="FFFFFF"/>
          </a:solidFill>
          <a:ln>
            <a:solidFill>
              <a:srgbClr val="000000"/>
            </a:solidFill>
            <a:miter lim="800000"/>
            <a:headEnd/>
            <a:tailEnd/>
          </a:ln>
        </p:spPr>
      </p:sp>
      <p:sp>
        <p:nvSpPr>
          <p:cNvPr id="54276" name="Rectangle 2">
            <a:extLst>
              <a:ext uri="{FF2B5EF4-FFF2-40B4-BE49-F238E27FC236}">
                <a16:creationId xmlns="" xmlns:a16="http://schemas.microsoft.com/office/drawing/2014/main" id="{D66934B6-C4E6-489C-8233-968C8F8D3C33}"/>
              </a:ext>
            </a:extLst>
          </p:cNvPr>
          <p:cNvSpPr>
            <a:spLocks noGrp="1" noChangeArrowheads="1"/>
          </p:cNvSpPr>
          <p:nvPr>
            <p:ph type="body" idx="1"/>
          </p:nvPr>
        </p:nvSpPr>
        <p:spPr>
          <a:xfrm>
            <a:off x="727677" y="5984943"/>
            <a:ext cx="5824477" cy="5670633"/>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it-IT" altLang="it-IT">
              <a:latin typeface="Times New Roman" panose="02020603050405020304" pitchFamily="18" charset="0"/>
            </a:endParaRPr>
          </a:p>
        </p:txBody>
      </p:sp>
    </p:spTree>
    <p:extLst>
      <p:ext uri="{BB962C8B-B14F-4D97-AF65-F5344CB8AC3E}">
        <p14:creationId xmlns="" xmlns:p14="http://schemas.microsoft.com/office/powerpoint/2010/main" val="610997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6">
            <a:extLst>
              <a:ext uri="{FF2B5EF4-FFF2-40B4-BE49-F238E27FC236}">
                <a16:creationId xmlns="" xmlns:a16="http://schemas.microsoft.com/office/drawing/2014/main" id="{56381868-0817-4F45-9841-9263BAD6CC92}"/>
              </a:ext>
            </a:extLst>
          </p:cNvPr>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eaLnBrk="1"/>
            <a:fld id="{7BD6AAE2-0889-4AF7-A430-4A31D10BFC81}" type="slidenum">
              <a:rPr lang="it-IT" altLang="it-IT">
                <a:solidFill>
                  <a:srgbClr val="000000"/>
                </a:solidFill>
                <a:latin typeface="Times New Roman" panose="02020603050405020304" pitchFamily="18" charset="0"/>
              </a:rPr>
              <a:pPr eaLnBrk="1"/>
              <a:t>4</a:t>
            </a:fld>
            <a:endParaRPr lang="it-IT" altLang="it-IT">
              <a:solidFill>
                <a:srgbClr val="000000"/>
              </a:solidFill>
              <a:latin typeface="Times New Roman" panose="02020603050405020304" pitchFamily="18" charset="0"/>
            </a:endParaRPr>
          </a:p>
        </p:txBody>
      </p:sp>
      <p:sp>
        <p:nvSpPr>
          <p:cNvPr id="58371" name="Text Box 1">
            <a:extLst>
              <a:ext uri="{FF2B5EF4-FFF2-40B4-BE49-F238E27FC236}">
                <a16:creationId xmlns="" xmlns:a16="http://schemas.microsoft.com/office/drawing/2014/main" id="{1EF9E4F5-4100-4AA3-A658-3B9A2BEEBAEB}"/>
              </a:ext>
            </a:extLst>
          </p:cNvPr>
          <p:cNvSpPr txBox="1">
            <a:spLocks noChangeArrowheads="1"/>
          </p:cNvSpPr>
          <p:nvPr/>
        </p:nvSpPr>
        <p:spPr bwMode="auto">
          <a:xfrm>
            <a:off x="0" y="0"/>
            <a:ext cx="1543" cy="17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0000" tIns="45000" rIns="90000" bIns="45000"/>
          <a:lstStyle/>
          <a:p>
            <a:pPr hangingPunct="1">
              <a:lnSpc>
                <a:spcPct val="100000"/>
              </a:lnSpc>
            </a:pPr>
            <a:fld id="{1B8CFB5D-C737-4C3B-B31D-DDAE526D02CA}" type="slidenum">
              <a:rPr lang="it-IT" altLang="it-IT">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hangingPunct="1">
                <a:lnSpc>
                  <a:spcPct val="100000"/>
                </a:lnSpc>
              </a:pPr>
              <a:t>4</a:t>
            </a:fld>
            <a:endParaRPr lang="it-IT" altLang="it-IT">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65538" name="Rectangle 2">
            <a:extLst>
              <a:ext uri="{FF2B5EF4-FFF2-40B4-BE49-F238E27FC236}">
                <a16:creationId xmlns="" xmlns:a16="http://schemas.microsoft.com/office/drawing/2014/main" id="{CF35E398-6E99-42B4-9E51-3A1A1F7981B9}"/>
              </a:ext>
            </a:extLst>
          </p:cNvPr>
          <p:cNvSpPr>
            <a:spLocks noChangeArrowheads="1"/>
          </p:cNvSpPr>
          <p:nvPr/>
        </p:nvSpPr>
        <p:spPr bwMode="auto">
          <a:xfrm>
            <a:off x="4121027" y="11970560"/>
            <a:ext cx="3158631" cy="629032"/>
          </a:xfrm>
          <a:prstGeom prst="rect">
            <a:avLst/>
          </a:prstGeom>
          <a:noFill/>
          <a:ln>
            <a:noFill/>
          </a:ln>
          <a:effectLst/>
          <a:extLst/>
        </p:spPr>
        <p:txBody>
          <a:bodyPr lIns="0" tIns="0" rIns="0" bIns="0" anchor="b"/>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algn="r" eaLnBrk="1">
              <a:lnSpc>
                <a:spcPct val="100000"/>
              </a:lnSpc>
            </a:pPr>
            <a:fld id="{307CBAAD-7BAF-4B72-A715-3F0B067E6AF0}" type="slidenum">
              <a:rPr lang="it-IT" altLang="it-IT">
                <a:solidFill>
                  <a:srgbClr val="000000"/>
                </a:solidFill>
                <a:latin typeface="Calibri" panose="020F0502020204030204" pitchFamily="34" charset="0"/>
              </a:rPr>
              <a:pPr algn="r" eaLnBrk="1">
                <a:lnSpc>
                  <a:spcPct val="100000"/>
                </a:lnSpc>
              </a:pPr>
              <a:t>4</a:t>
            </a:fld>
            <a:endParaRPr lang="it-IT" altLang="it-IT">
              <a:solidFill>
                <a:srgbClr val="000000"/>
              </a:solidFill>
              <a:latin typeface="Calibri" panose="020F0502020204030204" pitchFamily="34" charset="0"/>
            </a:endParaRPr>
          </a:p>
        </p:txBody>
      </p:sp>
      <p:sp>
        <p:nvSpPr>
          <p:cNvPr id="65539" name="Rectangle 3">
            <a:extLst>
              <a:ext uri="{FF2B5EF4-FFF2-40B4-BE49-F238E27FC236}">
                <a16:creationId xmlns="" xmlns:a16="http://schemas.microsoft.com/office/drawing/2014/main" id="{7A4DA8C2-9A36-4234-84B0-B24FF4763CF6}"/>
              </a:ext>
            </a:extLst>
          </p:cNvPr>
          <p:cNvSpPr>
            <a:spLocks noChangeArrowheads="1"/>
          </p:cNvSpPr>
          <p:nvPr/>
        </p:nvSpPr>
        <p:spPr bwMode="auto">
          <a:xfrm>
            <a:off x="4121027" y="11970560"/>
            <a:ext cx="3158631" cy="629032"/>
          </a:xfrm>
          <a:prstGeom prst="rect">
            <a:avLst/>
          </a:prstGeom>
          <a:noFill/>
          <a:ln>
            <a:noFill/>
          </a:ln>
          <a:effectLst/>
          <a:extLst/>
        </p:spPr>
        <p:txBody>
          <a:bodyPr lIns="0" tIns="0" rIns="0" bIns="0" anchor="b"/>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algn="r" eaLnBrk="1">
              <a:lnSpc>
                <a:spcPct val="100000"/>
              </a:lnSpc>
            </a:pPr>
            <a:fld id="{8F061BB7-9719-43D9-9A99-9BE7E8F3DDF1}" type="slidenum">
              <a:rPr lang="it-IT" altLang="it-IT">
                <a:solidFill>
                  <a:srgbClr val="000000"/>
                </a:solidFill>
                <a:latin typeface="Calibri" panose="020F0502020204030204" pitchFamily="34" charset="0"/>
              </a:rPr>
              <a:pPr algn="r" eaLnBrk="1">
                <a:lnSpc>
                  <a:spcPct val="100000"/>
                </a:lnSpc>
              </a:pPr>
              <a:t>4</a:t>
            </a:fld>
            <a:endParaRPr lang="it-IT" altLang="it-IT">
              <a:solidFill>
                <a:srgbClr val="000000"/>
              </a:solidFill>
              <a:latin typeface="Calibri" panose="020F0502020204030204" pitchFamily="34" charset="0"/>
            </a:endParaRPr>
          </a:p>
        </p:txBody>
      </p:sp>
      <p:sp>
        <p:nvSpPr>
          <p:cNvPr id="58374" name="Rectangle 4">
            <a:extLst>
              <a:ext uri="{FF2B5EF4-FFF2-40B4-BE49-F238E27FC236}">
                <a16:creationId xmlns="" xmlns:a16="http://schemas.microsoft.com/office/drawing/2014/main" id="{6E5BA361-8C2B-4191-90AF-D02E175338E4}"/>
              </a:ext>
            </a:extLst>
          </p:cNvPr>
          <p:cNvSpPr>
            <a:spLocks noGrp="1" noRot="1" noChangeAspect="1" noChangeArrowheads="1" noTextEdit="1"/>
          </p:cNvSpPr>
          <p:nvPr>
            <p:ph type="sldImg"/>
          </p:nvPr>
        </p:nvSpPr>
        <p:spPr>
          <a:xfrm>
            <a:off x="-557213" y="958850"/>
            <a:ext cx="8393113" cy="4722813"/>
          </a:xfrm>
          <a:solidFill>
            <a:srgbClr val="FFFFFF"/>
          </a:solidFill>
          <a:ln>
            <a:solidFill>
              <a:srgbClr val="000000"/>
            </a:solidFill>
            <a:miter lim="800000"/>
            <a:headEnd/>
            <a:tailEnd/>
          </a:ln>
        </p:spPr>
      </p:sp>
      <p:sp>
        <p:nvSpPr>
          <p:cNvPr id="58375" name="Rectangle 5">
            <a:extLst>
              <a:ext uri="{FF2B5EF4-FFF2-40B4-BE49-F238E27FC236}">
                <a16:creationId xmlns="" xmlns:a16="http://schemas.microsoft.com/office/drawing/2014/main" id="{1C7A47D7-056F-4E4C-ACEC-86C579945B28}"/>
              </a:ext>
            </a:extLst>
          </p:cNvPr>
          <p:cNvSpPr>
            <a:spLocks noGrp="1" noChangeArrowheads="1"/>
          </p:cNvSpPr>
          <p:nvPr>
            <p:ph type="body" idx="1"/>
          </p:nvPr>
        </p:nvSpPr>
        <p:spPr>
          <a:xfrm>
            <a:off x="0" y="0"/>
            <a:ext cx="1543" cy="1724"/>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marL="215900" indent="-214313" eaLnBrk="1">
              <a:spcBef>
                <a:spcPct val="0"/>
              </a:spcBef>
            </a:pPr>
            <a:endParaRPr lang="it-IT" altLang="it-IT" sz="2000">
              <a:latin typeface="Arial" panose="020B0604020202020204" pitchFamily="34" charset="0"/>
              <a:ea typeface="Microsoft YaHei" panose="020B0503020204020204" pitchFamily="34" charset="-122"/>
            </a:endParaRPr>
          </a:p>
        </p:txBody>
      </p:sp>
    </p:spTree>
    <p:extLst>
      <p:ext uri="{BB962C8B-B14F-4D97-AF65-F5344CB8AC3E}">
        <p14:creationId xmlns="" xmlns:p14="http://schemas.microsoft.com/office/powerpoint/2010/main" val="32780976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6">
            <a:extLst>
              <a:ext uri="{FF2B5EF4-FFF2-40B4-BE49-F238E27FC236}">
                <a16:creationId xmlns="" xmlns:a16="http://schemas.microsoft.com/office/drawing/2014/main" id="{6C4E9AA2-92B5-4749-83E9-747BA637C556}"/>
              </a:ext>
            </a:extLst>
          </p:cNvPr>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eaLnBrk="1"/>
            <a:fld id="{16982E77-3F09-46F2-BEB0-55935D604A3D}" type="slidenum">
              <a:rPr lang="it-IT" altLang="it-IT">
                <a:solidFill>
                  <a:srgbClr val="000000"/>
                </a:solidFill>
                <a:latin typeface="Times New Roman" panose="02020603050405020304" pitchFamily="18" charset="0"/>
              </a:rPr>
              <a:pPr eaLnBrk="1"/>
              <a:t>48</a:t>
            </a:fld>
            <a:endParaRPr lang="it-IT" altLang="it-IT">
              <a:solidFill>
                <a:srgbClr val="000000"/>
              </a:solidFill>
              <a:latin typeface="Times New Roman" panose="02020603050405020304" pitchFamily="18" charset="0"/>
            </a:endParaRPr>
          </a:p>
        </p:txBody>
      </p:sp>
      <p:sp>
        <p:nvSpPr>
          <p:cNvPr id="54275" name="Rectangle 1">
            <a:extLst>
              <a:ext uri="{FF2B5EF4-FFF2-40B4-BE49-F238E27FC236}">
                <a16:creationId xmlns="" xmlns:a16="http://schemas.microsoft.com/office/drawing/2014/main" id="{BFBEC991-2075-4D2F-9332-20017553CA7D}"/>
              </a:ext>
            </a:extLst>
          </p:cNvPr>
          <p:cNvSpPr>
            <a:spLocks noGrp="1" noRot="1" noChangeAspect="1" noChangeArrowheads="1" noTextEdit="1"/>
          </p:cNvSpPr>
          <p:nvPr>
            <p:ph type="sldImg"/>
          </p:nvPr>
        </p:nvSpPr>
        <p:spPr>
          <a:xfrm>
            <a:off x="-557213" y="958850"/>
            <a:ext cx="8393113" cy="4722813"/>
          </a:xfrm>
          <a:solidFill>
            <a:srgbClr val="FFFFFF"/>
          </a:solidFill>
          <a:ln>
            <a:solidFill>
              <a:srgbClr val="000000"/>
            </a:solidFill>
            <a:miter lim="800000"/>
            <a:headEnd/>
            <a:tailEnd/>
          </a:ln>
        </p:spPr>
      </p:sp>
      <p:sp>
        <p:nvSpPr>
          <p:cNvPr id="54276" name="Rectangle 2">
            <a:extLst>
              <a:ext uri="{FF2B5EF4-FFF2-40B4-BE49-F238E27FC236}">
                <a16:creationId xmlns="" xmlns:a16="http://schemas.microsoft.com/office/drawing/2014/main" id="{D66934B6-C4E6-489C-8233-968C8F8D3C33}"/>
              </a:ext>
            </a:extLst>
          </p:cNvPr>
          <p:cNvSpPr>
            <a:spLocks noGrp="1" noChangeArrowheads="1"/>
          </p:cNvSpPr>
          <p:nvPr>
            <p:ph type="body" idx="1"/>
          </p:nvPr>
        </p:nvSpPr>
        <p:spPr>
          <a:xfrm>
            <a:off x="727677" y="5984943"/>
            <a:ext cx="5824477" cy="5670633"/>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it-IT" altLang="it-IT">
              <a:latin typeface="Times New Roman" panose="02020603050405020304" pitchFamily="18" charset="0"/>
            </a:endParaRPr>
          </a:p>
        </p:txBody>
      </p:sp>
    </p:spTree>
    <p:extLst>
      <p:ext uri="{BB962C8B-B14F-4D97-AF65-F5344CB8AC3E}">
        <p14:creationId xmlns="" xmlns:p14="http://schemas.microsoft.com/office/powerpoint/2010/main" val="354500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6">
            <a:extLst>
              <a:ext uri="{FF2B5EF4-FFF2-40B4-BE49-F238E27FC236}">
                <a16:creationId xmlns="" xmlns:a16="http://schemas.microsoft.com/office/drawing/2014/main" id="{56381868-0817-4F45-9841-9263BAD6CC92}"/>
              </a:ext>
            </a:extLst>
          </p:cNvPr>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eaLnBrk="1"/>
            <a:fld id="{7BD6AAE2-0889-4AF7-A430-4A31D10BFC81}" type="slidenum">
              <a:rPr lang="it-IT" altLang="it-IT">
                <a:solidFill>
                  <a:srgbClr val="000000"/>
                </a:solidFill>
                <a:latin typeface="Times New Roman" panose="02020603050405020304" pitchFamily="18" charset="0"/>
              </a:rPr>
              <a:pPr eaLnBrk="1"/>
              <a:t>5</a:t>
            </a:fld>
            <a:endParaRPr lang="it-IT" altLang="it-IT">
              <a:solidFill>
                <a:srgbClr val="000000"/>
              </a:solidFill>
              <a:latin typeface="Times New Roman" panose="02020603050405020304" pitchFamily="18" charset="0"/>
            </a:endParaRPr>
          </a:p>
        </p:txBody>
      </p:sp>
      <p:sp>
        <p:nvSpPr>
          <p:cNvPr id="58371" name="Text Box 1">
            <a:extLst>
              <a:ext uri="{FF2B5EF4-FFF2-40B4-BE49-F238E27FC236}">
                <a16:creationId xmlns="" xmlns:a16="http://schemas.microsoft.com/office/drawing/2014/main" id="{1EF9E4F5-4100-4AA3-A658-3B9A2BEEBAEB}"/>
              </a:ext>
            </a:extLst>
          </p:cNvPr>
          <p:cNvSpPr txBox="1">
            <a:spLocks noChangeArrowheads="1"/>
          </p:cNvSpPr>
          <p:nvPr/>
        </p:nvSpPr>
        <p:spPr bwMode="auto">
          <a:xfrm>
            <a:off x="0" y="0"/>
            <a:ext cx="1543" cy="17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0000" tIns="45000" rIns="90000" bIns="45000"/>
          <a:lstStyle/>
          <a:p>
            <a:pPr hangingPunct="1">
              <a:lnSpc>
                <a:spcPct val="100000"/>
              </a:lnSpc>
            </a:pPr>
            <a:fld id="{1B8CFB5D-C737-4C3B-B31D-DDAE526D02CA}" type="slidenum">
              <a:rPr lang="it-IT" altLang="it-IT">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hangingPunct="1">
                <a:lnSpc>
                  <a:spcPct val="100000"/>
                </a:lnSpc>
              </a:pPr>
              <a:t>5</a:t>
            </a:fld>
            <a:endParaRPr lang="it-IT" altLang="it-IT">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65538" name="Rectangle 2">
            <a:extLst>
              <a:ext uri="{FF2B5EF4-FFF2-40B4-BE49-F238E27FC236}">
                <a16:creationId xmlns="" xmlns:a16="http://schemas.microsoft.com/office/drawing/2014/main" id="{CF35E398-6E99-42B4-9E51-3A1A1F7981B9}"/>
              </a:ext>
            </a:extLst>
          </p:cNvPr>
          <p:cNvSpPr>
            <a:spLocks noChangeArrowheads="1"/>
          </p:cNvSpPr>
          <p:nvPr/>
        </p:nvSpPr>
        <p:spPr bwMode="auto">
          <a:xfrm>
            <a:off x="4121027" y="11970560"/>
            <a:ext cx="3158631" cy="629032"/>
          </a:xfrm>
          <a:prstGeom prst="rect">
            <a:avLst/>
          </a:prstGeom>
          <a:noFill/>
          <a:ln>
            <a:noFill/>
          </a:ln>
          <a:effectLst/>
          <a:extLst/>
        </p:spPr>
        <p:txBody>
          <a:bodyPr lIns="0" tIns="0" rIns="0" bIns="0" anchor="b"/>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algn="r" eaLnBrk="1">
              <a:lnSpc>
                <a:spcPct val="100000"/>
              </a:lnSpc>
            </a:pPr>
            <a:fld id="{307CBAAD-7BAF-4B72-A715-3F0B067E6AF0}" type="slidenum">
              <a:rPr lang="it-IT" altLang="it-IT">
                <a:solidFill>
                  <a:srgbClr val="000000"/>
                </a:solidFill>
                <a:latin typeface="Calibri" panose="020F0502020204030204" pitchFamily="34" charset="0"/>
              </a:rPr>
              <a:pPr algn="r" eaLnBrk="1">
                <a:lnSpc>
                  <a:spcPct val="100000"/>
                </a:lnSpc>
              </a:pPr>
              <a:t>5</a:t>
            </a:fld>
            <a:endParaRPr lang="it-IT" altLang="it-IT">
              <a:solidFill>
                <a:srgbClr val="000000"/>
              </a:solidFill>
              <a:latin typeface="Calibri" panose="020F0502020204030204" pitchFamily="34" charset="0"/>
            </a:endParaRPr>
          </a:p>
        </p:txBody>
      </p:sp>
      <p:sp>
        <p:nvSpPr>
          <p:cNvPr id="65539" name="Rectangle 3">
            <a:extLst>
              <a:ext uri="{FF2B5EF4-FFF2-40B4-BE49-F238E27FC236}">
                <a16:creationId xmlns="" xmlns:a16="http://schemas.microsoft.com/office/drawing/2014/main" id="{7A4DA8C2-9A36-4234-84B0-B24FF4763CF6}"/>
              </a:ext>
            </a:extLst>
          </p:cNvPr>
          <p:cNvSpPr>
            <a:spLocks noChangeArrowheads="1"/>
          </p:cNvSpPr>
          <p:nvPr/>
        </p:nvSpPr>
        <p:spPr bwMode="auto">
          <a:xfrm>
            <a:off x="4121027" y="11970560"/>
            <a:ext cx="3158631" cy="629032"/>
          </a:xfrm>
          <a:prstGeom prst="rect">
            <a:avLst/>
          </a:prstGeom>
          <a:noFill/>
          <a:ln>
            <a:noFill/>
          </a:ln>
          <a:effectLst/>
          <a:extLst/>
        </p:spPr>
        <p:txBody>
          <a:bodyPr lIns="0" tIns="0" rIns="0" bIns="0" anchor="b"/>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algn="r" eaLnBrk="1">
              <a:lnSpc>
                <a:spcPct val="100000"/>
              </a:lnSpc>
            </a:pPr>
            <a:fld id="{8F061BB7-9719-43D9-9A99-9BE7E8F3DDF1}" type="slidenum">
              <a:rPr lang="it-IT" altLang="it-IT">
                <a:solidFill>
                  <a:srgbClr val="000000"/>
                </a:solidFill>
                <a:latin typeface="Calibri" panose="020F0502020204030204" pitchFamily="34" charset="0"/>
              </a:rPr>
              <a:pPr algn="r" eaLnBrk="1">
                <a:lnSpc>
                  <a:spcPct val="100000"/>
                </a:lnSpc>
              </a:pPr>
              <a:t>5</a:t>
            </a:fld>
            <a:endParaRPr lang="it-IT" altLang="it-IT">
              <a:solidFill>
                <a:srgbClr val="000000"/>
              </a:solidFill>
              <a:latin typeface="Calibri" panose="020F0502020204030204" pitchFamily="34" charset="0"/>
            </a:endParaRPr>
          </a:p>
        </p:txBody>
      </p:sp>
      <p:sp>
        <p:nvSpPr>
          <p:cNvPr id="58374" name="Rectangle 4">
            <a:extLst>
              <a:ext uri="{FF2B5EF4-FFF2-40B4-BE49-F238E27FC236}">
                <a16:creationId xmlns="" xmlns:a16="http://schemas.microsoft.com/office/drawing/2014/main" id="{6E5BA361-8C2B-4191-90AF-D02E175338E4}"/>
              </a:ext>
            </a:extLst>
          </p:cNvPr>
          <p:cNvSpPr>
            <a:spLocks noGrp="1" noRot="1" noChangeAspect="1" noChangeArrowheads="1" noTextEdit="1"/>
          </p:cNvSpPr>
          <p:nvPr>
            <p:ph type="sldImg"/>
          </p:nvPr>
        </p:nvSpPr>
        <p:spPr>
          <a:xfrm>
            <a:off x="-557213" y="958850"/>
            <a:ext cx="8393113" cy="4722813"/>
          </a:xfrm>
          <a:solidFill>
            <a:srgbClr val="FFFFFF"/>
          </a:solidFill>
          <a:ln>
            <a:solidFill>
              <a:srgbClr val="000000"/>
            </a:solidFill>
            <a:miter lim="800000"/>
            <a:headEnd/>
            <a:tailEnd/>
          </a:ln>
        </p:spPr>
      </p:sp>
      <p:sp>
        <p:nvSpPr>
          <p:cNvPr id="58375" name="Rectangle 5">
            <a:extLst>
              <a:ext uri="{FF2B5EF4-FFF2-40B4-BE49-F238E27FC236}">
                <a16:creationId xmlns="" xmlns:a16="http://schemas.microsoft.com/office/drawing/2014/main" id="{1C7A47D7-056F-4E4C-ACEC-86C579945B28}"/>
              </a:ext>
            </a:extLst>
          </p:cNvPr>
          <p:cNvSpPr>
            <a:spLocks noGrp="1" noChangeArrowheads="1"/>
          </p:cNvSpPr>
          <p:nvPr>
            <p:ph type="body" idx="1"/>
          </p:nvPr>
        </p:nvSpPr>
        <p:spPr>
          <a:xfrm>
            <a:off x="0" y="0"/>
            <a:ext cx="1543" cy="1724"/>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marL="215900" indent="-214313" eaLnBrk="1">
              <a:spcBef>
                <a:spcPct val="0"/>
              </a:spcBef>
            </a:pPr>
            <a:endParaRPr lang="it-IT" altLang="it-IT" sz="2000">
              <a:latin typeface="Arial" panose="020B0604020202020204" pitchFamily="34" charset="0"/>
              <a:ea typeface="Microsoft YaHei" panose="020B0503020204020204" pitchFamily="34" charset="-122"/>
            </a:endParaRPr>
          </a:p>
        </p:txBody>
      </p:sp>
    </p:spTree>
    <p:extLst>
      <p:ext uri="{BB962C8B-B14F-4D97-AF65-F5344CB8AC3E}">
        <p14:creationId xmlns="" xmlns:p14="http://schemas.microsoft.com/office/powerpoint/2010/main" val="752361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6">
            <a:extLst>
              <a:ext uri="{FF2B5EF4-FFF2-40B4-BE49-F238E27FC236}">
                <a16:creationId xmlns="" xmlns:a16="http://schemas.microsoft.com/office/drawing/2014/main" id="{56381868-0817-4F45-9841-9263BAD6CC92}"/>
              </a:ext>
            </a:extLst>
          </p:cNvPr>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eaLnBrk="1"/>
            <a:fld id="{7BD6AAE2-0889-4AF7-A430-4A31D10BFC81}" type="slidenum">
              <a:rPr lang="it-IT" altLang="it-IT">
                <a:solidFill>
                  <a:srgbClr val="000000"/>
                </a:solidFill>
                <a:latin typeface="Times New Roman" panose="02020603050405020304" pitchFamily="18" charset="0"/>
              </a:rPr>
              <a:pPr eaLnBrk="1"/>
              <a:t>7</a:t>
            </a:fld>
            <a:endParaRPr lang="it-IT" altLang="it-IT">
              <a:solidFill>
                <a:srgbClr val="000000"/>
              </a:solidFill>
              <a:latin typeface="Times New Roman" panose="02020603050405020304" pitchFamily="18" charset="0"/>
            </a:endParaRPr>
          </a:p>
        </p:txBody>
      </p:sp>
      <p:sp>
        <p:nvSpPr>
          <p:cNvPr id="58371" name="Text Box 1">
            <a:extLst>
              <a:ext uri="{FF2B5EF4-FFF2-40B4-BE49-F238E27FC236}">
                <a16:creationId xmlns="" xmlns:a16="http://schemas.microsoft.com/office/drawing/2014/main" id="{1EF9E4F5-4100-4AA3-A658-3B9A2BEEBAEB}"/>
              </a:ext>
            </a:extLst>
          </p:cNvPr>
          <p:cNvSpPr txBox="1">
            <a:spLocks noChangeArrowheads="1"/>
          </p:cNvSpPr>
          <p:nvPr/>
        </p:nvSpPr>
        <p:spPr bwMode="auto">
          <a:xfrm>
            <a:off x="0" y="0"/>
            <a:ext cx="1543" cy="17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0000" tIns="45000" rIns="90000" bIns="45000"/>
          <a:lstStyle/>
          <a:p>
            <a:pPr hangingPunct="1">
              <a:lnSpc>
                <a:spcPct val="100000"/>
              </a:lnSpc>
            </a:pPr>
            <a:fld id="{1B8CFB5D-C737-4C3B-B31D-DDAE526D02CA}" type="slidenum">
              <a:rPr lang="it-IT" altLang="it-IT">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hangingPunct="1">
                <a:lnSpc>
                  <a:spcPct val="100000"/>
                </a:lnSpc>
              </a:pPr>
              <a:t>7</a:t>
            </a:fld>
            <a:endParaRPr lang="it-IT" altLang="it-IT">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65538" name="Rectangle 2">
            <a:extLst>
              <a:ext uri="{FF2B5EF4-FFF2-40B4-BE49-F238E27FC236}">
                <a16:creationId xmlns="" xmlns:a16="http://schemas.microsoft.com/office/drawing/2014/main" id="{CF35E398-6E99-42B4-9E51-3A1A1F7981B9}"/>
              </a:ext>
            </a:extLst>
          </p:cNvPr>
          <p:cNvSpPr>
            <a:spLocks noChangeArrowheads="1"/>
          </p:cNvSpPr>
          <p:nvPr/>
        </p:nvSpPr>
        <p:spPr bwMode="auto">
          <a:xfrm>
            <a:off x="4121027" y="11970560"/>
            <a:ext cx="3158631" cy="629032"/>
          </a:xfrm>
          <a:prstGeom prst="rect">
            <a:avLst/>
          </a:prstGeom>
          <a:noFill/>
          <a:ln>
            <a:noFill/>
          </a:ln>
          <a:effectLst/>
          <a:extLst/>
        </p:spPr>
        <p:txBody>
          <a:bodyPr lIns="0" tIns="0" rIns="0" bIns="0" anchor="b"/>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algn="r" eaLnBrk="1">
              <a:lnSpc>
                <a:spcPct val="100000"/>
              </a:lnSpc>
            </a:pPr>
            <a:fld id="{307CBAAD-7BAF-4B72-A715-3F0B067E6AF0}" type="slidenum">
              <a:rPr lang="it-IT" altLang="it-IT">
                <a:solidFill>
                  <a:srgbClr val="000000"/>
                </a:solidFill>
                <a:latin typeface="Calibri" panose="020F0502020204030204" pitchFamily="34" charset="0"/>
              </a:rPr>
              <a:pPr algn="r" eaLnBrk="1">
                <a:lnSpc>
                  <a:spcPct val="100000"/>
                </a:lnSpc>
              </a:pPr>
              <a:t>7</a:t>
            </a:fld>
            <a:endParaRPr lang="it-IT" altLang="it-IT">
              <a:solidFill>
                <a:srgbClr val="000000"/>
              </a:solidFill>
              <a:latin typeface="Calibri" panose="020F0502020204030204" pitchFamily="34" charset="0"/>
            </a:endParaRPr>
          </a:p>
        </p:txBody>
      </p:sp>
      <p:sp>
        <p:nvSpPr>
          <p:cNvPr id="65539" name="Rectangle 3">
            <a:extLst>
              <a:ext uri="{FF2B5EF4-FFF2-40B4-BE49-F238E27FC236}">
                <a16:creationId xmlns="" xmlns:a16="http://schemas.microsoft.com/office/drawing/2014/main" id="{7A4DA8C2-9A36-4234-84B0-B24FF4763CF6}"/>
              </a:ext>
            </a:extLst>
          </p:cNvPr>
          <p:cNvSpPr>
            <a:spLocks noChangeArrowheads="1"/>
          </p:cNvSpPr>
          <p:nvPr/>
        </p:nvSpPr>
        <p:spPr bwMode="auto">
          <a:xfrm>
            <a:off x="4121027" y="11970560"/>
            <a:ext cx="3158631" cy="629032"/>
          </a:xfrm>
          <a:prstGeom prst="rect">
            <a:avLst/>
          </a:prstGeom>
          <a:noFill/>
          <a:ln>
            <a:noFill/>
          </a:ln>
          <a:effectLst/>
          <a:extLst/>
        </p:spPr>
        <p:txBody>
          <a:bodyPr lIns="0" tIns="0" rIns="0" bIns="0" anchor="b"/>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algn="r" eaLnBrk="1">
              <a:lnSpc>
                <a:spcPct val="100000"/>
              </a:lnSpc>
            </a:pPr>
            <a:fld id="{8F061BB7-9719-43D9-9A99-9BE7E8F3DDF1}" type="slidenum">
              <a:rPr lang="it-IT" altLang="it-IT">
                <a:solidFill>
                  <a:srgbClr val="000000"/>
                </a:solidFill>
                <a:latin typeface="Calibri" panose="020F0502020204030204" pitchFamily="34" charset="0"/>
              </a:rPr>
              <a:pPr algn="r" eaLnBrk="1">
                <a:lnSpc>
                  <a:spcPct val="100000"/>
                </a:lnSpc>
              </a:pPr>
              <a:t>7</a:t>
            </a:fld>
            <a:endParaRPr lang="it-IT" altLang="it-IT">
              <a:solidFill>
                <a:srgbClr val="000000"/>
              </a:solidFill>
              <a:latin typeface="Calibri" panose="020F0502020204030204" pitchFamily="34" charset="0"/>
            </a:endParaRPr>
          </a:p>
        </p:txBody>
      </p:sp>
      <p:sp>
        <p:nvSpPr>
          <p:cNvPr id="58374" name="Rectangle 4">
            <a:extLst>
              <a:ext uri="{FF2B5EF4-FFF2-40B4-BE49-F238E27FC236}">
                <a16:creationId xmlns="" xmlns:a16="http://schemas.microsoft.com/office/drawing/2014/main" id="{6E5BA361-8C2B-4191-90AF-D02E175338E4}"/>
              </a:ext>
            </a:extLst>
          </p:cNvPr>
          <p:cNvSpPr>
            <a:spLocks noGrp="1" noRot="1" noChangeAspect="1" noChangeArrowheads="1" noTextEdit="1"/>
          </p:cNvSpPr>
          <p:nvPr>
            <p:ph type="sldImg"/>
          </p:nvPr>
        </p:nvSpPr>
        <p:spPr>
          <a:xfrm>
            <a:off x="-557213" y="958850"/>
            <a:ext cx="8393113" cy="4722813"/>
          </a:xfrm>
          <a:solidFill>
            <a:srgbClr val="FFFFFF"/>
          </a:solidFill>
          <a:ln>
            <a:solidFill>
              <a:srgbClr val="000000"/>
            </a:solidFill>
            <a:miter lim="800000"/>
            <a:headEnd/>
            <a:tailEnd/>
          </a:ln>
        </p:spPr>
      </p:sp>
      <p:sp>
        <p:nvSpPr>
          <p:cNvPr id="58375" name="Rectangle 5">
            <a:extLst>
              <a:ext uri="{FF2B5EF4-FFF2-40B4-BE49-F238E27FC236}">
                <a16:creationId xmlns="" xmlns:a16="http://schemas.microsoft.com/office/drawing/2014/main" id="{1C7A47D7-056F-4E4C-ACEC-86C579945B28}"/>
              </a:ext>
            </a:extLst>
          </p:cNvPr>
          <p:cNvSpPr>
            <a:spLocks noGrp="1" noChangeArrowheads="1"/>
          </p:cNvSpPr>
          <p:nvPr>
            <p:ph type="body" idx="1"/>
          </p:nvPr>
        </p:nvSpPr>
        <p:spPr>
          <a:xfrm>
            <a:off x="0" y="0"/>
            <a:ext cx="1543" cy="1724"/>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marL="215900" indent="-214313" eaLnBrk="1">
              <a:spcBef>
                <a:spcPct val="0"/>
              </a:spcBef>
            </a:pPr>
            <a:endParaRPr lang="it-IT" altLang="it-IT" sz="2000">
              <a:latin typeface="Arial" panose="020B0604020202020204" pitchFamily="34" charset="0"/>
              <a:ea typeface="Microsoft YaHei" panose="020B0503020204020204" pitchFamily="34" charset="-122"/>
            </a:endParaRPr>
          </a:p>
        </p:txBody>
      </p:sp>
    </p:spTree>
    <p:extLst>
      <p:ext uri="{BB962C8B-B14F-4D97-AF65-F5344CB8AC3E}">
        <p14:creationId xmlns="" xmlns:p14="http://schemas.microsoft.com/office/powerpoint/2010/main" val="2088570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6">
            <a:extLst>
              <a:ext uri="{FF2B5EF4-FFF2-40B4-BE49-F238E27FC236}">
                <a16:creationId xmlns="" xmlns:a16="http://schemas.microsoft.com/office/drawing/2014/main" id="{56381868-0817-4F45-9841-9263BAD6CC92}"/>
              </a:ext>
            </a:extLst>
          </p:cNvPr>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eaLnBrk="1"/>
            <a:fld id="{7BD6AAE2-0889-4AF7-A430-4A31D10BFC81}" type="slidenum">
              <a:rPr lang="it-IT" altLang="it-IT">
                <a:solidFill>
                  <a:srgbClr val="000000"/>
                </a:solidFill>
                <a:latin typeface="Times New Roman" panose="02020603050405020304" pitchFamily="18" charset="0"/>
              </a:rPr>
              <a:pPr eaLnBrk="1"/>
              <a:t>8</a:t>
            </a:fld>
            <a:endParaRPr lang="it-IT" altLang="it-IT">
              <a:solidFill>
                <a:srgbClr val="000000"/>
              </a:solidFill>
              <a:latin typeface="Times New Roman" panose="02020603050405020304" pitchFamily="18" charset="0"/>
            </a:endParaRPr>
          </a:p>
        </p:txBody>
      </p:sp>
      <p:sp>
        <p:nvSpPr>
          <p:cNvPr id="58371" name="Text Box 1">
            <a:extLst>
              <a:ext uri="{FF2B5EF4-FFF2-40B4-BE49-F238E27FC236}">
                <a16:creationId xmlns="" xmlns:a16="http://schemas.microsoft.com/office/drawing/2014/main" id="{1EF9E4F5-4100-4AA3-A658-3B9A2BEEBAEB}"/>
              </a:ext>
            </a:extLst>
          </p:cNvPr>
          <p:cNvSpPr txBox="1">
            <a:spLocks noChangeArrowheads="1"/>
          </p:cNvSpPr>
          <p:nvPr/>
        </p:nvSpPr>
        <p:spPr bwMode="auto">
          <a:xfrm>
            <a:off x="0" y="0"/>
            <a:ext cx="1543" cy="17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0000" tIns="45000" rIns="90000" bIns="45000"/>
          <a:lstStyle/>
          <a:p>
            <a:pPr hangingPunct="1">
              <a:lnSpc>
                <a:spcPct val="100000"/>
              </a:lnSpc>
            </a:pPr>
            <a:fld id="{1B8CFB5D-C737-4C3B-B31D-DDAE526D02CA}" type="slidenum">
              <a:rPr lang="it-IT" altLang="it-IT">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hangingPunct="1">
                <a:lnSpc>
                  <a:spcPct val="100000"/>
                </a:lnSpc>
              </a:pPr>
              <a:t>8</a:t>
            </a:fld>
            <a:endParaRPr lang="it-IT" altLang="it-IT">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65538" name="Rectangle 2">
            <a:extLst>
              <a:ext uri="{FF2B5EF4-FFF2-40B4-BE49-F238E27FC236}">
                <a16:creationId xmlns="" xmlns:a16="http://schemas.microsoft.com/office/drawing/2014/main" id="{CF35E398-6E99-42B4-9E51-3A1A1F7981B9}"/>
              </a:ext>
            </a:extLst>
          </p:cNvPr>
          <p:cNvSpPr>
            <a:spLocks noChangeArrowheads="1"/>
          </p:cNvSpPr>
          <p:nvPr/>
        </p:nvSpPr>
        <p:spPr bwMode="auto">
          <a:xfrm>
            <a:off x="4121027" y="11970560"/>
            <a:ext cx="3158631" cy="629032"/>
          </a:xfrm>
          <a:prstGeom prst="rect">
            <a:avLst/>
          </a:prstGeom>
          <a:noFill/>
          <a:ln>
            <a:noFill/>
          </a:ln>
          <a:effectLst/>
          <a:extLst/>
        </p:spPr>
        <p:txBody>
          <a:bodyPr lIns="0" tIns="0" rIns="0" bIns="0" anchor="b"/>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algn="r" eaLnBrk="1">
              <a:lnSpc>
                <a:spcPct val="100000"/>
              </a:lnSpc>
            </a:pPr>
            <a:fld id="{307CBAAD-7BAF-4B72-A715-3F0B067E6AF0}" type="slidenum">
              <a:rPr lang="it-IT" altLang="it-IT">
                <a:solidFill>
                  <a:srgbClr val="000000"/>
                </a:solidFill>
                <a:latin typeface="Calibri" panose="020F0502020204030204" pitchFamily="34" charset="0"/>
              </a:rPr>
              <a:pPr algn="r" eaLnBrk="1">
                <a:lnSpc>
                  <a:spcPct val="100000"/>
                </a:lnSpc>
              </a:pPr>
              <a:t>8</a:t>
            </a:fld>
            <a:endParaRPr lang="it-IT" altLang="it-IT">
              <a:solidFill>
                <a:srgbClr val="000000"/>
              </a:solidFill>
              <a:latin typeface="Calibri" panose="020F0502020204030204" pitchFamily="34" charset="0"/>
            </a:endParaRPr>
          </a:p>
        </p:txBody>
      </p:sp>
      <p:sp>
        <p:nvSpPr>
          <p:cNvPr id="65539" name="Rectangle 3">
            <a:extLst>
              <a:ext uri="{FF2B5EF4-FFF2-40B4-BE49-F238E27FC236}">
                <a16:creationId xmlns="" xmlns:a16="http://schemas.microsoft.com/office/drawing/2014/main" id="{7A4DA8C2-9A36-4234-84B0-B24FF4763CF6}"/>
              </a:ext>
            </a:extLst>
          </p:cNvPr>
          <p:cNvSpPr>
            <a:spLocks noChangeArrowheads="1"/>
          </p:cNvSpPr>
          <p:nvPr/>
        </p:nvSpPr>
        <p:spPr bwMode="auto">
          <a:xfrm>
            <a:off x="4121027" y="11970560"/>
            <a:ext cx="3158631" cy="629032"/>
          </a:xfrm>
          <a:prstGeom prst="rect">
            <a:avLst/>
          </a:prstGeom>
          <a:noFill/>
          <a:ln>
            <a:noFill/>
          </a:ln>
          <a:effectLst/>
          <a:extLst/>
        </p:spPr>
        <p:txBody>
          <a:bodyPr lIns="0" tIns="0" rIns="0" bIns="0" anchor="b"/>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algn="r" eaLnBrk="1">
              <a:lnSpc>
                <a:spcPct val="100000"/>
              </a:lnSpc>
            </a:pPr>
            <a:fld id="{8F061BB7-9719-43D9-9A99-9BE7E8F3DDF1}" type="slidenum">
              <a:rPr lang="it-IT" altLang="it-IT">
                <a:solidFill>
                  <a:srgbClr val="000000"/>
                </a:solidFill>
                <a:latin typeface="Calibri" panose="020F0502020204030204" pitchFamily="34" charset="0"/>
              </a:rPr>
              <a:pPr algn="r" eaLnBrk="1">
                <a:lnSpc>
                  <a:spcPct val="100000"/>
                </a:lnSpc>
              </a:pPr>
              <a:t>8</a:t>
            </a:fld>
            <a:endParaRPr lang="it-IT" altLang="it-IT">
              <a:solidFill>
                <a:srgbClr val="000000"/>
              </a:solidFill>
              <a:latin typeface="Calibri" panose="020F0502020204030204" pitchFamily="34" charset="0"/>
            </a:endParaRPr>
          </a:p>
        </p:txBody>
      </p:sp>
      <p:sp>
        <p:nvSpPr>
          <p:cNvPr id="58374" name="Rectangle 4">
            <a:extLst>
              <a:ext uri="{FF2B5EF4-FFF2-40B4-BE49-F238E27FC236}">
                <a16:creationId xmlns="" xmlns:a16="http://schemas.microsoft.com/office/drawing/2014/main" id="{6E5BA361-8C2B-4191-90AF-D02E175338E4}"/>
              </a:ext>
            </a:extLst>
          </p:cNvPr>
          <p:cNvSpPr>
            <a:spLocks noGrp="1" noRot="1" noChangeAspect="1" noChangeArrowheads="1" noTextEdit="1"/>
          </p:cNvSpPr>
          <p:nvPr>
            <p:ph type="sldImg"/>
          </p:nvPr>
        </p:nvSpPr>
        <p:spPr>
          <a:xfrm>
            <a:off x="-557213" y="958850"/>
            <a:ext cx="8393113" cy="4722813"/>
          </a:xfrm>
          <a:solidFill>
            <a:srgbClr val="FFFFFF"/>
          </a:solidFill>
          <a:ln>
            <a:solidFill>
              <a:srgbClr val="000000"/>
            </a:solidFill>
            <a:miter lim="800000"/>
            <a:headEnd/>
            <a:tailEnd/>
          </a:ln>
        </p:spPr>
      </p:sp>
      <p:sp>
        <p:nvSpPr>
          <p:cNvPr id="58375" name="Rectangle 5">
            <a:extLst>
              <a:ext uri="{FF2B5EF4-FFF2-40B4-BE49-F238E27FC236}">
                <a16:creationId xmlns="" xmlns:a16="http://schemas.microsoft.com/office/drawing/2014/main" id="{1C7A47D7-056F-4E4C-ACEC-86C579945B28}"/>
              </a:ext>
            </a:extLst>
          </p:cNvPr>
          <p:cNvSpPr>
            <a:spLocks noGrp="1" noChangeArrowheads="1"/>
          </p:cNvSpPr>
          <p:nvPr>
            <p:ph type="body" idx="1"/>
          </p:nvPr>
        </p:nvSpPr>
        <p:spPr>
          <a:xfrm>
            <a:off x="0" y="0"/>
            <a:ext cx="1543" cy="1724"/>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marL="215900" indent="-214313" eaLnBrk="1">
              <a:spcBef>
                <a:spcPct val="0"/>
              </a:spcBef>
            </a:pPr>
            <a:endParaRPr lang="it-IT" altLang="it-IT" sz="2000">
              <a:latin typeface="Arial" panose="020B0604020202020204" pitchFamily="34" charset="0"/>
              <a:ea typeface="Microsoft YaHei" panose="020B0503020204020204" pitchFamily="34" charset="-122"/>
            </a:endParaRPr>
          </a:p>
        </p:txBody>
      </p:sp>
    </p:spTree>
    <p:extLst>
      <p:ext uri="{BB962C8B-B14F-4D97-AF65-F5344CB8AC3E}">
        <p14:creationId xmlns="" xmlns:p14="http://schemas.microsoft.com/office/powerpoint/2010/main" val="10651972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txBox="1">
            <a:spLocks noGrp="1"/>
          </p:cNvSpPr>
          <p:nvPr>
            <p:ph type="ctrTitle"/>
          </p:nvPr>
        </p:nvSpPr>
        <p:spPr>
          <a:xfrm>
            <a:off x="1523880" y="1122480"/>
            <a:ext cx="9144000" cy="2387520"/>
          </a:xfrm>
        </p:spPr>
        <p:txBody>
          <a:bodyPr anchor="b"/>
          <a:lstStyle>
            <a:lvl1pPr marL="0" marR="0" indent="0">
              <a:lnSpc>
                <a:spcPct val="90000"/>
              </a:lnSpc>
              <a:spcBef>
                <a:spcPts val="0"/>
              </a:spcBef>
              <a:spcAft>
                <a:spcPts val="0"/>
              </a:spcAft>
              <a:defRPr lang="de-DE" sz="6000" spc="0" baseline="0">
                <a:solidFill>
                  <a:srgbClr val="000000"/>
                </a:solidFill>
                <a:latin typeface="Calibri" pitchFamily="34"/>
                <a:ea typeface="Microsoft YaHei" pitchFamily="2"/>
              </a:defRPr>
            </a:lvl1pPr>
          </a:lstStyle>
          <a:p>
            <a:pPr lvl="0"/>
            <a:r>
              <a:rPr lang="de-DE"/>
              <a:t>Titelmasterformat durch Klicken bearbeiten</a:t>
            </a:r>
          </a:p>
        </p:txBody>
      </p:sp>
      <p:sp>
        <p:nvSpPr>
          <p:cNvPr id="3" name="Untertitel 2"/>
          <p:cNvSpPr txBox="1">
            <a:spLocks noGrp="1"/>
          </p:cNvSpPr>
          <p:nvPr>
            <p:ph type="subTitle" idx="1"/>
          </p:nvPr>
        </p:nvSpPr>
        <p:spPr>
          <a:xfrm>
            <a:off x="1523880" y="3602160"/>
            <a:ext cx="9144000" cy="1655640"/>
          </a:xfrm>
        </p:spPr>
        <p:txBody>
          <a:bodyPr anchorCtr="1"/>
          <a:lstStyle>
            <a:lvl1pPr algn="ctr">
              <a:defRPr sz="2400"/>
            </a:lvl1pPr>
          </a:lstStyle>
          <a:p>
            <a:pPr lvl="0"/>
            <a:r>
              <a:rPr lang="de-DE"/>
              <a:t>Formatvorlage des Untertitelmasters durch Klicken bearbeiten</a:t>
            </a:r>
          </a:p>
        </p:txBody>
      </p:sp>
      <p:sp>
        <p:nvSpPr>
          <p:cNvPr id="4" name="Datumsplatzhalter 3"/>
          <p:cNvSpPr txBox="1">
            <a:spLocks noGrp="1"/>
          </p:cNvSpPr>
          <p:nvPr>
            <p:ph type="dt" sz="half" idx="7"/>
          </p:nvPr>
        </p:nvSpPr>
        <p:spPr/>
        <p:txBody>
          <a:bodyPr/>
          <a:lstStyle>
            <a:lvl1pPr>
              <a:defRPr/>
            </a:lvl1pPr>
          </a:lstStyle>
          <a:p>
            <a:pPr lvl="0"/>
            <a:endParaRPr lang="it-IT"/>
          </a:p>
        </p:txBody>
      </p:sp>
      <p:sp>
        <p:nvSpPr>
          <p:cNvPr id="5" name="Fußzeilenplatzhalter 4"/>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6" name="Foliennummernplatzhalter 5"/>
          <p:cNvSpPr txBox="1">
            <a:spLocks noGrp="1"/>
          </p:cNvSpPr>
          <p:nvPr>
            <p:ph type="sldNum" sz="quarter" idx="8"/>
          </p:nvPr>
        </p:nvSpPr>
        <p:spPr/>
        <p:txBody>
          <a:bodyPr/>
          <a:lstStyle>
            <a:lvl1pPr>
              <a:defRPr/>
            </a:lvl1pPr>
          </a:lstStyle>
          <a:p>
            <a:pPr lvl="0"/>
            <a:fld id="{12E218A0-C4B6-4FED-9419-1A3200F949DF}" type="slidenum">
              <a:rPr/>
              <a:pPr lvl="0"/>
              <a:t>‹N›</a:t>
            </a:fld>
            <a:endParaRPr lang="it-IT"/>
          </a:p>
        </p:txBody>
      </p:sp>
      <p:sp>
        <p:nvSpPr>
          <p:cNvPr id="7" name="Textplatzhalter 6"/>
          <p:cNvSpPr txBox="1">
            <a:spLocks noGrp="1"/>
          </p:cNvSpPr>
          <p:nvPr>
            <p:ph type="body" idx="4294967295"/>
          </p:nvPr>
        </p:nvSpPr>
        <p:spPr>
          <a:xfrm>
            <a:off x="609480" y="1604520"/>
            <a:ext cx="10972440" cy="3977279"/>
          </a:xfrm>
        </p:spPr>
        <p:txBody>
          <a:bodyPr/>
          <a:lstStyle>
            <a:lvl1pPr hangingPunct="0">
              <a:spcAft>
                <a:spcPts val="1417"/>
              </a:spcAft>
              <a:defRPr lang="it-IT" sz="3200">
                <a:latin typeface="Arial" pitchFamily="18"/>
                <a:ea typeface="Arial Unicode MS" pitchFamily="2"/>
              </a:defRPr>
            </a:lvl1pPr>
          </a:lstStyle>
          <a:p>
            <a:pPr lvl="0"/>
            <a:endParaRPr lang="it-IT"/>
          </a:p>
        </p:txBody>
      </p:sp>
    </p:spTree>
    <p:extLst>
      <p:ext uri="{BB962C8B-B14F-4D97-AF65-F5344CB8AC3E}">
        <p14:creationId xmlns="" xmlns:p14="http://schemas.microsoft.com/office/powerpoint/2010/main" val="3700438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nchorCtr="0"/>
          <a:lstStyle>
            <a:lvl1pPr marL="0" marR="0" indent="0" algn="l">
              <a:lnSpc>
                <a:spcPct val="90000"/>
              </a:lnSpc>
              <a:spcBef>
                <a:spcPts val="0"/>
              </a:spcBef>
              <a:spcAft>
                <a:spcPts val="0"/>
              </a:spcAft>
              <a:defRPr lang="de-DE" spc="0" baseline="0">
                <a:solidFill>
                  <a:srgbClr val="000000"/>
                </a:solidFill>
                <a:latin typeface="Calibri" pitchFamily="34"/>
                <a:ea typeface="Microsoft YaHei" pitchFamily="2"/>
              </a:defRPr>
            </a:lvl1pPr>
          </a:lstStyle>
          <a:p>
            <a:pPr lvl="0"/>
            <a:r>
              <a:rPr lang="de-DE"/>
              <a:t>Titelmasterformat durch Klicken bearbeiten</a:t>
            </a:r>
          </a:p>
        </p:txBody>
      </p:sp>
      <p:sp>
        <p:nvSpPr>
          <p:cNvPr id="3" name="Vertikaler Textplatzhalt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txBox="1">
            <a:spLocks noGrp="1"/>
          </p:cNvSpPr>
          <p:nvPr>
            <p:ph type="dt" sz="half" idx="7"/>
          </p:nvPr>
        </p:nvSpPr>
        <p:spPr/>
        <p:txBody>
          <a:bodyPr/>
          <a:lstStyle>
            <a:lvl1pPr>
              <a:defRPr/>
            </a:lvl1pPr>
          </a:lstStyle>
          <a:p>
            <a:pPr lvl="0"/>
            <a:endParaRPr lang="it-IT"/>
          </a:p>
        </p:txBody>
      </p:sp>
      <p:sp>
        <p:nvSpPr>
          <p:cNvPr id="5" name="Fußzeilenplatzhalter 4"/>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6" name="Foliennummernplatzhalter 5"/>
          <p:cNvSpPr txBox="1">
            <a:spLocks noGrp="1"/>
          </p:cNvSpPr>
          <p:nvPr>
            <p:ph type="sldNum" sz="quarter" idx="8"/>
          </p:nvPr>
        </p:nvSpPr>
        <p:spPr/>
        <p:txBody>
          <a:bodyPr/>
          <a:lstStyle>
            <a:lvl1pPr>
              <a:defRPr/>
            </a:lvl1pPr>
          </a:lstStyle>
          <a:p>
            <a:pPr lvl="0"/>
            <a:fld id="{586A9947-44FF-4620-A625-1655376506F2}" type="slidenum">
              <a:rPr/>
              <a:pPr lvl="0"/>
              <a:t>‹N›</a:t>
            </a:fld>
            <a:endParaRPr lang="it-IT"/>
          </a:p>
        </p:txBody>
      </p:sp>
    </p:spTree>
    <p:extLst>
      <p:ext uri="{BB962C8B-B14F-4D97-AF65-F5344CB8AC3E}">
        <p14:creationId xmlns="" xmlns:p14="http://schemas.microsoft.com/office/powerpoint/2010/main" val="164361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txBox="1">
            <a:spLocks noGrp="1"/>
          </p:cNvSpPr>
          <p:nvPr>
            <p:ph type="title" orient="vert"/>
          </p:nvPr>
        </p:nvSpPr>
        <p:spPr>
          <a:xfrm>
            <a:off x="8839080" y="272880"/>
            <a:ext cx="2743199" cy="5857919"/>
          </a:xfrm>
        </p:spPr>
        <p:txBody>
          <a:bodyPr vert="eaVert" anchor="t"/>
          <a:lstStyle>
            <a:lvl1pPr marL="0" marR="0" indent="0" algn="l">
              <a:lnSpc>
                <a:spcPct val="90000"/>
              </a:lnSpc>
              <a:spcBef>
                <a:spcPts val="0"/>
              </a:spcBef>
              <a:spcAft>
                <a:spcPts val="0"/>
              </a:spcAft>
              <a:defRPr lang="de-DE" spc="0" baseline="0">
                <a:solidFill>
                  <a:srgbClr val="000000"/>
                </a:solidFill>
                <a:latin typeface="Calibri" pitchFamily="34"/>
                <a:ea typeface="Microsoft YaHei" pitchFamily="2"/>
              </a:defRPr>
            </a:lvl1pPr>
          </a:lstStyle>
          <a:p>
            <a:pPr lvl="0"/>
            <a:r>
              <a:rPr lang="de-DE"/>
              <a:t>Titelmasterformat durch Klicken bearbeiten</a:t>
            </a:r>
          </a:p>
        </p:txBody>
      </p:sp>
      <p:sp>
        <p:nvSpPr>
          <p:cNvPr id="3" name="Vertikaler Textplatzhalter 2"/>
          <p:cNvSpPr txBox="1">
            <a:spLocks noGrp="1"/>
          </p:cNvSpPr>
          <p:nvPr>
            <p:ph type="body" orient="vert" idx="1"/>
          </p:nvPr>
        </p:nvSpPr>
        <p:spPr>
          <a:xfrm>
            <a:off x="609480" y="272880"/>
            <a:ext cx="8077320" cy="5857919"/>
          </a:xfrm>
        </p:spPr>
        <p:txBody>
          <a:bodyPr vert="eaVert"/>
          <a:lstStyle>
            <a:lvl1pPr>
              <a:defRPr/>
            </a:lvl1pPr>
            <a:lvl2pPr>
              <a:defRPr/>
            </a:lvl2pPr>
            <a:lvl3pPr>
              <a:defRPr/>
            </a:lvl3pPr>
            <a:lvl4pPr>
              <a:defRPr/>
            </a:lvl4pPr>
            <a:lvl5pPr>
              <a:defRPr/>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txBox="1">
            <a:spLocks noGrp="1"/>
          </p:cNvSpPr>
          <p:nvPr>
            <p:ph type="dt" sz="half" idx="7"/>
          </p:nvPr>
        </p:nvSpPr>
        <p:spPr/>
        <p:txBody>
          <a:bodyPr/>
          <a:lstStyle>
            <a:lvl1pPr>
              <a:defRPr/>
            </a:lvl1pPr>
          </a:lstStyle>
          <a:p>
            <a:pPr lvl="0"/>
            <a:endParaRPr lang="it-IT"/>
          </a:p>
        </p:txBody>
      </p:sp>
      <p:sp>
        <p:nvSpPr>
          <p:cNvPr id="5" name="Fußzeilenplatzhalter 4"/>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6" name="Foliennummernplatzhalter 5"/>
          <p:cNvSpPr txBox="1">
            <a:spLocks noGrp="1"/>
          </p:cNvSpPr>
          <p:nvPr>
            <p:ph type="sldNum" sz="quarter" idx="8"/>
          </p:nvPr>
        </p:nvSpPr>
        <p:spPr/>
        <p:txBody>
          <a:bodyPr/>
          <a:lstStyle>
            <a:lvl1pPr>
              <a:defRPr/>
            </a:lvl1pPr>
          </a:lstStyle>
          <a:p>
            <a:pPr lvl="0"/>
            <a:fld id="{5F5F4A93-C739-4547-8B0E-9F3AD361D7E2}" type="slidenum">
              <a:rPr/>
              <a:pPr lvl="0"/>
              <a:t>‹N›</a:t>
            </a:fld>
            <a:endParaRPr lang="it-IT"/>
          </a:p>
        </p:txBody>
      </p:sp>
    </p:spTree>
    <p:extLst>
      <p:ext uri="{BB962C8B-B14F-4D97-AF65-F5344CB8AC3E}">
        <p14:creationId xmlns="" xmlns:p14="http://schemas.microsoft.com/office/powerpoint/2010/main" val="27997415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txBox="1">
            <a:spLocks noGrp="1"/>
          </p:cNvSpPr>
          <p:nvPr>
            <p:ph type="ctrTitle"/>
          </p:nvPr>
        </p:nvSpPr>
        <p:spPr>
          <a:xfrm>
            <a:off x="1523880" y="1122480"/>
            <a:ext cx="9144000" cy="2387520"/>
          </a:xfrm>
        </p:spPr>
        <p:txBody>
          <a:bodyPr anchor="b" anchorCtr="1"/>
          <a:lstStyle>
            <a:lvl1pPr algn="ctr">
              <a:defRPr lang="de-DE" sz="6000"/>
            </a:lvl1pPr>
          </a:lstStyle>
          <a:p>
            <a:pPr lvl="0"/>
            <a:r>
              <a:rPr lang="de-DE"/>
              <a:t>Titelmasterformat durch Klicken bearbeiten</a:t>
            </a:r>
          </a:p>
        </p:txBody>
      </p:sp>
      <p:sp>
        <p:nvSpPr>
          <p:cNvPr id="3" name="Untertitel 2"/>
          <p:cNvSpPr txBox="1">
            <a:spLocks noGrp="1"/>
          </p:cNvSpPr>
          <p:nvPr>
            <p:ph type="subTitle" idx="1"/>
          </p:nvPr>
        </p:nvSpPr>
        <p:spPr>
          <a:xfrm>
            <a:off x="1523880" y="3602160"/>
            <a:ext cx="9144000" cy="1655640"/>
          </a:xfrm>
        </p:spPr>
        <p:txBody>
          <a:bodyPr anchorCtr="1"/>
          <a:lstStyle>
            <a:lvl1pPr algn="ctr">
              <a:buNone/>
              <a:defRPr lang="de-DE" sz="2400"/>
            </a:lvl1pPr>
          </a:lstStyle>
          <a:p>
            <a:pPr lvl="0"/>
            <a:r>
              <a:rPr lang="de-DE"/>
              <a:t>Formatvorlage des Untertitelmasters durch Klicken bearbeiten</a:t>
            </a:r>
          </a:p>
        </p:txBody>
      </p:sp>
      <p:sp>
        <p:nvSpPr>
          <p:cNvPr id="4" name="Fußzeilenplatzhalter 3"/>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5" name="Foliennummernplatzhalter 4"/>
          <p:cNvSpPr txBox="1">
            <a:spLocks noGrp="1"/>
          </p:cNvSpPr>
          <p:nvPr>
            <p:ph type="sldNum" sz="quarter" idx="8"/>
          </p:nvPr>
        </p:nvSpPr>
        <p:spPr/>
        <p:txBody>
          <a:bodyPr/>
          <a:lstStyle>
            <a:lvl1pPr>
              <a:defRPr/>
            </a:lvl1pPr>
          </a:lstStyle>
          <a:p>
            <a:pPr lvl="0"/>
            <a:fld id="{4A3F6D28-7C5F-4FF7-997E-A428767BA9E4}" type="slidenum">
              <a:rPr/>
              <a:pPr lvl="0"/>
              <a:t>‹N›</a:t>
            </a:fld>
            <a:endParaRPr lang="it-IT"/>
          </a:p>
        </p:txBody>
      </p:sp>
    </p:spTree>
    <p:extLst>
      <p:ext uri="{BB962C8B-B14F-4D97-AF65-F5344CB8AC3E}">
        <p14:creationId xmlns="" xmlns:p14="http://schemas.microsoft.com/office/powerpoint/2010/main" val="31464545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lang="de-DE"/>
            </a:lvl1pPr>
          </a:lstStyle>
          <a:p>
            <a:pPr lvl="0"/>
            <a:r>
              <a:rPr lang="de-DE"/>
              <a:t>Titelmasterformat durch Klicken bearbeiten</a:t>
            </a:r>
          </a:p>
        </p:txBody>
      </p:sp>
      <p:sp>
        <p:nvSpPr>
          <p:cNvPr id="3" name="Inhaltsplatzhalter 2"/>
          <p:cNvSpPr txBox="1">
            <a:spLocks noGrp="1"/>
          </p:cNvSpPr>
          <p:nvPr>
            <p:ph type="title" idx="4294967295"/>
          </p:nvPr>
        </p:nvSpPr>
        <p:spPr>
          <a:xfrm>
            <a:off x="838080" y="1825560"/>
            <a:ext cx="10515240" cy="4350960"/>
          </a:xfrm>
        </p:spPr>
        <p:txBody>
          <a:bodyPr/>
          <a:lstStyle>
            <a:lvl1pPr>
              <a:spcAft>
                <a:spcPts val="1414"/>
              </a:spcAft>
              <a:buSzPct val="45000"/>
              <a:buFont typeface="StarSymbol"/>
              <a:buChar char="●"/>
              <a:defRPr lang="de-DE" b="0">
                <a:latin typeface="Calibri" pitchFamily="18"/>
              </a:defRPr>
            </a:lvl1pPr>
          </a:lstStyle>
          <a:p>
            <a:pPr lvl="0"/>
            <a:r>
              <a:rPr lang="de-DE"/>
              <a:t>Formatvorlagen des Textmasters bearbeiten</a:t>
            </a:r>
            <a:br>
              <a:rPr lang="de-DE"/>
            </a:br>
            <a:r>
              <a:rPr lang="de-DE"/>
              <a:t>Zweite Ebene</a:t>
            </a:r>
            <a:br>
              <a:rPr lang="de-DE"/>
            </a:br>
            <a:r>
              <a:rPr lang="de-DE"/>
              <a:t>Dritte Ebene</a:t>
            </a:r>
            <a:br>
              <a:rPr lang="de-DE"/>
            </a:br>
            <a:r>
              <a:rPr lang="de-DE"/>
              <a:t>Vierte Ebene</a:t>
            </a:r>
            <a:br>
              <a:rPr lang="de-DE"/>
            </a:br>
            <a:r>
              <a:rPr lang="de-DE"/>
              <a:t>Fünfte Ebene</a:t>
            </a:r>
          </a:p>
        </p:txBody>
      </p:sp>
      <p:sp>
        <p:nvSpPr>
          <p:cNvPr id="4" name="Fußzeilenplatzhalter 3"/>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5" name="Foliennummernplatzhalter 4"/>
          <p:cNvSpPr txBox="1">
            <a:spLocks noGrp="1"/>
          </p:cNvSpPr>
          <p:nvPr>
            <p:ph type="sldNum" sz="quarter" idx="8"/>
          </p:nvPr>
        </p:nvSpPr>
        <p:spPr/>
        <p:txBody>
          <a:bodyPr/>
          <a:lstStyle>
            <a:lvl1pPr>
              <a:defRPr/>
            </a:lvl1pPr>
          </a:lstStyle>
          <a:p>
            <a:pPr lvl="0"/>
            <a:fld id="{6C7ACD77-A143-4BC5-9429-A46F3C2CEFCC}" type="slidenum">
              <a:rPr/>
              <a:pPr lvl="0"/>
              <a:t>‹N›</a:t>
            </a:fld>
            <a:endParaRPr lang="it-IT"/>
          </a:p>
        </p:txBody>
      </p:sp>
    </p:spTree>
    <p:extLst>
      <p:ext uri="{BB962C8B-B14F-4D97-AF65-F5344CB8AC3E}">
        <p14:creationId xmlns="" xmlns:p14="http://schemas.microsoft.com/office/powerpoint/2010/main" val="30289964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
    <p:spTree>
      <p:nvGrpSpPr>
        <p:cNvPr id="1" name=""/>
        <p:cNvGrpSpPr/>
        <p:nvPr/>
      </p:nvGrpSpPr>
      <p:grpSpPr>
        <a:xfrm>
          <a:off x="0" y="0"/>
          <a:ext cx="0" cy="0"/>
          <a:chOff x="0" y="0"/>
          <a:chExt cx="0" cy="0"/>
        </a:xfrm>
      </p:grpSpPr>
      <p:sp>
        <p:nvSpPr>
          <p:cNvPr id="2" name="Titel 1"/>
          <p:cNvSpPr txBox="1">
            <a:spLocks noGrp="1"/>
          </p:cNvSpPr>
          <p:nvPr>
            <p:ph type="title"/>
          </p:nvPr>
        </p:nvSpPr>
        <p:spPr>
          <a:xfrm>
            <a:off x="831959" y="1709640"/>
            <a:ext cx="10515600" cy="2852640"/>
          </a:xfrm>
        </p:spPr>
        <p:txBody>
          <a:bodyPr anchor="b"/>
          <a:lstStyle>
            <a:lvl1pPr>
              <a:defRPr lang="de-DE" sz="6000"/>
            </a:lvl1pPr>
          </a:lstStyle>
          <a:p>
            <a:pPr lvl="0"/>
            <a:r>
              <a:rPr lang="de-DE"/>
              <a:t>Titelmasterformat durch Klicken bearbeiten</a:t>
            </a:r>
          </a:p>
        </p:txBody>
      </p:sp>
      <p:sp>
        <p:nvSpPr>
          <p:cNvPr id="3" name="Textplatzhalter 2"/>
          <p:cNvSpPr txBox="1">
            <a:spLocks noGrp="1"/>
          </p:cNvSpPr>
          <p:nvPr>
            <p:ph type="body" idx="1"/>
          </p:nvPr>
        </p:nvSpPr>
        <p:spPr>
          <a:xfrm>
            <a:off x="831959" y="4589640"/>
            <a:ext cx="10515600" cy="1500119"/>
          </a:xfrm>
        </p:spPr>
        <p:txBody>
          <a:bodyPr/>
          <a:lstStyle>
            <a:lvl1pPr>
              <a:buNone/>
              <a:defRPr lang="de-DE" sz="2400">
                <a:solidFill>
                  <a:srgbClr val="898989"/>
                </a:solidFill>
              </a:defRPr>
            </a:lvl1pPr>
          </a:lstStyle>
          <a:p>
            <a:pPr lvl="0"/>
            <a:r>
              <a:rPr lang="de-DE"/>
              <a:t>Formatvorlagen des Textmasters bearbeiten</a:t>
            </a:r>
          </a:p>
        </p:txBody>
      </p:sp>
      <p:sp>
        <p:nvSpPr>
          <p:cNvPr id="4" name="Fußzeilenplatzhalter 3"/>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5" name="Foliennummernplatzhalter 4"/>
          <p:cNvSpPr txBox="1">
            <a:spLocks noGrp="1"/>
          </p:cNvSpPr>
          <p:nvPr>
            <p:ph type="sldNum" sz="quarter" idx="8"/>
          </p:nvPr>
        </p:nvSpPr>
        <p:spPr/>
        <p:txBody>
          <a:bodyPr/>
          <a:lstStyle>
            <a:lvl1pPr>
              <a:defRPr/>
            </a:lvl1pPr>
          </a:lstStyle>
          <a:p>
            <a:pPr lvl="0"/>
            <a:fld id="{A48D382D-BFFC-42E6-BE01-70B21B636C0A}" type="slidenum">
              <a:rPr/>
              <a:pPr lvl="0"/>
              <a:t>‹N›</a:t>
            </a:fld>
            <a:endParaRPr lang="it-IT"/>
          </a:p>
        </p:txBody>
      </p:sp>
    </p:spTree>
    <p:extLst>
      <p:ext uri="{BB962C8B-B14F-4D97-AF65-F5344CB8AC3E}">
        <p14:creationId xmlns="" xmlns:p14="http://schemas.microsoft.com/office/powerpoint/2010/main" val="40321873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lang="de-DE"/>
            </a:lvl1pPr>
          </a:lstStyle>
          <a:p>
            <a:pPr lvl="0"/>
            <a:r>
              <a:rPr lang="de-DE"/>
              <a:t>Titelmasterformat durch Klicken bearbeiten</a:t>
            </a:r>
          </a:p>
        </p:txBody>
      </p:sp>
      <p:sp>
        <p:nvSpPr>
          <p:cNvPr id="3" name="Inhaltsplatzhalter 2"/>
          <p:cNvSpPr txBox="1">
            <a:spLocks noGrp="1"/>
          </p:cNvSpPr>
          <p:nvPr>
            <p:ph type="title" idx="4294967295"/>
          </p:nvPr>
        </p:nvSpPr>
        <p:spPr>
          <a:xfrm>
            <a:off x="838080" y="1825560"/>
            <a:ext cx="5181480" cy="4351320"/>
          </a:xfrm>
        </p:spPr>
        <p:txBody>
          <a:bodyPr/>
          <a:lstStyle>
            <a:lvl1pPr>
              <a:spcAft>
                <a:spcPts val="1414"/>
              </a:spcAft>
              <a:buSzPct val="45000"/>
              <a:buFont typeface="StarSymbol"/>
              <a:buChar char="●"/>
              <a:defRPr lang="de-DE" b="0">
                <a:latin typeface="Calibri" pitchFamily="18"/>
              </a:defRPr>
            </a:lvl1pPr>
          </a:lstStyle>
          <a:p>
            <a:pPr lvl="0"/>
            <a:r>
              <a:rPr lang="de-DE"/>
              <a:t>Formatvorlagen des Textmasters bearbeiten</a:t>
            </a:r>
            <a:br>
              <a:rPr lang="de-DE"/>
            </a:br>
            <a:r>
              <a:rPr lang="de-DE"/>
              <a:t>Zweite Ebene</a:t>
            </a:r>
            <a:br>
              <a:rPr lang="de-DE"/>
            </a:br>
            <a:r>
              <a:rPr lang="de-DE"/>
              <a:t>Dritte Ebene</a:t>
            </a:r>
            <a:br>
              <a:rPr lang="de-DE"/>
            </a:br>
            <a:r>
              <a:rPr lang="de-DE"/>
              <a:t>Vierte Ebene</a:t>
            </a:r>
            <a:br>
              <a:rPr lang="de-DE"/>
            </a:br>
            <a:r>
              <a:rPr lang="de-DE"/>
              <a:t>Fünfte Ebene</a:t>
            </a:r>
          </a:p>
        </p:txBody>
      </p:sp>
      <p:sp>
        <p:nvSpPr>
          <p:cNvPr id="4" name="Inhaltsplatzhalter 3"/>
          <p:cNvSpPr txBox="1">
            <a:spLocks noGrp="1"/>
          </p:cNvSpPr>
          <p:nvPr>
            <p:ph type="title" idx="4294967295"/>
          </p:nvPr>
        </p:nvSpPr>
        <p:spPr>
          <a:xfrm>
            <a:off x="6172200" y="1825560"/>
            <a:ext cx="5181480" cy="4351320"/>
          </a:xfrm>
        </p:spPr>
        <p:txBody>
          <a:bodyPr/>
          <a:lstStyle>
            <a:lvl1pPr>
              <a:spcAft>
                <a:spcPts val="1414"/>
              </a:spcAft>
              <a:buSzPct val="45000"/>
              <a:buFont typeface="StarSymbol"/>
              <a:buChar char="●"/>
              <a:defRPr lang="de-DE" b="0">
                <a:latin typeface="Calibri" pitchFamily="18"/>
              </a:defRPr>
            </a:lvl1pPr>
          </a:lstStyle>
          <a:p>
            <a:pPr lvl="0"/>
            <a:r>
              <a:rPr lang="de-DE"/>
              <a:t>Formatvorlagen des Textmasters bearbeiten</a:t>
            </a:r>
            <a:br>
              <a:rPr lang="de-DE"/>
            </a:br>
            <a:r>
              <a:rPr lang="de-DE"/>
              <a:t>Zweite Ebene</a:t>
            </a:r>
            <a:br>
              <a:rPr lang="de-DE"/>
            </a:br>
            <a:r>
              <a:rPr lang="de-DE"/>
              <a:t>Dritte Ebene</a:t>
            </a:r>
            <a:br>
              <a:rPr lang="de-DE"/>
            </a:br>
            <a:r>
              <a:rPr lang="de-DE"/>
              <a:t>Vierte Ebene</a:t>
            </a:r>
            <a:br>
              <a:rPr lang="de-DE"/>
            </a:br>
            <a:r>
              <a:rPr lang="de-DE"/>
              <a:t>Fünfte Ebene</a:t>
            </a:r>
          </a:p>
        </p:txBody>
      </p:sp>
      <p:sp>
        <p:nvSpPr>
          <p:cNvPr id="5" name="Fußzeilenplatzhalter 4"/>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6" name="Foliennummernplatzhalter 5"/>
          <p:cNvSpPr txBox="1">
            <a:spLocks noGrp="1"/>
          </p:cNvSpPr>
          <p:nvPr>
            <p:ph type="sldNum" sz="quarter" idx="8"/>
          </p:nvPr>
        </p:nvSpPr>
        <p:spPr/>
        <p:txBody>
          <a:bodyPr/>
          <a:lstStyle>
            <a:lvl1pPr>
              <a:defRPr/>
            </a:lvl1pPr>
          </a:lstStyle>
          <a:p>
            <a:pPr lvl="0"/>
            <a:fld id="{DAA1E446-2249-44C3-B9ED-4EB26755E6D6}" type="slidenum">
              <a:rPr/>
              <a:pPr lvl="0"/>
              <a:t>‹N›</a:t>
            </a:fld>
            <a:endParaRPr lang="it-IT"/>
          </a:p>
        </p:txBody>
      </p:sp>
    </p:spTree>
    <p:extLst>
      <p:ext uri="{BB962C8B-B14F-4D97-AF65-F5344CB8AC3E}">
        <p14:creationId xmlns="" xmlns:p14="http://schemas.microsoft.com/office/powerpoint/2010/main" val="14302884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txBox="1">
            <a:spLocks noGrp="1"/>
          </p:cNvSpPr>
          <p:nvPr>
            <p:ph type="title"/>
          </p:nvPr>
        </p:nvSpPr>
        <p:spPr>
          <a:xfrm>
            <a:off x="839879" y="365040"/>
            <a:ext cx="10515600" cy="1325520"/>
          </a:xfrm>
        </p:spPr>
        <p:txBody>
          <a:bodyPr/>
          <a:lstStyle>
            <a:lvl1pPr>
              <a:defRPr lang="de-DE"/>
            </a:lvl1pPr>
          </a:lstStyle>
          <a:p>
            <a:pPr lvl="0"/>
            <a:r>
              <a:rPr lang="de-DE"/>
              <a:t>Titelmasterformat durch Klicken bearbeiten</a:t>
            </a:r>
          </a:p>
        </p:txBody>
      </p:sp>
      <p:sp>
        <p:nvSpPr>
          <p:cNvPr id="3" name="Textplatzhalter 2"/>
          <p:cNvSpPr txBox="1">
            <a:spLocks noGrp="1"/>
          </p:cNvSpPr>
          <p:nvPr>
            <p:ph type="body" idx="1"/>
          </p:nvPr>
        </p:nvSpPr>
        <p:spPr>
          <a:xfrm>
            <a:off x="839879" y="1681200"/>
            <a:ext cx="5157720" cy="824040"/>
          </a:xfrm>
        </p:spPr>
        <p:txBody>
          <a:bodyPr anchor="b"/>
          <a:lstStyle>
            <a:lvl1pPr>
              <a:buNone/>
              <a:defRPr lang="de-DE" sz="2400" b="1"/>
            </a:lvl1pPr>
          </a:lstStyle>
          <a:p>
            <a:pPr lvl="0"/>
            <a:r>
              <a:rPr lang="de-DE"/>
              <a:t>Formatvorlagen des Textmasters bearbeiten</a:t>
            </a:r>
          </a:p>
        </p:txBody>
      </p:sp>
      <p:sp>
        <p:nvSpPr>
          <p:cNvPr id="4" name="Inhaltsplatzhalter 3"/>
          <p:cNvSpPr txBox="1">
            <a:spLocks noGrp="1"/>
          </p:cNvSpPr>
          <p:nvPr>
            <p:ph type="title" idx="4294967295"/>
          </p:nvPr>
        </p:nvSpPr>
        <p:spPr>
          <a:xfrm>
            <a:off x="839879" y="2505240"/>
            <a:ext cx="5157720" cy="3684600"/>
          </a:xfrm>
        </p:spPr>
        <p:txBody>
          <a:bodyPr/>
          <a:lstStyle>
            <a:lvl1pPr>
              <a:spcAft>
                <a:spcPts val="1414"/>
              </a:spcAft>
              <a:buSzPct val="45000"/>
              <a:buFont typeface="StarSymbol"/>
              <a:buChar char="●"/>
              <a:defRPr lang="de-DE" b="0">
                <a:latin typeface="Calibri" pitchFamily="18"/>
              </a:defRPr>
            </a:lvl1pPr>
          </a:lstStyle>
          <a:p>
            <a:pPr lvl="0"/>
            <a:r>
              <a:rPr lang="de-DE"/>
              <a:t>Formatvorlagen des Textmasters bearbeiten</a:t>
            </a:r>
            <a:br>
              <a:rPr lang="de-DE"/>
            </a:br>
            <a:r>
              <a:rPr lang="de-DE"/>
              <a:t>Zweite Ebene</a:t>
            </a:r>
            <a:br>
              <a:rPr lang="de-DE"/>
            </a:br>
            <a:r>
              <a:rPr lang="de-DE"/>
              <a:t>Dritte Ebene</a:t>
            </a:r>
            <a:br>
              <a:rPr lang="de-DE"/>
            </a:br>
            <a:r>
              <a:rPr lang="de-DE"/>
              <a:t>Vierte Ebene</a:t>
            </a:r>
            <a:br>
              <a:rPr lang="de-DE"/>
            </a:br>
            <a:r>
              <a:rPr lang="de-DE"/>
              <a:t>Fünfte Ebene</a:t>
            </a:r>
          </a:p>
        </p:txBody>
      </p:sp>
      <p:sp>
        <p:nvSpPr>
          <p:cNvPr id="5" name="Textplatzhalter 4"/>
          <p:cNvSpPr txBox="1">
            <a:spLocks noGrp="1"/>
          </p:cNvSpPr>
          <p:nvPr>
            <p:ph type="body" idx="3"/>
          </p:nvPr>
        </p:nvSpPr>
        <p:spPr>
          <a:xfrm>
            <a:off x="6172200" y="1681200"/>
            <a:ext cx="5183280" cy="824040"/>
          </a:xfrm>
        </p:spPr>
        <p:txBody>
          <a:bodyPr anchor="b"/>
          <a:lstStyle>
            <a:lvl1pPr>
              <a:buNone/>
              <a:defRPr lang="de-DE" sz="2400" b="1"/>
            </a:lvl1pPr>
          </a:lstStyle>
          <a:p>
            <a:pPr lvl="0"/>
            <a:r>
              <a:rPr lang="de-DE"/>
              <a:t>Formatvorlagen des Textmasters bearbeiten</a:t>
            </a:r>
          </a:p>
        </p:txBody>
      </p:sp>
      <p:sp>
        <p:nvSpPr>
          <p:cNvPr id="6" name="Inhaltsplatzhalter 5"/>
          <p:cNvSpPr txBox="1">
            <a:spLocks noGrp="1"/>
          </p:cNvSpPr>
          <p:nvPr>
            <p:ph type="title" idx="4294967295"/>
          </p:nvPr>
        </p:nvSpPr>
        <p:spPr>
          <a:xfrm>
            <a:off x="6172200" y="2505240"/>
            <a:ext cx="5183280" cy="3684600"/>
          </a:xfrm>
        </p:spPr>
        <p:txBody>
          <a:bodyPr/>
          <a:lstStyle>
            <a:lvl1pPr>
              <a:spcAft>
                <a:spcPts val="1414"/>
              </a:spcAft>
              <a:buSzPct val="45000"/>
              <a:buFont typeface="StarSymbol"/>
              <a:buChar char="●"/>
              <a:defRPr lang="de-DE" b="0">
                <a:latin typeface="Calibri" pitchFamily="18"/>
              </a:defRPr>
            </a:lvl1pPr>
          </a:lstStyle>
          <a:p>
            <a:pPr lvl="0"/>
            <a:r>
              <a:rPr lang="de-DE"/>
              <a:t>Formatvorlagen des Textmasters bearbeiten</a:t>
            </a:r>
            <a:br>
              <a:rPr lang="de-DE"/>
            </a:br>
            <a:r>
              <a:rPr lang="de-DE"/>
              <a:t>Zweite Ebene</a:t>
            </a:r>
            <a:br>
              <a:rPr lang="de-DE"/>
            </a:br>
            <a:r>
              <a:rPr lang="de-DE"/>
              <a:t>Dritte Ebene</a:t>
            </a:r>
            <a:br>
              <a:rPr lang="de-DE"/>
            </a:br>
            <a:r>
              <a:rPr lang="de-DE"/>
              <a:t>Vierte Ebene</a:t>
            </a:r>
            <a:br>
              <a:rPr lang="de-DE"/>
            </a:br>
            <a:r>
              <a:rPr lang="de-DE"/>
              <a:t>Fünfte Ebene</a:t>
            </a:r>
          </a:p>
        </p:txBody>
      </p:sp>
      <p:sp>
        <p:nvSpPr>
          <p:cNvPr id="7" name="Fußzeilenplatzhalter 6"/>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8" name="Foliennummernplatzhalter 7"/>
          <p:cNvSpPr txBox="1">
            <a:spLocks noGrp="1"/>
          </p:cNvSpPr>
          <p:nvPr>
            <p:ph type="sldNum" sz="quarter" idx="8"/>
          </p:nvPr>
        </p:nvSpPr>
        <p:spPr/>
        <p:txBody>
          <a:bodyPr/>
          <a:lstStyle>
            <a:lvl1pPr>
              <a:defRPr/>
            </a:lvl1pPr>
          </a:lstStyle>
          <a:p>
            <a:pPr lvl="0"/>
            <a:fld id="{6155E8B9-D9F8-44C6-A0E1-94577080FC74}" type="slidenum">
              <a:rPr/>
              <a:pPr lvl="0"/>
              <a:t>‹N›</a:t>
            </a:fld>
            <a:endParaRPr lang="it-IT"/>
          </a:p>
        </p:txBody>
      </p:sp>
    </p:spTree>
    <p:extLst>
      <p:ext uri="{BB962C8B-B14F-4D97-AF65-F5344CB8AC3E}">
        <p14:creationId xmlns="" xmlns:p14="http://schemas.microsoft.com/office/powerpoint/2010/main" val="24884555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lang="de-DE"/>
            </a:lvl1pPr>
          </a:lstStyle>
          <a:p>
            <a:pPr lvl="0"/>
            <a:r>
              <a:rPr lang="de-DE"/>
              <a:t>Titelmasterformat durch Klicken bearbeiten</a:t>
            </a:r>
          </a:p>
        </p:txBody>
      </p:sp>
      <p:sp>
        <p:nvSpPr>
          <p:cNvPr id="3" name="Fußzeilenplatzhalter 2"/>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4" name="Foliennummernplatzhalter 3"/>
          <p:cNvSpPr txBox="1">
            <a:spLocks noGrp="1"/>
          </p:cNvSpPr>
          <p:nvPr>
            <p:ph type="sldNum" sz="quarter" idx="8"/>
          </p:nvPr>
        </p:nvSpPr>
        <p:spPr/>
        <p:txBody>
          <a:bodyPr/>
          <a:lstStyle>
            <a:lvl1pPr>
              <a:defRPr/>
            </a:lvl1pPr>
          </a:lstStyle>
          <a:p>
            <a:pPr lvl="0"/>
            <a:fld id="{45A91FFE-206F-4C44-9EA0-960949C932B0}" type="slidenum">
              <a:rPr/>
              <a:pPr lvl="0"/>
              <a:t>‹N›</a:t>
            </a:fld>
            <a:endParaRPr lang="it-IT"/>
          </a:p>
        </p:txBody>
      </p:sp>
    </p:spTree>
    <p:extLst>
      <p:ext uri="{BB962C8B-B14F-4D97-AF65-F5344CB8AC3E}">
        <p14:creationId xmlns="" xmlns:p14="http://schemas.microsoft.com/office/powerpoint/2010/main" val="23808699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ußzeilenplatzhalter 1"/>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3" name="Foliennummernplatzhalter 2"/>
          <p:cNvSpPr txBox="1">
            <a:spLocks noGrp="1"/>
          </p:cNvSpPr>
          <p:nvPr>
            <p:ph type="sldNum" sz="quarter" idx="8"/>
          </p:nvPr>
        </p:nvSpPr>
        <p:spPr/>
        <p:txBody>
          <a:bodyPr/>
          <a:lstStyle>
            <a:lvl1pPr>
              <a:defRPr/>
            </a:lvl1pPr>
          </a:lstStyle>
          <a:p>
            <a:pPr lvl="0"/>
            <a:fld id="{25AFFBDA-5B05-47EF-B5C9-27BEABD394F1}" type="slidenum">
              <a:rPr/>
              <a:pPr lvl="0"/>
              <a:t>‹N›</a:t>
            </a:fld>
            <a:endParaRPr lang="it-IT"/>
          </a:p>
        </p:txBody>
      </p:sp>
      <p:sp>
        <p:nvSpPr>
          <p:cNvPr id="4" name="Titel 3"/>
          <p:cNvSpPr txBox="1">
            <a:spLocks noGrp="1"/>
          </p:cNvSpPr>
          <p:nvPr>
            <p:ph type="title" idx="4294967295"/>
          </p:nvPr>
        </p:nvSpPr>
        <p:spPr>
          <a:xfrm>
            <a:off x="609480" y="273600"/>
            <a:ext cx="10972440" cy="1144800"/>
          </a:xfrm>
        </p:spPr>
        <p:txBody>
          <a:bodyPr lIns="0" tIns="0" rIns="0" bIns="0" anchor="ctr" anchorCtr="1"/>
          <a:lstStyle>
            <a:lvl1pPr algn="ctr" hangingPunct="0">
              <a:defRPr sz="4400" b="0">
                <a:latin typeface="Arial" pitchFamily="18"/>
                <a:ea typeface="Arial Unicode MS" pitchFamily="2"/>
                <a:cs typeface="Mangal" pitchFamily="2"/>
              </a:defRPr>
            </a:lvl1pPr>
          </a:lstStyle>
          <a:p>
            <a:pPr lvl="0"/>
            <a:endParaRPr lang="it-IT"/>
          </a:p>
        </p:txBody>
      </p:sp>
      <p:sp>
        <p:nvSpPr>
          <p:cNvPr id="5" name="Textplatzhalter 4"/>
          <p:cNvSpPr txBox="1">
            <a:spLocks noGrp="1"/>
          </p:cNvSpPr>
          <p:nvPr>
            <p:ph type="body" idx="4294967295"/>
          </p:nvPr>
        </p:nvSpPr>
        <p:spPr>
          <a:xfrm>
            <a:off x="609480" y="1604520"/>
            <a:ext cx="10972440" cy="3977279"/>
          </a:xfrm>
        </p:spPr>
        <p:txBody>
          <a:bodyPr lIns="0" tIns="0" rIns="0" bIns="0"/>
          <a:lstStyle>
            <a:lvl1pPr hangingPunct="0">
              <a:spcAft>
                <a:spcPts val="1417"/>
              </a:spcAft>
              <a:buNone/>
              <a:defRPr sz="3200">
                <a:latin typeface="Arial" pitchFamily="18"/>
                <a:ea typeface="Arial Unicode MS" pitchFamily="2"/>
                <a:cs typeface="Mangal" pitchFamily="2"/>
              </a:defRPr>
            </a:lvl1pPr>
          </a:lstStyle>
          <a:p>
            <a:pPr lvl="0"/>
            <a:endParaRPr lang="it-IT"/>
          </a:p>
        </p:txBody>
      </p:sp>
    </p:spTree>
    <p:extLst>
      <p:ext uri="{BB962C8B-B14F-4D97-AF65-F5344CB8AC3E}">
        <p14:creationId xmlns="" xmlns:p14="http://schemas.microsoft.com/office/powerpoint/2010/main" val="18833321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txBox="1">
            <a:spLocks noGrp="1"/>
          </p:cNvSpPr>
          <p:nvPr>
            <p:ph type="title"/>
          </p:nvPr>
        </p:nvSpPr>
        <p:spPr>
          <a:xfrm>
            <a:off x="839879" y="457200"/>
            <a:ext cx="3932280" cy="1600200"/>
          </a:xfrm>
        </p:spPr>
        <p:txBody>
          <a:bodyPr anchor="b"/>
          <a:lstStyle>
            <a:lvl1pPr>
              <a:defRPr lang="de-DE" sz="3200"/>
            </a:lvl1pPr>
          </a:lstStyle>
          <a:p>
            <a:pPr lvl="0"/>
            <a:r>
              <a:rPr lang="de-DE"/>
              <a:t>Titelmasterformat durch Klicken bearbeiten</a:t>
            </a:r>
          </a:p>
        </p:txBody>
      </p:sp>
      <p:sp>
        <p:nvSpPr>
          <p:cNvPr id="3" name="Inhaltsplatzhalter 2"/>
          <p:cNvSpPr txBox="1">
            <a:spLocks noGrp="1"/>
          </p:cNvSpPr>
          <p:nvPr>
            <p:ph type="title" idx="4294967295"/>
          </p:nvPr>
        </p:nvSpPr>
        <p:spPr>
          <a:xfrm>
            <a:off x="5183280" y="987480"/>
            <a:ext cx="6172200" cy="4873679"/>
          </a:xfrm>
        </p:spPr>
        <p:txBody>
          <a:bodyPr/>
          <a:lstStyle>
            <a:lvl1pPr>
              <a:spcAft>
                <a:spcPts val="1414"/>
              </a:spcAft>
              <a:buSzPct val="45000"/>
              <a:buFont typeface="StarSymbol"/>
              <a:buChar char="●"/>
              <a:defRPr lang="de-DE" sz="3200" b="0">
                <a:latin typeface="Calibri" pitchFamily="18"/>
              </a:defRPr>
            </a:lvl1pPr>
          </a:lstStyle>
          <a:p>
            <a:pPr lvl="0"/>
            <a:r>
              <a:rPr lang="de-DE"/>
              <a:t>Formatvorlagen des Textmasters bearbeiten</a:t>
            </a:r>
            <a:br>
              <a:rPr lang="de-DE"/>
            </a:br>
            <a:r>
              <a:rPr lang="de-DE"/>
              <a:t>Zweite Ebene</a:t>
            </a:r>
            <a:br>
              <a:rPr lang="de-DE"/>
            </a:br>
            <a:r>
              <a:rPr lang="de-DE"/>
              <a:t>Dritte Ebene</a:t>
            </a:r>
            <a:br>
              <a:rPr lang="de-DE"/>
            </a:br>
            <a:r>
              <a:rPr lang="de-DE"/>
              <a:t>Vierte Ebene</a:t>
            </a:r>
            <a:br>
              <a:rPr lang="de-DE"/>
            </a:br>
            <a:r>
              <a:rPr lang="de-DE"/>
              <a:t>Fünfte Ebene</a:t>
            </a:r>
          </a:p>
        </p:txBody>
      </p:sp>
      <p:sp>
        <p:nvSpPr>
          <p:cNvPr id="4" name="Textplatzhalter 3"/>
          <p:cNvSpPr txBox="1">
            <a:spLocks noGrp="1"/>
          </p:cNvSpPr>
          <p:nvPr>
            <p:ph type="body" idx="2"/>
          </p:nvPr>
        </p:nvSpPr>
        <p:spPr>
          <a:xfrm>
            <a:off x="839879" y="2057400"/>
            <a:ext cx="3932280" cy="3811679"/>
          </a:xfrm>
        </p:spPr>
        <p:txBody>
          <a:bodyPr/>
          <a:lstStyle>
            <a:lvl1pPr>
              <a:buNone/>
              <a:defRPr lang="de-DE" sz="1600"/>
            </a:lvl1pPr>
          </a:lstStyle>
          <a:p>
            <a:pPr lvl="0"/>
            <a:r>
              <a:rPr lang="de-DE"/>
              <a:t>Formatvorlagen des Textmasters bearbeiten</a:t>
            </a:r>
          </a:p>
        </p:txBody>
      </p:sp>
      <p:sp>
        <p:nvSpPr>
          <p:cNvPr id="5" name="Fußzeilenplatzhalter 4"/>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6" name="Foliennummernplatzhalter 5"/>
          <p:cNvSpPr txBox="1">
            <a:spLocks noGrp="1"/>
          </p:cNvSpPr>
          <p:nvPr>
            <p:ph type="sldNum" sz="quarter" idx="8"/>
          </p:nvPr>
        </p:nvSpPr>
        <p:spPr/>
        <p:txBody>
          <a:bodyPr/>
          <a:lstStyle>
            <a:lvl1pPr>
              <a:defRPr/>
            </a:lvl1pPr>
          </a:lstStyle>
          <a:p>
            <a:pPr lvl="0"/>
            <a:fld id="{629F8F57-AB0C-4941-A22A-8B6A491E0E40}" type="slidenum">
              <a:rPr/>
              <a:pPr lvl="0"/>
              <a:t>‹N›</a:t>
            </a:fld>
            <a:endParaRPr lang="it-IT"/>
          </a:p>
        </p:txBody>
      </p:sp>
    </p:spTree>
    <p:extLst>
      <p:ext uri="{BB962C8B-B14F-4D97-AF65-F5344CB8AC3E}">
        <p14:creationId xmlns="" xmlns:p14="http://schemas.microsoft.com/office/powerpoint/2010/main" val="2105785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nchorCtr="0"/>
          <a:lstStyle>
            <a:lvl1pPr marL="0" marR="0" indent="0" algn="l">
              <a:lnSpc>
                <a:spcPct val="90000"/>
              </a:lnSpc>
              <a:spcBef>
                <a:spcPts val="0"/>
              </a:spcBef>
              <a:spcAft>
                <a:spcPts val="0"/>
              </a:spcAft>
              <a:defRPr lang="de-DE" spc="0" baseline="0">
                <a:solidFill>
                  <a:srgbClr val="000000"/>
                </a:solidFill>
                <a:latin typeface="Calibri" pitchFamily="34"/>
                <a:ea typeface="Microsoft YaHei" pitchFamily="2"/>
              </a:defRPr>
            </a:lvl1pPr>
          </a:lstStyle>
          <a:p>
            <a:pPr lvl="0"/>
            <a:r>
              <a:rPr lang="de-DE"/>
              <a:t>Titelmasterformat durch Klicken bearbeiten</a:t>
            </a:r>
          </a:p>
        </p:txBody>
      </p:sp>
      <p:sp>
        <p:nvSpPr>
          <p:cNvPr id="3" name="Inhaltsplatzhalter 2"/>
          <p:cNvSpPr txBox="1">
            <a:spLocks noGrp="1"/>
          </p:cNvSpPr>
          <p:nvPr>
            <p:ph type="title" idx="4294967295"/>
          </p:nvPr>
        </p:nvSpPr>
        <p:spPr>
          <a:xfrm>
            <a:off x="609480" y="1604520"/>
            <a:ext cx="10972440" cy="4525920"/>
          </a:xfrm>
        </p:spPr>
        <p:txBody>
          <a:bodyPr anchor="t" anchorCtr="0"/>
          <a:lstStyle>
            <a:lvl1pPr marL="0" marR="0" indent="0" algn="l" hangingPunct="1">
              <a:lnSpc>
                <a:spcPct val="90000"/>
              </a:lnSpc>
              <a:spcBef>
                <a:spcPts val="0"/>
              </a:spcBef>
              <a:spcAft>
                <a:spcPts val="1414"/>
              </a:spcAft>
              <a:defRPr lang="de-DE" sz="2800" spc="0" baseline="0">
                <a:solidFill>
                  <a:srgbClr val="000000"/>
                </a:solidFill>
                <a:latin typeface="Calibri" pitchFamily="18"/>
                <a:ea typeface="Microsoft YaHei" pitchFamily="2"/>
              </a:defRPr>
            </a:lvl1pPr>
          </a:lstStyle>
          <a:p>
            <a:pPr lvl="0"/>
            <a:r>
              <a:rPr lang="de-DE"/>
              <a:t>Formatvorlagen des Textmasters bearbeiten</a:t>
            </a:r>
            <a:br>
              <a:rPr lang="de-DE"/>
            </a:br>
            <a:r>
              <a:rPr lang="de-DE"/>
              <a:t>Zweite Ebene</a:t>
            </a:r>
            <a:br>
              <a:rPr lang="de-DE"/>
            </a:br>
            <a:r>
              <a:rPr lang="de-DE"/>
              <a:t>Dritte Ebene</a:t>
            </a:r>
            <a:br>
              <a:rPr lang="de-DE"/>
            </a:br>
            <a:r>
              <a:rPr lang="de-DE"/>
              <a:t>Vierte Ebene</a:t>
            </a:r>
            <a:br>
              <a:rPr lang="de-DE"/>
            </a:br>
            <a:r>
              <a:rPr lang="de-DE"/>
              <a:t>Fünfte Ebene</a:t>
            </a:r>
          </a:p>
        </p:txBody>
      </p:sp>
      <p:sp>
        <p:nvSpPr>
          <p:cNvPr id="4" name="Datumsplatzhalter 3"/>
          <p:cNvSpPr txBox="1">
            <a:spLocks noGrp="1"/>
          </p:cNvSpPr>
          <p:nvPr>
            <p:ph type="dt" sz="half" idx="7"/>
          </p:nvPr>
        </p:nvSpPr>
        <p:spPr/>
        <p:txBody>
          <a:bodyPr/>
          <a:lstStyle>
            <a:lvl1pPr>
              <a:defRPr/>
            </a:lvl1pPr>
          </a:lstStyle>
          <a:p>
            <a:pPr lvl="0"/>
            <a:endParaRPr lang="it-IT"/>
          </a:p>
        </p:txBody>
      </p:sp>
      <p:sp>
        <p:nvSpPr>
          <p:cNvPr id="5" name="Fußzeilenplatzhalter 4"/>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6" name="Foliennummernplatzhalter 5"/>
          <p:cNvSpPr txBox="1">
            <a:spLocks noGrp="1"/>
          </p:cNvSpPr>
          <p:nvPr>
            <p:ph type="sldNum" sz="quarter" idx="8"/>
          </p:nvPr>
        </p:nvSpPr>
        <p:spPr/>
        <p:txBody>
          <a:bodyPr/>
          <a:lstStyle>
            <a:lvl1pPr>
              <a:defRPr/>
            </a:lvl1pPr>
          </a:lstStyle>
          <a:p>
            <a:pPr lvl="0"/>
            <a:fld id="{C907B9C7-F14B-408B-B76D-0B3808D205FC}" type="slidenum">
              <a:rPr/>
              <a:pPr lvl="0"/>
              <a:t>‹N›</a:t>
            </a:fld>
            <a:endParaRPr lang="it-IT"/>
          </a:p>
        </p:txBody>
      </p:sp>
    </p:spTree>
    <p:extLst>
      <p:ext uri="{BB962C8B-B14F-4D97-AF65-F5344CB8AC3E}">
        <p14:creationId xmlns="" xmlns:p14="http://schemas.microsoft.com/office/powerpoint/2010/main" val="23965850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txBox="1">
            <a:spLocks noGrp="1"/>
          </p:cNvSpPr>
          <p:nvPr>
            <p:ph type="title"/>
          </p:nvPr>
        </p:nvSpPr>
        <p:spPr>
          <a:xfrm>
            <a:off x="839879" y="457200"/>
            <a:ext cx="3932280" cy="1600200"/>
          </a:xfrm>
        </p:spPr>
        <p:txBody>
          <a:bodyPr anchor="b"/>
          <a:lstStyle>
            <a:lvl1pPr>
              <a:defRPr lang="de-DE" sz="3200"/>
            </a:lvl1pPr>
          </a:lstStyle>
          <a:p>
            <a:pPr lvl="0"/>
            <a:r>
              <a:rPr lang="de-DE"/>
              <a:t>Titelmasterformat durch Klicken bearbeiten</a:t>
            </a:r>
          </a:p>
        </p:txBody>
      </p:sp>
      <p:sp>
        <p:nvSpPr>
          <p:cNvPr id="3" name="Bildplatzhalter 2"/>
          <p:cNvSpPr txBox="1">
            <a:spLocks noGrp="1"/>
          </p:cNvSpPr>
          <p:nvPr>
            <p:ph type="title" idx="4294967295"/>
          </p:nvPr>
        </p:nvSpPr>
        <p:spPr>
          <a:xfrm>
            <a:off x="5183280" y="987480"/>
            <a:ext cx="6172200" cy="4873679"/>
          </a:xfrm>
        </p:spPr>
        <p:txBody>
          <a:bodyPr anchorCtr="1"/>
          <a:lstStyle>
            <a:lvl1pPr algn="ctr" hangingPunct="0">
              <a:defRPr sz="4400" b="0">
                <a:latin typeface="Arial" pitchFamily="18"/>
                <a:ea typeface="Arial Unicode MS" pitchFamily="2"/>
                <a:cs typeface="Mangal" pitchFamily="2"/>
              </a:defRPr>
            </a:lvl1pPr>
          </a:lstStyle>
          <a:p>
            <a:pPr lvl="0"/>
            <a:endParaRPr lang="it-IT"/>
          </a:p>
        </p:txBody>
      </p:sp>
      <p:sp>
        <p:nvSpPr>
          <p:cNvPr id="4" name="Textplatzhalter 3"/>
          <p:cNvSpPr txBox="1">
            <a:spLocks noGrp="1"/>
          </p:cNvSpPr>
          <p:nvPr>
            <p:ph type="body" idx="2"/>
          </p:nvPr>
        </p:nvSpPr>
        <p:spPr>
          <a:xfrm>
            <a:off x="839879" y="2057400"/>
            <a:ext cx="3932280" cy="3811679"/>
          </a:xfrm>
        </p:spPr>
        <p:txBody>
          <a:bodyPr/>
          <a:lstStyle>
            <a:lvl1pPr>
              <a:buNone/>
              <a:defRPr lang="de-DE" sz="1600"/>
            </a:lvl1pPr>
          </a:lstStyle>
          <a:p>
            <a:pPr lvl="0"/>
            <a:r>
              <a:rPr lang="de-DE"/>
              <a:t>Formatvorlagen des Textmasters bearbeiten</a:t>
            </a:r>
          </a:p>
        </p:txBody>
      </p:sp>
      <p:sp>
        <p:nvSpPr>
          <p:cNvPr id="5" name="Fußzeilenplatzhalter 4"/>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6" name="Foliennummernplatzhalter 5"/>
          <p:cNvSpPr txBox="1">
            <a:spLocks noGrp="1"/>
          </p:cNvSpPr>
          <p:nvPr>
            <p:ph type="sldNum" sz="quarter" idx="8"/>
          </p:nvPr>
        </p:nvSpPr>
        <p:spPr/>
        <p:txBody>
          <a:bodyPr/>
          <a:lstStyle>
            <a:lvl1pPr>
              <a:defRPr/>
            </a:lvl1pPr>
          </a:lstStyle>
          <a:p>
            <a:pPr lvl="0"/>
            <a:fld id="{F8490DB2-14FA-411B-BDE2-559A76AB2436}" type="slidenum">
              <a:rPr/>
              <a:pPr lvl="0"/>
              <a:t>‹N›</a:t>
            </a:fld>
            <a:endParaRPr lang="it-IT"/>
          </a:p>
        </p:txBody>
      </p:sp>
    </p:spTree>
    <p:extLst>
      <p:ext uri="{BB962C8B-B14F-4D97-AF65-F5344CB8AC3E}">
        <p14:creationId xmlns="" xmlns:p14="http://schemas.microsoft.com/office/powerpoint/2010/main" val="11377471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lang="de-DE"/>
            </a:lvl1pPr>
          </a:lstStyle>
          <a:p>
            <a:pPr lvl="0"/>
            <a:r>
              <a:rPr lang="de-DE"/>
              <a:t>Titelmasterformat durch Klicken bearbeiten</a:t>
            </a:r>
          </a:p>
        </p:txBody>
      </p:sp>
      <p:sp>
        <p:nvSpPr>
          <p:cNvPr id="3" name="Vertikaler Textplatzhalter 2"/>
          <p:cNvSpPr txBox="1">
            <a:spLocks noGrp="1"/>
          </p:cNvSpPr>
          <p:nvPr>
            <p:ph type="body" orient="vert" idx="1"/>
          </p:nvPr>
        </p:nvSpPr>
        <p:spPr/>
        <p:txBody>
          <a:bodyPr vert="eaVert"/>
          <a:lstStyle>
            <a:lvl1pPr>
              <a:defRPr lang="de-DE"/>
            </a:lvl1pPr>
            <a:lvl2pPr>
              <a:defRPr lang="de-DE"/>
            </a:lvl2pPr>
            <a:lvl3pPr>
              <a:defRPr lang="de-DE"/>
            </a:lvl3pPr>
            <a:lvl4pPr>
              <a:defRPr lang="de-DE"/>
            </a:lvl4pPr>
            <a:lvl5pPr>
              <a:defRPr lang="de-DE"/>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Fußzeilenplatzhalter 3"/>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5" name="Foliennummernplatzhalter 4"/>
          <p:cNvSpPr txBox="1">
            <a:spLocks noGrp="1"/>
          </p:cNvSpPr>
          <p:nvPr>
            <p:ph type="sldNum" sz="quarter" idx="8"/>
          </p:nvPr>
        </p:nvSpPr>
        <p:spPr/>
        <p:txBody>
          <a:bodyPr/>
          <a:lstStyle>
            <a:lvl1pPr>
              <a:defRPr/>
            </a:lvl1pPr>
          </a:lstStyle>
          <a:p>
            <a:pPr lvl="0"/>
            <a:fld id="{299C7B72-3204-414D-B9E6-AC6B233108FD}" type="slidenum">
              <a:rPr/>
              <a:pPr lvl="0"/>
              <a:t>‹N›</a:t>
            </a:fld>
            <a:endParaRPr lang="it-IT"/>
          </a:p>
        </p:txBody>
      </p:sp>
    </p:spTree>
    <p:extLst>
      <p:ext uri="{BB962C8B-B14F-4D97-AF65-F5344CB8AC3E}">
        <p14:creationId xmlns="" xmlns:p14="http://schemas.microsoft.com/office/powerpoint/2010/main" val="14408196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txBox="1">
            <a:spLocks noGrp="1"/>
          </p:cNvSpPr>
          <p:nvPr>
            <p:ph type="title" orient="vert"/>
          </p:nvPr>
        </p:nvSpPr>
        <p:spPr>
          <a:xfrm>
            <a:off x="8724960" y="365040"/>
            <a:ext cx="2628720" cy="5811840"/>
          </a:xfrm>
        </p:spPr>
        <p:txBody>
          <a:bodyPr vert="eaVert"/>
          <a:lstStyle>
            <a:lvl1pPr>
              <a:defRPr lang="de-DE"/>
            </a:lvl1pPr>
          </a:lstStyle>
          <a:p>
            <a:pPr lvl="0"/>
            <a:r>
              <a:rPr lang="de-DE"/>
              <a:t>Titelmasterformat durch Klicken bearbeiten</a:t>
            </a:r>
          </a:p>
        </p:txBody>
      </p:sp>
      <p:sp>
        <p:nvSpPr>
          <p:cNvPr id="3" name="Vertikaler Textplatzhalter 2"/>
          <p:cNvSpPr txBox="1">
            <a:spLocks noGrp="1"/>
          </p:cNvSpPr>
          <p:nvPr>
            <p:ph type="body" orient="vert" idx="1"/>
          </p:nvPr>
        </p:nvSpPr>
        <p:spPr>
          <a:xfrm>
            <a:off x="838080" y="365040"/>
            <a:ext cx="7734239" cy="5811840"/>
          </a:xfrm>
        </p:spPr>
        <p:txBody>
          <a:bodyPr vert="eaVert"/>
          <a:lstStyle>
            <a:lvl1pPr>
              <a:defRPr lang="de-DE"/>
            </a:lvl1pPr>
            <a:lvl2pPr>
              <a:defRPr lang="de-DE"/>
            </a:lvl2pPr>
            <a:lvl3pPr>
              <a:defRPr lang="de-DE"/>
            </a:lvl3pPr>
            <a:lvl4pPr>
              <a:defRPr lang="de-DE"/>
            </a:lvl4pPr>
            <a:lvl5pPr>
              <a:defRPr lang="de-DE"/>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Fußzeilenplatzhalter 3"/>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5" name="Foliennummernplatzhalter 4"/>
          <p:cNvSpPr txBox="1">
            <a:spLocks noGrp="1"/>
          </p:cNvSpPr>
          <p:nvPr>
            <p:ph type="sldNum" sz="quarter" idx="8"/>
          </p:nvPr>
        </p:nvSpPr>
        <p:spPr/>
        <p:txBody>
          <a:bodyPr/>
          <a:lstStyle>
            <a:lvl1pPr>
              <a:defRPr/>
            </a:lvl1pPr>
          </a:lstStyle>
          <a:p>
            <a:pPr lvl="0"/>
            <a:fld id="{86001975-5333-49E4-A840-5A259F33E5C7}" type="slidenum">
              <a:rPr/>
              <a:pPr lvl="0"/>
              <a:t>‹N›</a:t>
            </a:fld>
            <a:endParaRPr lang="it-IT"/>
          </a:p>
        </p:txBody>
      </p:sp>
    </p:spTree>
    <p:extLst>
      <p:ext uri="{BB962C8B-B14F-4D97-AF65-F5344CB8AC3E}">
        <p14:creationId xmlns="" xmlns:p14="http://schemas.microsoft.com/office/powerpoint/2010/main" val="6965072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r>
              <a:rPr lang="it-IT"/>
              <a:t>Analisi dei processi di negoziazione sociale. Il punto di vista degli amministratori comunali</a:t>
            </a:r>
          </a:p>
        </p:txBody>
      </p:sp>
      <p:sp>
        <p:nvSpPr>
          <p:cNvPr id="6" name="Segnaposto numero diapositiva 5"/>
          <p:cNvSpPr>
            <a:spLocks noGrp="1"/>
          </p:cNvSpPr>
          <p:nvPr>
            <p:ph type="sldNum" sz="quarter" idx="12"/>
          </p:nvPr>
        </p:nvSpPr>
        <p:spPr/>
        <p:txBody>
          <a:bodyPr/>
          <a:lstStyle/>
          <a:p>
            <a:fld id="{DB021A5B-36BE-41E5-B734-6716E131E1EC}" type="slidenum">
              <a:rPr lang="it-IT" smtClean="0"/>
              <a:pPr/>
              <a:t>‹N›</a:t>
            </a:fld>
            <a:endParaRPr lang="it-IT"/>
          </a:p>
        </p:txBody>
      </p:sp>
    </p:spTree>
    <p:extLst>
      <p:ext uri="{BB962C8B-B14F-4D97-AF65-F5344CB8AC3E}">
        <p14:creationId xmlns="" xmlns:p14="http://schemas.microsoft.com/office/powerpoint/2010/main" val="29578792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endParaRPr lang="it-IT"/>
          </a:p>
        </p:txBody>
      </p:sp>
      <p:sp>
        <p:nvSpPr>
          <p:cNvPr id="3" name="Segnaposto piè di pagina 2"/>
          <p:cNvSpPr>
            <a:spLocks noGrp="1"/>
          </p:cNvSpPr>
          <p:nvPr>
            <p:ph type="ftr" sz="quarter" idx="11"/>
          </p:nvPr>
        </p:nvSpPr>
        <p:spPr/>
        <p:txBody>
          <a:bodyPr/>
          <a:lstStyle/>
          <a:p>
            <a:r>
              <a:rPr lang="it-IT"/>
              <a:t>Analisi dei processi di negoziazione sociale. Il punto di vista degli amministratori comunali</a:t>
            </a:r>
          </a:p>
        </p:txBody>
      </p:sp>
      <p:sp>
        <p:nvSpPr>
          <p:cNvPr id="4" name="Segnaposto numero diapositiva 3"/>
          <p:cNvSpPr>
            <a:spLocks noGrp="1"/>
          </p:cNvSpPr>
          <p:nvPr>
            <p:ph type="sldNum" sz="quarter" idx="12"/>
          </p:nvPr>
        </p:nvSpPr>
        <p:spPr/>
        <p:txBody>
          <a:bodyPr/>
          <a:lstStyle/>
          <a:p>
            <a:fld id="{04367BCE-68C4-48F0-967E-BA0255BE7097}" type="slidenum">
              <a:rPr lang="it-IT" smtClean="0"/>
              <a:pPr/>
              <a:t>‹N›</a:t>
            </a:fld>
            <a:endParaRPr lang="it-IT"/>
          </a:p>
        </p:txBody>
      </p:sp>
    </p:spTree>
    <p:extLst>
      <p:ext uri="{BB962C8B-B14F-4D97-AF65-F5344CB8AC3E}">
        <p14:creationId xmlns="" xmlns:p14="http://schemas.microsoft.com/office/powerpoint/2010/main" val="11471191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5" name="Segnaposto data 4"/>
          <p:cNvSpPr>
            <a:spLocks noGrp="1"/>
          </p:cNvSpPr>
          <p:nvPr>
            <p:ph type="dt" sz="half" idx="10"/>
          </p:nvPr>
        </p:nvSpPr>
        <p:spPr/>
        <p:txBody>
          <a:bodyPr/>
          <a:lstStyle/>
          <a:p>
            <a:endParaRPr lang="it-IT"/>
          </a:p>
        </p:txBody>
      </p:sp>
      <p:sp>
        <p:nvSpPr>
          <p:cNvPr id="6" name="Segnaposto piè di pagina 5"/>
          <p:cNvSpPr>
            <a:spLocks noGrp="1"/>
          </p:cNvSpPr>
          <p:nvPr>
            <p:ph type="ftr" sz="quarter" idx="11"/>
          </p:nvPr>
        </p:nvSpPr>
        <p:spPr/>
        <p:txBody>
          <a:bodyPr/>
          <a:lstStyle/>
          <a:p>
            <a:r>
              <a:rPr lang="it-IT"/>
              <a:t>Analisi dei processi di negoziazione sociale. Il punto di vista degli amministratori comunali</a:t>
            </a:r>
          </a:p>
        </p:txBody>
      </p:sp>
      <p:sp>
        <p:nvSpPr>
          <p:cNvPr id="7" name="Segnaposto numero diapositiva 6"/>
          <p:cNvSpPr>
            <a:spLocks noGrp="1"/>
          </p:cNvSpPr>
          <p:nvPr>
            <p:ph type="sldNum" sz="quarter" idx="12"/>
          </p:nvPr>
        </p:nvSpPr>
        <p:spPr/>
        <p:txBody>
          <a:bodyPr/>
          <a:lstStyle/>
          <a:p>
            <a:fld id="{04367BCE-68C4-48F0-967E-BA0255BE7097}" type="slidenum">
              <a:rPr lang="it-IT" smtClean="0"/>
              <a:pPr/>
              <a:t>‹N›</a:t>
            </a:fld>
            <a:endParaRPr lang="it-IT"/>
          </a:p>
        </p:txBody>
      </p:sp>
      <p:sp>
        <p:nvSpPr>
          <p:cNvPr id="9" name="Segnaposto contenuto 8"/>
          <p:cNvSpPr>
            <a:spLocks noGrp="1"/>
          </p:cNvSpPr>
          <p:nvPr>
            <p:ph sz="quarter" idx="1"/>
          </p:nvPr>
        </p:nvSpPr>
        <p:spPr>
          <a:xfrm>
            <a:off x="609600" y="1600200"/>
            <a:ext cx="4876800" cy="45720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11" name="Segnaposto contenuto 10"/>
          <p:cNvSpPr>
            <a:spLocks noGrp="1"/>
          </p:cNvSpPr>
          <p:nvPr>
            <p:ph sz="quarter" idx="2"/>
          </p:nvPr>
        </p:nvSpPr>
        <p:spPr>
          <a:xfrm>
            <a:off x="5693664" y="1600200"/>
            <a:ext cx="4876800" cy="45720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Tree>
    <p:extLst>
      <p:ext uri="{BB962C8B-B14F-4D97-AF65-F5344CB8AC3E}">
        <p14:creationId xmlns="" xmlns:p14="http://schemas.microsoft.com/office/powerpoint/2010/main" val="2144356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
    <p:spTree>
      <p:nvGrpSpPr>
        <p:cNvPr id="1" name=""/>
        <p:cNvGrpSpPr/>
        <p:nvPr/>
      </p:nvGrpSpPr>
      <p:grpSpPr>
        <a:xfrm>
          <a:off x="0" y="0"/>
          <a:ext cx="0" cy="0"/>
          <a:chOff x="0" y="0"/>
          <a:chExt cx="0" cy="0"/>
        </a:xfrm>
      </p:grpSpPr>
      <p:sp>
        <p:nvSpPr>
          <p:cNvPr id="2" name="Titel 1"/>
          <p:cNvSpPr txBox="1">
            <a:spLocks noGrp="1"/>
          </p:cNvSpPr>
          <p:nvPr>
            <p:ph type="title"/>
          </p:nvPr>
        </p:nvSpPr>
        <p:spPr>
          <a:xfrm>
            <a:off x="831959" y="1709640"/>
            <a:ext cx="10515600" cy="2852640"/>
          </a:xfrm>
        </p:spPr>
        <p:txBody>
          <a:bodyPr anchor="b" anchorCtr="0"/>
          <a:lstStyle>
            <a:lvl1pPr marL="0" marR="0" indent="0" algn="l">
              <a:lnSpc>
                <a:spcPct val="90000"/>
              </a:lnSpc>
              <a:spcBef>
                <a:spcPts val="0"/>
              </a:spcBef>
              <a:spcAft>
                <a:spcPts val="0"/>
              </a:spcAft>
              <a:defRPr lang="de-DE" sz="6000" spc="0" baseline="0">
                <a:solidFill>
                  <a:srgbClr val="000000"/>
                </a:solidFill>
                <a:latin typeface="Calibri" pitchFamily="34"/>
                <a:ea typeface="Microsoft YaHei" pitchFamily="2"/>
              </a:defRPr>
            </a:lvl1pPr>
          </a:lstStyle>
          <a:p>
            <a:pPr lvl="0"/>
            <a:r>
              <a:rPr lang="de-DE"/>
              <a:t>Titelmasterformat durch Klicken bearbeiten</a:t>
            </a:r>
          </a:p>
        </p:txBody>
      </p:sp>
      <p:sp>
        <p:nvSpPr>
          <p:cNvPr id="3" name="Textplatzhalter 2"/>
          <p:cNvSpPr txBox="1">
            <a:spLocks noGrp="1"/>
          </p:cNvSpPr>
          <p:nvPr>
            <p:ph type="body" idx="1"/>
          </p:nvPr>
        </p:nvSpPr>
        <p:spPr>
          <a:xfrm>
            <a:off x="831959" y="4589640"/>
            <a:ext cx="10515600" cy="1500119"/>
          </a:xfrm>
        </p:spPr>
        <p:txBody>
          <a:bodyPr/>
          <a:lstStyle>
            <a:lvl1pPr>
              <a:defRPr sz="2400">
                <a:solidFill>
                  <a:srgbClr val="898989"/>
                </a:solidFill>
              </a:defRPr>
            </a:lvl1pPr>
          </a:lstStyle>
          <a:p>
            <a:pPr lvl="0"/>
            <a:r>
              <a:rPr lang="de-DE"/>
              <a:t>Formatvorlagen des Textmasters bearbeiten</a:t>
            </a:r>
          </a:p>
        </p:txBody>
      </p:sp>
      <p:sp>
        <p:nvSpPr>
          <p:cNvPr id="4" name="Datumsplatzhalter 3"/>
          <p:cNvSpPr txBox="1">
            <a:spLocks noGrp="1"/>
          </p:cNvSpPr>
          <p:nvPr>
            <p:ph type="dt" sz="half" idx="7"/>
          </p:nvPr>
        </p:nvSpPr>
        <p:spPr/>
        <p:txBody>
          <a:bodyPr/>
          <a:lstStyle>
            <a:lvl1pPr>
              <a:defRPr/>
            </a:lvl1pPr>
          </a:lstStyle>
          <a:p>
            <a:pPr lvl="0"/>
            <a:endParaRPr lang="it-IT"/>
          </a:p>
        </p:txBody>
      </p:sp>
      <p:sp>
        <p:nvSpPr>
          <p:cNvPr id="5" name="Fußzeilenplatzhalter 4"/>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6" name="Foliennummernplatzhalter 5"/>
          <p:cNvSpPr txBox="1">
            <a:spLocks noGrp="1"/>
          </p:cNvSpPr>
          <p:nvPr>
            <p:ph type="sldNum" sz="quarter" idx="8"/>
          </p:nvPr>
        </p:nvSpPr>
        <p:spPr/>
        <p:txBody>
          <a:bodyPr/>
          <a:lstStyle>
            <a:lvl1pPr>
              <a:defRPr/>
            </a:lvl1pPr>
          </a:lstStyle>
          <a:p>
            <a:pPr lvl="0"/>
            <a:fld id="{3BD28FED-960A-4309-9DDA-D5DC68B7C83A}" type="slidenum">
              <a:rPr/>
              <a:pPr lvl="0"/>
              <a:t>‹N›</a:t>
            </a:fld>
            <a:endParaRPr lang="it-IT"/>
          </a:p>
        </p:txBody>
      </p:sp>
    </p:spTree>
    <p:extLst>
      <p:ext uri="{BB962C8B-B14F-4D97-AF65-F5344CB8AC3E}">
        <p14:creationId xmlns="" xmlns:p14="http://schemas.microsoft.com/office/powerpoint/2010/main" val="1859506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nchorCtr="0"/>
          <a:lstStyle>
            <a:lvl1pPr marL="0" marR="0" indent="0" algn="l">
              <a:lnSpc>
                <a:spcPct val="90000"/>
              </a:lnSpc>
              <a:spcBef>
                <a:spcPts val="0"/>
              </a:spcBef>
              <a:spcAft>
                <a:spcPts val="0"/>
              </a:spcAft>
              <a:defRPr lang="de-DE" spc="0" baseline="0">
                <a:solidFill>
                  <a:srgbClr val="000000"/>
                </a:solidFill>
                <a:latin typeface="Calibri" pitchFamily="34"/>
                <a:ea typeface="Microsoft YaHei" pitchFamily="2"/>
              </a:defRPr>
            </a:lvl1pPr>
          </a:lstStyle>
          <a:p>
            <a:pPr lvl="0"/>
            <a:r>
              <a:rPr lang="de-DE"/>
              <a:t>Titelmasterformat durch Klicken bearbeiten</a:t>
            </a:r>
          </a:p>
        </p:txBody>
      </p:sp>
      <p:sp>
        <p:nvSpPr>
          <p:cNvPr id="3" name="Inhaltsplatzhalter 2"/>
          <p:cNvSpPr txBox="1">
            <a:spLocks noGrp="1"/>
          </p:cNvSpPr>
          <p:nvPr>
            <p:ph type="title" idx="4294967295"/>
          </p:nvPr>
        </p:nvSpPr>
        <p:spPr>
          <a:xfrm>
            <a:off x="609480" y="1604880"/>
            <a:ext cx="5410079" cy="4525920"/>
          </a:xfrm>
        </p:spPr>
        <p:txBody>
          <a:bodyPr anchor="t" anchorCtr="0"/>
          <a:lstStyle>
            <a:lvl1pPr marL="0" marR="0" indent="0" algn="l" hangingPunct="1">
              <a:lnSpc>
                <a:spcPct val="90000"/>
              </a:lnSpc>
              <a:spcBef>
                <a:spcPts val="0"/>
              </a:spcBef>
              <a:spcAft>
                <a:spcPts val="1414"/>
              </a:spcAft>
              <a:defRPr lang="de-DE" sz="2800" spc="0" baseline="0">
                <a:solidFill>
                  <a:srgbClr val="000000"/>
                </a:solidFill>
                <a:latin typeface="Calibri" pitchFamily="18"/>
                <a:ea typeface="Microsoft YaHei" pitchFamily="2"/>
              </a:defRPr>
            </a:lvl1pPr>
          </a:lstStyle>
          <a:p>
            <a:pPr lvl="0"/>
            <a:r>
              <a:rPr lang="de-DE"/>
              <a:t>Formatvorlagen des Textmasters bearbeiten</a:t>
            </a:r>
            <a:br>
              <a:rPr lang="de-DE"/>
            </a:br>
            <a:r>
              <a:rPr lang="de-DE"/>
              <a:t>Zweite Ebene</a:t>
            </a:r>
            <a:br>
              <a:rPr lang="de-DE"/>
            </a:br>
            <a:r>
              <a:rPr lang="de-DE"/>
              <a:t>Dritte Ebene</a:t>
            </a:r>
            <a:br>
              <a:rPr lang="de-DE"/>
            </a:br>
            <a:r>
              <a:rPr lang="de-DE"/>
              <a:t>Vierte Ebene</a:t>
            </a:r>
            <a:br>
              <a:rPr lang="de-DE"/>
            </a:br>
            <a:r>
              <a:rPr lang="de-DE"/>
              <a:t>Fünfte Ebene</a:t>
            </a:r>
          </a:p>
        </p:txBody>
      </p:sp>
      <p:sp>
        <p:nvSpPr>
          <p:cNvPr id="4" name="Inhaltsplatzhalter 3"/>
          <p:cNvSpPr txBox="1">
            <a:spLocks noGrp="1"/>
          </p:cNvSpPr>
          <p:nvPr>
            <p:ph type="title" idx="4294967295"/>
          </p:nvPr>
        </p:nvSpPr>
        <p:spPr>
          <a:xfrm>
            <a:off x="6172200" y="1604880"/>
            <a:ext cx="5410079" cy="4525920"/>
          </a:xfrm>
        </p:spPr>
        <p:txBody>
          <a:bodyPr anchor="t" anchorCtr="0"/>
          <a:lstStyle>
            <a:lvl1pPr marL="0" marR="0" indent="0" algn="l" hangingPunct="1">
              <a:lnSpc>
                <a:spcPct val="90000"/>
              </a:lnSpc>
              <a:spcBef>
                <a:spcPts val="0"/>
              </a:spcBef>
              <a:spcAft>
                <a:spcPts val="1414"/>
              </a:spcAft>
              <a:defRPr lang="de-DE" sz="2800" spc="0" baseline="0">
                <a:solidFill>
                  <a:srgbClr val="000000"/>
                </a:solidFill>
                <a:latin typeface="Calibri" pitchFamily="18"/>
                <a:ea typeface="Microsoft YaHei" pitchFamily="2"/>
              </a:defRPr>
            </a:lvl1pPr>
          </a:lstStyle>
          <a:p>
            <a:pPr lvl="0"/>
            <a:r>
              <a:rPr lang="de-DE"/>
              <a:t>Formatvorlagen des Textmasters bearbeiten</a:t>
            </a:r>
            <a:br>
              <a:rPr lang="de-DE"/>
            </a:br>
            <a:r>
              <a:rPr lang="de-DE"/>
              <a:t>Zweite Ebene</a:t>
            </a:r>
            <a:br>
              <a:rPr lang="de-DE"/>
            </a:br>
            <a:r>
              <a:rPr lang="de-DE"/>
              <a:t>Dritte Ebene</a:t>
            </a:r>
            <a:br>
              <a:rPr lang="de-DE"/>
            </a:br>
            <a:r>
              <a:rPr lang="de-DE"/>
              <a:t>Vierte Ebene</a:t>
            </a:r>
            <a:br>
              <a:rPr lang="de-DE"/>
            </a:br>
            <a:r>
              <a:rPr lang="de-DE"/>
              <a:t>Fünfte Ebene</a:t>
            </a:r>
          </a:p>
        </p:txBody>
      </p:sp>
      <p:sp>
        <p:nvSpPr>
          <p:cNvPr id="5" name="Datumsplatzhalter 4"/>
          <p:cNvSpPr txBox="1">
            <a:spLocks noGrp="1"/>
          </p:cNvSpPr>
          <p:nvPr>
            <p:ph type="dt" sz="half" idx="7"/>
          </p:nvPr>
        </p:nvSpPr>
        <p:spPr/>
        <p:txBody>
          <a:bodyPr/>
          <a:lstStyle>
            <a:lvl1pPr>
              <a:defRPr/>
            </a:lvl1pPr>
          </a:lstStyle>
          <a:p>
            <a:pPr lvl="0"/>
            <a:endParaRPr lang="it-IT"/>
          </a:p>
        </p:txBody>
      </p:sp>
      <p:sp>
        <p:nvSpPr>
          <p:cNvPr id="6" name="Fußzeilenplatzhalter 5"/>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7" name="Foliennummernplatzhalter 6"/>
          <p:cNvSpPr txBox="1">
            <a:spLocks noGrp="1"/>
          </p:cNvSpPr>
          <p:nvPr>
            <p:ph type="sldNum" sz="quarter" idx="8"/>
          </p:nvPr>
        </p:nvSpPr>
        <p:spPr/>
        <p:txBody>
          <a:bodyPr/>
          <a:lstStyle>
            <a:lvl1pPr>
              <a:defRPr/>
            </a:lvl1pPr>
          </a:lstStyle>
          <a:p>
            <a:pPr lvl="0"/>
            <a:fld id="{893228FF-0881-46F7-8D73-13F0F35F909E}" type="slidenum">
              <a:rPr/>
              <a:pPr lvl="0"/>
              <a:t>‹N›</a:t>
            </a:fld>
            <a:endParaRPr lang="it-IT"/>
          </a:p>
        </p:txBody>
      </p:sp>
    </p:spTree>
    <p:extLst>
      <p:ext uri="{BB962C8B-B14F-4D97-AF65-F5344CB8AC3E}">
        <p14:creationId xmlns="" xmlns:p14="http://schemas.microsoft.com/office/powerpoint/2010/main" val="4097167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txBox="1">
            <a:spLocks noGrp="1"/>
          </p:cNvSpPr>
          <p:nvPr>
            <p:ph type="title"/>
          </p:nvPr>
        </p:nvSpPr>
        <p:spPr>
          <a:xfrm>
            <a:off x="839879" y="365040"/>
            <a:ext cx="10515600" cy="1325520"/>
          </a:xfrm>
        </p:spPr>
        <p:txBody>
          <a:bodyPr anchorCtr="0"/>
          <a:lstStyle>
            <a:lvl1pPr marL="0" marR="0" indent="0" algn="l">
              <a:lnSpc>
                <a:spcPct val="90000"/>
              </a:lnSpc>
              <a:spcBef>
                <a:spcPts val="0"/>
              </a:spcBef>
              <a:spcAft>
                <a:spcPts val="0"/>
              </a:spcAft>
              <a:defRPr lang="de-DE" spc="0" baseline="0">
                <a:solidFill>
                  <a:srgbClr val="000000"/>
                </a:solidFill>
                <a:latin typeface="Calibri" pitchFamily="34"/>
                <a:ea typeface="Microsoft YaHei" pitchFamily="2"/>
              </a:defRPr>
            </a:lvl1pPr>
          </a:lstStyle>
          <a:p>
            <a:pPr lvl="0"/>
            <a:r>
              <a:rPr lang="de-DE"/>
              <a:t>Titelmasterformat durch Klicken bearbeiten</a:t>
            </a:r>
          </a:p>
        </p:txBody>
      </p:sp>
      <p:sp>
        <p:nvSpPr>
          <p:cNvPr id="3" name="Textplatzhalter 2"/>
          <p:cNvSpPr txBox="1">
            <a:spLocks noGrp="1"/>
          </p:cNvSpPr>
          <p:nvPr>
            <p:ph type="body" idx="1"/>
          </p:nvPr>
        </p:nvSpPr>
        <p:spPr>
          <a:xfrm>
            <a:off x="839879" y="1681200"/>
            <a:ext cx="5157720" cy="824040"/>
          </a:xfrm>
        </p:spPr>
        <p:txBody>
          <a:bodyPr anchor="b"/>
          <a:lstStyle>
            <a:lvl1pPr>
              <a:defRPr sz="2400" b="1"/>
            </a:lvl1pPr>
          </a:lstStyle>
          <a:p>
            <a:pPr lvl="0"/>
            <a:r>
              <a:rPr lang="de-DE"/>
              <a:t>Formatvorlagen des Textmasters bearbeiten</a:t>
            </a:r>
          </a:p>
        </p:txBody>
      </p:sp>
      <p:sp>
        <p:nvSpPr>
          <p:cNvPr id="4" name="Inhaltsplatzhalter 3"/>
          <p:cNvSpPr txBox="1">
            <a:spLocks noGrp="1"/>
          </p:cNvSpPr>
          <p:nvPr>
            <p:ph type="title" idx="4294967295"/>
          </p:nvPr>
        </p:nvSpPr>
        <p:spPr>
          <a:xfrm>
            <a:off x="839879" y="2505240"/>
            <a:ext cx="5157720" cy="3684600"/>
          </a:xfrm>
        </p:spPr>
        <p:txBody>
          <a:bodyPr anchor="t" anchorCtr="0"/>
          <a:lstStyle>
            <a:lvl1pPr marL="0" marR="0" indent="0" algn="l" hangingPunct="1">
              <a:lnSpc>
                <a:spcPct val="90000"/>
              </a:lnSpc>
              <a:spcBef>
                <a:spcPts val="0"/>
              </a:spcBef>
              <a:spcAft>
                <a:spcPts val="1414"/>
              </a:spcAft>
              <a:defRPr lang="de-DE" sz="2800" spc="0" baseline="0">
                <a:solidFill>
                  <a:srgbClr val="000000"/>
                </a:solidFill>
                <a:latin typeface="Calibri" pitchFamily="18"/>
                <a:ea typeface="Microsoft YaHei" pitchFamily="2"/>
              </a:defRPr>
            </a:lvl1pPr>
          </a:lstStyle>
          <a:p>
            <a:pPr lvl="0"/>
            <a:r>
              <a:rPr lang="de-DE"/>
              <a:t>Formatvorlagen des Textmasters bearbeiten</a:t>
            </a:r>
            <a:br>
              <a:rPr lang="de-DE"/>
            </a:br>
            <a:r>
              <a:rPr lang="de-DE"/>
              <a:t>Zweite Ebene</a:t>
            </a:r>
            <a:br>
              <a:rPr lang="de-DE"/>
            </a:br>
            <a:r>
              <a:rPr lang="de-DE"/>
              <a:t>Dritte Ebene</a:t>
            </a:r>
            <a:br>
              <a:rPr lang="de-DE"/>
            </a:br>
            <a:r>
              <a:rPr lang="de-DE"/>
              <a:t>Vierte Ebene</a:t>
            </a:r>
            <a:br>
              <a:rPr lang="de-DE"/>
            </a:br>
            <a:r>
              <a:rPr lang="de-DE"/>
              <a:t>Fünfte Ebene</a:t>
            </a:r>
          </a:p>
        </p:txBody>
      </p:sp>
      <p:sp>
        <p:nvSpPr>
          <p:cNvPr id="5" name="Textplatzhalter 4"/>
          <p:cNvSpPr txBox="1">
            <a:spLocks noGrp="1"/>
          </p:cNvSpPr>
          <p:nvPr>
            <p:ph type="body" idx="3"/>
          </p:nvPr>
        </p:nvSpPr>
        <p:spPr>
          <a:xfrm>
            <a:off x="6172200" y="1681200"/>
            <a:ext cx="5183280" cy="824040"/>
          </a:xfrm>
        </p:spPr>
        <p:txBody>
          <a:bodyPr anchor="b"/>
          <a:lstStyle>
            <a:lvl1pPr>
              <a:defRPr sz="2400" b="1"/>
            </a:lvl1pPr>
          </a:lstStyle>
          <a:p>
            <a:pPr lvl="0"/>
            <a:r>
              <a:rPr lang="de-DE"/>
              <a:t>Formatvorlagen des Textmasters bearbeiten</a:t>
            </a:r>
          </a:p>
        </p:txBody>
      </p:sp>
      <p:sp>
        <p:nvSpPr>
          <p:cNvPr id="6" name="Inhaltsplatzhalter 5"/>
          <p:cNvSpPr txBox="1">
            <a:spLocks noGrp="1"/>
          </p:cNvSpPr>
          <p:nvPr>
            <p:ph type="title" idx="4294967295"/>
          </p:nvPr>
        </p:nvSpPr>
        <p:spPr>
          <a:xfrm>
            <a:off x="6172200" y="2505240"/>
            <a:ext cx="5183280" cy="3684600"/>
          </a:xfrm>
        </p:spPr>
        <p:txBody>
          <a:bodyPr anchor="t" anchorCtr="0"/>
          <a:lstStyle>
            <a:lvl1pPr marL="0" marR="0" indent="0" algn="l" hangingPunct="1">
              <a:lnSpc>
                <a:spcPct val="90000"/>
              </a:lnSpc>
              <a:spcBef>
                <a:spcPts val="0"/>
              </a:spcBef>
              <a:spcAft>
                <a:spcPts val="1414"/>
              </a:spcAft>
              <a:defRPr lang="de-DE" sz="2800" spc="0" baseline="0">
                <a:solidFill>
                  <a:srgbClr val="000000"/>
                </a:solidFill>
                <a:latin typeface="Calibri" pitchFamily="18"/>
                <a:ea typeface="Microsoft YaHei" pitchFamily="2"/>
              </a:defRPr>
            </a:lvl1pPr>
          </a:lstStyle>
          <a:p>
            <a:pPr lvl="0"/>
            <a:r>
              <a:rPr lang="de-DE"/>
              <a:t>Formatvorlagen des Textmasters bearbeiten</a:t>
            </a:r>
            <a:br>
              <a:rPr lang="de-DE"/>
            </a:br>
            <a:r>
              <a:rPr lang="de-DE"/>
              <a:t>Zweite Ebene</a:t>
            </a:r>
            <a:br>
              <a:rPr lang="de-DE"/>
            </a:br>
            <a:r>
              <a:rPr lang="de-DE"/>
              <a:t>Dritte Ebene</a:t>
            </a:r>
            <a:br>
              <a:rPr lang="de-DE"/>
            </a:br>
            <a:r>
              <a:rPr lang="de-DE"/>
              <a:t>Vierte Ebene</a:t>
            </a:r>
            <a:br>
              <a:rPr lang="de-DE"/>
            </a:br>
            <a:r>
              <a:rPr lang="de-DE"/>
              <a:t>Fünfte Ebene</a:t>
            </a:r>
          </a:p>
        </p:txBody>
      </p:sp>
      <p:sp>
        <p:nvSpPr>
          <p:cNvPr id="7" name="Datumsplatzhalter 6"/>
          <p:cNvSpPr txBox="1">
            <a:spLocks noGrp="1"/>
          </p:cNvSpPr>
          <p:nvPr>
            <p:ph type="dt" sz="half" idx="7"/>
          </p:nvPr>
        </p:nvSpPr>
        <p:spPr/>
        <p:txBody>
          <a:bodyPr/>
          <a:lstStyle>
            <a:lvl1pPr>
              <a:defRPr/>
            </a:lvl1pPr>
          </a:lstStyle>
          <a:p>
            <a:pPr lvl="0"/>
            <a:endParaRPr lang="it-IT"/>
          </a:p>
        </p:txBody>
      </p:sp>
      <p:sp>
        <p:nvSpPr>
          <p:cNvPr id="8" name="Fußzeilenplatzhalter 7"/>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9" name="Foliennummernplatzhalter 8"/>
          <p:cNvSpPr txBox="1">
            <a:spLocks noGrp="1"/>
          </p:cNvSpPr>
          <p:nvPr>
            <p:ph type="sldNum" sz="quarter" idx="8"/>
          </p:nvPr>
        </p:nvSpPr>
        <p:spPr/>
        <p:txBody>
          <a:bodyPr/>
          <a:lstStyle>
            <a:lvl1pPr>
              <a:defRPr/>
            </a:lvl1pPr>
          </a:lstStyle>
          <a:p>
            <a:pPr lvl="0"/>
            <a:fld id="{AA9510FD-C51A-4382-85FB-20B44D40951D}" type="slidenum">
              <a:rPr/>
              <a:pPr lvl="0"/>
              <a:t>‹N›</a:t>
            </a:fld>
            <a:endParaRPr lang="it-IT"/>
          </a:p>
        </p:txBody>
      </p:sp>
    </p:spTree>
    <p:extLst>
      <p:ext uri="{BB962C8B-B14F-4D97-AF65-F5344CB8AC3E}">
        <p14:creationId xmlns="" xmlns:p14="http://schemas.microsoft.com/office/powerpoint/2010/main" val="3444697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nchorCtr="0"/>
          <a:lstStyle>
            <a:lvl1pPr marL="0" marR="0" indent="0" algn="l">
              <a:lnSpc>
                <a:spcPct val="90000"/>
              </a:lnSpc>
              <a:spcBef>
                <a:spcPts val="0"/>
              </a:spcBef>
              <a:spcAft>
                <a:spcPts val="0"/>
              </a:spcAft>
              <a:defRPr lang="de-DE" spc="0" baseline="0">
                <a:solidFill>
                  <a:srgbClr val="000000"/>
                </a:solidFill>
                <a:latin typeface="Calibri" pitchFamily="34"/>
                <a:ea typeface="Microsoft YaHei" pitchFamily="2"/>
              </a:defRPr>
            </a:lvl1pPr>
          </a:lstStyle>
          <a:p>
            <a:pPr lvl="0"/>
            <a:r>
              <a:rPr lang="de-DE"/>
              <a:t>Titelmasterformat durch Klicken bearbeiten</a:t>
            </a:r>
          </a:p>
        </p:txBody>
      </p:sp>
      <p:sp>
        <p:nvSpPr>
          <p:cNvPr id="3" name="Datumsplatzhalter 2"/>
          <p:cNvSpPr txBox="1">
            <a:spLocks noGrp="1"/>
          </p:cNvSpPr>
          <p:nvPr>
            <p:ph type="dt" sz="half" idx="7"/>
          </p:nvPr>
        </p:nvSpPr>
        <p:spPr/>
        <p:txBody>
          <a:bodyPr/>
          <a:lstStyle>
            <a:lvl1pPr>
              <a:defRPr/>
            </a:lvl1pPr>
          </a:lstStyle>
          <a:p>
            <a:pPr lvl="0"/>
            <a:endParaRPr lang="it-IT"/>
          </a:p>
        </p:txBody>
      </p:sp>
      <p:sp>
        <p:nvSpPr>
          <p:cNvPr id="4" name="Fußzeilenplatzhalter 3"/>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5" name="Foliennummernplatzhalter 4"/>
          <p:cNvSpPr txBox="1">
            <a:spLocks noGrp="1"/>
          </p:cNvSpPr>
          <p:nvPr>
            <p:ph type="sldNum" sz="quarter" idx="8"/>
          </p:nvPr>
        </p:nvSpPr>
        <p:spPr/>
        <p:txBody>
          <a:bodyPr/>
          <a:lstStyle>
            <a:lvl1pPr>
              <a:defRPr/>
            </a:lvl1pPr>
          </a:lstStyle>
          <a:p>
            <a:pPr lvl="0"/>
            <a:fld id="{0689F66A-1F19-4D5C-9F32-797E7F85895D}" type="slidenum">
              <a:rPr/>
              <a:pPr lvl="0"/>
              <a:t>‹N›</a:t>
            </a:fld>
            <a:endParaRPr lang="it-IT"/>
          </a:p>
        </p:txBody>
      </p:sp>
    </p:spTree>
    <p:extLst>
      <p:ext uri="{BB962C8B-B14F-4D97-AF65-F5344CB8AC3E}">
        <p14:creationId xmlns="" xmlns:p14="http://schemas.microsoft.com/office/powerpoint/2010/main" val="704010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txBox="1">
            <a:spLocks noGrp="1"/>
          </p:cNvSpPr>
          <p:nvPr>
            <p:ph type="dt" sz="half" idx="7"/>
          </p:nvPr>
        </p:nvSpPr>
        <p:spPr/>
        <p:txBody>
          <a:bodyPr/>
          <a:lstStyle>
            <a:lvl1pPr>
              <a:defRPr/>
            </a:lvl1pPr>
          </a:lstStyle>
          <a:p>
            <a:pPr lvl="0"/>
            <a:endParaRPr lang="it-IT"/>
          </a:p>
        </p:txBody>
      </p:sp>
      <p:sp>
        <p:nvSpPr>
          <p:cNvPr id="3" name="Fußzeilenplatzhalter 2"/>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4" name="Foliennummernplatzhalter 3"/>
          <p:cNvSpPr txBox="1">
            <a:spLocks noGrp="1"/>
          </p:cNvSpPr>
          <p:nvPr>
            <p:ph type="sldNum" sz="quarter" idx="8"/>
          </p:nvPr>
        </p:nvSpPr>
        <p:spPr/>
        <p:txBody>
          <a:bodyPr/>
          <a:lstStyle>
            <a:lvl1pPr>
              <a:defRPr/>
            </a:lvl1pPr>
          </a:lstStyle>
          <a:p>
            <a:pPr lvl="0"/>
            <a:fld id="{EB45AA1D-26EC-4C9C-B6FA-03477F2BDB1B}" type="slidenum">
              <a:rPr/>
              <a:pPr lvl="0"/>
              <a:t>‹N›</a:t>
            </a:fld>
            <a:endParaRPr lang="it-IT"/>
          </a:p>
        </p:txBody>
      </p:sp>
      <p:sp>
        <p:nvSpPr>
          <p:cNvPr id="5" name="Titel 4"/>
          <p:cNvSpPr txBox="1">
            <a:spLocks noGrp="1"/>
          </p:cNvSpPr>
          <p:nvPr>
            <p:ph type="title" idx="4294967295"/>
          </p:nvPr>
        </p:nvSpPr>
        <p:spPr/>
        <p:txBody>
          <a:bodyPr/>
          <a:lstStyle>
            <a:lvl1pPr>
              <a:defRPr/>
            </a:lvl1pPr>
          </a:lstStyle>
          <a:p>
            <a:pPr lvl="0"/>
            <a:endParaRPr lang="it-IT"/>
          </a:p>
        </p:txBody>
      </p:sp>
      <p:sp>
        <p:nvSpPr>
          <p:cNvPr id="6" name="Textplatzhalter 5"/>
          <p:cNvSpPr txBox="1">
            <a:spLocks noGrp="1"/>
          </p:cNvSpPr>
          <p:nvPr>
            <p:ph type="body" idx="4294967295"/>
          </p:nvPr>
        </p:nvSpPr>
        <p:spPr>
          <a:xfrm>
            <a:off x="609480" y="1604520"/>
            <a:ext cx="10972440" cy="3977279"/>
          </a:xfrm>
        </p:spPr>
        <p:txBody>
          <a:bodyPr/>
          <a:lstStyle>
            <a:lvl1pPr hangingPunct="0">
              <a:spcAft>
                <a:spcPts val="1417"/>
              </a:spcAft>
              <a:defRPr lang="it-IT" sz="3200">
                <a:latin typeface="Arial" pitchFamily="18"/>
                <a:ea typeface="Arial Unicode MS" pitchFamily="2"/>
              </a:defRPr>
            </a:lvl1pPr>
          </a:lstStyle>
          <a:p>
            <a:pPr lvl="0"/>
            <a:endParaRPr lang="it-IT"/>
          </a:p>
        </p:txBody>
      </p:sp>
    </p:spTree>
    <p:extLst>
      <p:ext uri="{BB962C8B-B14F-4D97-AF65-F5344CB8AC3E}">
        <p14:creationId xmlns="" xmlns:p14="http://schemas.microsoft.com/office/powerpoint/2010/main" val="572272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txBox="1">
            <a:spLocks noGrp="1"/>
          </p:cNvSpPr>
          <p:nvPr>
            <p:ph type="title"/>
          </p:nvPr>
        </p:nvSpPr>
        <p:spPr>
          <a:xfrm>
            <a:off x="839879" y="457200"/>
            <a:ext cx="3932280" cy="1600200"/>
          </a:xfrm>
        </p:spPr>
        <p:txBody>
          <a:bodyPr anchor="b" anchorCtr="0"/>
          <a:lstStyle>
            <a:lvl1pPr marL="0" marR="0" indent="0" algn="l">
              <a:lnSpc>
                <a:spcPct val="90000"/>
              </a:lnSpc>
              <a:spcBef>
                <a:spcPts val="0"/>
              </a:spcBef>
              <a:spcAft>
                <a:spcPts val="0"/>
              </a:spcAft>
              <a:defRPr lang="de-DE" sz="3200" spc="0" baseline="0">
                <a:solidFill>
                  <a:srgbClr val="000000"/>
                </a:solidFill>
                <a:latin typeface="Calibri" pitchFamily="34"/>
                <a:ea typeface="Microsoft YaHei" pitchFamily="2"/>
              </a:defRPr>
            </a:lvl1pPr>
          </a:lstStyle>
          <a:p>
            <a:pPr lvl="0"/>
            <a:r>
              <a:rPr lang="de-DE"/>
              <a:t>Titelmasterformat durch Klicken bearbeiten</a:t>
            </a:r>
          </a:p>
        </p:txBody>
      </p:sp>
      <p:sp>
        <p:nvSpPr>
          <p:cNvPr id="3" name="Inhaltsplatzhalter 2"/>
          <p:cNvSpPr txBox="1">
            <a:spLocks noGrp="1"/>
          </p:cNvSpPr>
          <p:nvPr>
            <p:ph type="title" idx="4294967295"/>
          </p:nvPr>
        </p:nvSpPr>
        <p:spPr>
          <a:xfrm>
            <a:off x="5183280" y="987480"/>
            <a:ext cx="6172200" cy="4873679"/>
          </a:xfrm>
        </p:spPr>
        <p:txBody>
          <a:bodyPr anchor="t" anchorCtr="0"/>
          <a:lstStyle>
            <a:lvl1pPr marL="0" marR="0" indent="0" algn="l" hangingPunct="1">
              <a:lnSpc>
                <a:spcPct val="90000"/>
              </a:lnSpc>
              <a:spcBef>
                <a:spcPts val="0"/>
              </a:spcBef>
              <a:spcAft>
                <a:spcPts val="1414"/>
              </a:spcAft>
              <a:defRPr lang="de-DE" sz="3200" spc="0" baseline="0">
                <a:solidFill>
                  <a:srgbClr val="000000"/>
                </a:solidFill>
                <a:latin typeface="Calibri" pitchFamily="18"/>
                <a:ea typeface="Microsoft YaHei" pitchFamily="2"/>
              </a:defRPr>
            </a:lvl1pPr>
          </a:lstStyle>
          <a:p>
            <a:pPr lvl="0"/>
            <a:r>
              <a:rPr lang="de-DE"/>
              <a:t>Formatvorlagen des Textmasters bearbeiten</a:t>
            </a:r>
            <a:br>
              <a:rPr lang="de-DE"/>
            </a:br>
            <a:r>
              <a:rPr lang="de-DE"/>
              <a:t>Zweite Ebene</a:t>
            </a:r>
            <a:br>
              <a:rPr lang="de-DE"/>
            </a:br>
            <a:r>
              <a:rPr lang="de-DE"/>
              <a:t>Dritte Ebene</a:t>
            </a:r>
            <a:br>
              <a:rPr lang="de-DE"/>
            </a:br>
            <a:r>
              <a:rPr lang="de-DE"/>
              <a:t>Vierte Ebene</a:t>
            </a:r>
            <a:br>
              <a:rPr lang="de-DE"/>
            </a:br>
            <a:r>
              <a:rPr lang="de-DE"/>
              <a:t>Fünfte Ebene</a:t>
            </a:r>
          </a:p>
        </p:txBody>
      </p:sp>
      <p:sp>
        <p:nvSpPr>
          <p:cNvPr id="4" name="Textplatzhalter 3"/>
          <p:cNvSpPr txBox="1">
            <a:spLocks noGrp="1"/>
          </p:cNvSpPr>
          <p:nvPr>
            <p:ph type="body" idx="2"/>
          </p:nvPr>
        </p:nvSpPr>
        <p:spPr>
          <a:xfrm>
            <a:off x="839879" y="2057400"/>
            <a:ext cx="3932280" cy="3811679"/>
          </a:xfrm>
        </p:spPr>
        <p:txBody>
          <a:bodyPr/>
          <a:lstStyle>
            <a:lvl1pPr>
              <a:defRPr sz="1600"/>
            </a:lvl1pPr>
          </a:lstStyle>
          <a:p>
            <a:pPr lvl="0"/>
            <a:r>
              <a:rPr lang="de-DE"/>
              <a:t>Formatvorlagen des Textmasters bearbeiten</a:t>
            </a:r>
          </a:p>
        </p:txBody>
      </p:sp>
      <p:sp>
        <p:nvSpPr>
          <p:cNvPr id="5" name="Datumsplatzhalter 4"/>
          <p:cNvSpPr txBox="1">
            <a:spLocks noGrp="1"/>
          </p:cNvSpPr>
          <p:nvPr>
            <p:ph type="dt" sz="half" idx="7"/>
          </p:nvPr>
        </p:nvSpPr>
        <p:spPr/>
        <p:txBody>
          <a:bodyPr/>
          <a:lstStyle>
            <a:lvl1pPr>
              <a:defRPr/>
            </a:lvl1pPr>
          </a:lstStyle>
          <a:p>
            <a:pPr lvl="0"/>
            <a:endParaRPr lang="it-IT"/>
          </a:p>
        </p:txBody>
      </p:sp>
      <p:sp>
        <p:nvSpPr>
          <p:cNvPr id="6" name="Fußzeilenplatzhalter 5"/>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7" name="Foliennummernplatzhalter 6"/>
          <p:cNvSpPr txBox="1">
            <a:spLocks noGrp="1"/>
          </p:cNvSpPr>
          <p:nvPr>
            <p:ph type="sldNum" sz="quarter" idx="8"/>
          </p:nvPr>
        </p:nvSpPr>
        <p:spPr/>
        <p:txBody>
          <a:bodyPr/>
          <a:lstStyle>
            <a:lvl1pPr>
              <a:defRPr/>
            </a:lvl1pPr>
          </a:lstStyle>
          <a:p>
            <a:pPr lvl="0"/>
            <a:fld id="{14627CFA-3632-4D68-AF12-85766514E512}" type="slidenum">
              <a:rPr/>
              <a:pPr lvl="0"/>
              <a:t>‹N›</a:t>
            </a:fld>
            <a:endParaRPr lang="it-IT"/>
          </a:p>
        </p:txBody>
      </p:sp>
    </p:spTree>
    <p:extLst>
      <p:ext uri="{BB962C8B-B14F-4D97-AF65-F5344CB8AC3E}">
        <p14:creationId xmlns="" xmlns:p14="http://schemas.microsoft.com/office/powerpoint/2010/main" val="4040782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txBox="1">
            <a:spLocks noGrp="1"/>
          </p:cNvSpPr>
          <p:nvPr>
            <p:ph type="title"/>
          </p:nvPr>
        </p:nvSpPr>
        <p:spPr>
          <a:xfrm>
            <a:off x="839879" y="457200"/>
            <a:ext cx="3932280" cy="1600200"/>
          </a:xfrm>
        </p:spPr>
        <p:txBody>
          <a:bodyPr anchor="b" anchorCtr="0"/>
          <a:lstStyle>
            <a:lvl1pPr marL="0" marR="0" indent="0" algn="l">
              <a:lnSpc>
                <a:spcPct val="90000"/>
              </a:lnSpc>
              <a:spcBef>
                <a:spcPts val="0"/>
              </a:spcBef>
              <a:spcAft>
                <a:spcPts val="0"/>
              </a:spcAft>
              <a:defRPr lang="de-DE" sz="3200" spc="0" baseline="0">
                <a:solidFill>
                  <a:srgbClr val="000000"/>
                </a:solidFill>
                <a:latin typeface="Calibri" pitchFamily="34"/>
                <a:ea typeface="Microsoft YaHei" pitchFamily="2"/>
              </a:defRPr>
            </a:lvl1pPr>
          </a:lstStyle>
          <a:p>
            <a:pPr lvl="0"/>
            <a:r>
              <a:rPr lang="de-DE"/>
              <a:t>Titelmasterformat durch Klicken bearbeiten</a:t>
            </a:r>
          </a:p>
        </p:txBody>
      </p:sp>
      <p:sp>
        <p:nvSpPr>
          <p:cNvPr id="3" name="Bildplatzhalter 2"/>
          <p:cNvSpPr txBox="1">
            <a:spLocks noGrp="1"/>
          </p:cNvSpPr>
          <p:nvPr>
            <p:ph type="title" idx="4294967295"/>
          </p:nvPr>
        </p:nvSpPr>
        <p:spPr>
          <a:xfrm>
            <a:off x="5183280" y="987480"/>
            <a:ext cx="6172200" cy="4873679"/>
          </a:xfrm>
        </p:spPr>
        <p:txBody>
          <a:bodyPr anchor="t"/>
          <a:lstStyle>
            <a:lvl1pPr>
              <a:defRPr/>
            </a:lvl1pPr>
          </a:lstStyle>
          <a:p>
            <a:pPr lvl="0"/>
            <a:endParaRPr lang="it-IT"/>
          </a:p>
        </p:txBody>
      </p:sp>
      <p:sp>
        <p:nvSpPr>
          <p:cNvPr id="4" name="Textplatzhalter 3"/>
          <p:cNvSpPr txBox="1">
            <a:spLocks noGrp="1"/>
          </p:cNvSpPr>
          <p:nvPr>
            <p:ph type="body" idx="2"/>
          </p:nvPr>
        </p:nvSpPr>
        <p:spPr>
          <a:xfrm>
            <a:off x="839879" y="2057400"/>
            <a:ext cx="3932280" cy="3811679"/>
          </a:xfrm>
        </p:spPr>
        <p:txBody>
          <a:bodyPr/>
          <a:lstStyle>
            <a:lvl1pPr>
              <a:defRPr sz="1600"/>
            </a:lvl1pPr>
          </a:lstStyle>
          <a:p>
            <a:pPr lvl="0"/>
            <a:r>
              <a:rPr lang="de-DE"/>
              <a:t>Formatvorlagen des Textmasters bearbeiten</a:t>
            </a:r>
          </a:p>
        </p:txBody>
      </p:sp>
      <p:sp>
        <p:nvSpPr>
          <p:cNvPr id="5" name="Datumsplatzhalter 4"/>
          <p:cNvSpPr txBox="1">
            <a:spLocks noGrp="1"/>
          </p:cNvSpPr>
          <p:nvPr>
            <p:ph type="dt" sz="half" idx="7"/>
          </p:nvPr>
        </p:nvSpPr>
        <p:spPr/>
        <p:txBody>
          <a:bodyPr/>
          <a:lstStyle>
            <a:lvl1pPr>
              <a:defRPr/>
            </a:lvl1pPr>
          </a:lstStyle>
          <a:p>
            <a:pPr lvl="0"/>
            <a:endParaRPr lang="it-IT"/>
          </a:p>
        </p:txBody>
      </p:sp>
      <p:sp>
        <p:nvSpPr>
          <p:cNvPr id="6" name="Fußzeilenplatzhalter 5"/>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7" name="Foliennummernplatzhalter 6"/>
          <p:cNvSpPr txBox="1">
            <a:spLocks noGrp="1"/>
          </p:cNvSpPr>
          <p:nvPr>
            <p:ph type="sldNum" sz="quarter" idx="8"/>
          </p:nvPr>
        </p:nvSpPr>
        <p:spPr/>
        <p:txBody>
          <a:bodyPr/>
          <a:lstStyle>
            <a:lvl1pPr>
              <a:defRPr/>
            </a:lvl1pPr>
          </a:lstStyle>
          <a:p>
            <a:pPr lvl="0"/>
            <a:fld id="{1D923D10-55F1-42B9-9652-558F10143189}" type="slidenum">
              <a:rPr/>
              <a:pPr lvl="0"/>
              <a:t>‹N›</a:t>
            </a:fld>
            <a:endParaRPr lang="it-IT"/>
          </a:p>
        </p:txBody>
      </p:sp>
    </p:spTree>
    <p:extLst>
      <p:ext uri="{BB962C8B-B14F-4D97-AF65-F5344CB8AC3E}">
        <p14:creationId xmlns="" xmlns:p14="http://schemas.microsoft.com/office/powerpoint/2010/main" val="2285264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egnaposto data 1"/>
          <p:cNvSpPr txBox="1">
            <a:spLocks noGrp="1"/>
          </p:cNvSpPr>
          <p:nvPr>
            <p:ph type="dt" sz="half" idx="2"/>
          </p:nvPr>
        </p:nvSpPr>
        <p:spPr>
          <a:xfrm>
            <a:off x="838080" y="6356520"/>
            <a:ext cx="2742840" cy="364679"/>
          </a:xfrm>
          <a:prstGeom prst="rect">
            <a:avLst/>
          </a:prstGeom>
          <a:noFill/>
          <a:ln>
            <a:noFill/>
          </a:ln>
        </p:spPr>
        <p:txBody>
          <a:bodyPr wrap="square" lIns="90000" tIns="45000" rIns="90000" bIns="45000" anchor="t" anchorCtr="0">
            <a:noAutofit/>
          </a:bodyPr>
          <a:lstStyle>
            <a:lvl1pPr lvl="0" rtl="0" hangingPunct="0">
              <a:buNone/>
              <a:tabLst/>
              <a:defRPr lang="it-IT" sz="2400" kern="1200">
                <a:latin typeface="Times New Roman" pitchFamily="18"/>
                <a:ea typeface="Arial Unicode MS" pitchFamily="2"/>
                <a:cs typeface="Tahoma" pitchFamily="2"/>
              </a:defRPr>
            </a:lvl1pPr>
          </a:lstStyle>
          <a:p>
            <a:pPr lvl="0"/>
            <a:endParaRPr lang="it-IT"/>
          </a:p>
        </p:txBody>
      </p:sp>
      <p:sp>
        <p:nvSpPr>
          <p:cNvPr id="3" name="Segnaposto piè di pagina 2"/>
          <p:cNvSpPr txBox="1">
            <a:spLocks noGrp="1"/>
          </p:cNvSpPr>
          <p:nvPr>
            <p:ph type="ftr" sz="quarter" idx="3"/>
          </p:nvPr>
        </p:nvSpPr>
        <p:spPr>
          <a:xfrm>
            <a:off x="4038479" y="6356520"/>
            <a:ext cx="4114440" cy="364679"/>
          </a:xfrm>
          <a:prstGeom prst="rect">
            <a:avLst/>
          </a:prstGeom>
          <a:noFill/>
          <a:ln>
            <a:noFill/>
          </a:ln>
        </p:spPr>
        <p:txBody>
          <a:bodyPr wrap="square" lIns="90000" tIns="45000" rIns="90000" bIns="45000" anchor="t" anchorCtr="0">
            <a:noAutofit/>
          </a:bodyPr>
          <a:lstStyle>
            <a:lvl1pPr marL="0" marR="0" lvl="0" indent="0" algn="l" rtl="0" hangingPunct="1">
              <a:lnSpc>
                <a:spcPct val="100000"/>
              </a:lnSpc>
              <a:spcBef>
                <a:spcPts val="0"/>
              </a:spcBef>
              <a:spcAft>
                <a:spcPts val="0"/>
              </a:spcAft>
              <a:buNone/>
              <a:tabLst/>
              <a:defRPr lang="it-IT" sz="1800" b="0" i="0" u="none" strike="noStrike" kern="1200" spc="0" baseline="0">
                <a:solidFill>
                  <a:srgbClr val="000000"/>
                </a:solidFill>
                <a:latin typeface="Calibri" pitchFamily="18"/>
                <a:ea typeface="Arial Unicode MS" pitchFamily="2"/>
                <a:cs typeface="Tahoma" pitchFamily="2"/>
              </a:defRPr>
            </a:lvl1pPr>
          </a:lstStyle>
          <a:p>
            <a:pPr lvl="0"/>
            <a:r>
              <a:rPr lang="it-IT"/>
              <a:t>Analisi dei processi di negoziazione sociale. Il punto di vista degli amministratori comunali</a:t>
            </a:r>
          </a:p>
        </p:txBody>
      </p:sp>
      <p:sp>
        <p:nvSpPr>
          <p:cNvPr id="4" name="Segnaposto numero diapositiva 3"/>
          <p:cNvSpPr txBox="1">
            <a:spLocks noGrp="1"/>
          </p:cNvSpPr>
          <p:nvPr>
            <p:ph type="sldNum" sz="quarter" idx="4"/>
          </p:nvPr>
        </p:nvSpPr>
        <p:spPr>
          <a:xfrm>
            <a:off x="8610480" y="6356520"/>
            <a:ext cx="2742840" cy="364679"/>
          </a:xfrm>
          <a:prstGeom prst="rect">
            <a:avLst/>
          </a:prstGeom>
          <a:noFill/>
          <a:ln>
            <a:noFill/>
          </a:ln>
        </p:spPr>
        <p:txBody>
          <a:bodyPr wrap="square" lIns="90000" tIns="45000" rIns="90000" bIns="45000" anchor="t" anchorCtr="0">
            <a:noAutofit/>
          </a:bodyPr>
          <a:lstStyle>
            <a:lvl1pPr marL="0" marR="0" lvl="0" indent="0" algn="l" rtl="0" hangingPunct="1">
              <a:lnSpc>
                <a:spcPct val="100000"/>
              </a:lnSpc>
              <a:spcBef>
                <a:spcPts val="0"/>
              </a:spcBef>
              <a:spcAft>
                <a:spcPts val="0"/>
              </a:spcAft>
              <a:buNone/>
              <a:tabLst/>
              <a:defRPr lang="it-IT" sz="1800" b="0" i="0" u="none" strike="noStrike" kern="1200" spc="0" baseline="0">
                <a:solidFill>
                  <a:srgbClr val="000000"/>
                </a:solidFill>
                <a:latin typeface="Calibri" pitchFamily="18"/>
                <a:ea typeface="Arial Unicode MS" pitchFamily="2"/>
                <a:cs typeface="Tahoma" pitchFamily="2"/>
              </a:defRPr>
            </a:lvl1pPr>
          </a:lstStyle>
          <a:p>
            <a:pPr lvl="0"/>
            <a:fld id="{656F60D7-4390-4FDE-9093-98CBA1A0BBB3}" type="slidenum">
              <a:rPr/>
              <a:pPr lvl="0"/>
              <a:t>‹N›</a:t>
            </a:fld>
            <a:endParaRPr lang="it-IT"/>
          </a:p>
        </p:txBody>
      </p:sp>
      <p:sp>
        <p:nvSpPr>
          <p:cNvPr id="5" name="Titelplatzhalter 4"/>
          <p:cNvSpPr txBox="1">
            <a:spLocks noGrp="1"/>
          </p:cNvSpPr>
          <p:nvPr>
            <p:ph type="title"/>
          </p:nvPr>
        </p:nvSpPr>
        <p:spPr>
          <a:xfrm>
            <a:off x="609480" y="273600"/>
            <a:ext cx="10972440" cy="1144800"/>
          </a:xfrm>
          <a:prstGeom prst="rect">
            <a:avLst/>
          </a:prstGeom>
          <a:noFill/>
          <a:ln>
            <a:noFill/>
          </a:ln>
        </p:spPr>
        <p:txBody>
          <a:bodyPr wrap="square" lIns="0" tIns="0" rIns="0" bIns="0" anchor="ctr" anchorCtr="1">
            <a:noAutofit/>
          </a:bodyPr>
          <a:lstStyle/>
          <a:p>
            <a:pPr lvl="0"/>
            <a:endParaRPr lang="it-IT"/>
          </a:p>
        </p:txBody>
      </p:sp>
      <p:sp>
        <p:nvSpPr>
          <p:cNvPr id="6" name="Textplatzhalter 5"/>
          <p:cNvSpPr txBox="1">
            <a:spLocks noGrp="1"/>
          </p:cNvSpPr>
          <p:nvPr>
            <p:ph type="body" idx="1"/>
          </p:nvPr>
        </p:nvSpPr>
        <p:spPr>
          <a:xfrm>
            <a:off x="609480" y="1604520"/>
            <a:ext cx="10972440" cy="4525920"/>
          </a:xfrm>
          <a:prstGeom prst="rect">
            <a:avLst/>
          </a:prstGeom>
          <a:noFill/>
          <a:ln>
            <a:noFill/>
          </a:ln>
        </p:spPr>
        <p:txBody>
          <a:bodyPr wrap="square" lIns="0" tIns="0" rIns="0" bIns="0" anchor="t" anchorCtr="0">
            <a:no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lvl="0" algn="ctr" rtl="0" hangingPunct="0">
        <a:buNone/>
        <a:tabLst/>
        <a:defRPr lang="it-IT" sz="4400" b="0" i="0" u="none" strike="noStrike" kern="1200">
          <a:ln>
            <a:noFill/>
          </a:ln>
          <a:latin typeface="Arial" pitchFamily="18"/>
          <a:ea typeface="Arial Unicode MS" pitchFamily="2"/>
          <a:cs typeface="Mangal" pitchFamily="2"/>
        </a:defRPr>
      </a:lvl1pPr>
    </p:titleStyle>
    <p:bodyStyle>
      <a:lvl1pPr marL="0" marR="0" lvl="0" indent="0" algn="l" rtl="0" hangingPunct="1">
        <a:lnSpc>
          <a:spcPct val="90000"/>
        </a:lnSpc>
        <a:spcBef>
          <a:spcPts val="0"/>
        </a:spcBef>
        <a:spcAft>
          <a:spcPts val="1414"/>
        </a:spcAft>
        <a:buNone/>
        <a:tabLst/>
        <a:defRPr lang="de-DE" sz="2800" b="0" i="0" u="none" strike="noStrike" kern="1200" spc="0" baseline="0">
          <a:ln>
            <a:noFill/>
          </a:ln>
          <a:solidFill>
            <a:srgbClr val="000000"/>
          </a:solidFill>
          <a:latin typeface="Calibri" pitchFamily="18"/>
          <a:ea typeface="Microsoft YaHei" pitchFamily="2"/>
          <a:cs typeface="Mangal" pitchFamily="2"/>
        </a:defRPr>
      </a:lvl1pPr>
      <a:lvl2pPr marL="685799" marR="0" lvl="1" indent="-228600" algn="l" rtl="0" hangingPunct="1">
        <a:lnSpc>
          <a:spcPct val="90000"/>
        </a:lnSpc>
        <a:spcBef>
          <a:spcPts val="499"/>
        </a:spcBef>
        <a:spcAft>
          <a:spcPts val="0"/>
        </a:spcAft>
        <a:buSzPct val="100000"/>
        <a:buFont typeface="Arial" pitchFamily="34"/>
        <a:buChar char="•"/>
        <a:tabLst/>
        <a:defRPr lang="de-DE" sz="2400" b="0" i="0" u="none" strike="noStrike" kern="1200" spc="0" baseline="0">
          <a:ln>
            <a:noFill/>
          </a:ln>
          <a:solidFill>
            <a:srgbClr val="000000"/>
          </a:solidFill>
          <a:latin typeface="Calibri" pitchFamily="18"/>
          <a:ea typeface="Microsoft YaHei" pitchFamily="2"/>
          <a:cs typeface="Mangal" pitchFamily="2"/>
        </a:defRPr>
      </a:lvl2pPr>
      <a:lvl3pPr marL="1143000" marR="0" lvl="2" indent="-228600" algn="l" rtl="0" hangingPunct="1">
        <a:lnSpc>
          <a:spcPct val="90000"/>
        </a:lnSpc>
        <a:spcBef>
          <a:spcPts val="499"/>
        </a:spcBef>
        <a:spcAft>
          <a:spcPts val="0"/>
        </a:spcAft>
        <a:buSzPct val="100000"/>
        <a:buFont typeface="Arial" pitchFamily="34"/>
        <a:buChar char="•"/>
        <a:tabLst/>
        <a:defRPr lang="de-DE" sz="2000" b="0" i="0" u="none" strike="noStrike" kern="1200" spc="0" baseline="0">
          <a:ln>
            <a:noFill/>
          </a:ln>
          <a:solidFill>
            <a:srgbClr val="000000"/>
          </a:solidFill>
          <a:latin typeface="Calibri" pitchFamily="18"/>
          <a:ea typeface="Microsoft YaHei" pitchFamily="2"/>
          <a:cs typeface="Mangal" pitchFamily="2"/>
        </a:defRPr>
      </a:lvl3pPr>
      <a:lvl4pPr marL="1600200" marR="0" lvl="3" indent="-228600" algn="l" rtl="0" hangingPunct="1">
        <a:lnSpc>
          <a:spcPct val="90000"/>
        </a:lnSpc>
        <a:spcBef>
          <a:spcPts val="499"/>
        </a:spcBef>
        <a:spcAft>
          <a:spcPts val="0"/>
        </a:spcAft>
        <a:buSzPct val="100000"/>
        <a:buFont typeface="Arial" pitchFamily="34"/>
        <a:buChar char="•"/>
        <a:tabLst/>
        <a:defRPr lang="de-DE" sz="1800" b="0" i="0" u="none" strike="noStrike" kern="1200" spc="0" baseline="0">
          <a:ln>
            <a:noFill/>
          </a:ln>
          <a:solidFill>
            <a:srgbClr val="000000"/>
          </a:solidFill>
          <a:latin typeface="Calibri" pitchFamily="18"/>
          <a:ea typeface="Microsoft YaHei" pitchFamily="2"/>
          <a:cs typeface="Mangal" pitchFamily="2"/>
        </a:defRPr>
      </a:lvl4pPr>
      <a:lvl5pPr marL="2057400" marR="0" lvl="4" indent="-228600" algn="l" rtl="0" hangingPunct="1">
        <a:lnSpc>
          <a:spcPct val="90000"/>
        </a:lnSpc>
        <a:spcBef>
          <a:spcPts val="499"/>
        </a:spcBef>
        <a:spcAft>
          <a:spcPts val="0"/>
        </a:spcAft>
        <a:buSzPct val="100000"/>
        <a:buFont typeface="Arial" pitchFamily="34"/>
        <a:buChar char="•"/>
        <a:tabLst/>
        <a:defRPr lang="de-DE" sz="1800" b="0" i="0" u="none" strike="noStrike" kern="1200" spc="0" baseline="0">
          <a:ln>
            <a:noFill/>
          </a:ln>
          <a:solidFill>
            <a:srgbClr val="000000"/>
          </a:solidFill>
          <a:latin typeface="Calibri" pitchFamily="18"/>
          <a:ea typeface="Microsoft YaHei" pitchFamily="2"/>
          <a:cs typeface="Mangal" pitchFamily="2"/>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olo 1"/>
          <p:cNvSpPr txBox="1">
            <a:spLocks noGrp="1"/>
          </p:cNvSpPr>
          <p:nvPr>
            <p:ph type="title"/>
          </p:nvPr>
        </p:nvSpPr>
        <p:spPr>
          <a:xfrm>
            <a:off x="838080" y="365040"/>
            <a:ext cx="10515240" cy="736920"/>
          </a:xfrm>
          <a:prstGeom prst="rect">
            <a:avLst/>
          </a:prstGeom>
          <a:noFill/>
          <a:ln>
            <a:noFill/>
          </a:ln>
        </p:spPr>
        <p:txBody>
          <a:bodyPr wrap="square" lIns="90000" tIns="45000" rIns="90000" bIns="45000" anchor="t" anchorCtr="0">
            <a:noAutofit/>
          </a:bodyPr>
          <a:lstStyle/>
          <a:p>
            <a:pPr lvl="0"/>
            <a:r>
              <a:rPr lang="it-IT"/>
              <a:t>Fate clic per modificare il formato del testo del titoloFare clic per modificare lo stile del titolo</a:t>
            </a:r>
          </a:p>
        </p:txBody>
      </p:sp>
      <p:sp>
        <p:nvSpPr>
          <p:cNvPr id="3" name="Segnaposto contenuto 2"/>
          <p:cNvSpPr txBox="1">
            <a:spLocks noGrp="1"/>
          </p:cNvSpPr>
          <p:nvPr>
            <p:ph type="body" idx="1"/>
          </p:nvPr>
        </p:nvSpPr>
        <p:spPr>
          <a:xfrm>
            <a:off x="838080" y="1825560"/>
            <a:ext cx="10515240" cy="4350960"/>
          </a:xfrm>
          <a:prstGeom prst="rect">
            <a:avLst/>
          </a:prstGeom>
          <a:noFill/>
          <a:ln>
            <a:noFill/>
          </a:ln>
        </p:spPr>
        <p:txBody>
          <a:bodyPr wrap="square" lIns="90000" tIns="45000" rIns="90000" bIns="45000" anchor="t" anchorCtr="0">
            <a:noAutofit/>
          </a:bodyPr>
          <a:lstStyle/>
          <a:p>
            <a:pPr lvl="0"/>
            <a:r>
              <a:rPr lang="it-IT"/>
              <a:t>Fate clic per modificare il formato del testo della struttura</a:t>
            </a:r>
          </a:p>
          <a:p>
            <a:pPr lvl="1"/>
            <a:r>
              <a:rPr lang="it-IT"/>
              <a:t>Secondo livello struttura</a:t>
            </a:r>
          </a:p>
          <a:p>
            <a:pPr lvl="2"/>
            <a:r>
              <a:rPr lang="it-IT"/>
              <a:t>Terzo livello struttura</a:t>
            </a:r>
          </a:p>
          <a:p>
            <a:pPr lvl="3"/>
            <a:r>
              <a:rPr lang="it-IT"/>
              <a:t>Quarto livello struttura</a:t>
            </a:r>
          </a:p>
          <a:p>
            <a:pPr lvl="4"/>
            <a:r>
              <a:rPr lang="it-IT"/>
              <a:t>Quinto livello struttura</a:t>
            </a:r>
          </a:p>
          <a:p>
            <a:pPr lvl="5"/>
            <a:r>
              <a:rPr lang="it-IT"/>
              <a:t>Sesto livello struttura</a:t>
            </a:r>
          </a:p>
          <a:p>
            <a:pPr lvl="6"/>
            <a:r>
              <a:rPr lang="it-IT"/>
              <a:t>Settimo livello struttura</a:t>
            </a:r>
          </a:p>
          <a:p>
            <a:pPr lvl="7"/>
            <a:r>
              <a:rPr lang="it-IT"/>
              <a:t>Ottavo livello struttura</a:t>
            </a:r>
          </a:p>
          <a:p>
            <a:pPr lvl="0"/>
            <a:r>
              <a:rPr lang="it-IT"/>
              <a:t>Nono livello strutturaFare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piè di pagina 4"/>
          <p:cNvSpPr txBox="1">
            <a:spLocks noGrp="1"/>
          </p:cNvSpPr>
          <p:nvPr>
            <p:ph type="ftr" sz="quarter" idx="3"/>
          </p:nvPr>
        </p:nvSpPr>
        <p:spPr>
          <a:xfrm>
            <a:off x="2139120" y="6356520"/>
            <a:ext cx="6014160" cy="364679"/>
          </a:xfrm>
          <a:prstGeom prst="rect">
            <a:avLst/>
          </a:prstGeom>
          <a:noFill/>
          <a:ln>
            <a:noFill/>
          </a:ln>
        </p:spPr>
        <p:txBody>
          <a:bodyPr wrap="square" lIns="90000" tIns="45000" rIns="90000" bIns="45000" anchor="t" anchorCtr="0">
            <a:noAutofit/>
          </a:bodyPr>
          <a:lstStyle>
            <a:lvl1pPr marL="0" marR="0" lvl="0" indent="0" algn="l" rtl="0" hangingPunct="1">
              <a:lnSpc>
                <a:spcPct val="100000"/>
              </a:lnSpc>
              <a:spcBef>
                <a:spcPts val="0"/>
              </a:spcBef>
              <a:spcAft>
                <a:spcPts val="0"/>
              </a:spcAft>
              <a:buNone/>
              <a:tabLst/>
              <a:defRPr lang="it-IT" sz="1800" b="0" i="0" u="none" strike="noStrike" kern="1200" spc="0" baseline="0">
                <a:solidFill>
                  <a:srgbClr val="000000"/>
                </a:solidFill>
                <a:latin typeface="Calibri" pitchFamily="18"/>
                <a:ea typeface="Arial Unicode MS" pitchFamily="2"/>
                <a:cs typeface="Tahoma" pitchFamily="2"/>
              </a:defRPr>
            </a:lvl1pPr>
          </a:lstStyle>
          <a:p>
            <a:pPr lvl="0"/>
            <a:r>
              <a:rPr lang="it-IT"/>
              <a:t>Analisi dei processi di negoziazione sociale. Il punto di vista degli amministratori comunali</a:t>
            </a:r>
          </a:p>
        </p:txBody>
      </p:sp>
      <p:sp>
        <p:nvSpPr>
          <p:cNvPr id="5" name="Segnaposto numero diapositiva 5"/>
          <p:cNvSpPr txBox="1">
            <a:spLocks noGrp="1"/>
          </p:cNvSpPr>
          <p:nvPr>
            <p:ph type="sldNum" sz="quarter" idx="4"/>
          </p:nvPr>
        </p:nvSpPr>
        <p:spPr>
          <a:xfrm>
            <a:off x="8610480" y="6356520"/>
            <a:ext cx="2742840" cy="364679"/>
          </a:xfrm>
          <a:prstGeom prst="rect">
            <a:avLst/>
          </a:prstGeom>
          <a:noFill/>
          <a:ln>
            <a:noFill/>
          </a:ln>
        </p:spPr>
        <p:txBody>
          <a:bodyPr wrap="square" lIns="90000" tIns="45000" rIns="90000" bIns="45000" anchor="t" anchorCtr="0">
            <a:noAutofit/>
          </a:bodyPr>
          <a:lstStyle>
            <a:lvl1pPr marL="0" marR="0" lvl="0" indent="0" algn="l" rtl="0" hangingPunct="1">
              <a:lnSpc>
                <a:spcPct val="100000"/>
              </a:lnSpc>
              <a:spcBef>
                <a:spcPts val="0"/>
              </a:spcBef>
              <a:spcAft>
                <a:spcPts val="0"/>
              </a:spcAft>
              <a:buNone/>
              <a:tabLst/>
              <a:defRPr lang="it-IT" sz="1800" b="0" i="0" u="none" strike="noStrike" kern="1200" spc="0" baseline="0">
                <a:solidFill>
                  <a:srgbClr val="000000"/>
                </a:solidFill>
                <a:latin typeface="Calibri" pitchFamily="18"/>
                <a:ea typeface="Arial Unicode MS" pitchFamily="2"/>
                <a:cs typeface="Tahoma" pitchFamily="2"/>
              </a:defRPr>
            </a:lvl1pPr>
          </a:lstStyle>
          <a:p>
            <a:pPr lvl="0"/>
            <a:fld id="{82F1642D-483B-4D17-84B5-E615F373B983}" type="slidenum">
              <a:rPr/>
              <a:pPr lvl="0"/>
              <a:t>‹N›</a:t>
            </a:fld>
            <a:endParaRPr lang="it-IT"/>
          </a:p>
        </p:txBody>
      </p:sp>
      <p:sp>
        <p:nvSpPr>
          <p:cNvPr id="6" name="Connettore 1 7"/>
          <p:cNvSpPr/>
          <p:nvPr/>
        </p:nvSpPr>
        <p:spPr>
          <a:xfrm flipV="1">
            <a:off x="838080" y="1102320"/>
            <a:ext cx="10515600" cy="32400"/>
          </a:xfrm>
          <a:custGeom>
            <a:avLst/>
            <a:gdLst>
              <a:gd name="f0" fmla="val 10800000"/>
              <a:gd name="f1" fmla="val 5400000"/>
              <a:gd name="f2" fmla="val 180"/>
              <a:gd name="f3" fmla="val w"/>
              <a:gd name="f4" fmla="val h"/>
              <a:gd name="f5" fmla="val ss"/>
              <a:gd name="f6" fmla="val 0"/>
              <a:gd name="f7" fmla="+- 0 0 0"/>
              <a:gd name="f8" fmla="abs f3"/>
              <a:gd name="f9" fmla="abs f4"/>
              <a:gd name="f10" fmla="abs f5"/>
              <a:gd name="f11" fmla="*/ f7 f0 1"/>
              <a:gd name="f12" fmla="?: f8 f3 1"/>
              <a:gd name="f13" fmla="?: f9 f4 1"/>
              <a:gd name="f14" fmla="?: f10 f5 1"/>
              <a:gd name="f15" fmla="*/ f11 1 f2"/>
              <a:gd name="f16" fmla="*/ f12 1 21600"/>
              <a:gd name="f17" fmla="*/ f13 1 21600"/>
              <a:gd name="f18" fmla="*/ 21600 f12 1"/>
              <a:gd name="f19" fmla="*/ 21600 f13 1"/>
              <a:gd name="f20" fmla="+- f15 0 f1"/>
              <a:gd name="f21" fmla="min f17 f16"/>
              <a:gd name="f22" fmla="*/ f18 1 f14"/>
              <a:gd name="f23" fmla="*/ f19 1 f14"/>
              <a:gd name="f24" fmla="val f22"/>
              <a:gd name="f25" fmla="val f23"/>
              <a:gd name="f26" fmla="*/ f6 f21 1"/>
              <a:gd name="f27" fmla="*/ f24 f21 1"/>
              <a:gd name="f28" fmla="*/ f25 f21 1"/>
            </a:gdLst>
            <a:ahLst/>
            <a:cxnLst>
              <a:cxn ang="3cd4">
                <a:pos x="hc" y="t"/>
              </a:cxn>
              <a:cxn ang="0">
                <a:pos x="r" y="vc"/>
              </a:cxn>
              <a:cxn ang="cd4">
                <a:pos x="hc" y="b"/>
              </a:cxn>
              <a:cxn ang="cd2">
                <a:pos x="l" y="vc"/>
              </a:cxn>
              <a:cxn ang="f20">
                <a:pos x="f26" y="f26"/>
              </a:cxn>
              <a:cxn ang="f20">
                <a:pos x="f27" y="f28"/>
              </a:cxn>
            </a:cxnLst>
            <a:rect l="f26" t="f26" r="f27" b="f28"/>
            <a:pathLst>
              <a:path>
                <a:moveTo>
                  <a:pt x="f26" y="f26"/>
                </a:moveTo>
                <a:lnTo>
                  <a:pt x="f27" y="f28"/>
                </a:lnTo>
              </a:path>
            </a:pathLst>
          </a:custGeom>
          <a:noFill/>
          <a:ln w="76320">
            <a:solidFill>
              <a:srgbClr val="C00000"/>
            </a:solidFill>
            <a:prstDash val="solid"/>
            <a:miter/>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Arial Unicode MS" pitchFamily="2"/>
              <a:cs typeface="Mangal" pitchFamily="2"/>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4" r:id="rId12"/>
    <p:sldLayoutId id="2147483686" r:id="rId13"/>
    <p:sldLayoutId id="2147483687" r:id="rId14"/>
  </p:sldLayoutIdLst>
  <p:hf hdr="0" ftr="0" dt="0"/>
  <p:txStyles>
    <p:titleStyle>
      <a:lvl1pPr marL="0" marR="0" lvl="0" indent="0" algn="l" rtl="0" hangingPunct="1">
        <a:lnSpc>
          <a:spcPct val="90000"/>
        </a:lnSpc>
        <a:spcBef>
          <a:spcPts val="0"/>
        </a:spcBef>
        <a:spcAft>
          <a:spcPts val="0"/>
        </a:spcAft>
        <a:buNone/>
        <a:tabLst/>
        <a:defRPr lang="it-IT" sz="2800" b="1" i="0" u="none" strike="noStrike" kern="1200" spc="0" baseline="0">
          <a:ln>
            <a:noFill/>
          </a:ln>
          <a:solidFill>
            <a:srgbClr val="000000"/>
          </a:solidFill>
          <a:latin typeface="Calibri" pitchFamily="34"/>
          <a:ea typeface="Microsoft YaHei" pitchFamily="2"/>
          <a:cs typeface="Lucida Sans" pitchFamily="2"/>
        </a:defRPr>
      </a:lvl1pPr>
    </p:titleStyle>
    <p:bodyStyle>
      <a:lvl1pPr marL="0" marR="0" lvl="0" indent="0" algn="l" rtl="0" hangingPunct="1">
        <a:lnSpc>
          <a:spcPct val="90000"/>
        </a:lnSpc>
        <a:spcBef>
          <a:spcPts val="0"/>
        </a:spcBef>
        <a:spcAft>
          <a:spcPts val="1414"/>
        </a:spcAft>
        <a:buSzPct val="45000"/>
        <a:buFont typeface="StarSymbol"/>
        <a:buChar char="●"/>
        <a:tabLst/>
        <a:defRPr lang="it-IT" sz="2800" b="0" i="0" u="none" strike="noStrike" kern="1200" spc="0" baseline="0">
          <a:ln>
            <a:noFill/>
          </a:ln>
          <a:solidFill>
            <a:srgbClr val="000000"/>
          </a:solidFill>
          <a:latin typeface="Calibri" pitchFamily="18"/>
          <a:ea typeface="Microsoft YaHei" pitchFamily="2"/>
          <a:cs typeface="Lucida Sans" pitchFamily="2"/>
        </a:defRPr>
      </a:lvl1pPr>
      <a:lvl2pPr marL="0" marR="0" lvl="1" indent="0" algn="l" rtl="0" hangingPunct="1">
        <a:lnSpc>
          <a:spcPct val="90000"/>
        </a:lnSpc>
        <a:spcBef>
          <a:spcPts val="0"/>
        </a:spcBef>
        <a:spcAft>
          <a:spcPts val="1414"/>
        </a:spcAft>
        <a:buSzPct val="75000"/>
        <a:buFont typeface="StarSymbol"/>
        <a:buChar char="–"/>
        <a:tabLst/>
        <a:defRPr lang="it-IT" sz="2800" b="0" i="0" u="none" strike="noStrike" kern="1200" spc="0" baseline="0">
          <a:ln>
            <a:noFill/>
          </a:ln>
          <a:solidFill>
            <a:srgbClr val="000000"/>
          </a:solidFill>
          <a:latin typeface="Calibri" pitchFamily="18"/>
          <a:ea typeface="Microsoft YaHei" pitchFamily="2"/>
          <a:cs typeface="Lucida Sans" pitchFamily="2"/>
        </a:defRPr>
      </a:lvl2pPr>
      <a:lvl3pPr marL="0" marR="0" lvl="2" indent="0" algn="l" rtl="0" hangingPunct="1">
        <a:lnSpc>
          <a:spcPct val="90000"/>
        </a:lnSpc>
        <a:spcBef>
          <a:spcPts val="0"/>
        </a:spcBef>
        <a:spcAft>
          <a:spcPts val="1414"/>
        </a:spcAft>
        <a:buSzPct val="45000"/>
        <a:buFont typeface="StarSymbol"/>
        <a:buChar char="●"/>
        <a:tabLst/>
        <a:defRPr lang="it-IT" sz="2800" b="0" i="0" u="none" strike="noStrike" kern="1200" spc="0" baseline="0">
          <a:ln>
            <a:noFill/>
          </a:ln>
          <a:solidFill>
            <a:srgbClr val="000000"/>
          </a:solidFill>
          <a:latin typeface="Calibri" pitchFamily="18"/>
          <a:ea typeface="Microsoft YaHei" pitchFamily="2"/>
          <a:cs typeface="Lucida Sans" pitchFamily="2"/>
        </a:defRPr>
      </a:lvl3pPr>
      <a:lvl4pPr marL="0" marR="0" lvl="3" indent="0" algn="l" rtl="0" hangingPunct="1">
        <a:lnSpc>
          <a:spcPct val="90000"/>
        </a:lnSpc>
        <a:spcBef>
          <a:spcPts val="0"/>
        </a:spcBef>
        <a:spcAft>
          <a:spcPts val="1414"/>
        </a:spcAft>
        <a:buSzPct val="75000"/>
        <a:buFont typeface="StarSymbol"/>
        <a:buChar char="–"/>
        <a:tabLst/>
        <a:defRPr lang="it-IT" sz="2800" b="0" i="0" u="none" strike="noStrike" kern="1200" spc="0" baseline="0">
          <a:ln>
            <a:noFill/>
          </a:ln>
          <a:solidFill>
            <a:srgbClr val="000000"/>
          </a:solidFill>
          <a:latin typeface="Calibri" pitchFamily="18"/>
          <a:ea typeface="Microsoft YaHei" pitchFamily="2"/>
          <a:cs typeface="Lucida Sans" pitchFamily="2"/>
        </a:defRPr>
      </a:lvl4pPr>
      <a:lvl5pPr marL="0" marR="0" lvl="4" indent="0" algn="l" rtl="0" hangingPunct="1">
        <a:lnSpc>
          <a:spcPct val="90000"/>
        </a:lnSpc>
        <a:spcBef>
          <a:spcPts val="0"/>
        </a:spcBef>
        <a:spcAft>
          <a:spcPts val="1414"/>
        </a:spcAft>
        <a:buSzPct val="45000"/>
        <a:buFont typeface="StarSymbol"/>
        <a:buChar char="●"/>
        <a:tabLst/>
        <a:defRPr lang="it-IT" sz="2800" b="0" i="0" u="none" strike="noStrike" kern="1200" spc="0" baseline="0">
          <a:ln>
            <a:noFill/>
          </a:ln>
          <a:solidFill>
            <a:srgbClr val="000000"/>
          </a:solidFill>
          <a:latin typeface="Calibri" pitchFamily="18"/>
          <a:ea typeface="Microsoft YaHei" pitchFamily="2"/>
          <a:cs typeface="Lucida Sans" pitchFamily="2"/>
        </a:defRPr>
      </a:lvl5pPr>
      <a:lvl6pPr marL="0" marR="0" lvl="5" indent="0" algn="l" rtl="0" hangingPunct="1">
        <a:lnSpc>
          <a:spcPct val="90000"/>
        </a:lnSpc>
        <a:spcBef>
          <a:spcPts val="0"/>
        </a:spcBef>
        <a:spcAft>
          <a:spcPts val="1414"/>
        </a:spcAft>
        <a:buSzPct val="45000"/>
        <a:buFont typeface="StarSymbol"/>
        <a:buChar char="●"/>
        <a:tabLst/>
        <a:defRPr lang="it-IT" sz="2800" b="0" i="0" u="none" strike="noStrike" kern="1200" spc="0" baseline="0">
          <a:ln>
            <a:noFill/>
          </a:ln>
          <a:solidFill>
            <a:srgbClr val="000000"/>
          </a:solidFill>
          <a:latin typeface="Calibri" pitchFamily="18"/>
          <a:ea typeface="Microsoft YaHei" pitchFamily="2"/>
          <a:cs typeface="Lucida Sans" pitchFamily="2"/>
        </a:defRPr>
      </a:lvl6pPr>
      <a:lvl7pPr marL="0" marR="0" lvl="6" indent="0" algn="l" rtl="0" hangingPunct="1">
        <a:lnSpc>
          <a:spcPct val="90000"/>
        </a:lnSpc>
        <a:spcBef>
          <a:spcPts val="0"/>
        </a:spcBef>
        <a:spcAft>
          <a:spcPts val="1414"/>
        </a:spcAft>
        <a:buSzPct val="45000"/>
        <a:buFont typeface="StarSymbol"/>
        <a:buChar char="●"/>
        <a:tabLst/>
        <a:defRPr lang="it-IT" sz="2800" b="0" i="0" u="none" strike="noStrike" kern="1200" spc="0" baseline="0">
          <a:ln>
            <a:noFill/>
          </a:ln>
          <a:solidFill>
            <a:srgbClr val="000000"/>
          </a:solidFill>
          <a:latin typeface="Calibri" pitchFamily="18"/>
          <a:ea typeface="Microsoft YaHei" pitchFamily="2"/>
          <a:cs typeface="Lucida Sans" pitchFamily="2"/>
        </a:defRPr>
      </a:lvl7pPr>
      <a:lvl8pPr marL="0" marR="0" lvl="7" indent="0" algn="l" rtl="0" hangingPunct="1">
        <a:lnSpc>
          <a:spcPct val="90000"/>
        </a:lnSpc>
        <a:spcBef>
          <a:spcPts val="0"/>
        </a:spcBef>
        <a:spcAft>
          <a:spcPts val="1414"/>
        </a:spcAft>
        <a:buSzPct val="45000"/>
        <a:buFont typeface="StarSymbol"/>
        <a:buChar char="●"/>
        <a:tabLst/>
        <a:defRPr lang="it-IT" sz="2800" b="0" i="0" u="none" strike="noStrike" kern="1200" spc="0" baseline="0">
          <a:ln>
            <a:noFill/>
          </a:ln>
          <a:solidFill>
            <a:srgbClr val="000000"/>
          </a:solidFill>
          <a:latin typeface="Calibri" pitchFamily="18"/>
          <a:ea typeface="Microsoft YaHei" pitchFamily="2"/>
          <a:cs typeface="Lucida Sans" pitchFamily="2"/>
        </a:defRPr>
      </a:lvl8pPr>
      <a:lvl9pPr marL="0" marR="0" lvl="0" indent="0" algn="l" rtl="0" hangingPunct="1">
        <a:lnSpc>
          <a:spcPct val="90000"/>
        </a:lnSpc>
        <a:spcBef>
          <a:spcPts val="0"/>
        </a:spcBef>
        <a:spcAft>
          <a:spcPts val="1414"/>
        </a:spcAft>
        <a:buSzPct val="45000"/>
        <a:buFont typeface="StarSymbol"/>
        <a:buChar char="●"/>
        <a:tabLst/>
        <a:defRPr lang="it-IT" sz="2800" b="0" i="0" u="none" strike="noStrike" kern="1200" spc="0" baseline="0">
          <a:ln>
            <a:noFill/>
          </a:ln>
          <a:solidFill>
            <a:srgbClr val="000000"/>
          </a:solidFill>
          <a:latin typeface="Calibri" pitchFamily="18"/>
          <a:ea typeface="Microsoft YaHei" pitchFamily="2"/>
          <a:cs typeface="Lucida Sans" pitchFamily="2"/>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5.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pPr lvl="0">
              <a:defRPr sz="1800"/>
            </a:pPr>
            <a:r>
              <a:rPr lang="it-IT" dirty="0"/>
              <a:t/>
            </a:r>
            <a:br>
              <a:rPr lang="it-IT" dirty="0"/>
            </a:br>
            <a:r>
              <a:rPr lang="it-IT" dirty="0"/>
              <a:t/>
            </a:r>
            <a:br>
              <a:rPr lang="it-IT" dirty="0"/>
            </a:br>
            <a:r>
              <a:rPr lang="it-IT" dirty="0"/>
              <a:t> </a:t>
            </a:r>
          </a:p>
        </p:txBody>
      </p:sp>
      <p:sp>
        <p:nvSpPr>
          <p:cNvPr id="3" name="Sottotitolo 2"/>
          <p:cNvSpPr>
            <a:spLocks noGrp="1"/>
          </p:cNvSpPr>
          <p:nvPr>
            <p:ph type="subTitle" idx="1"/>
          </p:nvPr>
        </p:nvSpPr>
        <p:spPr>
          <a:xfrm>
            <a:off x="1059543" y="2844801"/>
            <a:ext cx="9608337" cy="2413000"/>
          </a:xfrm>
        </p:spPr>
        <p:txBody>
          <a:bodyPr/>
          <a:lstStyle/>
          <a:p>
            <a:pPr lvl="0">
              <a:spcAft>
                <a:spcPts val="0"/>
              </a:spcAft>
              <a:defRPr sz="1800"/>
            </a:pPr>
            <a:r>
              <a:rPr lang="it-IT" sz="3000" b="1" dirty="0">
                <a:latin typeface="Calibri" pitchFamily="34"/>
              </a:rPr>
              <a:t>Politiche di bilancio e negoziazione sociale in Lombardia</a:t>
            </a:r>
          </a:p>
          <a:p>
            <a:pPr lvl="0">
              <a:spcAft>
                <a:spcPts val="0"/>
              </a:spcAft>
              <a:defRPr sz="1800"/>
            </a:pPr>
            <a:endParaRPr lang="it-IT" sz="2000" b="1" dirty="0">
              <a:latin typeface="Calibri" pitchFamily="34"/>
            </a:endParaRPr>
          </a:p>
          <a:p>
            <a:pPr lvl="0">
              <a:spcAft>
                <a:spcPts val="0"/>
              </a:spcAft>
              <a:defRPr sz="1800"/>
            </a:pPr>
            <a:r>
              <a:rPr lang="it-IT" sz="2000" b="1" dirty="0">
                <a:latin typeface="Calibri" pitchFamily="34"/>
              </a:rPr>
              <a:t>Coordinamento: </a:t>
            </a:r>
            <a:endParaRPr lang="it-IT" sz="2000" b="1" dirty="0" smtClean="0">
              <a:latin typeface="Calibri" pitchFamily="34"/>
            </a:endParaRPr>
          </a:p>
          <a:p>
            <a:pPr lvl="0">
              <a:spcAft>
                <a:spcPts val="0"/>
              </a:spcAft>
              <a:defRPr sz="1800"/>
            </a:pPr>
            <a:r>
              <a:rPr lang="it-IT" sz="2000" b="1" dirty="0" smtClean="0">
                <a:latin typeface="Calibri" pitchFamily="34"/>
              </a:rPr>
              <a:t>Stefano </a:t>
            </a:r>
            <a:r>
              <a:rPr lang="it-IT" sz="2000" b="1" dirty="0" err="1" smtClean="0">
                <a:latin typeface="Calibri" pitchFamily="34"/>
              </a:rPr>
              <a:t>Landini</a:t>
            </a:r>
            <a:r>
              <a:rPr lang="it-IT" sz="2000" b="1" dirty="0" smtClean="0">
                <a:latin typeface="Calibri" pitchFamily="34"/>
              </a:rPr>
              <a:t>, Segretario Generale SPI CGIL Lombardia</a:t>
            </a:r>
          </a:p>
          <a:p>
            <a:pPr lvl="0">
              <a:spcAft>
                <a:spcPts val="0"/>
              </a:spcAft>
              <a:defRPr sz="1800"/>
            </a:pPr>
            <a:r>
              <a:rPr lang="it-IT" sz="2000" b="1" dirty="0" smtClean="0">
                <a:latin typeface="Calibri" pitchFamily="34"/>
              </a:rPr>
              <a:t>Claudio Dossi,  Responsabile Dipartimento Welfare SPI CGIL Lombardia</a:t>
            </a:r>
            <a:endParaRPr lang="it-IT" sz="2000" b="1" dirty="0">
              <a:latin typeface="Calibri" pitchFamily="34"/>
            </a:endParaRPr>
          </a:p>
          <a:p>
            <a:pPr lvl="0">
              <a:spcAft>
                <a:spcPts val="0"/>
              </a:spcAft>
              <a:defRPr sz="1800"/>
            </a:pPr>
            <a:endParaRPr lang="it-IT" sz="2000" b="1" dirty="0">
              <a:latin typeface="Calibri" pitchFamily="34"/>
            </a:endParaRPr>
          </a:p>
          <a:p>
            <a:pPr lvl="0">
              <a:spcAft>
                <a:spcPts val="0"/>
              </a:spcAft>
              <a:defRPr sz="1800"/>
            </a:pPr>
            <a:r>
              <a:rPr lang="it-IT" sz="2000" b="1" dirty="0">
                <a:latin typeface="Calibri" pitchFamily="34"/>
              </a:rPr>
              <a:t>A cura di Francesco </a:t>
            </a:r>
            <a:r>
              <a:rPr lang="it-IT" sz="2000" b="1" dirty="0" err="1">
                <a:latin typeface="Calibri" pitchFamily="34"/>
              </a:rPr>
              <a:t>Montemurro</a:t>
            </a:r>
            <a:r>
              <a:rPr lang="it-IT" sz="2000" b="1" dirty="0">
                <a:latin typeface="Calibri" pitchFamily="34"/>
              </a:rPr>
              <a:t> , </a:t>
            </a:r>
            <a:r>
              <a:rPr lang="it-IT" sz="2000" b="1" dirty="0" err="1">
                <a:latin typeface="Calibri" pitchFamily="34"/>
              </a:rPr>
              <a:t>Ires</a:t>
            </a:r>
            <a:r>
              <a:rPr lang="it-IT" sz="2000" b="1" dirty="0">
                <a:latin typeface="Calibri" pitchFamily="34"/>
              </a:rPr>
              <a:t> </a:t>
            </a:r>
            <a:r>
              <a:rPr lang="it-IT" sz="2000" b="1" dirty="0" err="1">
                <a:latin typeface="Calibri" pitchFamily="34"/>
              </a:rPr>
              <a:t>Morosini</a:t>
            </a:r>
            <a:endParaRPr lang="it-IT" sz="2000" b="1" dirty="0">
              <a:latin typeface="Calibri" pitchFamily="34"/>
            </a:endParaRPr>
          </a:p>
          <a:p>
            <a:pPr lvl="0">
              <a:spcAft>
                <a:spcPts val="0"/>
              </a:spcAft>
              <a:defRPr sz="1800"/>
            </a:pPr>
            <a:endParaRPr lang="it-IT" sz="2000" b="1" dirty="0">
              <a:latin typeface="Calibri" pitchFamily="34"/>
            </a:endParaRPr>
          </a:p>
          <a:p>
            <a:pPr lvl="0">
              <a:spcAft>
                <a:spcPts val="0"/>
              </a:spcAft>
              <a:defRPr sz="1800"/>
            </a:pPr>
            <a:endParaRPr lang="it-IT" sz="2000" b="1" dirty="0">
              <a:latin typeface="Calibri" pitchFamily="34"/>
            </a:endParaRPr>
          </a:p>
          <a:p>
            <a:pPr lvl="0">
              <a:spcAft>
                <a:spcPts val="0"/>
              </a:spcAft>
              <a:defRPr sz="1800"/>
            </a:pPr>
            <a:r>
              <a:rPr lang="it-IT" sz="2000" b="1" dirty="0">
                <a:latin typeface="Calibri" pitchFamily="34"/>
              </a:rPr>
              <a:t>Gennaio 2019</a:t>
            </a:r>
          </a:p>
          <a:p>
            <a:pPr lvl="0">
              <a:spcAft>
                <a:spcPts val="0"/>
              </a:spcAft>
              <a:defRPr sz="1800"/>
            </a:pPr>
            <a:endParaRPr lang="it-IT" b="1" dirty="0">
              <a:latin typeface="Calibri" pitchFamily="34"/>
            </a:endParaRPr>
          </a:p>
          <a:p>
            <a:endParaRPr lang="it-IT" sz="2000" dirty="0"/>
          </a:p>
        </p:txBody>
      </p:sp>
      <p:pic>
        <p:nvPicPr>
          <p:cNvPr id="5" name="Grafik 5">
            <a:extLst/>
          </p:cNvPr>
          <p:cNvPicPr>
            <a:picLocks noChangeAspect="1"/>
          </p:cNvPicPr>
          <p:nvPr/>
        </p:nvPicPr>
        <p:blipFill>
          <a:blip r:embed="rId2" cstate="print">
            <a:lum/>
            <a:alphaModFix/>
          </a:blip>
          <a:srcRect/>
          <a:stretch>
            <a:fillRect/>
          </a:stretch>
        </p:blipFill>
        <p:spPr>
          <a:xfrm>
            <a:off x="9907473" y="1436759"/>
            <a:ext cx="1109715" cy="1084499"/>
          </a:xfrm>
          <a:prstGeom prst="rect">
            <a:avLst/>
          </a:prstGeom>
          <a:noFill/>
          <a:ln>
            <a:noFill/>
          </a:ln>
        </p:spPr>
      </p:pic>
      <p:pic>
        <p:nvPicPr>
          <p:cNvPr id="7" name="Immagine 18">
            <a:extLst>
              <a:ext uri="{FF2B5EF4-FFF2-40B4-BE49-F238E27FC236}">
                <a16:creationId xmlns="" xmlns:a16="http://schemas.microsoft.com/office/drawing/2014/main" id="{B62E54FF-2C2F-4C77-8590-B22FE650BE61}"/>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r="51930"/>
          <a:stretch>
            <a:fillRect/>
          </a:stretch>
        </p:blipFill>
        <p:spPr bwMode="auto">
          <a:xfrm>
            <a:off x="670540" y="1664668"/>
            <a:ext cx="1008063" cy="953403"/>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5816216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reeform 1">
            <a:extLst>
              <a:ext uri="{FF2B5EF4-FFF2-40B4-BE49-F238E27FC236}">
                <a16:creationId xmlns="" xmlns:a16="http://schemas.microsoft.com/office/drawing/2014/main" id="{13DBA2D9-D417-4096-885E-A34570E4CAEA}"/>
              </a:ext>
            </a:extLst>
          </p:cNvPr>
          <p:cNvSpPr>
            <a:spLocks noChangeArrowheads="1"/>
          </p:cNvSpPr>
          <p:nvPr/>
        </p:nvSpPr>
        <p:spPr bwMode="auto">
          <a:xfrm>
            <a:off x="584543" y="201812"/>
            <a:ext cx="10357777" cy="922933"/>
          </a:xfrm>
          <a:custGeom>
            <a:avLst/>
            <a:gdLst>
              <a:gd name="T0" fmla="*/ 0 w 21600"/>
              <a:gd name="T1" fmla="*/ 0 h 21600"/>
              <a:gd name="T2" fmla="*/ 2147483647 w 21600"/>
              <a:gd name="T3" fmla="*/ 0 h 21600"/>
              <a:gd name="T4" fmla="*/ 2147483647 w 21600"/>
              <a:gd name="T5" fmla="*/ 19708642 h 21600"/>
              <a:gd name="T6" fmla="*/ 0 w 21600"/>
              <a:gd name="T7" fmla="*/ 19708642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50760" tIns="25380" rIns="50760" bIns="25380" anchorCtr="1"/>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pPr algn="ctr" eaLnBrk="1">
              <a:lnSpc>
                <a:spcPct val="90000"/>
              </a:lnSpc>
            </a:pPr>
            <a:r>
              <a:rPr lang="it-IT" altLang="it-IT" sz="2400" b="1" dirty="0">
                <a:solidFill>
                  <a:schemeClr val="accent6">
                    <a:lumMod val="50000"/>
                  </a:schemeClr>
                </a:solidFill>
                <a:latin typeface="Candara" panose="020E0502030303020204" pitchFamily="34" charset="0"/>
              </a:rPr>
              <a:t>Il reddito di cittadinanza: i benefici</a:t>
            </a:r>
          </a:p>
        </p:txBody>
      </p:sp>
      <p:sp>
        <p:nvSpPr>
          <p:cNvPr id="10244" name="Freeform 3">
            <a:extLst>
              <a:ext uri="{FF2B5EF4-FFF2-40B4-BE49-F238E27FC236}">
                <a16:creationId xmlns="" xmlns:a16="http://schemas.microsoft.com/office/drawing/2014/main" id="{84A02EA6-9262-449F-9988-E680957F5A23}"/>
              </a:ext>
            </a:extLst>
          </p:cNvPr>
          <p:cNvSpPr>
            <a:spLocks noChangeArrowheads="1"/>
          </p:cNvSpPr>
          <p:nvPr/>
        </p:nvSpPr>
        <p:spPr bwMode="auto">
          <a:xfrm>
            <a:off x="3995738" y="2481264"/>
            <a:ext cx="3600450" cy="2486025"/>
          </a:xfrm>
          <a:custGeom>
            <a:avLst/>
            <a:gdLst>
              <a:gd name="T0" fmla="*/ 0 w 21600"/>
              <a:gd name="T1" fmla="*/ 0 h 21600"/>
              <a:gd name="T2" fmla="*/ 1066933409 w 21600"/>
              <a:gd name="T3" fmla="*/ 0 h 21600"/>
              <a:gd name="T4" fmla="*/ 1066933409 w 21600"/>
              <a:gd name="T5" fmla="*/ 508668307 h 21600"/>
              <a:gd name="T6" fmla="*/ 0 w 21600"/>
              <a:gd name="T7" fmla="*/ 508668307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000000"/>
                </a:solidFill>
                <a:round/>
                <a:headEnd/>
                <a:tailEnd/>
              </a14:hiddenLine>
            </a:ext>
          </a:extLst>
        </p:spPr>
        <p:txBody>
          <a:bodyPr wrap="none" anchor="ctr"/>
          <a:lstStyle/>
          <a:p>
            <a:endParaRPr lang="it-IT" sz="1350"/>
          </a:p>
        </p:txBody>
      </p:sp>
      <p:sp>
        <p:nvSpPr>
          <p:cNvPr id="10245" name="Freeform 4">
            <a:extLst>
              <a:ext uri="{FF2B5EF4-FFF2-40B4-BE49-F238E27FC236}">
                <a16:creationId xmlns="" xmlns:a16="http://schemas.microsoft.com/office/drawing/2014/main" id="{3E88C27D-EDC5-433D-B206-8CD3671D59B5}"/>
              </a:ext>
            </a:extLst>
          </p:cNvPr>
          <p:cNvSpPr>
            <a:spLocks noChangeArrowheads="1"/>
          </p:cNvSpPr>
          <p:nvPr/>
        </p:nvSpPr>
        <p:spPr bwMode="auto">
          <a:xfrm>
            <a:off x="702644" y="1253492"/>
            <a:ext cx="9292519" cy="3129021"/>
          </a:xfrm>
          <a:custGeom>
            <a:avLst/>
            <a:gdLst>
              <a:gd name="T0" fmla="*/ 0 w 21600"/>
              <a:gd name="T1" fmla="*/ 0 h 21600"/>
              <a:gd name="T2" fmla="*/ 2147483647 w 21600"/>
              <a:gd name="T3" fmla="*/ 0 h 21600"/>
              <a:gd name="T4" fmla="*/ 2147483647 w 21600"/>
              <a:gd name="T5" fmla="*/ 1159902081 h 21600"/>
              <a:gd name="T6" fmla="*/ 0 w 21600"/>
              <a:gd name="T7" fmla="*/ 1159902081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square" lIns="50760" tIns="25380" rIns="50760" bIns="2538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endParaRPr lang="it-IT" sz="2000" b="1" dirty="0">
              <a:latin typeface="Candara" panose="020E0502030303020204" pitchFamily="34" charset="0"/>
            </a:endParaRPr>
          </a:p>
          <a:p>
            <a:r>
              <a:rPr lang="it-IT" sz="2000" dirty="0">
                <a:latin typeface="Candara" panose="020E0502030303020204" pitchFamily="34" charset="0"/>
              </a:rPr>
              <a:t>Per il riconoscimento del </a:t>
            </a:r>
            <a:r>
              <a:rPr lang="it-IT" sz="2000" dirty="0" err="1">
                <a:latin typeface="Candara" panose="020E0502030303020204" pitchFamily="34" charset="0"/>
              </a:rPr>
              <a:t>Rdc</a:t>
            </a:r>
            <a:r>
              <a:rPr lang="it-IT" sz="2000" dirty="0">
                <a:latin typeface="Candara" panose="020E0502030303020204" pitchFamily="34" charset="0"/>
              </a:rPr>
              <a:t> la versione finale del decreto esplicita che i nuclei familiari dovranno possedere «congiuntamente» una serie di requisiti, come la residenza in Italia da almeno 10 anni, di cui gli ultimi due in modo continuativo, un valore del patrimonio immobiliare entro una soglia di 30mila euro (esclusa la prima casa), un valore del patrimonio finanziario entro 6mila euro per un single (fino a 20mila per una famiglia), con l’esclusione di proprietari di un’auto immatricolata nei 6 mesi precedenti la richiesta, o di grandi moto o imbarcazioni da diporto. </a:t>
            </a:r>
          </a:p>
          <a:p>
            <a:endParaRPr lang="it-IT" sz="2000" dirty="0">
              <a:latin typeface="Candara" panose="020E0502030303020204" pitchFamily="34" charset="0"/>
            </a:endParaRPr>
          </a:p>
          <a:p>
            <a:r>
              <a:rPr lang="it-IT" sz="2000" dirty="0">
                <a:latin typeface="Candara" panose="020E0502030303020204" pitchFamily="34" charset="0"/>
              </a:rPr>
              <a:t>Tra 1,4 milioni di nuclei beneficiari, sono coinvolti circa 255mila nuclei con disabili. </a:t>
            </a:r>
          </a:p>
        </p:txBody>
      </p:sp>
      <p:sp>
        <p:nvSpPr>
          <p:cNvPr id="2" name="Rettangolo 1">
            <a:extLst>
              <a:ext uri="{FF2B5EF4-FFF2-40B4-BE49-F238E27FC236}">
                <a16:creationId xmlns="" xmlns:a16="http://schemas.microsoft.com/office/drawing/2014/main" id="{74D656CD-44E4-4CD6-994D-5BDFD59BBEA5}"/>
              </a:ext>
            </a:extLst>
          </p:cNvPr>
          <p:cNvSpPr/>
          <p:nvPr/>
        </p:nvSpPr>
        <p:spPr>
          <a:xfrm>
            <a:off x="9853136" y="5854204"/>
            <a:ext cx="284052" cy="307777"/>
          </a:xfrm>
          <a:prstGeom prst="rect">
            <a:avLst/>
          </a:prstGeom>
        </p:spPr>
        <p:txBody>
          <a:bodyPr wrap="none">
            <a:spAutoFit/>
          </a:bodyPr>
          <a:lstStyle/>
          <a:p>
            <a:r>
              <a:rPr lang="it-IT" sz="1400" dirty="0">
                <a:solidFill>
                  <a:schemeClr val="bg1"/>
                </a:solidFill>
              </a:rPr>
              <a:t>8</a:t>
            </a:r>
          </a:p>
        </p:txBody>
      </p:sp>
      <p:sp>
        <p:nvSpPr>
          <p:cNvPr id="3" name="Segnaposto numero diapositiva 2">
            <a:extLst>
              <a:ext uri="{FF2B5EF4-FFF2-40B4-BE49-F238E27FC236}">
                <a16:creationId xmlns="" xmlns:a16="http://schemas.microsoft.com/office/drawing/2014/main" id="{A4B0518A-C8B8-4F7A-B99D-3C1704A9FF42}"/>
              </a:ext>
            </a:extLst>
          </p:cNvPr>
          <p:cNvSpPr>
            <a:spLocks noGrp="1"/>
          </p:cNvSpPr>
          <p:nvPr>
            <p:ph type="sldNum" sz="quarter" idx="12"/>
          </p:nvPr>
        </p:nvSpPr>
        <p:spPr/>
        <p:txBody>
          <a:bodyPr/>
          <a:lstStyle/>
          <a:p>
            <a:fld id="{04367BCE-68C4-48F0-967E-BA0255BE7097}" type="slidenum">
              <a:rPr lang="it-IT" smtClean="0"/>
              <a:pPr/>
              <a:t>10</a:t>
            </a:fld>
            <a:endParaRPr lang="it-IT"/>
          </a:p>
        </p:txBody>
      </p:sp>
    </p:spTree>
    <p:extLst>
      <p:ext uri="{BB962C8B-B14F-4D97-AF65-F5344CB8AC3E}">
        <p14:creationId xmlns="" xmlns:p14="http://schemas.microsoft.com/office/powerpoint/2010/main" val="22471341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reeform 1">
            <a:extLst>
              <a:ext uri="{FF2B5EF4-FFF2-40B4-BE49-F238E27FC236}">
                <a16:creationId xmlns="" xmlns:a16="http://schemas.microsoft.com/office/drawing/2014/main" id="{13DBA2D9-D417-4096-885E-A34570E4CAEA}"/>
              </a:ext>
            </a:extLst>
          </p:cNvPr>
          <p:cNvSpPr>
            <a:spLocks noChangeArrowheads="1"/>
          </p:cNvSpPr>
          <p:nvPr/>
        </p:nvSpPr>
        <p:spPr bwMode="auto">
          <a:xfrm>
            <a:off x="584543" y="201812"/>
            <a:ext cx="10357777" cy="922933"/>
          </a:xfrm>
          <a:custGeom>
            <a:avLst/>
            <a:gdLst>
              <a:gd name="T0" fmla="*/ 0 w 21600"/>
              <a:gd name="T1" fmla="*/ 0 h 21600"/>
              <a:gd name="T2" fmla="*/ 2147483647 w 21600"/>
              <a:gd name="T3" fmla="*/ 0 h 21600"/>
              <a:gd name="T4" fmla="*/ 2147483647 w 21600"/>
              <a:gd name="T5" fmla="*/ 19708642 h 21600"/>
              <a:gd name="T6" fmla="*/ 0 w 21600"/>
              <a:gd name="T7" fmla="*/ 19708642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50760" tIns="25380" rIns="50760" bIns="25380" anchorCtr="1"/>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pPr algn="ctr" eaLnBrk="1">
              <a:lnSpc>
                <a:spcPct val="90000"/>
              </a:lnSpc>
            </a:pPr>
            <a:r>
              <a:rPr lang="it-IT" altLang="it-IT" sz="2400" b="1" dirty="0">
                <a:solidFill>
                  <a:schemeClr val="accent6">
                    <a:lumMod val="50000"/>
                  </a:schemeClr>
                </a:solidFill>
                <a:latin typeface="Candara" panose="020E0502030303020204" pitchFamily="34" charset="0"/>
              </a:rPr>
              <a:t>Il reddito di cittadinanza: gli strumenti operativi</a:t>
            </a:r>
          </a:p>
        </p:txBody>
      </p:sp>
      <p:sp>
        <p:nvSpPr>
          <p:cNvPr id="10244" name="Freeform 3">
            <a:extLst>
              <a:ext uri="{FF2B5EF4-FFF2-40B4-BE49-F238E27FC236}">
                <a16:creationId xmlns="" xmlns:a16="http://schemas.microsoft.com/office/drawing/2014/main" id="{84A02EA6-9262-449F-9988-E680957F5A23}"/>
              </a:ext>
            </a:extLst>
          </p:cNvPr>
          <p:cNvSpPr>
            <a:spLocks noChangeArrowheads="1"/>
          </p:cNvSpPr>
          <p:nvPr/>
        </p:nvSpPr>
        <p:spPr bwMode="auto">
          <a:xfrm>
            <a:off x="3995738" y="2481264"/>
            <a:ext cx="3600450" cy="2486025"/>
          </a:xfrm>
          <a:custGeom>
            <a:avLst/>
            <a:gdLst>
              <a:gd name="T0" fmla="*/ 0 w 21600"/>
              <a:gd name="T1" fmla="*/ 0 h 21600"/>
              <a:gd name="T2" fmla="*/ 1066933409 w 21600"/>
              <a:gd name="T3" fmla="*/ 0 h 21600"/>
              <a:gd name="T4" fmla="*/ 1066933409 w 21600"/>
              <a:gd name="T5" fmla="*/ 508668307 h 21600"/>
              <a:gd name="T6" fmla="*/ 0 w 21600"/>
              <a:gd name="T7" fmla="*/ 508668307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000000"/>
                </a:solidFill>
                <a:round/>
                <a:headEnd/>
                <a:tailEnd/>
              </a14:hiddenLine>
            </a:ext>
          </a:extLst>
        </p:spPr>
        <p:txBody>
          <a:bodyPr wrap="none" anchor="ctr"/>
          <a:lstStyle/>
          <a:p>
            <a:endParaRPr lang="it-IT" sz="1350"/>
          </a:p>
        </p:txBody>
      </p:sp>
      <p:sp>
        <p:nvSpPr>
          <p:cNvPr id="10245" name="Freeform 4">
            <a:extLst>
              <a:ext uri="{FF2B5EF4-FFF2-40B4-BE49-F238E27FC236}">
                <a16:creationId xmlns="" xmlns:a16="http://schemas.microsoft.com/office/drawing/2014/main" id="{3E88C27D-EDC5-433D-B206-8CD3671D59B5}"/>
              </a:ext>
            </a:extLst>
          </p:cNvPr>
          <p:cNvSpPr>
            <a:spLocks noChangeArrowheads="1"/>
          </p:cNvSpPr>
          <p:nvPr/>
        </p:nvSpPr>
        <p:spPr bwMode="auto">
          <a:xfrm>
            <a:off x="500514" y="1253492"/>
            <a:ext cx="11262861" cy="4975681"/>
          </a:xfrm>
          <a:custGeom>
            <a:avLst/>
            <a:gdLst>
              <a:gd name="T0" fmla="*/ 0 w 21600"/>
              <a:gd name="T1" fmla="*/ 0 h 21600"/>
              <a:gd name="T2" fmla="*/ 2147483647 w 21600"/>
              <a:gd name="T3" fmla="*/ 0 h 21600"/>
              <a:gd name="T4" fmla="*/ 2147483647 w 21600"/>
              <a:gd name="T5" fmla="*/ 1159902081 h 21600"/>
              <a:gd name="T6" fmla="*/ 0 w 21600"/>
              <a:gd name="T7" fmla="*/ 1159902081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square" lIns="50760" tIns="25380" rIns="50760" bIns="2538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endParaRPr lang="it-IT" sz="2000" b="1" dirty="0">
              <a:latin typeface="Candara" panose="020E0502030303020204" pitchFamily="34" charset="0"/>
            </a:endParaRPr>
          </a:p>
          <a:p>
            <a:r>
              <a:rPr lang="it-IT" sz="2000" dirty="0">
                <a:latin typeface="Candara" panose="020E0502030303020204" pitchFamily="34" charset="0"/>
              </a:rPr>
              <a:t>Sono tre gli strumenti operativi per il beneficiario del </a:t>
            </a:r>
            <a:r>
              <a:rPr lang="it-IT" sz="2000" dirty="0" err="1">
                <a:latin typeface="Candara" panose="020E0502030303020204" pitchFamily="34" charset="0"/>
              </a:rPr>
              <a:t>Rdc</a:t>
            </a:r>
            <a:r>
              <a:rPr lang="it-IT" sz="2000" dirty="0">
                <a:latin typeface="Candara" panose="020E0502030303020204" pitchFamily="34" charset="0"/>
              </a:rPr>
              <a:t> e per i suoi familiari, che dovranno stipulare un “patto per il lavoro” presso i centri per l’impiego o le agenzie per il lavoro accreditate, mentre chi è in condizione di disagio dovrà sottoscrivere un “patto per l’inclusione sociale” presso i servizi sociali dei comuni. </a:t>
            </a:r>
          </a:p>
          <a:p>
            <a:r>
              <a:rPr lang="it-IT" sz="2000" dirty="0">
                <a:latin typeface="Candara" panose="020E0502030303020204" pitchFamily="34" charset="0"/>
              </a:rPr>
              <a:t/>
            </a:r>
            <a:br>
              <a:rPr lang="it-IT" sz="2000" dirty="0">
                <a:latin typeface="Candara" panose="020E0502030303020204" pitchFamily="34" charset="0"/>
              </a:rPr>
            </a:br>
            <a:r>
              <a:rPr lang="it-IT" sz="2000" dirty="0">
                <a:latin typeface="Candara" panose="020E0502030303020204" pitchFamily="34" charset="0"/>
              </a:rPr>
              <a:t>All’azienda che comunica alla piattaforma digitale le disponibilità dei posti vacanti e assume a tempo pieno e indeterminato vengono riconosciute da 5 a 18 mensilità del sussidio sotto forma di sgravio contributivo (per un massimo di 780 euro mensili, in teoria dunque, l’incentivo raggiunge 14.040 euro). </a:t>
            </a:r>
          </a:p>
          <a:p>
            <a:endParaRPr lang="it-IT" sz="2000" dirty="0">
              <a:latin typeface="Candara" panose="020E0502030303020204" pitchFamily="34" charset="0"/>
            </a:endParaRPr>
          </a:p>
          <a:p>
            <a:r>
              <a:rPr lang="it-IT" sz="2000" dirty="0">
                <a:latin typeface="Candara" panose="020E0502030303020204" pitchFamily="34" charset="0"/>
              </a:rPr>
              <a:t>Nel caso di licenziamento del beneficiario l’azienda dovrà restituire l’incentivo maggiorato, salvo che non sia per giusta causa o giustificato motivo. Le assunzioni, inoltre, devono produrre un incremento occupazionale netto del numero dei dipendenti a tempo indeterminato. </a:t>
            </a:r>
          </a:p>
          <a:p>
            <a:r>
              <a:rPr lang="it-IT" sz="2000" dirty="0">
                <a:latin typeface="Candara" panose="020E0502030303020204" pitchFamily="34" charset="0"/>
              </a:rPr>
              <a:t>Sono coinvolti anche gli enti di formazione e le aziende nel “patto di formazione” per organizzare corsi di riqualificazione professionale: in caso di assunzione coerente con il profilo formativo, riceveranno metà dell’incentivo dato all’azienda che assume.</a:t>
            </a:r>
          </a:p>
        </p:txBody>
      </p:sp>
      <p:sp>
        <p:nvSpPr>
          <p:cNvPr id="2" name="Rettangolo 1">
            <a:extLst>
              <a:ext uri="{FF2B5EF4-FFF2-40B4-BE49-F238E27FC236}">
                <a16:creationId xmlns="" xmlns:a16="http://schemas.microsoft.com/office/drawing/2014/main" id="{74D656CD-44E4-4CD6-994D-5BDFD59BBEA5}"/>
              </a:ext>
            </a:extLst>
          </p:cNvPr>
          <p:cNvSpPr/>
          <p:nvPr/>
        </p:nvSpPr>
        <p:spPr>
          <a:xfrm>
            <a:off x="9853136" y="5854204"/>
            <a:ext cx="284052" cy="307777"/>
          </a:xfrm>
          <a:prstGeom prst="rect">
            <a:avLst/>
          </a:prstGeom>
        </p:spPr>
        <p:txBody>
          <a:bodyPr wrap="none">
            <a:spAutoFit/>
          </a:bodyPr>
          <a:lstStyle/>
          <a:p>
            <a:r>
              <a:rPr lang="it-IT" sz="1400" dirty="0">
                <a:solidFill>
                  <a:schemeClr val="bg1"/>
                </a:solidFill>
              </a:rPr>
              <a:t>8</a:t>
            </a:r>
          </a:p>
        </p:txBody>
      </p:sp>
      <p:sp>
        <p:nvSpPr>
          <p:cNvPr id="3" name="Segnaposto numero diapositiva 2">
            <a:extLst>
              <a:ext uri="{FF2B5EF4-FFF2-40B4-BE49-F238E27FC236}">
                <a16:creationId xmlns="" xmlns:a16="http://schemas.microsoft.com/office/drawing/2014/main" id="{7E5F8CB0-9066-475B-A991-6B17AE98B2BD}"/>
              </a:ext>
            </a:extLst>
          </p:cNvPr>
          <p:cNvSpPr>
            <a:spLocks noGrp="1"/>
          </p:cNvSpPr>
          <p:nvPr>
            <p:ph type="sldNum" sz="quarter" idx="12"/>
          </p:nvPr>
        </p:nvSpPr>
        <p:spPr/>
        <p:txBody>
          <a:bodyPr/>
          <a:lstStyle/>
          <a:p>
            <a:fld id="{04367BCE-68C4-48F0-967E-BA0255BE7097}" type="slidenum">
              <a:rPr lang="it-IT" smtClean="0"/>
              <a:pPr/>
              <a:t>11</a:t>
            </a:fld>
            <a:endParaRPr lang="it-IT"/>
          </a:p>
        </p:txBody>
      </p:sp>
    </p:spTree>
    <p:extLst>
      <p:ext uri="{BB962C8B-B14F-4D97-AF65-F5344CB8AC3E}">
        <p14:creationId xmlns="" xmlns:p14="http://schemas.microsoft.com/office/powerpoint/2010/main" val="30813173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reeform 1">
            <a:extLst>
              <a:ext uri="{FF2B5EF4-FFF2-40B4-BE49-F238E27FC236}">
                <a16:creationId xmlns="" xmlns:a16="http://schemas.microsoft.com/office/drawing/2014/main" id="{13DBA2D9-D417-4096-885E-A34570E4CAEA}"/>
              </a:ext>
            </a:extLst>
          </p:cNvPr>
          <p:cNvSpPr>
            <a:spLocks noChangeArrowheads="1"/>
          </p:cNvSpPr>
          <p:nvPr/>
        </p:nvSpPr>
        <p:spPr bwMode="auto">
          <a:xfrm>
            <a:off x="584543" y="201812"/>
            <a:ext cx="10357777" cy="922933"/>
          </a:xfrm>
          <a:custGeom>
            <a:avLst/>
            <a:gdLst>
              <a:gd name="T0" fmla="*/ 0 w 21600"/>
              <a:gd name="T1" fmla="*/ 0 h 21600"/>
              <a:gd name="T2" fmla="*/ 2147483647 w 21600"/>
              <a:gd name="T3" fmla="*/ 0 h 21600"/>
              <a:gd name="T4" fmla="*/ 2147483647 w 21600"/>
              <a:gd name="T5" fmla="*/ 19708642 h 21600"/>
              <a:gd name="T6" fmla="*/ 0 w 21600"/>
              <a:gd name="T7" fmla="*/ 19708642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50760" tIns="25380" rIns="50760" bIns="25380" anchorCtr="1"/>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pPr algn="ctr" eaLnBrk="1">
              <a:lnSpc>
                <a:spcPct val="90000"/>
              </a:lnSpc>
            </a:pPr>
            <a:r>
              <a:rPr lang="it-IT" altLang="it-IT" sz="2400" b="1" dirty="0">
                <a:solidFill>
                  <a:schemeClr val="accent6">
                    <a:lumMod val="50000"/>
                  </a:schemeClr>
                </a:solidFill>
                <a:latin typeface="Candara" panose="020E0502030303020204" pitchFamily="34" charset="0"/>
              </a:rPr>
              <a:t>Il reddito di cittadinanza: gli strumenti operativi</a:t>
            </a:r>
          </a:p>
        </p:txBody>
      </p:sp>
      <p:sp>
        <p:nvSpPr>
          <p:cNvPr id="10244" name="Freeform 3">
            <a:extLst>
              <a:ext uri="{FF2B5EF4-FFF2-40B4-BE49-F238E27FC236}">
                <a16:creationId xmlns="" xmlns:a16="http://schemas.microsoft.com/office/drawing/2014/main" id="{84A02EA6-9262-449F-9988-E680957F5A23}"/>
              </a:ext>
            </a:extLst>
          </p:cNvPr>
          <p:cNvSpPr>
            <a:spLocks noChangeArrowheads="1"/>
          </p:cNvSpPr>
          <p:nvPr/>
        </p:nvSpPr>
        <p:spPr bwMode="auto">
          <a:xfrm>
            <a:off x="3995738" y="2481264"/>
            <a:ext cx="3600450" cy="2486025"/>
          </a:xfrm>
          <a:custGeom>
            <a:avLst/>
            <a:gdLst>
              <a:gd name="T0" fmla="*/ 0 w 21600"/>
              <a:gd name="T1" fmla="*/ 0 h 21600"/>
              <a:gd name="T2" fmla="*/ 1066933409 w 21600"/>
              <a:gd name="T3" fmla="*/ 0 h 21600"/>
              <a:gd name="T4" fmla="*/ 1066933409 w 21600"/>
              <a:gd name="T5" fmla="*/ 508668307 h 21600"/>
              <a:gd name="T6" fmla="*/ 0 w 21600"/>
              <a:gd name="T7" fmla="*/ 508668307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000000"/>
                </a:solidFill>
                <a:round/>
                <a:headEnd/>
                <a:tailEnd/>
              </a14:hiddenLine>
            </a:ext>
          </a:extLst>
        </p:spPr>
        <p:txBody>
          <a:bodyPr wrap="none" anchor="ctr"/>
          <a:lstStyle/>
          <a:p>
            <a:endParaRPr lang="it-IT" sz="1350"/>
          </a:p>
        </p:txBody>
      </p:sp>
      <p:sp>
        <p:nvSpPr>
          <p:cNvPr id="10245" name="Freeform 4">
            <a:extLst>
              <a:ext uri="{FF2B5EF4-FFF2-40B4-BE49-F238E27FC236}">
                <a16:creationId xmlns="" xmlns:a16="http://schemas.microsoft.com/office/drawing/2014/main" id="{3E88C27D-EDC5-433D-B206-8CD3671D59B5}"/>
              </a:ext>
            </a:extLst>
          </p:cNvPr>
          <p:cNvSpPr>
            <a:spLocks noChangeArrowheads="1"/>
          </p:cNvSpPr>
          <p:nvPr/>
        </p:nvSpPr>
        <p:spPr bwMode="auto">
          <a:xfrm>
            <a:off x="471638" y="1253492"/>
            <a:ext cx="10972800" cy="4975681"/>
          </a:xfrm>
          <a:custGeom>
            <a:avLst/>
            <a:gdLst>
              <a:gd name="T0" fmla="*/ 0 w 21600"/>
              <a:gd name="T1" fmla="*/ 0 h 21600"/>
              <a:gd name="T2" fmla="*/ 2147483647 w 21600"/>
              <a:gd name="T3" fmla="*/ 0 h 21600"/>
              <a:gd name="T4" fmla="*/ 2147483647 w 21600"/>
              <a:gd name="T5" fmla="*/ 1159902081 h 21600"/>
              <a:gd name="T6" fmla="*/ 0 w 21600"/>
              <a:gd name="T7" fmla="*/ 1159902081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square" lIns="50760" tIns="25380" rIns="50760" bIns="2538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endParaRPr lang="it-IT" sz="2000" b="1" dirty="0">
              <a:latin typeface="Candara" panose="020E0502030303020204" pitchFamily="34" charset="0"/>
            </a:endParaRPr>
          </a:p>
          <a:p>
            <a:r>
              <a:rPr lang="it-IT" sz="2000" dirty="0">
                <a:latin typeface="Candara" panose="020E0502030303020204" pitchFamily="34" charset="0"/>
              </a:rPr>
              <a:t>Ai beneficiari del sussidio che avviano un’attività lavorativa autonoma (o di impresa individuale, cooperativa) entro i primi 12 mesi è riconosciuto un beneficio addizionale di 6 mensilità (nel limite sempre di 780 euro mensili). </a:t>
            </a:r>
          </a:p>
          <a:p>
            <a:r>
              <a:rPr lang="it-IT" sz="2000" dirty="0">
                <a:latin typeface="Candara" panose="020E0502030303020204" pitchFamily="34" charset="0"/>
              </a:rPr>
              <a:t/>
            </a:r>
            <a:br>
              <a:rPr lang="it-IT" sz="2000" dirty="0">
                <a:latin typeface="Candara" panose="020E0502030303020204" pitchFamily="34" charset="0"/>
              </a:rPr>
            </a:br>
            <a:r>
              <a:rPr lang="it-IT" sz="2000" dirty="0">
                <a:latin typeface="Candara" panose="020E0502030303020204" pitchFamily="34" charset="0"/>
              </a:rPr>
              <a:t>Come già detto, il reddito di cittadinanza dura 18 mesi, dopo 12 mesi si prevede debba arrivare almeno un’offerta di lavoro “congrua” entro i 100 km di distanza dalla residenza del beneficiario (al terzo rifiuto si perde il diritto). Se si tratta della seconda offerta il perimetro si allarga a 250km, alla terza ovunque nel territorio italiano (esclusi nuclei con disabili, in questo caso la distanza massima è 250 km). </a:t>
            </a:r>
          </a:p>
          <a:p>
            <a:r>
              <a:rPr lang="it-IT" sz="2000" dirty="0">
                <a:latin typeface="Candara" panose="020E0502030303020204" pitchFamily="34" charset="0"/>
              </a:rPr>
              <a:t>Dopo 18 mesi, in caso di rinnovo del </a:t>
            </a:r>
            <a:r>
              <a:rPr lang="it-IT" sz="2000" dirty="0" err="1">
                <a:latin typeface="Candara" panose="020E0502030303020204" pitchFamily="34" charset="0"/>
              </a:rPr>
              <a:t>Rdc</a:t>
            </a:r>
            <a:r>
              <a:rPr lang="it-IT" sz="2000" dirty="0">
                <a:latin typeface="Candara" panose="020E0502030303020204" pitchFamily="34" charset="0"/>
              </a:rPr>
              <a:t> per ulteriori 18 mesi, è “congrua” un’offerta ovunque sia collocata nel territorio italiano, anche se si tratta della prima offerta. Questo è uno degli aspetti più “a rischio”, poiché ad oggi dai centri per l’impiego è raro che arrivino offerte di lavoro. E se non saranno in grado di collegarsi con il mondo produttivo per favorire l’incontro tra domanda e offerta di lavoro, il nuovo strumento sarà di puro assistenzialismo, visto che il beneficiario del </a:t>
            </a:r>
            <a:r>
              <a:rPr lang="it-IT" sz="2000" dirty="0" err="1">
                <a:latin typeface="Candara" panose="020E0502030303020204" pitchFamily="34" charset="0"/>
              </a:rPr>
              <a:t>Rdc</a:t>
            </a:r>
            <a:r>
              <a:rPr lang="it-IT" sz="2000" dirty="0">
                <a:latin typeface="Candara" panose="020E0502030303020204" pitchFamily="34" charset="0"/>
              </a:rPr>
              <a:t> otterrà ugualmente il sussidio. </a:t>
            </a:r>
          </a:p>
        </p:txBody>
      </p:sp>
      <p:sp>
        <p:nvSpPr>
          <p:cNvPr id="2" name="Rettangolo 1">
            <a:extLst>
              <a:ext uri="{FF2B5EF4-FFF2-40B4-BE49-F238E27FC236}">
                <a16:creationId xmlns="" xmlns:a16="http://schemas.microsoft.com/office/drawing/2014/main" id="{74D656CD-44E4-4CD6-994D-5BDFD59BBEA5}"/>
              </a:ext>
            </a:extLst>
          </p:cNvPr>
          <p:cNvSpPr/>
          <p:nvPr/>
        </p:nvSpPr>
        <p:spPr>
          <a:xfrm>
            <a:off x="9853136" y="5854204"/>
            <a:ext cx="284052" cy="307777"/>
          </a:xfrm>
          <a:prstGeom prst="rect">
            <a:avLst/>
          </a:prstGeom>
        </p:spPr>
        <p:txBody>
          <a:bodyPr wrap="none">
            <a:spAutoFit/>
          </a:bodyPr>
          <a:lstStyle/>
          <a:p>
            <a:r>
              <a:rPr lang="it-IT" sz="1400" dirty="0">
                <a:solidFill>
                  <a:schemeClr val="bg1"/>
                </a:solidFill>
              </a:rPr>
              <a:t>8</a:t>
            </a:r>
          </a:p>
        </p:txBody>
      </p:sp>
      <p:sp>
        <p:nvSpPr>
          <p:cNvPr id="3" name="Segnaposto numero diapositiva 2">
            <a:extLst>
              <a:ext uri="{FF2B5EF4-FFF2-40B4-BE49-F238E27FC236}">
                <a16:creationId xmlns="" xmlns:a16="http://schemas.microsoft.com/office/drawing/2014/main" id="{455F236F-1B4A-463E-9983-A7897E86BD75}"/>
              </a:ext>
            </a:extLst>
          </p:cNvPr>
          <p:cNvSpPr>
            <a:spLocks noGrp="1"/>
          </p:cNvSpPr>
          <p:nvPr>
            <p:ph type="sldNum" sz="quarter" idx="12"/>
          </p:nvPr>
        </p:nvSpPr>
        <p:spPr/>
        <p:txBody>
          <a:bodyPr/>
          <a:lstStyle/>
          <a:p>
            <a:fld id="{04367BCE-68C4-48F0-967E-BA0255BE7097}" type="slidenum">
              <a:rPr lang="it-IT" smtClean="0"/>
              <a:pPr/>
              <a:t>12</a:t>
            </a:fld>
            <a:endParaRPr lang="it-IT"/>
          </a:p>
        </p:txBody>
      </p:sp>
    </p:spTree>
    <p:extLst>
      <p:ext uri="{BB962C8B-B14F-4D97-AF65-F5344CB8AC3E}">
        <p14:creationId xmlns="" xmlns:p14="http://schemas.microsoft.com/office/powerpoint/2010/main" val="330527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reeform 1">
            <a:extLst>
              <a:ext uri="{FF2B5EF4-FFF2-40B4-BE49-F238E27FC236}">
                <a16:creationId xmlns="" xmlns:a16="http://schemas.microsoft.com/office/drawing/2014/main" id="{13DBA2D9-D417-4096-885E-A34570E4CAEA}"/>
              </a:ext>
            </a:extLst>
          </p:cNvPr>
          <p:cNvSpPr>
            <a:spLocks noChangeArrowheads="1"/>
          </p:cNvSpPr>
          <p:nvPr/>
        </p:nvSpPr>
        <p:spPr bwMode="auto">
          <a:xfrm>
            <a:off x="584543" y="201812"/>
            <a:ext cx="10357777" cy="922933"/>
          </a:xfrm>
          <a:custGeom>
            <a:avLst/>
            <a:gdLst>
              <a:gd name="T0" fmla="*/ 0 w 21600"/>
              <a:gd name="T1" fmla="*/ 0 h 21600"/>
              <a:gd name="T2" fmla="*/ 2147483647 w 21600"/>
              <a:gd name="T3" fmla="*/ 0 h 21600"/>
              <a:gd name="T4" fmla="*/ 2147483647 w 21600"/>
              <a:gd name="T5" fmla="*/ 19708642 h 21600"/>
              <a:gd name="T6" fmla="*/ 0 w 21600"/>
              <a:gd name="T7" fmla="*/ 19708642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50760" tIns="25380" rIns="50760" bIns="25380" anchorCtr="1"/>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pPr algn="ctr" eaLnBrk="1">
              <a:lnSpc>
                <a:spcPct val="90000"/>
              </a:lnSpc>
            </a:pPr>
            <a:r>
              <a:rPr lang="it-IT" altLang="it-IT" sz="2400" b="1" dirty="0">
                <a:solidFill>
                  <a:schemeClr val="accent6">
                    <a:lumMod val="50000"/>
                  </a:schemeClr>
                </a:solidFill>
                <a:latin typeface="Candara" panose="020E0502030303020204" pitchFamily="34" charset="0"/>
              </a:rPr>
              <a:t>Il reddito di cittadinanza: le risorse</a:t>
            </a:r>
          </a:p>
        </p:txBody>
      </p:sp>
      <p:sp>
        <p:nvSpPr>
          <p:cNvPr id="10244" name="Freeform 3">
            <a:extLst>
              <a:ext uri="{FF2B5EF4-FFF2-40B4-BE49-F238E27FC236}">
                <a16:creationId xmlns="" xmlns:a16="http://schemas.microsoft.com/office/drawing/2014/main" id="{84A02EA6-9262-449F-9988-E680957F5A23}"/>
              </a:ext>
            </a:extLst>
          </p:cNvPr>
          <p:cNvSpPr>
            <a:spLocks noChangeArrowheads="1"/>
          </p:cNvSpPr>
          <p:nvPr/>
        </p:nvSpPr>
        <p:spPr bwMode="auto">
          <a:xfrm>
            <a:off x="3995738" y="2481264"/>
            <a:ext cx="3600450" cy="2486025"/>
          </a:xfrm>
          <a:custGeom>
            <a:avLst/>
            <a:gdLst>
              <a:gd name="T0" fmla="*/ 0 w 21600"/>
              <a:gd name="T1" fmla="*/ 0 h 21600"/>
              <a:gd name="T2" fmla="*/ 1066933409 w 21600"/>
              <a:gd name="T3" fmla="*/ 0 h 21600"/>
              <a:gd name="T4" fmla="*/ 1066933409 w 21600"/>
              <a:gd name="T5" fmla="*/ 508668307 h 21600"/>
              <a:gd name="T6" fmla="*/ 0 w 21600"/>
              <a:gd name="T7" fmla="*/ 508668307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000000"/>
                </a:solidFill>
                <a:round/>
                <a:headEnd/>
                <a:tailEnd/>
              </a14:hiddenLine>
            </a:ext>
          </a:extLst>
        </p:spPr>
        <p:txBody>
          <a:bodyPr wrap="none" anchor="ctr"/>
          <a:lstStyle/>
          <a:p>
            <a:endParaRPr lang="it-IT" sz="1350"/>
          </a:p>
        </p:txBody>
      </p:sp>
      <p:sp>
        <p:nvSpPr>
          <p:cNvPr id="10245" name="Freeform 4">
            <a:extLst>
              <a:ext uri="{FF2B5EF4-FFF2-40B4-BE49-F238E27FC236}">
                <a16:creationId xmlns="" xmlns:a16="http://schemas.microsoft.com/office/drawing/2014/main" id="{3E88C27D-EDC5-433D-B206-8CD3671D59B5}"/>
              </a:ext>
            </a:extLst>
          </p:cNvPr>
          <p:cNvSpPr>
            <a:spLocks noChangeArrowheads="1"/>
          </p:cNvSpPr>
          <p:nvPr/>
        </p:nvSpPr>
        <p:spPr bwMode="auto">
          <a:xfrm>
            <a:off x="895149" y="1253492"/>
            <a:ext cx="9791901" cy="4360128"/>
          </a:xfrm>
          <a:custGeom>
            <a:avLst/>
            <a:gdLst>
              <a:gd name="T0" fmla="*/ 0 w 21600"/>
              <a:gd name="T1" fmla="*/ 0 h 21600"/>
              <a:gd name="T2" fmla="*/ 2147483647 w 21600"/>
              <a:gd name="T3" fmla="*/ 0 h 21600"/>
              <a:gd name="T4" fmla="*/ 2147483647 w 21600"/>
              <a:gd name="T5" fmla="*/ 1159902081 h 21600"/>
              <a:gd name="T6" fmla="*/ 0 w 21600"/>
              <a:gd name="T7" fmla="*/ 1159902081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square" lIns="50760" tIns="25380" rIns="50760" bIns="2538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endParaRPr lang="it-IT" sz="2000" b="1" dirty="0">
              <a:latin typeface="Candara" panose="020E0502030303020204" pitchFamily="34" charset="0"/>
            </a:endParaRPr>
          </a:p>
          <a:p>
            <a:r>
              <a:rPr lang="it-IT" sz="2000" dirty="0">
                <a:latin typeface="Candara" panose="020E0502030303020204" pitchFamily="34" charset="0"/>
              </a:rPr>
              <a:t>Rispetto alla legge di Bilancio che ha destinato fino a 1 miliardo l’anno per il 2019 e il 2020 al potenziamento dei centri per l’impiego, nel Dl la somma si riduce per il 2019 al massimo a 473 milioni e a 44 milioni per il 2020, anche se i tecnici assicurano che la stessa cifra è stata spalmata nel triennio. </a:t>
            </a:r>
          </a:p>
          <a:p>
            <a:endParaRPr lang="it-IT" sz="2000" dirty="0">
              <a:latin typeface="Candara" panose="020E0502030303020204" pitchFamily="34" charset="0"/>
            </a:endParaRPr>
          </a:p>
          <a:p>
            <a:r>
              <a:rPr lang="it-IT" sz="2000" dirty="0">
                <a:latin typeface="Candara" panose="020E0502030303020204" pitchFamily="34" charset="0"/>
              </a:rPr>
              <a:t>Per potenziare il personale si punta all’ingresso di 6 mila “navigator” assunti da </a:t>
            </a:r>
            <a:r>
              <a:rPr lang="it-IT" sz="2000" dirty="0" err="1">
                <a:latin typeface="Candara" panose="020E0502030303020204" pitchFamily="34" charset="0"/>
              </a:rPr>
              <a:t>Anpal</a:t>
            </a:r>
            <a:r>
              <a:rPr lang="it-IT" sz="2000" dirty="0">
                <a:latin typeface="Candara" panose="020E0502030303020204" pitchFamily="34" charset="0"/>
              </a:rPr>
              <a:t> servizi con 200 milioni per il 2019, 250 milioni per il 2020 e 50 milioni di euro per il 2021. </a:t>
            </a:r>
          </a:p>
          <a:p>
            <a:endParaRPr lang="it-IT" sz="2000" dirty="0">
              <a:latin typeface="Candara" panose="020E0502030303020204" pitchFamily="34" charset="0"/>
            </a:endParaRPr>
          </a:p>
          <a:p>
            <a:r>
              <a:rPr lang="it-IT" sz="2000" dirty="0">
                <a:latin typeface="Candara" panose="020E0502030303020204" pitchFamily="34" charset="0"/>
              </a:rPr>
              <a:t>Non si conosce quando i “navigator” saranno assunti, con quale contratto, né quando saranno formati per prendere in carico i destinatari del </a:t>
            </a:r>
            <a:r>
              <a:rPr lang="it-IT" sz="2000" dirty="0" err="1">
                <a:latin typeface="Candara" panose="020E0502030303020204" pitchFamily="34" charset="0"/>
              </a:rPr>
              <a:t>Rdc</a:t>
            </a:r>
            <a:r>
              <a:rPr lang="it-IT" sz="2000" dirty="0">
                <a:latin typeface="Candara" panose="020E0502030303020204" pitchFamily="34" charset="0"/>
              </a:rPr>
              <a:t>. In assenza delle nuove assunzioni, i disoccupati continueranno a trovare nella gran parte dei centri per l’impiego un personale sottodimensionato e non formato per i nuovi compiti.</a:t>
            </a:r>
            <a:br>
              <a:rPr lang="it-IT" sz="2000" dirty="0">
                <a:latin typeface="Candara" panose="020E0502030303020204" pitchFamily="34" charset="0"/>
              </a:rPr>
            </a:br>
            <a:endParaRPr lang="it-IT" sz="2000" dirty="0">
              <a:latin typeface="Candara" panose="020E0502030303020204" pitchFamily="34" charset="0"/>
            </a:endParaRPr>
          </a:p>
        </p:txBody>
      </p:sp>
      <p:sp>
        <p:nvSpPr>
          <p:cNvPr id="2" name="Rettangolo 1">
            <a:extLst>
              <a:ext uri="{FF2B5EF4-FFF2-40B4-BE49-F238E27FC236}">
                <a16:creationId xmlns="" xmlns:a16="http://schemas.microsoft.com/office/drawing/2014/main" id="{74D656CD-44E4-4CD6-994D-5BDFD59BBEA5}"/>
              </a:ext>
            </a:extLst>
          </p:cNvPr>
          <p:cNvSpPr/>
          <p:nvPr/>
        </p:nvSpPr>
        <p:spPr>
          <a:xfrm>
            <a:off x="9853136" y="5854204"/>
            <a:ext cx="284052" cy="307777"/>
          </a:xfrm>
          <a:prstGeom prst="rect">
            <a:avLst/>
          </a:prstGeom>
        </p:spPr>
        <p:txBody>
          <a:bodyPr wrap="none">
            <a:spAutoFit/>
          </a:bodyPr>
          <a:lstStyle/>
          <a:p>
            <a:r>
              <a:rPr lang="it-IT" sz="1400" dirty="0">
                <a:solidFill>
                  <a:schemeClr val="bg1"/>
                </a:solidFill>
              </a:rPr>
              <a:t>8</a:t>
            </a:r>
          </a:p>
        </p:txBody>
      </p:sp>
      <p:sp>
        <p:nvSpPr>
          <p:cNvPr id="3" name="Segnaposto numero diapositiva 2">
            <a:extLst>
              <a:ext uri="{FF2B5EF4-FFF2-40B4-BE49-F238E27FC236}">
                <a16:creationId xmlns="" xmlns:a16="http://schemas.microsoft.com/office/drawing/2014/main" id="{B3513BF2-D836-4B99-A28D-EBE4E9F86240}"/>
              </a:ext>
            </a:extLst>
          </p:cNvPr>
          <p:cNvSpPr>
            <a:spLocks noGrp="1"/>
          </p:cNvSpPr>
          <p:nvPr>
            <p:ph type="sldNum" sz="quarter" idx="12"/>
          </p:nvPr>
        </p:nvSpPr>
        <p:spPr/>
        <p:txBody>
          <a:bodyPr/>
          <a:lstStyle/>
          <a:p>
            <a:fld id="{04367BCE-68C4-48F0-967E-BA0255BE7097}" type="slidenum">
              <a:rPr lang="it-IT" smtClean="0"/>
              <a:pPr/>
              <a:t>13</a:t>
            </a:fld>
            <a:endParaRPr lang="it-IT"/>
          </a:p>
        </p:txBody>
      </p:sp>
    </p:spTree>
    <p:extLst>
      <p:ext uri="{BB962C8B-B14F-4D97-AF65-F5344CB8AC3E}">
        <p14:creationId xmlns="" xmlns:p14="http://schemas.microsoft.com/office/powerpoint/2010/main" val="21420662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reeform 1">
            <a:extLst>
              <a:ext uri="{FF2B5EF4-FFF2-40B4-BE49-F238E27FC236}">
                <a16:creationId xmlns="" xmlns:a16="http://schemas.microsoft.com/office/drawing/2014/main" id="{13DBA2D9-D417-4096-885E-A34570E4CAEA}"/>
              </a:ext>
            </a:extLst>
          </p:cNvPr>
          <p:cNvSpPr>
            <a:spLocks noChangeArrowheads="1"/>
          </p:cNvSpPr>
          <p:nvPr/>
        </p:nvSpPr>
        <p:spPr bwMode="auto">
          <a:xfrm>
            <a:off x="584543" y="201812"/>
            <a:ext cx="10357777" cy="922933"/>
          </a:xfrm>
          <a:custGeom>
            <a:avLst/>
            <a:gdLst>
              <a:gd name="T0" fmla="*/ 0 w 21600"/>
              <a:gd name="T1" fmla="*/ 0 h 21600"/>
              <a:gd name="T2" fmla="*/ 2147483647 w 21600"/>
              <a:gd name="T3" fmla="*/ 0 h 21600"/>
              <a:gd name="T4" fmla="*/ 2147483647 w 21600"/>
              <a:gd name="T5" fmla="*/ 19708642 h 21600"/>
              <a:gd name="T6" fmla="*/ 0 w 21600"/>
              <a:gd name="T7" fmla="*/ 19708642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50760" tIns="25380" rIns="50760" bIns="25380" anchorCtr="1"/>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pPr algn="ctr" eaLnBrk="1">
              <a:lnSpc>
                <a:spcPct val="90000"/>
              </a:lnSpc>
            </a:pPr>
            <a:r>
              <a:rPr lang="it-IT" altLang="it-IT" sz="2400" b="1" dirty="0">
                <a:solidFill>
                  <a:schemeClr val="accent6">
                    <a:lumMod val="50000"/>
                  </a:schemeClr>
                </a:solidFill>
                <a:latin typeface="Candara" panose="020E0502030303020204" pitchFamily="34" charset="0"/>
              </a:rPr>
              <a:t>Il reddito di cittadinanza: le risorse</a:t>
            </a:r>
          </a:p>
        </p:txBody>
      </p:sp>
      <p:sp>
        <p:nvSpPr>
          <p:cNvPr id="10244" name="Freeform 3">
            <a:extLst>
              <a:ext uri="{FF2B5EF4-FFF2-40B4-BE49-F238E27FC236}">
                <a16:creationId xmlns="" xmlns:a16="http://schemas.microsoft.com/office/drawing/2014/main" id="{84A02EA6-9262-449F-9988-E680957F5A23}"/>
              </a:ext>
            </a:extLst>
          </p:cNvPr>
          <p:cNvSpPr>
            <a:spLocks noChangeArrowheads="1"/>
          </p:cNvSpPr>
          <p:nvPr/>
        </p:nvSpPr>
        <p:spPr bwMode="auto">
          <a:xfrm>
            <a:off x="3995738" y="2481264"/>
            <a:ext cx="3600450" cy="2486025"/>
          </a:xfrm>
          <a:custGeom>
            <a:avLst/>
            <a:gdLst>
              <a:gd name="T0" fmla="*/ 0 w 21600"/>
              <a:gd name="T1" fmla="*/ 0 h 21600"/>
              <a:gd name="T2" fmla="*/ 1066933409 w 21600"/>
              <a:gd name="T3" fmla="*/ 0 h 21600"/>
              <a:gd name="T4" fmla="*/ 1066933409 w 21600"/>
              <a:gd name="T5" fmla="*/ 508668307 h 21600"/>
              <a:gd name="T6" fmla="*/ 0 w 21600"/>
              <a:gd name="T7" fmla="*/ 508668307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000000"/>
                </a:solidFill>
                <a:round/>
                <a:headEnd/>
                <a:tailEnd/>
              </a14:hiddenLine>
            </a:ext>
          </a:extLst>
        </p:spPr>
        <p:txBody>
          <a:bodyPr wrap="none" anchor="ctr"/>
          <a:lstStyle/>
          <a:p>
            <a:endParaRPr lang="it-IT" sz="1350"/>
          </a:p>
        </p:txBody>
      </p:sp>
      <p:sp>
        <p:nvSpPr>
          <p:cNvPr id="10245" name="Freeform 4">
            <a:extLst>
              <a:ext uri="{FF2B5EF4-FFF2-40B4-BE49-F238E27FC236}">
                <a16:creationId xmlns="" xmlns:a16="http://schemas.microsoft.com/office/drawing/2014/main" id="{3E88C27D-EDC5-433D-B206-8CD3671D59B5}"/>
              </a:ext>
            </a:extLst>
          </p:cNvPr>
          <p:cNvSpPr>
            <a:spLocks noChangeArrowheads="1"/>
          </p:cNvSpPr>
          <p:nvPr/>
        </p:nvSpPr>
        <p:spPr bwMode="auto">
          <a:xfrm>
            <a:off x="413886" y="1253492"/>
            <a:ext cx="11339964" cy="5560456"/>
          </a:xfrm>
          <a:custGeom>
            <a:avLst/>
            <a:gdLst>
              <a:gd name="T0" fmla="*/ 0 w 21600"/>
              <a:gd name="T1" fmla="*/ 0 h 21600"/>
              <a:gd name="T2" fmla="*/ 2147483647 w 21600"/>
              <a:gd name="T3" fmla="*/ 0 h 21600"/>
              <a:gd name="T4" fmla="*/ 2147483647 w 21600"/>
              <a:gd name="T5" fmla="*/ 1159902081 h 21600"/>
              <a:gd name="T6" fmla="*/ 0 w 21600"/>
              <a:gd name="T7" fmla="*/ 1159902081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square" lIns="50760" tIns="25380" rIns="50760" bIns="2538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endParaRPr lang="it-IT" sz="2000" b="1" dirty="0">
              <a:latin typeface="Candara" panose="020E0502030303020204" pitchFamily="34" charset="0"/>
            </a:endParaRPr>
          </a:p>
          <a:p>
            <a:r>
              <a:rPr lang="it-IT" sz="2000" dirty="0">
                <a:latin typeface="Candara" panose="020E0502030303020204" pitchFamily="34" charset="0"/>
              </a:rPr>
              <a:t>Dal 5 marzo il </a:t>
            </a:r>
            <a:r>
              <a:rPr lang="it-IT" sz="2000" dirty="0" err="1">
                <a:latin typeface="Candara" panose="020E0502030303020204" pitchFamily="34" charset="0"/>
              </a:rPr>
              <a:t>Rdc</a:t>
            </a:r>
            <a:r>
              <a:rPr lang="it-IT" sz="2000" dirty="0">
                <a:latin typeface="Candara" panose="020E0502030303020204" pitchFamily="34" charset="0"/>
              </a:rPr>
              <a:t> si potrà richiedere alle Poste, presso i </a:t>
            </a:r>
            <a:r>
              <a:rPr lang="it-IT" sz="2000" dirty="0" err="1">
                <a:latin typeface="Candara" panose="020E0502030303020204" pitchFamily="34" charset="0"/>
              </a:rPr>
              <a:t>Caf</a:t>
            </a:r>
            <a:r>
              <a:rPr lang="it-IT" sz="2000" dirty="0">
                <a:latin typeface="Candara" panose="020E0502030303020204" pitchFamily="34" charset="0"/>
              </a:rPr>
              <a:t> accreditati e in via telematica qualche giorno prima (un sito ad hoc sarà predisposto a febbraio). </a:t>
            </a:r>
            <a:br>
              <a:rPr lang="it-IT" sz="2000" dirty="0">
                <a:latin typeface="Candara" panose="020E0502030303020204" pitchFamily="34" charset="0"/>
              </a:rPr>
            </a:br>
            <a:r>
              <a:rPr lang="it-IT" sz="2000" dirty="0">
                <a:latin typeface="Candara" panose="020E0502030303020204" pitchFamily="34" charset="0"/>
              </a:rPr>
              <a:t>Secondo il cronoprogramma indicato dal vicepremier Luigi Di Maio, dal 27 aprile il sussidio verrà erogato agli aventi diritto, attraverso una card che si ritirerà alle Poste. Ma la “fase 1”, quella prima del pagamento, già presenta numerose possibili criticità considerando che è coinvolta una platea di 1,7 milioni di nuclei familiari (4,9 milioni di persone) potenzialmente beneficiaria del reddito di cittadinanza - in base ai requisiti economici richiesti-, e che i richiedenti potrebbero essere anche di più. Dovrà essere l’Inps a predisporre il modulo di domanda, sentito il ministero del Lavoro, entro 30 giorni dall’entrata in vigore del decreto. Le informazioni contenute nella domanda sono comunicate all’Inps entro 10 giorni lavorativi dalla richiesta, a quel punto l’Istituto di previdenza avrà solo 5 giorni lavorativi per verificare il possesso dei requisiti d’accesso, in base alle informazioni disponibili nei propri archivi, ma anche dall’Anagrafe tributaria e dal Pubblico registro automobilistico e da altre amministrazioni.</a:t>
            </a:r>
          </a:p>
          <a:p>
            <a:endParaRPr lang="it-IT" sz="2000" dirty="0">
              <a:latin typeface="Candara" panose="020E0502030303020204" pitchFamily="34" charset="0"/>
            </a:endParaRPr>
          </a:p>
          <a:p>
            <a:r>
              <a:rPr lang="it-IT" sz="2000" dirty="0">
                <a:latin typeface="Candara" panose="020E0502030303020204" pitchFamily="34" charset="0"/>
              </a:rPr>
              <a:t> Anche i Comuni - in attesa del completamento dell’anagrafe nazionale della popolazione residente - dovranno verificare i requisiti di residenza e di soggiorno e comunicarli all’Inps. Alla luce del prevedibile gran numero di richieste è una tempistica molto stretta per le amministrazioni coinvolte. </a:t>
            </a:r>
            <a:r>
              <a:rPr lang="it-IT" dirty="0"/>
              <a:t/>
            </a:r>
            <a:br>
              <a:rPr lang="it-IT" dirty="0"/>
            </a:br>
            <a:endParaRPr lang="it-IT" dirty="0">
              <a:latin typeface="Candara" panose="020E0502030303020204" pitchFamily="34" charset="0"/>
            </a:endParaRPr>
          </a:p>
        </p:txBody>
      </p:sp>
      <p:sp>
        <p:nvSpPr>
          <p:cNvPr id="2" name="Rettangolo 1">
            <a:extLst>
              <a:ext uri="{FF2B5EF4-FFF2-40B4-BE49-F238E27FC236}">
                <a16:creationId xmlns="" xmlns:a16="http://schemas.microsoft.com/office/drawing/2014/main" id="{74D656CD-44E4-4CD6-994D-5BDFD59BBEA5}"/>
              </a:ext>
            </a:extLst>
          </p:cNvPr>
          <p:cNvSpPr/>
          <p:nvPr/>
        </p:nvSpPr>
        <p:spPr>
          <a:xfrm>
            <a:off x="9853136" y="5854204"/>
            <a:ext cx="284052" cy="307777"/>
          </a:xfrm>
          <a:prstGeom prst="rect">
            <a:avLst/>
          </a:prstGeom>
        </p:spPr>
        <p:txBody>
          <a:bodyPr wrap="none">
            <a:spAutoFit/>
          </a:bodyPr>
          <a:lstStyle/>
          <a:p>
            <a:r>
              <a:rPr lang="it-IT" sz="1400" dirty="0">
                <a:solidFill>
                  <a:schemeClr val="bg1"/>
                </a:solidFill>
              </a:rPr>
              <a:t>8</a:t>
            </a:r>
          </a:p>
        </p:txBody>
      </p:sp>
      <p:sp>
        <p:nvSpPr>
          <p:cNvPr id="3" name="Segnaposto numero diapositiva 2">
            <a:extLst>
              <a:ext uri="{FF2B5EF4-FFF2-40B4-BE49-F238E27FC236}">
                <a16:creationId xmlns="" xmlns:a16="http://schemas.microsoft.com/office/drawing/2014/main" id="{2C752828-5CF0-4123-8EBE-CBFA764168CC}"/>
              </a:ext>
            </a:extLst>
          </p:cNvPr>
          <p:cNvSpPr>
            <a:spLocks noGrp="1"/>
          </p:cNvSpPr>
          <p:nvPr>
            <p:ph type="sldNum" sz="quarter" idx="12"/>
          </p:nvPr>
        </p:nvSpPr>
        <p:spPr/>
        <p:txBody>
          <a:bodyPr/>
          <a:lstStyle/>
          <a:p>
            <a:fld id="{04367BCE-68C4-48F0-967E-BA0255BE7097}" type="slidenum">
              <a:rPr lang="it-IT" smtClean="0"/>
              <a:pPr/>
              <a:t>14</a:t>
            </a:fld>
            <a:endParaRPr lang="it-IT"/>
          </a:p>
        </p:txBody>
      </p:sp>
    </p:spTree>
    <p:extLst>
      <p:ext uri="{BB962C8B-B14F-4D97-AF65-F5344CB8AC3E}">
        <p14:creationId xmlns="" xmlns:p14="http://schemas.microsoft.com/office/powerpoint/2010/main" val="19381827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reeform 1">
            <a:extLst>
              <a:ext uri="{FF2B5EF4-FFF2-40B4-BE49-F238E27FC236}">
                <a16:creationId xmlns="" xmlns:a16="http://schemas.microsoft.com/office/drawing/2014/main" id="{13DBA2D9-D417-4096-885E-A34570E4CAEA}"/>
              </a:ext>
            </a:extLst>
          </p:cNvPr>
          <p:cNvSpPr>
            <a:spLocks noChangeArrowheads="1"/>
          </p:cNvSpPr>
          <p:nvPr/>
        </p:nvSpPr>
        <p:spPr bwMode="auto">
          <a:xfrm>
            <a:off x="584543" y="201812"/>
            <a:ext cx="10357777" cy="922933"/>
          </a:xfrm>
          <a:custGeom>
            <a:avLst/>
            <a:gdLst>
              <a:gd name="T0" fmla="*/ 0 w 21600"/>
              <a:gd name="T1" fmla="*/ 0 h 21600"/>
              <a:gd name="T2" fmla="*/ 2147483647 w 21600"/>
              <a:gd name="T3" fmla="*/ 0 h 21600"/>
              <a:gd name="T4" fmla="*/ 2147483647 w 21600"/>
              <a:gd name="T5" fmla="*/ 19708642 h 21600"/>
              <a:gd name="T6" fmla="*/ 0 w 21600"/>
              <a:gd name="T7" fmla="*/ 19708642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50760" tIns="25380" rIns="50760" bIns="25380" anchorCtr="1"/>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pPr algn="ctr" eaLnBrk="1">
              <a:lnSpc>
                <a:spcPct val="90000"/>
              </a:lnSpc>
            </a:pPr>
            <a:r>
              <a:rPr lang="it-IT" altLang="it-IT" sz="2400" b="1" dirty="0">
                <a:solidFill>
                  <a:schemeClr val="accent6">
                    <a:lumMod val="50000"/>
                  </a:schemeClr>
                </a:solidFill>
                <a:latin typeface="Candara" panose="020E0502030303020204" pitchFamily="34" charset="0"/>
              </a:rPr>
              <a:t>Il reddito di cittadinanza: le risorse</a:t>
            </a:r>
          </a:p>
        </p:txBody>
      </p:sp>
      <p:sp>
        <p:nvSpPr>
          <p:cNvPr id="10244" name="Freeform 3">
            <a:extLst>
              <a:ext uri="{FF2B5EF4-FFF2-40B4-BE49-F238E27FC236}">
                <a16:creationId xmlns="" xmlns:a16="http://schemas.microsoft.com/office/drawing/2014/main" id="{84A02EA6-9262-449F-9988-E680957F5A23}"/>
              </a:ext>
            </a:extLst>
          </p:cNvPr>
          <p:cNvSpPr>
            <a:spLocks noChangeArrowheads="1"/>
          </p:cNvSpPr>
          <p:nvPr/>
        </p:nvSpPr>
        <p:spPr bwMode="auto">
          <a:xfrm>
            <a:off x="3995738" y="2481264"/>
            <a:ext cx="3600450" cy="2486025"/>
          </a:xfrm>
          <a:custGeom>
            <a:avLst/>
            <a:gdLst>
              <a:gd name="T0" fmla="*/ 0 w 21600"/>
              <a:gd name="T1" fmla="*/ 0 h 21600"/>
              <a:gd name="T2" fmla="*/ 1066933409 w 21600"/>
              <a:gd name="T3" fmla="*/ 0 h 21600"/>
              <a:gd name="T4" fmla="*/ 1066933409 w 21600"/>
              <a:gd name="T5" fmla="*/ 508668307 h 21600"/>
              <a:gd name="T6" fmla="*/ 0 w 21600"/>
              <a:gd name="T7" fmla="*/ 508668307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000000"/>
                </a:solidFill>
                <a:round/>
                <a:headEnd/>
                <a:tailEnd/>
              </a14:hiddenLine>
            </a:ext>
          </a:extLst>
        </p:spPr>
        <p:txBody>
          <a:bodyPr wrap="none" anchor="ctr"/>
          <a:lstStyle/>
          <a:p>
            <a:endParaRPr lang="it-IT" sz="1350"/>
          </a:p>
        </p:txBody>
      </p:sp>
      <p:sp>
        <p:nvSpPr>
          <p:cNvPr id="10245" name="Freeform 4">
            <a:extLst>
              <a:ext uri="{FF2B5EF4-FFF2-40B4-BE49-F238E27FC236}">
                <a16:creationId xmlns="" xmlns:a16="http://schemas.microsoft.com/office/drawing/2014/main" id="{3E88C27D-EDC5-433D-B206-8CD3671D59B5}"/>
              </a:ext>
            </a:extLst>
          </p:cNvPr>
          <p:cNvSpPr>
            <a:spLocks noChangeArrowheads="1"/>
          </p:cNvSpPr>
          <p:nvPr/>
        </p:nvSpPr>
        <p:spPr bwMode="auto">
          <a:xfrm>
            <a:off x="211756" y="1253492"/>
            <a:ext cx="11608769" cy="5283457"/>
          </a:xfrm>
          <a:custGeom>
            <a:avLst/>
            <a:gdLst>
              <a:gd name="T0" fmla="*/ 0 w 21600"/>
              <a:gd name="T1" fmla="*/ 0 h 21600"/>
              <a:gd name="T2" fmla="*/ 2147483647 w 21600"/>
              <a:gd name="T3" fmla="*/ 0 h 21600"/>
              <a:gd name="T4" fmla="*/ 2147483647 w 21600"/>
              <a:gd name="T5" fmla="*/ 1159902081 h 21600"/>
              <a:gd name="T6" fmla="*/ 0 w 21600"/>
              <a:gd name="T7" fmla="*/ 1159902081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square" lIns="50760" tIns="25380" rIns="50760" bIns="2538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endParaRPr lang="it-IT" sz="2000" b="1" dirty="0">
              <a:latin typeface="Candara" panose="020E0502030303020204" pitchFamily="34" charset="0"/>
            </a:endParaRPr>
          </a:p>
          <a:p>
            <a:r>
              <a:rPr lang="it-IT" sz="2000" dirty="0">
                <a:latin typeface="Candara" panose="020E0502030303020204" pitchFamily="34" charset="0"/>
              </a:rPr>
              <a:t>Una volta riconosciuto il diritto a percepire il sussidio, è previsto che entro 30 giorni il richiedente sia convocato al centro per l’impiego per firmare il “patto per il lavoro”. Tutti i componenti maggiorenni del nucleo familiare beneficiario del </a:t>
            </a:r>
            <a:r>
              <a:rPr lang="it-IT" sz="2000" dirty="0" err="1">
                <a:latin typeface="Candara" panose="020E0502030303020204" pitchFamily="34" charset="0"/>
              </a:rPr>
              <a:t>Rdc</a:t>
            </a:r>
            <a:r>
              <a:rPr lang="it-IT" sz="2000" dirty="0">
                <a:latin typeface="Candara" panose="020E0502030303020204" pitchFamily="34" charset="0"/>
              </a:rPr>
              <a:t> dovranno sottoscrivere la dichiarazione di immediata disponibilità al lavoro entro i successivi 30 giorni, aderire ad un percorso personalizzato di accompagnamento al lavoro e all’inclusione sociale, dovranno registrarsi su una piattaforma digitale (</a:t>
            </a:r>
            <a:r>
              <a:rPr lang="it-IT" sz="2000" dirty="0" err="1">
                <a:latin typeface="Candara" panose="020E0502030303020204" pitchFamily="34" charset="0"/>
              </a:rPr>
              <a:t>Siupl</a:t>
            </a:r>
            <a:r>
              <a:rPr lang="it-IT" sz="2000" dirty="0">
                <a:latin typeface="Candara" panose="020E0502030303020204" pitchFamily="34" charset="0"/>
              </a:rPr>
              <a:t>) e consultarla quotidianamente come supporto nella ricerca del lavoro. </a:t>
            </a:r>
          </a:p>
          <a:p>
            <a:endParaRPr lang="it-IT" sz="2000" dirty="0">
              <a:latin typeface="Candara" panose="020E0502030303020204" pitchFamily="34" charset="0"/>
            </a:endParaRPr>
          </a:p>
          <a:p>
            <a:r>
              <a:rPr lang="it-IT" sz="2000" dirty="0">
                <a:latin typeface="Candara" panose="020E0502030303020204" pitchFamily="34" charset="0"/>
              </a:rPr>
              <a:t>Dovranno anche svolgere una ricerca attiva rispettando un diario di attività settimanali, accettare una di tre offerte di lavoro “congrue” per non perdere il sussidio. L’obbligo riguarda tutti i componenti del nucleo familiare maggiorenni, non già occupati, che non frequentano un regolare corso di studi e di formazione (escluso chi ha almeno 65 anni, i disabili o i componenti che assistono figli di età inferiore a 3 anni, disabili o non autosufficienti). È sufficiente che uno dei componenti non adempia a questi obblighi perché tutto il nucleo familiare perda il sussidio. La sfida è riuscire a offrire un percorso di tutoraggio “personalizzato” ai disoccupati che, fino a quando non verrà sensibilmente implementato l’organico dei centri per l’impiego e formato per i nuovi compiti, sarà molto difficile vincere. </a:t>
            </a:r>
            <a:br>
              <a:rPr lang="it-IT" sz="2000" dirty="0">
                <a:latin typeface="Candara" panose="020E0502030303020204" pitchFamily="34" charset="0"/>
              </a:rPr>
            </a:br>
            <a:endParaRPr lang="it-IT" sz="2000" dirty="0">
              <a:latin typeface="Candara" panose="020E0502030303020204" pitchFamily="34" charset="0"/>
            </a:endParaRPr>
          </a:p>
        </p:txBody>
      </p:sp>
      <p:sp>
        <p:nvSpPr>
          <p:cNvPr id="2" name="Rettangolo 1">
            <a:extLst>
              <a:ext uri="{FF2B5EF4-FFF2-40B4-BE49-F238E27FC236}">
                <a16:creationId xmlns="" xmlns:a16="http://schemas.microsoft.com/office/drawing/2014/main" id="{74D656CD-44E4-4CD6-994D-5BDFD59BBEA5}"/>
              </a:ext>
            </a:extLst>
          </p:cNvPr>
          <p:cNvSpPr/>
          <p:nvPr/>
        </p:nvSpPr>
        <p:spPr>
          <a:xfrm>
            <a:off x="9853136" y="5854204"/>
            <a:ext cx="284052" cy="307777"/>
          </a:xfrm>
          <a:prstGeom prst="rect">
            <a:avLst/>
          </a:prstGeom>
        </p:spPr>
        <p:txBody>
          <a:bodyPr wrap="none">
            <a:spAutoFit/>
          </a:bodyPr>
          <a:lstStyle/>
          <a:p>
            <a:r>
              <a:rPr lang="it-IT" sz="1400" dirty="0">
                <a:solidFill>
                  <a:schemeClr val="bg1"/>
                </a:solidFill>
              </a:rPr>
              <a:t>8</a:t>
            </a:r>
          </a:p>
        </p:txBody>
      </p:sp>
      <p:sp>
        <p:nvSpPr>
          <p:cNvPr id="3" name="Segnaposto numero diapositiva 2">
            <a:extLst>
              <a:ext uri="{FF2B5EF4-FFF2-40B4-BE49-F238E27FC236}">
                <a16:creationId xmlns="" xmlns:a16="http://schemas.microsoft.com/office/drawing/2014/main" id="{59A1BD6C-7A13-4E18-829A-CB8F9ACF9CBB}"/>
              </a:ext>
            </a:extLst>
          </p:cNvPr>
          <p:cNvSpPr>
            <a:spLocks noGrp="1"/>
          </p:cNvSpPr>
          <p:nvPr>
            <p:ph type="sldNum" sz="quarter" idx="12"/>
          </p:nvPr>
        </p:nvSpPr>
        <p:spPr/>
        <p:txBody>
          <a:bodyPr/>
          <a:lstStyle/>
          <a:p>
            <a:fld id="{04367BCE-68C4-48F0-967E-BA0255BE7097}" type="slidenum">
              <a:rPr lang="it-IT" smtClean="0"/>
              <a:pPr/>
              <a:t>15</a:t>
            </a:fld>
            <a:endParaRPr lang="it-IT"/>
          </a:p>
        </p:txBody>
      </p:sp>
    </p:spTree>
    <p:extLst>
      <p:ext uri="{BB962C8B-B14F-4D97-AF65-F5344CB8AC3E}">
        <p14:creationId xmlns="" xmlns:p14="http://schemas.microsoft.com/office/powerpoint/2010/main" val="11991909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reeform 1">
            <a:extLst>
              <a:ext uri="{FF2B5EF4-FFF2-40B4-BE49-F238E27FC236}">
                <a16:creationId xmlns="" xmlns:a16="http://schemas.microsoft.com/office/drawing/2014/main" id="{13DBA2D9-D417-4096-885E-A34570E4CAEA}"/>
              </a:ext>
            </a:extLst>
          </p:cNvPr>
          <p:cNvSpPr>
            <a:spLocks noChangeArrowheads="1"/>
          </p:cNvSpPr>
          <p:nvPr/>
        </p:nvSpPr>
        <p:spPr bwMode="auto">
          <a:xfrm>
            <a:off x="584543" y="201812"/>
            <a:ext cx="10357777" cy="922933"/>
          </a:xfrm>
          <a:custGeom>
            <a:avLst/>
            <a:gdLst>
              <a:gd name="T0" fmla="*/ 0 w 21600"/>
              <a:gd name="T1" fmla="*/ 0 h 21600"/>
              <a:gd name="T2" fmla="*/ 2147483647 w 21600"/>
              <a:gd name="T3" fmla="*/ 0 h 21600"/>
              <a:gd name="T4" fmla="*/ 2147483647 w 21600"/>
              <a:gd name="T5" fmla="*/ 19708642 h 21600"/>
              <a:gd name="T6" fmla="*/ 0 w 21600"/>
              <a:gd name="T7" fmla="*/ 19708642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50760" tIns="25380" rIns="50760" bIns="25380" anchorCtr="1"/>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pPr algn="ctr" eaLnBrk="1">
              <a:lnSpc>
                <a:spcPct val="90000"/>
              </a:lnSpc>
            </a:pPr>
            <a:r>
              <a:rPr lang="it-IT" altLang="it-IT" sz="2400" b="1" dirty="0">
                <a:solidFill>
                  <a:schemeClr val="accent6">
                    <a:lumMod val="50000"/>
                  </a:schemeClr>
                </a:solidFill>
                <a:latin typeface="Candara" panose="020E0502030303020204" pitchFamily="34" charset="0"/>
              </a:rPr>
              <a:t>Il reddito di cittadinanza: le risorse</a:t>
            </a:r>
          </a:p>
        </p:txBody>
      </p:sp>
      <p:sp>
        <p:nvSpPr>
          <p:cNvPr id="10244" name="Freeform 3">
            <a:extLst>
              <a:ext uri="{FF2B5EF4-FFF2-40B4-BE49-F238E27FC236}">
                <a16:creationId xmlns="" xmlns:a16="http://schemas.microsoft.com/office/drawing/2014/main" id="{84A02EA6-9262-449F-9988-E680957F5A23}"/>
              </a:ext>
            </a:extLst>
          </p:cNvPr>
          <p:cNvSpPr>
            <a:spLocks noChangeArrowheads="1"/>
          </p:cNvSpPr>
          <p:nvPr/>
        </p:nvSpPr>
        <p:spPr bwMode="auto">
          <a:xfrm>
            <a:off x="3995738" y="2481264"/>
            <a:ext cx="3600450" cy="2486025"/>
          </a:xfrm>
          <a:custGeom>
            <a:avLst/>
            <a:gdLst>
              <a:gd name="T0" fmla="*/ 0 w 21600"/>
              <a:gd name="T1" fmla="*/ 0 h 21600"/>
              <a:gd name="T2" fmla="*/ 1066933409 w 21600"/>
              <a:gd name="T3" fmla="*/ 0 h 21600"/>
              <a:gd name="T4" fmla="*/ 1066933409 w 21600"/>
              <a:gd name="T5" fmla="*/ 508668307 h 21600"/>
              <a:gd name="T6" fmla="*/ 0 w 21600"/>
              <a:gd name="T7" fmla="*/ 508668307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000000"/>
                </a:solidFill>
                <a:round/>
                <a:headEnd/>
                <a:tailEnd/>
              </a14:hiddenLine>
            </a:ext>
          </a:extLst>
        </p:spPr>
        <p:txBody>
          <a:bodyPr wrap="none" anchor="ctr"/>
          <a:lstStyle/>
          <a:p>
            <a:endParaRPr lang="it-IT" sz="1350"/>
          </a:p>
        </p:txBody>
      </p:sp>
      <p:sp>
        <p:nvSpPr>
          <p:cNvPr id="10245" name="Freeform 4">
            <a:extLst>
              <a:ext uri="{FF2B5EF4-FFF2-40B4-BE49-F238E27FC236}">
                <a16:creationId xmlns="" xmlns:a16="http://schemas.microsoft.com/office/drawing/2014/main" id="{3E88C27D-EDC5-433D-B206-8CD3671D59B5}"/>
              </a:ext>
            </a:extLst>
          </p:cNvPr>
          <p:cNvSpPr>
            <a:spLocks noChangeArrowheads="1"/>
          </p:cNvSpPr>
          <p:nvPr/>
        </p:nvSpPr>
        <p:spPr bwMode="auto">
          <a:xfrm>
            <a:off x="356135" y="1253492"/>
            <a:ext cx="11454865" cy="5252680"/>
          </a:xfrm>
          <a:custGeom>
            <a:avLst/>
            <a:gdLst>
              <a:gd name="T0" fmla="*/ 0 w 21600"/>
              <a:gd name="T1" fmla="*/ 0 h 21600"/>
              <a:gd name="T2" fmla="*/ 2147483647 w 21600"/>
              <a:gd name="T3" fmla="*/ 0 h 21600"/>
              <a:gd name="T4" fmla="*/ 2147483647 w 21600"/>
              <a:gd name="T5" fmla="*/ 1159902081 h 21600"/>
              <a:gd name="T6" fmla="*/ 0 w 21600"/>
              <a:gd name="T7" fmla="*/ 1159902081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square" lIns="50760" tIns="25380" rIns="50760" bIns="2538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endParaRPr lang="it-IT" sz="2000" b="1" dirty="0">
              <a:latin typeface="Candara" panose="020E0502030303020204" pitchFamily="34" charset="0"/>
            </a:endParaRPr>
          </a:p>
          <a:p>
            <a:r>
              <a:rPr lang="it-IT" sz="2000" dirty="0">
                <a:latin typeface="Candara" panose="020E0502030303020204" pitchFamily="34" charset="0"/>
              </a:rPr>
              <a:t>Chi è in condizioni di disagio, invece, sempre entro 30 giorni dal riconoscimento del sussidio, verrà convocato dai servizi per il contrasto alla povertà dei Comuni, ma se dalla valutazione i bisogni del nucleo familiare e dei suoi componenti dovessero essere «considerati prevalentemente connessi alla situazione lavorativa» i servizi competenti saranno individuati presso i centri per l’impiego. L’attuale misura anti povertà, il Rei, non potrà più essere chiesta da marzo. Ai soggetti già beneficiari del reddito di inclusione (perché riconosciuto prima di aprile 2019) il sussidio continuerà ad essere erogato per la durata inizialmente prevista, ma potranno far richiesta del reddito di cittadinanza.</a:t>
            </a:r>
            <a:br>
              <a:rPr lang="it-IT" sz="2000" dirty="0">
                <a:latin typeface="Candara" panose="020E0502030303020204" pitchFamily="34" charset="0"/>
              </a:rPr>
            </a:br>
            <a:r>
              <a:rPr lang="it-IT" sz="2000" dirty="0">
                <a:latin typeface="Candara" panose="020E0502030303020204" pitchFamily="34" charset="0"/>
              </a:rPr>
              <a:t>Chi ottiene il reddito - sia se ha sottoscritto il patto di inclusione, sia il patto per il lavoro - sarà chiamato anche a partecipare a progetti utili alla collettività fino a 8 ore la settimana, organizzati dai comuni. Anche questo adempimento non appare privo di possibili criticità, visto che entro sei mesi dall’entrata in vigore del decreto, gli 8mila comuni dovranno avviare le procedure per istituire i progetti e comunicare le informazioni su una sezione della piattaforma informatica </a:t>
            </a:r>
            <a:r>
              <a:rPr lang="it-IT" sz="2000" dirty="0" err="1">
                <a:latin typeface="Candara" panose="020E0502030303020204" pitchFamily="34" charset="0"/>
              </a:rPr>
              <a:t>Siuss</a:t>
            </a:r>
            <a:r>
              <a:rPr lang="it-IT" sz="2000" dirty="0">
                <a:latin typeface="Candara" panose="020E0502030303020204" pitchFamily="34" charset="0"/>
              </a:rPr>
              <a:t>. La partecipazione è dunque condizionata all’attivazione dei progetti da parte dei comuni. La riuscita dei progetti comunali, così come le misure per favorire l’occupabilità, nei piani del governo serviranno a dimostrare che non si tratta di una misura assistenziale. Ma la risposta si conoscerà solo nei prossimi mesi.</a:t>
            </a:r>
            <a:r>
              <a:rPr lang="it-IT" dirty="0"/>
              <a:t/>
            </a:r>
            <a:br>
              <a:rPr lang="it-IT" dirty="0"/>
            </a:br>
            <a:endParaRPr lang="it-IT" dirty="0">
              <a:latin typeface="Candara" panose="020E0502030303020204" pitchFamily="34" charset="0"/>
            </a:endParaRPr>
          </a:p>
        </p:txBody>
      </p:sp>
      <p:sp>
        <p:nvSpPr>
          <p:cNvPr id="2" name="Rettangolo 1">
            <a:extLst>
              <a:ext uri="{FF2B5EF4-FFF2-40B4-BE49-F238E27FC236}">
                <a16:creationId xmlns="" xmlns:a16="http://schemas.microsoft.com/office/drawing/2014/main" id="{74D656CD-44E4-4CD6-994D-5BDFD59BBEA5}"/>
              </a:ext>
            </a:extLst>
          </p:cNvPr>
          <p:cNvSpPr/>
          <p:nvPr/>
        </p:nvSpPr>
        <p:spPr>
          <a:xfrm>
            <a:off x="9853136" y="5854204"/>
            <a:ext cx="284052" cy="307777"/>
          </a:xfrm>
          <a:prstGeom prst="rect">
            <a:avLst/>
          </a:prstGeom>
        </p:spPr>
        <p:txBody>
          <a:bodyPr wrap="none">
            <a:spAutoFit/>
          </a:bodyPr>
          <a:lstStyle/>
          <a:p>
            <a:r>
              <a:rPr lang="it-IT" sz="1400" dirty="0">
                <a:solidFill>
                  <a:schemeClr val="bg1"/>
                </a:solidFill>
              </a:rPr>
              <a:t>8</a:t>
            </a:r>
          </a:p>
        </p:txBody>
      </p:sp>
      <p:sp>
        <p:nvSpPr>
          <p:cNvPr id="3" name="Segnaposto numero diapositiva 2">
            <a:extLst>
              <a:ext uri="{FF2B5EF4-FFF2-40B4-BE49-F238E27FC236}">
                <a16:creationId xmlns="" xmlns:a16="http://schemas.microsoft.com/office/drawing/2014/main" id="{A95F0ED4-9019-469E-8071-E02B3A0B3E28}"/>
              </a:ext>
            </a:extLst>
          </p:cNvPr>
          <p:cNvSpPr>
            <a:spLocks noGrp="1"/>
          </p:cNvSpPr>
          <p:nvPr>
            <p:ph type="sldNum" sz="quarter" idx="12"/>
          </p:nvPr>
        </p:nvSpPr>
        <p:spPr/>
        <p:txBody>
          <a:bodyPr/>
          <a:lstStyle/>
          <a:p>
            <a:fld id="{04367BCE-68C4-48F0-967E-BA0255BE7097}" type="slidenum">
              <a:rPr lang="it-IT" smtClean="0"/>
              <a:pPr/>
              <a:t>16</a:t>
            </a:fld>
            <a:endParaRPr lang="it-IT"/>
          </a:p>
        </p:txBody>
      </p:sp>
    </p:spTree>
    <p:extLst>
      <p:ext uri="{BB962C8B-B14F-4D97-AF65-F5344CB8AC3E}">
        <p14:creationId xmlns="" xmlns:p14="http://schemas.microsoft.com/office/powerpoint/2010/main" val="41587594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reeform 1">
            <a:extLst>
              <a:ext uri="{FF2B5EF4-FFF2-40B4-BE49-F238E27FC236}">
                <a16:creationId xmlns="" xmlns:a16="http://schemas.microsoft.com/office/drawing/2014/main" id="{13DBA2D9-D417-4096-885E-A34570E4CAEA}"/>
              </a:ext>
            </a:extLst>
          </p:cNvPr>
          <p:cNvSpPr>
            <a:spLocks noChangeArrowheads="1"/>
          </p:cNvSpPr>
          <p:nvPr/>
        </p:nvSpPr>
        <p:spPr bwMode="auto">
          <a:xfrm>
            <a:off x="584543" y="201812"/>
            <a:ext cx="10357777" cy="922933"/>
          </a:xfrm>
          <a:custGeom>
            <a:avLst/>
            <a:gdLst>
              <a:gd name="T0" fmla="*/ 0 w 21600"/>
              <a:gd name="T1" fmla="*/ 0 h 21600"/>
              <a:gd name="T2" fmla="*/ 2147483647 w 21600"/>
              <a:gd name="T3" fmla="*/ 0 h 21600"/>
              <a:gd name="T4" fmla="*/ 2147483647 w 21600"/>
              <a:gd name="T5" fmla="*/ 19708642 h 21600"/>
              <a:gd name="T6" fmla="*/ 0 w 21600"/>
              <a:gd name="T7" fmla="*/ 19708642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50760" tIns="25380" rIns="50760" bIns="25380" anchorCtr="1"/>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pPr algn="ctr" eaLnBrk="1">
              <a:lnSpc>
                <a:spcPct val="90000"/>
              </a:lnSpc>
            </a:pPr>
            <a:r>
              <a:rPr lang="it-IT" altLang="it-IT" sz="2400" b="1" dirty="0">
                <a:solidFill>
                  <a:schemeClr val="accent6">
                    <a:lumMod val="50000"/>
                  </a:schemeClr>
                </a:solidFill>
                <a:latin typeface="Candara" panose="020E0502030303020204" pitchFamily="34" charset="0"/>
              </a:rPr>
              <a:t>Il reddito di cittadinanza: Patto per il lavoro e inclusione sociale</a:t>
            </a:r>
          </a:p>
        </p:txBody>
      </p:sp>
      <p:sp>
        <p:nvSpPr>
          <p:cNvPr id="10244" name="Freeform 3">
            <a:extLst>
              <a:ext uri="{FF2B5EF4-FFF2-40B4-BE49-F238E27FC236}">
                <a16:creationId xmlns="" xmlns:a16="http://schemas.microsoft.com/office/drawing/2014/main" id="{84A02EA6-9262-449F-9988-E680957F5A23}"/>
              </a:ext>
            </a:extLst>
          </p:cNvPr>
          <p:cNvSpPr>
            <a:spLocks noChangeArrowheads="1"/>
          </p:cNvSpPr>
          <p:nvPr/>
        </p:nvSpPr>
        <p:spPr bwMode="auto">
          <a:xfrm>
            <a:off x="3995738" y="2481264"/>
            <a:ext cx="3600450" cy="2486025"/>
          </a:xfrm>
          <a:custGeom>
            <a:avLst/>
            <a:gdLst>
              <a:gd name="T0" fmla="*/ 0 w 21600"/>
              <a:gd name="T1" fmla="*/ 0 h 21600"/>
              <a:gd name="T2" fmla="*/ 1066933409 w 21600"/>
              <a:gd name="T3" fmla="*/ 0 h 21600"/>
              <a:gd name="T4" fmla="*/ 1066933409 w 21600"/>
              <a:gd name="T5" fmla="*/ 508668307 h 21600"/>
              <a:gd name="T6" fmla="*/ 0 w 21600"/>
              <a:gd name="T7" fmla="*/ 508668307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000000"/>
                </a:solidFill>
                <a:round/>
                <a:headEnd/>
                <a:tailEnd/>
              </a14:hiddenLine>
            </a:ext>
          </a:extLst>
        </p:spPr>
        <p:txBody>
          <a:bodyPr wrap="none" anchor="ctr"/>
          <a:lstStyle/>
          <a:p>
            <a:endParaRPr lang="it-IT" sz="1350"/>
          </a:p>
        </p:txBody>
      </p:sp>
      <p:sp>
        <p:nvSpPr>
          <p:cNvPr id="10245" name="Freeform 4">
            <a:extLst>
              <a:ext uri="{FF2B5EF4-FFF2-40B4-BE49-F238E27FC236}">
                <a16:creationId xmlns="" xmlns:a16="http://schemas.microsoft.com/office/drawing/2014/main" id="{3E88C27D-EDC5-433D-B206-8CD3671D59B5}"/>
              </a:ext>
            </a:extLst>
          </p:cNvPr>
          <p:cNvSpPr>
            <a:spLocks noChangeArrowheads="1"/>
          </p:cNvSpPr>
          <p:nvPr/>
        </p:nvSpPr>
        <p:spPr bwMode="auto">
          <a:xfrm>
            <a:off x="1568918" y="1259841"/>
            <a:ext cx="8426245" cy="4637126"/>
          </a:xfrm>
          <a:custGeom>
            <a:avLst/>
            <a:gdLst>
              <a:gd name="T0" fmla="*/ 0 w 21600"/>
              <a:gd name="T1" fmla="*/ 0 h 21600"/>
              <a:gd name="T2" fmla="*/ 2147483647 w 21600"/>
              <a:gd name="T3" fmla="*/ 0 h 21600"/>
              <a:gd name="T4" fmla="*/ 2147483647 w 21600"/>
              <a:gd name="T5" fmla="*/ 1159902081 h 21600"/>
              <a:gd name="T6" fmla="*/ 0 w 21600"/>
              <a:gd name="T7" fmla="*/ 1159902081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square" lIns="50760" tIns="25380" rIns="50760" bIns="2538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r>
              <a:rPr lang="it-IT" sz="2000" b="1" dirty="0"/>
              <a:t/>
            </a:r>
            <a:br>
              <a:rPr lang="it-IT" sz="2000" b="1" dirty="0"/>
            </a:br>
            <a:r>
              <a:rPr lang="it-IT" sz="2000" b="1" dirty="0">
                <a:latin typeface="Candara" panose="020E0502030303020204" pitchFamily="34" charset="0"/>
              </a:rPr>
              <a:t>Convocazione entro 30 giorni</a:t>
            </a:r>
            <a:endParaRPr lang="it-IT" sz="2000" dirty="0">
              <a:latin typeface="Candara" panose="020E0502030303020204" pitchFamily="34" charset="0"/>
            </a:endParaRPr>
          </a:p>
          <a:p>
            <a:r>
              <a:rPr lang="it-IT" sz="2000" dirty="0">
                <a:latin typeface="Candara" panose="020E0502030303020204" pitchFamily="34" charset="0"/>
              </a:rPr>
              <a:t>Il beneficiario dovrà sottoscrivere il Patto per il lavoro presso un centro per l'impiego, dove sarà convocato entro 30 giorni, con l'impegno all'immediata disponibilità al lavoro, e all'adesione ad un percorso personalizzato di inserimento lavorativo. Se il richiedente è in condizioni di disagio sociale (non abile al lavoro), invece, sarà convocato entro 30 giorni dai servizi di contrasto alla povertà dei comuni e dovrà sottoscrivere un Patto di inclusione sociale. In entrambi i casi, i beneficiari del reddito di cittadinanza dovranno partecipare a progetti di pubblica utilità promossi dai comuni. </a:t>
            </a:r>
          </a:p>
          <a:p>
            <a:endParaRPr lang="it-IT" sz="2000" dirty="0">
              <a:latin typeface="Candara" panose="020E0502030303020204" pitchFamily="34" charset="0"/>
            </a:endParaRPr>
          </a:p>
          <a:p>
            <a:r>
              <a:rPr lang="it-IT" sz="2000" dirty="0">
                <a:latin typeface="Candara" panose="020E0502030303020204" pitchFamily="34" charset="0"/>
              </a:rPr>
              <a:t>Nell’ambito del Patto per il Lavoro e del Patto di Inclusione, i beneficiari saranno tenuti a partecipare a progetti utili alla collettività predisposti dai comuni, fino ad 8 ore settimanali.</a:t>
            </a:r>
          </a:p>
          <a:p>
            <a:endParaRPr lang="it-IT" dirty="0">
              <a:latin typeface="Candara" panose="020E0502030303020204" pitchFamily="34" charset="0"/>
            </a:endParaRPr>
          </a:p>
        </p:txBody>
      </p:sp>
      <p:sp>
        <p:nvSpPr>
          <p:cNvPr id="2" name="Rettangolo 1">
            <a:extLst>
              <a:ext uri="{FF2B5EF4-FFF2-40B4-BE49-F238E27FC236}">
                <a16:creationId xmlns="" xmlns:a16="http://schemas.microsoft.com/office/drawing/2014/main" id="{74D656CD-44E4-4CD6-994D-5BDFD59BBEA5}"/>
              </a:ext>
            </a:extLst>
          </p:cNvPr>
          <p:cNvSpPr/>
          <p:nvPr/>
        </p:nvSpPr>
        <p:spPr>
          <a:xfrm>
            <a:off x="9853136" y="5854204"/>
            <a:ext cx="284052" cy="307777"/>
          </a:xfrm>
          <a:prstGeom prst="rect">
            <a:avLst/>
          </a:prstGeom>
        </p:spPr>
        <p:txBody>
          <a:bodyPr wrap="none">
            <a:spAutoFit/>
          </a:bodyPr>
          <a:lstStyle/>
          <a:p>
            <a:r>
              <a:rPr lang="it-IT" sz="1400" dirty="0">
                <a:solidFill>
                  <a:schemeClr val="bg1"/>
                </a:solidFill>
              </a:rPr>
              <a:t>8</a:t>
            </a:r>
          </a:p>
        </p:txBody>
      </p:sp>
      <p:sp>
        <p:nvSpPr>
          <p:cNvPr id="3" name="Segnaposto numero diapositiva 2">
            <a:extLst>
              <a:ext uri="{FF2B5EF4-FFF2-40B4-BE49-F238E27FC236}">
                <a16:creationId xmlns="" xmlns:a16="http://schemas.microsoft.com/office/drawing/2014/main" id="{84680752-B838-4A87-A0B4-204E8C161CEF}"/>
              </a:ext>
            </a:extLst>
          </p:cNvPr>
          <p:cNvSpPr>
            <a:spLocks noGrp="1"/>
          </p:cNvSpPr>
          <p:nvPr>
            <p:ph type="sldNum" sz="quarter" idx="12"/>
          </p:nvPr>
        </p:nvSpPr>
        <p:spPr/>
        <p:txBody>
          <a:bodyPr/>
          <a:lstStyle/>
          <a:p>
            <a:fld id="{04367BCE-68C4-48F0-967E-BA0255BE7097}" type="slidenum">
              <a:rPr lang="it-IT" smtClean="0"/>
              <a:pPr/>
              <a:t>17</a:t>
            </a:fld>
            <a:endParaRPr lang="it-IT"/>
          </a:p>
        </p:txBody>
      </p:sp>
    </p:spTree>
    <p:extLst>
      <p:ext uri="{BB962C8B-B14F-4D97-AF65-F5344CB8AC3E}">
        <p14:creationId xmlns="" xmlns:p14="http://schemas.microsoft.com/office/powerpoint/2010/main" val="3231679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reeform 1">
            <a:extLst>
              <a:ext uri="{FF2B5EF4-FFF2-40B4-BE49-F238E27FC236}">
                <a16:creationId xmlns="" xmlns:a16="http://schemas.microsoft.com/office/drawing/2014/main" id="{13DBA2D9-D417-4096-885E-A34570E4CAEA}"/>
              </a:ext>
            </a:extLst>
          </p:cNvPr>
          <p:cNvSpPr>
            <a:spLocks noChangeArrowheads="1"/>
          </p:cNvSpPr>
          <p:nvPr/>
        </p:nvSpPr>
        <p:spPr bwMode="auto">
          <a:xfrm>
            <a:off x="584543" y="201812"/>
            <a:ext cx="10357777" cy="922933"/>
          </a:xfrm>
          <a:custGeom>
            <a:avLst/>
            <a:gdLst>
              <a:gd name="T0" fmla="*/ 0 w 21600"/>
              <a:gd name="T1" fmla="*/ 0 h 21600"/>
              <a:gd name="T2" fmla="*/ 2147483647 w 21600"/>
              <a:gd name="T3" fmla="*/ 0 h 21600"/>
              <a:gd name="T4" fmla="*/ 2147483647 w 21600"/>
              <a:gd name="T5" fmla="*/ 19708642 h 21600"/>
              <a:gd name="T6" fmla="*/ 0 w 21600"/>
              <a:gd name="T7" fmla="*/ 19708642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50760" tIns="25380" rIns="50760" bIns="25380" anchorCtr="1"/>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pPr algn="ctr" eaLnBrk="1">
              <a:lnSpc>
                <a:spcPct val="90000"/>
              </a:lnSpc>
            </a:pPr>
            <a:r>
              <a:rPr lang="it-IT" altLang="it-IT" sz="2400" b="1" dirty="0">
                <a:solidFill>
                  <a:schemeClr val="accent6">
                    <a:lumMod val="50000"/>
                  </a:schemeClr>
                </a:solidFill>
                <a:latin typeface="Candara" panose="020E0502030303020204" pitchFamily="34" charset="0"/>
              </a:rPr>
              <a:t>Il reddito di cittadinanza: le penalità</a:t>
            </a:r>
          </a:p>
        </p:txBody>
      </p:sp>
      <p:sp>
        <p:nvSpPr>
          <p:cNvPr id="10244" name="Freeform 3">
            <a:extLst>
              <a:ext uri="{FF2B5EF4-FFF2-40B4-BE49-F238E27FC236}">
                <a16:creationId xmlns="" xmlns:a16="http://schemas.microsoft.com/office/drawing/2014/main" id="{84A02EA6-9262-449F-9988-E680957F5A23}"/>
              </a:ext>
            </a:extLst>
          </p:cNvPr>
          <p:cNvSpPr>
            <a:spLocks noChangeArrowheads="1"/>
          </p:cNvSpPr>
          <p:nvPr/>
        </p:nvSpPr>
        <p:spPr bwMode="auto">
          <a:xfrm>
            <a:off x="3995738" y="2481264"/>
            <a:ext cx="3600450" cy="2486025"/>
          </a:xfrm>
          <a:custGeom>
            <a:avLst/>
            <a:gdLst>
              <a:gd name="T0" fmla="*/ 0 w 21600"/>
              <a:gd name="T1" fmla="*/ 0 h 21600"/>
              <a:gd name="T2" fmla="*/ 1066933409 w 21600"/>
              <a:gd name="T3" fmla="*/ 0 h 21600"/>
              <a:gd name="T4" fmla="*/ 1066933409 w 21600"/>
              <a:gd name="T5" fmla="*/ 508668307 h 21600"/>
              <a:gd name="T6" fmla="*/ 0 w 21600"/>
              <a:gd name="T7" fmla="*/ 508668307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000000"/>
                </a:solidFill>
                <a:round/>
                <a:headEnd/>
                <a:tailEnd/>
              </a14:hiddenLine>
            </a:ext>
          </a:extLst>
        </p:spPr>
        <p:txBody>
          <a:bodyPr wrap="none" anchor="ctr"/>
          <a:lstStyle/>
          <a:p>
            <a:endParaRPr lang="it-IT" sz="1350"/>
          </a:p>
        </p:txBody>
      </p:sp>
      <p:sp>
        <p:nvSpPr>
          <p:cNvPr id="10245" name="Freeform 4">
            <a:extLst>
              <a:ext uri="{FF2B5EF4-FFF2-40B4-BE49-F238E27FC236}">
                <a16:creationId xmlns="" xmlns:a16="http://schemas.microsoft.com/office/drawing/2014/main" id="{3E88C27D-EDC5-433D-B206-8CD3671D59B5}"/>
              </a:ext>
            </a:extLst>
          </p:cNvPr>
          <p:cNvSpPr>
            <a:spLocks noChangeArrowheads="1"/>
          </p:cNvSpPr>
          <p:nvPr/>
        </p:nvSpPr>
        <p:spPr bwMode="auto">
          <a:xfrm>
            <a:off x="1568918" y="1259841"/>
            <a:ext cx="8426245" cy="4021573"/>
          </a:xfrm>
          <a:custGeom>
            <a:avLst/>
            <a:gdLst>
              <a:gd name="T0" fmla="*/ 0 w 21600"/>
              <a:gd name="T1" fmla="*/ 0 h 21600"/>
              <a:gd name="T2" fmla="*/ 2147483647 w 21600"/>
              <a:gd name="T3" fmla="*/ 0 h 21600"/>
              <a:gd name="T4" fmla="*/ 2147483647 w 21600"/>
              <a:gd name="T5" fmla="*/ 1159902081 h 21600"/>
              <a:gd name="T6" fmla="*/ 0 w 21600"/>
              <a:gd name="T7" fmla="*/ 1159902081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square" lIns="50760" tIns="25380" rIns="50760" bIns="2538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endParaRPr lang="it-IT" sz="2000" b="1" dirty="0">
              <a:latin typeface="Candara" panose="020E0502030303020204" pitchFamily="34" charset="0"/>
            </a:endParaRPr>
          </a:p>
          <a:p>
            <a:endParaRPr lang="it-IT" sz="2000" b="1" dirty="0">
              <a:latin typeface="Candara" panose="020E0502030303020204" pitchFamily="34" charset="0"/>
            </a:endParaRPr>
          </a:p>
          <a:p>
            <a:r>
              <a:rPr lang="it-IT" sz="2000" b="1" dirty="0">
                <a:latin typeface="Candara" panose="020E0502030303020204" pitchFamily="34" charset="0"/>
              </a:rPr>
              <a:t>Reclusione da uno a sei anni per chi fornisce dati falsi</a:t>
            </a:r>
            <a:br>
              <a:rPr lang="it-IT" sz="2000" b="1" dirty="0">
                <a:latin typeface="Candara" panose="020E0502030303020204" pitchFamily="34" charset="0"/>
              </a:rPr>
            </a:br>
            <a:r>
              <a:rPr lang="it-IT" sz="2000" b="1" dirty="0">
                <a:latin typeface="Candara" panose="020E0502030303020204" pitchFamily="34" charset="0"/>
              </a:rPr>
              <a:t>Punito il dolo</a:t>
            </a:r>
            <a:endParaRPr lang="it-IT" sz="2000" dirty="0">
              <a:latin typeface="Candara" panose="020E0502030303020204" pitchFamily="34" charset="0"/>
            </a:endParaRPr>
          </a:p>
          <a:p>
            <a:r>
              <a:rPr lang="it-IT" sz="2000" dirty="0">
                <a:latin typeface="Candara" panose="020E0502030303020204" pitchFamily="34" charset="0"/>
              </a:rPr>
              <a:t>Chiunque, nell'ambito della procedura di richiesta del beneficio economico, con dolo, fornisce dati e notizie non rispondenti al vero, incluso l'occultamento di redditi e patrimoni a fini Isee o di dichiarazioni fiscali, al fine di ottenere il </a:t>
            </a:r>
            <a:r>
              <a:rPr lang="it-IT" sz="2000" dirty="0" err="1">
                <a:latin typeface="Candara" panose="020E0502030303020204" pitchFamily="34" charset="0"/>
              </a:rPr>
              <a:t>Rdc</a:t>
            </a:r>
            <a:r>
              <a:rPr lang="it-IT" sz="2000" dirty="0">
                <a:latin typeface="Candara" panose="020E0502030303020204" pitchFamily="34" charset="0"/>
              </a:rPr>
              <a:t>, di cui altrimenti non sarebbe stato beneficiario, è punito con la reclusione da uno a sei anni, oltre alla decadenza dal beneficio e al recupero di quanto indebitamente percepito. In caso di dolo, il </a:t>
            </a:r>
            <a:r>
              <a:rPr lang="it-IT" sz="2000" dirty="0" err="1">
                <a:latin typeface="Candara" panose="020E0502030303020204" pitchFamily="34" charset="0"/>
              </a:rPr>
              <a:t>Rdc</a:t>
            </a:r>
            <a:r>
              <a:rPr lang="it-IT" sz="2000" dirty="0">
                <a:latin typeface="Candara" panose="020E0502030303020204" pitchFamily="34" charset="0"/>
              </a:rPr>
              <a:t> non potrà essere nuovamente richiesto, se non decorsi dieci anni dalla richiesta che ha dato luogo alla sanzione </a:t>
            </a:r>
          </a:p>
          <a:p>
            <a:endParaRPr lang="it-IT" dirty="0">
              <a:latin typeface="Candara" panose="020E0502030303020204" pitchFamily="34" charset="0"/>
            </a:endParaRPr>
          </a:p>
        </p:txBody>
      </p:sp>
      <p:sp>
        <p:nvSpPr>
          <p:cNvPr id="2" name="Rettangolo 1">
            <a:extLst>
              <a:ext uri="{FF2B5EF4-FFF2-40B4-BE49-F238E27FC236}">
                <a16:creationId xmlns="" xmlns:a16="http://schemas.microsoft.com/office/drawing/2014/main" id="{74D656CD-44E4-4CD6-994D-5BDFD59BBEA5}"/>
              </a:ext>
            </a:extLst>
          </p:cNvPr>
          <p:cNvSpPr/>
          <p:nvPr/>
        </p:nvSpPr>
        <p:spPr>
          <a:xfrm>
            <a:off x="9853136" y="5854204"/>
            <a:ext cx="284052" cy="307777"/>
          </a:xfrm>
          <a:prstGeom prst="rect">
            <a:avLst/>
          </a:prstGeom>
        </p:spPr>
        <p:txBody>
          <a:bodyPr wrap="none">
            <a:spAutoFit/>
          </a:bodyPr>
          <a:lstStyle/>
          <a:p>
            <a:r>
              <a:rPr lang="it-IT" sz="1400" dirty="0">
                <a:solidFill>
                  <a:schemeClr val="bg1"/>
                </a:solidFill>
              </a:rPr>
              <a:t>8</a:t>
            </a:r>
          </a:p>
        </p:txBody>
      </p:sp>
      <p:sp>
        <p:nvSpPr>
          <p:cNvPr id="3" name="Segnaposto numero diapositiva 2">
            <a:extLst>
              <a:ext uri="{FF2B5EF4-FFF2-40B4-BE49-F238E27FC236}">
                <a16:creationId xmlns="" xmlns:a16="http://schemas.microsoft.com/office/drawing/2014/main" id="{E0726543-BE22-4EBF-B37F-C650E42F50F9}"/>
              </a:ext>
            </a:extLst>
          </p:cNvPr>
          <p:cNvSpPr>
            <a:spLocks noGrp="1"/>
          </p:cNvSpPr>
          <p:nvPr>
            <p:ph type="sldNum" sz="quarter" idx="12"/>
          </p:nvPr>
        </p:nvSpPr>
        <p:spPr/>
        <p:txBody>
          <a:bodyPr/>
          <a:lstStyle/>
          <a:p>
            <a:fld id="{04367BCE-68C4-48F0-967E-BA0255BE7097}" type="slidenum">
              <a:rPr lang="it-IT" smtClean="0"/>
              <a:pPr/>
              <a:t>18</a:t>
            </a:fld>
            <a:endParaRPr lang="it-IT"/>
          </a:p>
        </p:txBody>
      </p:sp>
    </p:spTree>
    <p:extLst>
      <p:ext uri="{BB962C8B-B14F-4D97-AF65-F5344CB8AC3E}">
        <p14:creationId xmlns="" xmlns:p14="http://schemas.microsoft.com/office/powerpoint/2010/main" val="1590283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reeform 1">
            <a:extLst>
              <a:ext uri="{FF2B5EF4-FFF2-40B4-BE49-F238E27FC236}">
                <a16:creationId xmlns="" xmlns:a16="http://schemas.microsoft.com/office/drawing/2014/main" id="{13DBA2D9-D417-4096-885E-A34570E4CAEA}"/>
              </a:ext>
            </a:extLst>
          </p:cNvPr>
          <p:cNvSpPr>
            <a:spLocks noChangeArrowheads="1"/>
          </p:cNvSpPr>
          <p:nvPr/>
        </p:nvSpPr>
        <p:spPr bwMode="auto">
          <a:xfrm>
            <a:off x="584543" y="201812"/>
            <a:ext cx="10357777" cy="922933"/>
          </a:xfrm>
          <a:custGeom>
            <a:avLst/>
            <a:gdLst>
              <a:gd name="T0" fmla="*/ 0 w 21600"/>
              <a:gd name="T1" fmla="*/ 0 h 21600"/>
              <a:gd name="T2" fmla="*/ 2147483647 w 21600"/>
              <a:gd name="T3" fmla="*/ 0 h 21600"/>
              <a:gd name="T4" fmla="*/ 2147483647 w 21600"/>
              <a:gd name="T5" fmla="*/ 19708642 h 21600"/>
              <a:gd name="T6" fmla="*/ 0 w 21600"/>
              <a:gd name="T7" fmla="*/ 19708642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50760" tIns="25380" rIns="50760" bIns="25380" anchorCtr="1"/>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pPr algn="ctr" eaLnBrk="1">
              <a:lnSpc>
                <a:spcPct val="90000"/>
              </a:lnSpc>
            </a:pPr>
            <a:r>
              <a:rPr lang="it-IT" altLang="it-IT" sz="2400" b="1" dirty="0">
                <a:solidFill>
                  <a:schemeClr val="accent6">
                    <a:lumMod val="50000"/>
                  </a:schemeClr>
                </a:solidFill>
                <a:latin typeface="Candara" panose="020E0502030303020204" pitchFamily="34" charset="0"/>
              </a:rPr>
              <a:t>Il reddito di cittadinanza: punti di forza e di criticità</a:t>
            </a:r>
          </a:p>
        </p:txBody>
      </p:sp>
      <p:sp>
        <p:nvSpPr>
          <p:cNvPr id="10244" name="Freeform 3">
            <a:extLst>
              <a:ext uri="{FF2B5EF4-FFF2-40B4-BE49-F238E27FC236}">
                <a16:creationId xmlns="" xmlns:a16="http://schemas.microsoft.com/office/drawing/2014/main" id="{84A02EA6-9262-449F-9988-E680957F5A23}"/>
              </a:ext>
            </a:extLst>
          </p:cNvPr>
          <p:cNvSpPr>
            <a:spLocks noChangeArrowheads="1"/>
          </p:cNvSpPr>
          <p:nvPr/>
        </p:nvSpPr>
        <p:spPr bwMode="auto">
          <a:xfrm>
            <a:off x="3995738" y="2481264"/>
            <a:ext cx="3600450" cy="2486025"/>
          </a:xfrm>
          <a:custGeom>
            <a:avLst/>
            <a:gdLst>
              <a:gd name="T0" fmla="*/ 0 w 21600"/>
              <a:gd name="T1" fmla="*/ 0 h 21600"/>
              <a:gd name="T2" fmla="*/ 1066933409 w 21600"/>
              <a:gd name="T3" fmla="*/ 0 h 21600"/>
              <a:gd name="T4" fmla="*/ 1066933409 w 21600"/>
              <a:gd name="T5" fmla="*/ 508668307 h 21600"/>
              <a:gd name="T6" fmla="*/ 0 w 21600"/>
              <a:gd name="T7" fmla="*/ 508668307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000000"/>
                </a:solidFill>
                <a:round/>
                <a:headEnd/>
                <a:tailEnd/>
              </a14:hiddenLine>
            </a:ext>
          </a:extLst>
        </p:spPr>
        <p:txBody>
          <a:bodyPr wrap="none" anchor="ctr"/>
          <a:lstStyle/>
          <a:p>
            <a:endParaRPr lang="it-IT" sz="1350"/>
          </a:p>
        </p:txBody>
      </p:sp>
      <p:sp>
        <p:nvSpPr>
          <p:cNvPr id="10245" name="Freeform 4">
            <a:extLst>
              <a:ext uri="{FF2B5EF4-FFF2-40B4-BE49-F238E27FC236}">
                <a16:creationId xmlns="" xmlns:a16="http://schemas.microsoft.com/office/drawing/2014/main" id="{3E88C27D-EDC5-433D-B206-8CD3671D59B5}"/>
              </a:ext>
            </a:extLst>
          </p:cNvPr>
          <p:cNvSpPr>
            <a:spLocks noChangeArrowheads="1"/>
          </p:cNvSpPr>
          <p:nvPr/>
        </p:nvSpPr>
        <p:spPr bwMode="auto">
          <a:xfrm>
            <a:off x="1568918" y="1259841"/>
            <a:ext cx="8426245" cy="5283457"/>
          </a:xfrm>
          <a:custGeom>
            <a:avLst/>
            <a:gdLst>
              <a:gd name="T0" fmla="*/ 0 w 21600"/>
              <a:gd name="T1" fmla="*/ 0 h 21600"/>
              <a:gd name="T2" fmla="*/ 2147483647 w 21600"/>
              <a:gd name="T3" fmla="*/ 0 h 21600"/>
              <a:gd name="T4" fmla="*/ 2147483647 w 21600"/>
              <a:gd name="T5" fmla="*/ 1159902081 h 21600"/>
              <a:gd name="T6" fmla="*/ 0 w 21600"/>
              <a:gd name="T7" fmla="*/ 1159902081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square" lIns="50760" tIns="25380" rIns="50760" bIns="2538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r>
              <a:rPr lang="it-IT" sz="2000" b="1" dirty="0">
                <a:latin typeface="Candara" panose="020E0502030303020204" pitchFamily="34" charset="0"/>
              </a:rPr>
              <a:t>Punti di forza</a:t>
            </a:r>
          </a:p>
          <a:p>
            <a:r>
              <a:rPr lang="it-IT" sz="2000" dirty="0">
                <a:latin typeface="Candara" panose="020E0502030303020204" pitchFamily="34" charset="0"/>
              </a:rPr>
              <a:t>E’ la prima misura di sostegno al reddito introdotta in Italia dotata di una cospicua dote di risorse. Peraltro, questa esperienza è stata avviata all’inizio della legislatura parlamentare, il che fa supporre che le eventuali criticità rilevate in corso d’opera possano essere più facilmente affrontate sul piano normativo.  </a:t>
            </a:r>
          </a:p>
          <a:p>
            <a:endParaRPr lang="it-IT" sz="2000" b="1" dirty="0">
              <a:latin typeface="Candara" panose="020E0502030303020204" pitchFamily="34" charset="0"/>
            </a:endParaRPr>
          </a:p>
          <a:p>
            <a:r>
              <a:rPr lang="it-IT" sz="2000" b="1" dirty="0">
                <a:latin typeface="Candara" panose="020E0502030303020204" pitchFamily="34" charset="0"/>
              </a:rPr>
              <a:t>Punti di criticità</a:t>
            </a:r>
          </a:p>
          <a:p>
            <a:r>
              <a:rPr lang="it-IT" sz="2000" dirty="0">
                <a:latin typeface="Candara" panose="020E0502030303020204" pitchFamily="34" charset="0"/>
              </a:rPr>
              <a:t>Il sistema dei centri per l’impiego è molto debole: è assai difficile che in poco tempo queste strutture possano riorganizzarsi e </a:t>
            </a:r>
            <a:r>
              <a:rPr lang="it-IT" sz="2000" dirty="0"/>
              <a:t>garantire risultati apprezzabili nel facilitare l’avviamento al lavoro.</a:t>
            </a:r>
          </a:p>
          <a:p>
            <a:r>
              <a:rPr lang="it-IT" sz="2000" dirty="0">
                <a:latin typeface="Candara" panose="020E0502030303020204" pitchFamily="34" charset="0"/>
              </a:rPr>
              <a:t>E in assenza di efficaci politiche attive il reddito di cittadinanza potrebbe caratterizzarsi soprattutto come intervento assistenziale, poco finalizzato al lavoro. </a:t>
            </a:r>
          </a:p>
          <a:p>
            <a:r>
              <a:rPr lang="it-IT" sz="2000" dirty="0">
                <a:latin typeface="Candara" panose="020E0502030303020204" pitchFamily="34" charset="0"/>
              </a:rPr>
              <a:t>Il congegno delle otto ore di lavoro gratuito presso i comuni presenta criticità. Sembra </a:t>
            </a:r>
            <a:r>
              <a:rPr lang="it-IT" sz="2000" dirty="0"/>
              <a:t>poco utile, e non è chiaro in quali ambiti gli enti potranno utilizzare i volontari, chi pagherà le coperture assicurative, ecc. </a:t>
            </a:r>
            <a:endParaRPr lang="it-IT" sz="2000" dirty="0">
              <a:latin typeface="Candara" panose="020E0502030303020204" pitchFamily="34" charset="0"/>
            </a:endParaRPr>
          </a:p>
        </p:txBody>
      </p:sp>
      <p:sp>
        <p:nvSpPr>
          <p:cNvPr id="2" name="Rettangolo 1">
            <a:extLst>
              <a:ext uri="{FF2B5EF4-FFF2-40B4-BE49-F238E27FC236}">
                <a16:creationId xmlns="" xmlns:a16="http://schemas.microsoft.com/office/drawing/2014/main" id="{74D656CD-44E4-4CD6-994D-5BDFD59BBEA5}"/>
              </a:ext>
            </a:extLst>
          </p:cNvPr>
          <p:cNvSpPr/>
          <p:nvPr/>
        </p:nvSpPr>
        <p:spPr>
          <a:xfrm>
            <a:off x="9853136" y="5854204"/>
            <a:ext cx="284052" cy="307777"/>
          </a:xfrm>
          <a:prstGeom prst="rect">
            <a:avLst/>
          </a:prstGeom>
        </p:spPr>
        <p:txBody>
          <a:bodyPr wrap="none">
            <a:spAutoFit/>
          </a:bodyPr>
          <a:lstStyle/>
          <a:p>
            <a:r>
              <a:rPr lang="it-IT" sz="1400" dirty="0">
                <a:solidFill>
                  <a:schemeClr val="bg1"/>
                </a:solidFill>
              </a:rPr>
              <a:t>8</a:t>
            </a:r>
          </a:p>
        </p:txBody>
      </p:sp>
      <p:sp>
        <p:nvSpPr>
          <p:cNvPr id="3" name="Segnaposto numero diapositiva 2">
            <a:extLst>
              <a:ext uri="{FF2B5EF4-FFF2-40B4-BE49-F238E27FC236}">
                <a16:creationId xmlns="" xmlns:a16="http://schemas.microsoft.com/office/drawing/2014/main" id="{E0726543-BE22-4EBF-B37F-C650E42F50F9}"/>
              </a:ext>
            </a:extLst>
          </p:cNvPr>
          <p:cNvSpPr>
            <a:spLocks noGrp="1"/>
          </p:cNvSpPr>
          <p:nvPr>
            <p:ph type="sldNum" sz="quarter" idx="12"/>
          </p:nvPr>
        </p:nvSpPr>
        <p:spPr/>
        <p:txBody>
          <a:bodyPr/>
          <a:lstStyle/>
          <a:p>
            <a:fld id="{04367BCE-68C4-48F0-967E-BA0255BE7097}" type="slidenum">
              <a:rPr lang="it-IT" smtClean="0"/>
              <a:pPr/>
              <a:t>19</a:t>
            </a:fld>
            <a:endParaRPr lang="it-IT"/>
          </a:p>
        </p:txBody>
      </p:sp>
    </p:spTree>
    <p:extLst>
      <p:ext uri="{BB962C8B-B14F-4D97-AF65-F5344CB8AC3E}">
        <p14:creationId xmlns="" xmlns:p14="http://schemas.microsoft.com/office/powerpoint/2010/main" val="24685078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reeform 1">
            <a:extLst>
              <a:ext uri="{FF2B5EF4-FFF2-40B4-BE49-F238E27FC236}">
                <a16:creationId xmlns="" xmlns:a16="http://schemas.microsoft.com/office/drawing/2014/main" id="{13DBA2D9-D417-4096-885E-A34570E4CAEA}"/>
              </a:ext>
            </a:extLst>
          </p:cNvPr>
          <p:cNvSpPr>
            <a:spLocks noChangeArrowheads="1"/>
          </p:cNvSpPr>
          <p:nvPr/>
        </p:nvSpPr>
        <p:spPr bwMode="auto">
          <a:xfrm>
            <a:off x="584543" y="201812"/>
            <a:ext cx="10357777" cy="922933"/>
          </a:xfrm>
          <a:custGeom>
            <a:avLst/>
            <a:gdLst>
              <a:gd name="T0" fmla="*/ 0 w 21600"/>
              <a:gd name="T1" fmla="*/ 0 h 21600"/>
              <a:gd name="T2" fmla="*/ 2147483647 w 21600"/>
              <a:gd name="T3" fmla="*/ 0 h 21600"/>
              <a:gd name="T4" fmla="*/ 2147483647 w 21600"/>
              <a:gd name="T5" fmla="*/ 19708642 h 21600"/>
              <a:gd name="T6" fmla="*/ 0 w 21600"/>
              <a:gd name="T7" fmla="*/ 19708642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50760" tIns="25380" rIns="50760" bIns="25380" anchorCtr="1"/>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pPr algn="ctr" eaLnBrk="1">
              <a:lnSpc>
                <a:spcPct val="90000"/>
              </a:lnSpc>
            </a:pPr>
            <a:r>
              <a:rPr lang="it-IT" altLang="it-IT" sz="2400" b="1" dirty="0">
                <a:solidFill>
                  <a:schemeClr val="accent6">
                    <a:lumMod val="50000"/>
                  </a:schemeClr>
                </a:solidFill>
                <a:latin typeface="Candara" panose="020E0502030303020204" pitchFamily="34" charset="0"/>
              </a:rPr>
              <a:t>La Legge di Bilancio 2019 – Le principali misure</a:t>
            </a:r>
          </a:p>
        </p:txBody>
      </p:sp>
      <p:sp>
        <p:nvSpPr>
          <p:cNvPr id="10244" name="Freeform 3">
            <a:extLst>
              <a:ext uri="{FF2B5EF4-FFF2-40B4-BE49-F238E27FC236}">
                <a16:creationId xmlns="" xmlns:a16="http://schemas.microsoft.com/office/drawing/2014/main" id="{84A02EA6-9262-449F-9988-E680957F5A23}"/>
              </a:ext>
            </a:extLst>
          </p:cNvPr>
          <p:cNvSpPr>
            <a:spLocks noChangeArrowheads="1"/>
          </p:cNvSpPr>
          <p:nvPr/>
        </p:nvSpPr>
        <p:spPr bwMode="auto">
          <a:xfrm>
            <a:off x="3995738" y="2481264"/>
            <a:ext cx="3600450" cy="2486025"/>
          </a:xfrm>
          <a:custGeom>
            <a:avLst/>
            <a:gdLst>
              <a:gd name="T0" fmla="*/ 0 w 21600"/>
              <a:gd name="T1" fmla="*/ 0 h 21600"/>
              <a:gd name="T2" fmla="*/ 1066933409 w 21600"/>
              <a:gd name="T3" fmla="*/ 0 h 21600"/>
              <a:gd name="T4" fmla="*/ 1066933409 w 21600"/>
              <a:gd name="T5" fmla="*/ 508668307 h 21600"/>
              <a:gd name="T6" fmla="*/ 0 w 21600"/>
              <a:gd name="T7" fmla="*/ 508668307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000000"/>
                </a:solidFill>
                <a:round/>
                <a:headEnd/>
                <a:tailEnd/>
              </a14:hiddenLine>
            </a:ext>
          </a:extLst>
        </p:spPr>
        <p:txBody>
          <a:bodyPr wrap="none" anchor="ctr"/>
          <a:lstStyle/>
          <a:p>
            <a:endParaRPr lang="it-IT" sz="1350"/>
          </a:p>
        </p:txBody>
      </p:sp>
      <p:sp>
        <p:nvSpPr>
          <p:cNvPr id="10245" name="Freeform 4">
            <a:extLst>
              <a:ext uri="{FF2B5EF4-FFF2-40B4-BE49-F238E27FC236}">
                <a16:creationId xmlns="" xmlns:a16="http://schemas.microsoft.com/office/drawing/2014/main" id="{3E88C27D-EDC5-433D-B206-8CD3671D59B5}"/>
              </a:ext>
            </a:extLst>
          </p:cNvPr>
          <p:cNvSpPr>
            <a:spLocks noChangeArrowheads="1"/>
          </p:cNvSpPr>
          <p:nvPr/>
        </p:nvSpPr>
        <p:spPr bwMode="auto">
          <a:xfrm>
            <a:off x="225552" y="1259841"/>
            <a:ext cx="11490960" cy="6083676"/>
          </a:xfrm>
          <a:custGeom>
            <a:avLst/>
            <a:gdLst>
              <a:gd name="T0" fmla="*/ 0 w 21600"/>
              <a:gd name="T1" fmla="*/ 0 h 21600"/>
              <a:gd name="T2" fmla="*/ 2147483647 w 21600"/>
              <a:gd name="T3" fmla="*/ 0 h 21600"/>
              <a:gd name="T4" fmla="*/ 2147483647 w 21600"/>
              <a:gd name="T5" fmla="*/ 1159902081 h 21600"/>
              <a:gd name="T6" fmla="*/ 0 w 21600"/>
              <a:gd name="T7" fmla="*/ 1159902081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square" lIns="50760" tIns="25380" rIns="50760" bIns="2538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pPr eaLnBrk="1"/>
            <a:r>
              <a:rPr lang="it-IT" altLang="it-IT" sz="2000" b="1" dirty="0" err="1">
                <a:solidFill>
                  <a:srgbClr val="000000"/>
                </a:solidFill>
                <a:latin typeface="Candara" panose="020E0502030303020204" pitchFamily="34" charset="0"/>
              </a:rPr>
              <a:t>Flat</a:t>
            </a:r>
            <a:r>
              <a:rPr lang="it-IT" altLang="it-IT" sz="2000" b="1" dirty="0">
                <a:solidFill>
                  <a:srgbClr val="000000"/>
                </a:solidFill>
                <a:latin typeface="Candara" panose="020E0502030303020204" pitchFamily="34" charset="0"/>
              </a:rPr>
              <a:t> tax      </a:t>
            </a:r>
          </a:p>
          <a:p>
            <a:pPr eaLnBrk="1"/>
            <a:r>
              <a:rPr lang="it-IT" sz="2000" dirty="0">
                <a:latin typeface="Candara" panose="020E0502030303020204" pitchFamily="34" charset="0"/>
              </a:rPr>
              <a:t>Il contratto di governo M5S – Lega prevedeva due aliquote fisse al 15% e al 20% per persone fisiche, partite Iva, imprese e famiglie. </a:t>
            </a:r>
          </a:p>
          <a:p>
            <a:r>
              <a:rPr lang="it-IT" sz="2000" dirty="0">
                <a:latin typeface="Candara" panose="020E0502030303020204" pitchFamily="34" charset="0"/>
              </a:rPr>
              <a:t>La legge di bilancio 2019 (art. 1, commi 9-11) estende l'attuale regime forfettario del 15% alle piccole imprese e ai professionisti (Partite Iva) con ricavi o compensi fino a 65mila euro. </a:t>
            </a:r>
            <a:r>
              <a:rPr lang="it-IT" sz="2000" dirty="0" err="1">
                <a:latin typeface="Candara" panose="020E0502030303020204" pitchFamily="34" charset="0"/>
              </a:rPr>
              <a:t>Flat</a:t>
            </a:r>
            <a:r>
              <a:rPr lang="it-IT" sz="2000" dirty="0">
                <a:latin typeface="Candara" panose="020E0502030303020204" pitchFamily="34" charset="0"/>
              </a:rPr>
              <a:t> tax esclusa per esercenti attività d’impresa, arti o professioni che partecipano contemporaneamente a società di persone, associazioni o a imprese familiari, o che controllano direttamente o indirettamente Srl o associazioni in partecipazione che esercitano attività economiche direttamente o indirettamente riconducibili a quelle svolte dagli esercenti attività d’impresa, arti o professioni. </a:t>
            </a:r>
            <a:r>
              <a:rPr lang="it-IT" sz="2000" dirty="0" err="1">
                <a:latin typeface="Candara" panose="020E0502030303020204" pitchFamily="34" charset="0"/>
              </a:rPr>
              <a:t>Flat</a:t>
            </a:r>
            <a:r>
              <a:rPr lang="it-IT" sz="2000" dirty="0">
                <a:latin typeface="Candara" panose="020E0502030303020204" pitchFamily="34" charset="0"/>
              </a:rPr>
              <a:t> tax preclusa anche alle persone fisiche la cui attività è esercitata prevalentemente per datori di lavoro con i quali sono in corso rapporti di lavoro o sono intercorsi rapporti di lavoro nei due precedenti periodi d’imposta, o nei confronti di soggetti direttamente o indirettamente riconducibili ai datori di lavoro.</a:t>
            </a:r>
            <a:br>
              <a:rPr lang="it-IT" sz="2000" dirty="0">
                <a:latin typeface="Candara" panose="020E0502030303020204" pitchFamily="34" charset="0"/>
              </a:rPr>
            </a:br>
            <a:endParaRPr lang="it-IT" sz="2000" dirty="0">
              <a:latin typeface="Candara" panose="020E0502030303020204" pitchFamily="34" charset="0"/>
            </a:endParaRPr>
          </a:p>
          <a:p>
            <a:r>
              <a:rPr lang="it-IT" altLang="it-IT" sz="2000" b="1" dirty="0" err="1">
                <a:latin typeface="Candara" panose="020E0502030303020204" pitchFamily="34" charset="0"/>
              </a:rPr>
              <a:t>Flat</a:t>
            </a:r>
            <a:r>
              <a:rPr lang="it-IT" altLang="it-IT" sz="2000" b="1" dirty="0">
                <a:latin typeface="Candara" panose="020E0502030303020204" pitchFamily="34" charset="0"/>
              </a:rPr>
              <a:t> tax: c</a:t>
            </a:r>
            <a:r>
              <a:rPr lang="it-IT" sz="2000" b="1" dirty="0">
                <a:latin typeface="Candara" panose="020E0502030303020204" pitchFamily="34" charset="0"/>
              </a:rPr>
              <a:t>hi ne beneficerà?   Le stime. </a:t>
            </a:r>
          </a:p>
          <a:p>
            <a:r>
              <a:rPr lang="it-IT" sz="2000" dirty="0">
                <a:latin typeface="Candara" panose="020E0502030303020204" pitchFamily="34" charset="0"/>
              </a:rPr>
              <a:t>In base alle statistiche sulle fonti di reddito, della nuova </a:t>
            </a:r>
            <a:r>
              <a:rPr lang="it-IT" sz="2000" dirty="0" err="1">
                <a:latin typeface="Candara" panose="020E0502030303020204" pitchFamily="34" charset="0"/>
              </a:rPr>
              <a:t>flat</a:t>
            </a:r>
            <a:r>
              <a:rPr lang="it-IT" sz="2000" dirty="0">
                <a:latin typeface="Candara" panose="020E0502030303020204" pitchFamily="34" charset="0"/>
              </a:rPr>
              <a:t> tax </a:t>
            </a:r>
            <a:r>
              <a:rPr lang="it-IT" sz="2000" dirty="0" err="1">
                <a:latin typeface="Candara" panose="020E0502030303020204" pitchFamily="34" charset="0"/>
              </a:rPr>
              <a:t>beneficierà</a:t>
            </a:r>
            <a:r>
              <a:rPr lang="it-IT" sz="2000" dirty="0">
                <a:latin typeface="Candara" panose="020E0502030303020204" pitchFamily="34" charset="0"/>
              </a:rPr>
              <a:t> soprattutto il contribuente autonomo che vive nel Centro - Nord e ha meno di 50 anni. Non è quindi né un pensionato, né un lavoratore dipendente, e neppure uno stagionale.  </a:t>
            </a:r>
          </a:p>
          <a:p>
            <a:r>
              <a:rPr lang="it-IT" sz="2000" dirty="0">
                <a:latin typeface="Candara" panose="020E0502030303020204" pitchFamily="34" charset="0"/>
              </a:rPr>
              <a:t>   </a:t>
            </a:r>
          </a:p>
          <a:p>
            <a:pPr eaLnBrk="1"/>
            <a:endParaRPr lang="it-IT" altLang="it-IT" sz="1600" dirty="0">
              <a:solidFill>
                <a:srgbClr val="000000"/>
              </a:solidFill>
              <a:latin typeface="Candara" panose="020E0502030303020204" pitchFamily="34" charset="0"/>
            </a:endParaRPr>
          </a:p>
          <a:p>
            <a:pPr eaLnBrk="1" hangingPunct="1">
              <a:lnSpc>
                <a:spcPct val="100000"/>
              </a:lnSpc>
            </a:pPr>
            <a:endParaRPr lang="it-IT" altLang="it-IT" sz="1600" dirty="0">
              <a:solidFill>
                <a:srgbClr val="000000"/>
              </a:solidFill>
              <a:latin typeface="Candara" panose="020E0502030303020204" pitchFamily="34" charset="0"/>
            </a:endParaRPr>
          </a:p>
        </p:txBody>
      </p:sp>
      <p:sp>
        <p:nvSpPr>
          <p:cNvPr id="2" name="Rettangolo 1">
            <a:extLst>
              <a:ext uri="{FF2B5EF4-FFF2-40B4-BE49-F238E27FC236}">
                <a16:creationId xmlns="" xmlns:a16="http://schemas.microsoft.com/office/drawing/2014/main" id="{74D656CD-44E4-4CD6-994D-5BDFD59BBEA5}"/>
              </a:ext>
            </a:extLst>
          </p:cNvPr>
          <p:cNvSpPr/>
          <p:nvPr/>
        </p:nvSpPr>
        <p:spPr>
          <a:xfrm>
            <a:off x="9853136" y="5854204"/>
            <a:ext cx="284052" cy="307777"/>
          </a:xfrm>
          <a:prstGeom prst="rect">
            <a:avLst/>
          </a:prstGeom>
        </p:spPr>
        <p:txBody>
          <a:bodyPr wrap="none">
            <a:spAutoFit/>
          </a:bodyPr>
          <a:lstStyle/>
          <a:p>
            <a:r>
              <a:rPr lang="it-IT" sz="1400" dirty="0">
                <a:solidFill>
                  <a:schemeClr val="bg1"/>
                </a:solidFill>
              </a:rPr>
              <a:t>8</a:t>
            </a:r>
          </a:p>
        </p:txBody>
      </p:sp>
      <p:sp>
        <p:nvSpPr>
          <p:cNvPr id="6" name="Segnaposto numero diapositiva 5"/>
          <p:cNvSpPr>
            <a:spLocks noGrp="1"/>
          </p:cNvSpPr>
          <p:nvPr>
            <p:ph type="sldNum" sz="quarter" idx="12"/>
          </p:nvPr>
        </p:nvSpPr>
        <p:spPr/>
        <p:txBody>
          <a:bodyPr/>
          <a:lstStyle/>
          <a:p>
            <a:fld id="{04367BCE-68C4-48F0-967E-BA0255BE7097}" type="slidenum">
              <a:rPr lang="it-IT" smtClean="0"/>
              <a:pPr/>
              <a:t>2</a:t>
            </a:fld>
            <a:endParaRPr lang="it-IT"/>
          </a:p>
        </p:txBody>
      </p:sp>
    </p:spTree>
    <p:extLst>
      <p:ext uri="{BB962C8B-B14F-4D97-AF65-F5344CB8AC3E}">
        <p14:creationId xmlns="" xmlns:p14="http://schemas.microsoft.com/office/powerpoint/2010/main" val="2125630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reeform 1">
            <a:extLst>
              <a:ext uri="{FF2B5EF4-FFF2-40B4-BE49-F238E27FC236}">
                <a16:creationId xmlns="" xmlns:a16="http://schemas.microsoft.com/office/drawing/2014/main" id="{13DBA2D9-D417-4096-885E-A34570E4CAEA}"/>
              </a:ext>
            </a:extLst>
          </p:cNvPr>
          <p:cNvSpPr>
            <a:spLocks noChangeArrowheads="1"/>
          </p:cNvSpPr>
          <p:nvPr/>
        </p:nvSpPr>
        <p:spPr bwMode="auto">
          <a:xfrm>
            <a:off x="584543" y="201812"/>
            <a:ext cx="10357777" cy="922933"/>
          </a:xfrm>
          <a:custGeom>
            <a:avLst/>
            <a:gdLst>
              <a:gd name="T0" fmla="*/ 0 w 21600"/>
              <a:gd name="T1" fmla="*/ 0 h 21600"/>
              <a:gd name="T2" fmla="*/ 2147483647 w 21600"/>
              <a:gd name="T3" fmla="*/ 0 h 21600"/>
              <a:gd name="T4" fmla="*/ 2147483647 w 21600"/>
              <a:gd name="T5" fmla="*/ 19708642 h 21600"/>
              <a:gd name="T6" fmla="*/ 0 w 21600"/>
              <a:gd name="T7" fmla="*/ 19708642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50760" tIns="25380" rIns="50760" bIns="25380" anchorCtr="1"/>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pPr algn="ctr" eaLnBrk="1">
              <a:lnSpc>
                <a:spcPct val="90000"/>
              </a:lnSpc>
            </a:pPr>
            <a:r>
              <a:rPr lang="it-IT" altLang="it-IT" sz="2400" b="1" dirty="0">
                <a:solidFill>
                  <a:schemeClr val="accent6">
                    <a:lumMod val="50000"/>
                  </a:schemeClr>
                </a:solidFill>
                <a:latin typeface="Candara" panose="020E0502030303020204" pitchFamily="34" charset="0"/>
              </a:rPr>
              <a:t>Il raccordo del Reddito di cittadinanza con le altre </a:t>
            </a:r>
          </a:p>
          <a:p>
            <a:pPr algn="ctr" eaLnBrk="1">
              <a:lnSpc>
                <a:spcPct val="90000"/>
              </a:lnSpc>
            </a:pPr>
            <a:r>
              <a:rPr lang="it-IT" altLang="it-IT" sz="2400" b="1" dirty="0">
                <a:solidFill>
                  <a:schemeClr val="accent6">
                    <a:lumMod val="50000"/>
                  </a:schemeClr>
                </a:solidFill>
                <a:latin typeface="Candara" panose="020E0502030303020204" pitchFamily="34" charset="0"/>
              </a:rPr>
              <a:t>misure di contrasto alla povertà</a:t>
            </a:r>
          </a:p>
        </p:txBody>
      </p:sp>
      <p:sp>
        <p:nvSpPr>
          <p:cNvPr id="10244" name="Freeform 3">
            <a:extLst>
              <a:ext uri="{FF2B5EF4-FFF2-40B4-BE49-F238E27FC236}">
                <a16:creationId xmlns="" xmlns:a16="http://schemas.microsoft.com/office/drawing/2014/main" id="{84A02EA6-9262-449F-9988-E680957F5A23}"/>
              </a:ext>
            </a:extLst>
          </p:cNvPr>
          <p:cNvSpPr>
            <a:spLocks noChangeArrowheads="1"/>
          </p:cNvSpPr>
          <p:nvPr/>
        </p:nvSpPr>
        <p:spPr bwMode="auto">
          <a:xfrm>
            <a:off x="3995738" y="2481264"/>
            <a:ext cx="3600450" cy="2486025"/>
          </a:xfrm>
          <a:custGeom>
            <a:avLst/>
            <a:gdLst>
              <a:gd name="T0" fmla="*/ 0 w 21600"/>
              <a:gd name="T1" fmla="*/ 0 h 21600"/>
              <a:gd name="T2" fmla="*/ 1066933409 w 21600"/>
              <a:gd name="T3" fmla="*/ 0 h 21600"/>
              <a:gd name="T4" fmla="*/ 1066933409 w 21600"/>
              <a:gd name="T5" fmla="*/ 508668307 h 21600"/>
              <a:gd name="T6" fmla="*/ 0 w 21600"/>
              <a:gd name="T7" fmla="*/ 508668307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000000"/>
                </a:solidFill>
                <a:round/>
                <a:headEnd/>
                <a:tailEnd/>
              </a14:hiddenLine>
            </a:ext>
          </a:extLst>
        </p:spPr>
        <p:txBody>
          <a:bodyPr wrap="none" anchor="ctr"/>
          <a:lstStyle/>
          <a:p>
            <a:endParaRPr lang="it-IT" sz="1350"/>
          </a:p>
        </p:txBody>
      </p:sp>
      <p:sp>
        <p:nvSpPr>
          <p:cNvPr id="10245" name="Freeform 4">
            <a:extLst>
              <a:ext uri="{FF2B5EF4-FFF2-40B4-BE49-F238E27FC236}">
                <a16:creationId xmlns="" xmlns:a16="http://schemas.microsoft.com/office/drawing/2014/main" id="{3E88C27D-EDC5-433D-B206-8CD3671D59B5}"/>
              </a:ext>
            </a:extLst>
          </p:cNvPr>
          <p:cNvSpPr>
            <a:spLocks noChangeArrowheads="1"/>
          </p:cNvSpPr>
          <p:nvPr/>
        </p:nvSpPr>
        <p:spPr bwMode="auto">
          <a:xfrm>
            <a:off x="954158" y="1259841"/>
            <a:ext cx="9849678" cy="5345013"/>
          </a:xfrm>
          <a:custGeom>
            <a:avLst/>
            <a:gdLst>
              <a:gd name="T0" fmla="*/ 0 w 21600"/>
              <a:gd name="T1" fmla="*/ 0 h 21600"/>
              <a:gd name="T2" fmla="*/ 2147483647 w 21600"/>
              <a:gd name="T3" fmla="*/ 0 h 21600"/>
              <a:gd name="T4" fmla="*/ 2147483647 w 21600"/>
              <a:gd name="T5" fmla="*/ 1159902081 h 21600"/>
              <a:gd name="T6" fmla="*/ 0 w 21600"/>
              <a:gd name="T7" fmla="*/ 1159902081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square" lIns="50760" tIns="25380" rIns="50760" bIns="2538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r>
              <a:rPr lang="it-IT" b="1" dirty="0">
                <a:latin typeface="Candara" panose="020E0502030303020204" pitchFamily="34" charset="0"/>
              </a:rPr>
              <a:t>Criticità: il raccordo con il Rei.</a:t>
            </a:r>
          </a:p>
          <a:p>
            <a:endParaRPr lang="it-IT" dirty="0">
              <a:latin typeface="Candara" panose="020E0502030303020204" pitchFamily="34" charset="0"/>
            </a:endParaRPr>
          </a:p>
          <a:p>
            <a:r>
              <a:rPr lang="it-IT" dirty="0">
                <a:latin typeface="Candara" panose="020E0502030303020204" pitchFamily="34" charset="0"/>
              </a:rPr>
              <a:t>Il Reddito di cittadinanza non elimina la competenza obbligatoria dei comuni di mettere in atto interventi di sostegni al reddito (d.P.R. 616/1978). Dunque, il </a:t>
            </a:r>
            <a:r>
              <a:rPr lang="it-IT" b="1" dirty="0">
                <a:latin typeface="Candara" panose="020E0502030303020204" pitchFamily="34" charset="0"/>
              </a:rPr>
              <a:t>tema è come raccordarlo con le altre misure</a:t>
            </a:r>
            <a:r>
              <a:rPr lang="it-IT" dirty="0">
                <a:latin typeface="Candara" panose="020E0502030303020204" pitchFamily="34" charset="0"/>
              </a:rPr>
              <a:t>:</a:t>
            </a:r>
          </a:p>
          <a:p>
            <a:r>
              <a:rPr lang="it-IT" dirty="0">
                <a:latin typeface="Candara" panose="020E0502030303020204" pitchFamily="34" charset="0"/>
              </a:rPr>
              <a:t>- per evitare alle persone che ne hanno diritto complicati percorsi di accesso ai diversi sostegni;</a:t>
            </a:r>
          </a:p>
          <a:p>
            <a:r>
              <a:rPr lang="it-IT" dirty="0">
                <a:latin typeface="Candara" panose="020E0502030303020204" pitchFamily="34" charset="0"/>
              </a:rPr>
              <a:t>– per integrare  ciò che il </a:t>
            </a:r>
            <a:r>
              <a:rPr lang="it-IT" dirty="0" err="1">
                <a:latin typeface="Candara" panose="020E0502030303020204" pitchFamily="34" charset="0"/>
              </a:rPr>
              <a:t>Rdc</a:t>
            </a:r>
            <a:r>
              <a:rPr lang="it-IT" dirty="0">
                <a:latin typeface="Candara" panose="020E0502030303020204" pitchFamily="34" charset="0"/>
              </a:rPr>
              <a:t> non tutela: negli importi, nella platea dei fruitori, nei criteri di accesso, relativamente al tipo di interventi previsti e nella durata. </a:t>
            </a:r>
          </a:p>
          <a:p>
            <a:r>
              <a:rPr lang="it-IT" dirty="0">
                <a:latin typeface="Candara" panose="020E0502030303020204" pitchFamily="34" charset="0"/>
              </a:rPr>
              <a:t>- per evitare che le amministrazioni comunali riducano gli impegni finanziari propri a favore delle politiche sociali.</a:t>
            </a:r>
          </a:p>
          <a:p>
            <a:endParaRPr lang="it-IT" dirty="0">
              <a:latin typeface="Candara" panose="020E0502030303020204" pitchFamily="34" charset="0"/>
            </a:endParaRPr>
          </a:p>
          <a:p>
            <a:r>
              <a:rPr lang="it-IT" dirty="0">
                <a:latin typeface="Candara" panose="020E0502030303020204" pitchFamily="34" charset="0"/>
              </a:rPr>
              <a:t>La ricomposizione delle prestazioni nazionali di sostegno al reddito.</a:t>
            </a:r>
          </a:p>
          <a:p>
            <a:r>
              <a:rPr lang="it-IT" dirty="0">
                <a:latin typeface="Candara" panose="020E0502030303020204" pitchFamily="34" charset="0"/>
              </a:rPr>
              <a:t>Anche dopo il </a:t>
            </a:r>
            <a:r>
              <a:rPr lang="it-IT" dirty="0" err="1">
                <a:latin typeface="Candara" panose="020E0502030303020204" pitchFamily="34" charset="0"/>
              </a:rPr>
              <a:t>Rdc</a:t>
            </a:r>
            <a:r>
              <a:rPr lang="it-IT" dirty="0">
                <a:latin typeface="Candara" panose="020E0502030303020204" pitchFamily="34" charset="0"/>
              </a:rPr>
              <a:t> resta operante un mix di prestazioni nazionali poco collegate tra di loro, che </a:t>
            </a:r>
          </a:p>
          <a:p>
            <a:r>
              <a:rPr lang="it-IT" dirty="0">
                <a:latin typeface="Candara" panose="020E0502030303020204" pitchFamily="34" charset="0"/>
              </a:rPr>
              <a:t>obbliga utenti e servizi ad essere sempre ben informati di che cosa si può chiedere, dove e come.  </a:t>
            </a:r>
          </a:p>
          <a:p>
            <a:r>
              <a:rPr lang="it-IT" dirty="0">
                <a:latin typeface="Candara" panose="020E0502030303020204" pitchFamily="34" charset="0"/>
              </a:rPr>
              <a:t>Anche il </a:t>
            </a:r>
            <a:r>
              <a:rPr lang="it-IT" dirty="0" err="1">
                <a:latin typeface="Candara" panose="020E0502030303020204" pitchFamily="34" charset="0"/>
              </a:rPr>
              <a:t>ReI</a:t>
            </a:r>
            <a:r>
              <a:rPr lang="it-IT" dirty="0">
                <a:latin typeface="Candara" panose="020E0502030303020204" pitchFamily="34" charset="0"/>
              </a:rPr>
              <a:t> ricompone al suo interno solo l’ASDI e in parte la Carta acquisti e facilita l’accesso all’assegno per i nuclei familiari con tre o più figli di età inferiore ai 18 anni ed alle riduzioni delle tariffe elettriche e del gas. È dunque un passaggio ancora insufficiente verso una ricomposizione delle prestazioni esistenti.  </a:t>
            </a:r>
          </a:p>
          <a:p>
            <a:endParaRPr lang="it-IT" sz="2000" dirty="0"/>
          </a:p>
        </p:txBody>
      </p:sp>
      <p:sp>
        <p:nvSpPr>
          <p:cNvPr id="2" name="Rettangolo 1">
            <a:extLst>
              <a:ext uri="{FF2B5EF4-FFF2-40B4-BE49-F238E27FC236}">
                <a16:creationId xmlns="" xmlns:a16="http://schemas.microsoft.com/office/drawing/2014/main" id="{74D656CD-44E4-4CD6-994D-5BDFD59BBEA5}"/>
              </a:ext>
            </a:extLst>
          </p:cNvPr>
          <p:cNvSpPr/>
          <p:nvPr/>
        </p:nvSpPr>
        <p:spPr>
          <a:xfrm>
            <a:off x="9853136" y="5854204"/>
            <a:ext cx="284052" cy="307777"/>
          </a:xfrm>
          <a:prstGeom prst="rect">
            <a:avLst/>
          </a:prstGeom>
        </p:spPr>
        <p:txBody>
          <a:bodyPr wrap="none">
            <a:spAutoFit/>
          </a:bodyPr>
          <a:lstStyle/>
          <a:p>
            <a:r>
              <a:rPr lang="it-IT" sz="1400" dirty="0">
                <a:solidFill>
                  <a:schemeClr val="bg1"/>
                </a:solidFill>
              </a:rPr>
              <a:t>8</a:t>
            </a:r>
          </a:p>
        </p:txBody>
      </p:sp>
      <p:sp>
        <p:nvSpPr>
          <p:cNvPr id="6" name="Segnaposto numero diapositiva 5"/>
          <p:cNvSpPr>
            <a:spLocks noGrp="1"/>
          </p:cNvSpPr>
          <p:nvPr>
            <p:ph type="sldNum" sz="quarter" idx="12"/>
          </p:nvPr>
        </p:nvSpPr>
        <p:spPr/>
        <p:txBody>
          <a:bodyPr/>
          <a:lstStyle/>
          <a:p>
            <a:fld id="{04367BCE-68C4-48F0-967E-BA0255BE7097}" type="slidenum">
              <a:rPr lang="it-IT" smtClean="0"/>
              <a:pPr/>
              <a:t>20</a:t>
            </a:fld>
            <a:endParaRPr lang="it-IT"/>
          </a:p>
        </p:txBody>
      </p:sp>
    </p:spTree>
    <p:extLst>
      <p:ext uri="{BB962C8B-B14F-4D97-AF65-F5344CB8AC3E}">
        <p14:creationId xmlns="" xmlns:p14="http://schemas.microsoft.com/office/powerpoint/2010/main" val="25565238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reeform 1">
            <a:extLst>
              <a:ext uri="{FF2B5EF4-FFF2-40B4-BE49-F238E27FC236}">
                <a16:creationId xmlns="" xmlns:a16="http://schemas.microsoft.com/office/drawing/2014/main" id="{13DBA2D9-D417-4096-885E-A34570E4CAEA}"/>
              </a:ext>
            </a:extLst>
          </p:cNvPr>
          <p:cNvSpPr>
            <a:spLocks noChangeArrowheads="1"/>
          </p:cNvSpPr>
          <p:nvPr/>
        </p:nvSpPr>
        <p:spPr bwMode="auto">
          <a:xfrm>
            <a:off x="584543" y="201812"/>
            <a:ext cx="10357777" cy="922933"/>
          </a:xfrm>
          <a:custGeom>
            <a:avLst/>
            <a:gdLst>
              <a:gd name="T0" fmla="*/ 0 w 21600"/>
              <a:gd name="T1" fmla="*/ 0 h 21600"/>
              <a:gd name="T2" fmla="*/ 2147483647 w 21600"/>
              <a:gd name="T3" fmla="*/ 0 h 21600"/>
              <a:gd name="T4" fmla="*/ 2147483647 w 21600"/>
              <a:gd name="T5" fmla="*/ 19708642 h 21600"/>
              <a:gd name="T6" fmla="*/ 0 w 21600"/>
              <a:gd name="T7" fmla="*/ 19708642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50760" tIns="25380" rIns="50760" bIns="25380" anchorCtr="1"/>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pPr algn="ctr" eaLnBrk="1">
              <a:lnSpc>
                <a:spcPct val="90000"/>
              </a:lnSpc>
            </a:pPr>
            <a:r>
              <a:rPr lang="it-IT" altLang="it-IT" sz="2400" b="1" dirty="0">
                <a:solidFill>
                  <a:schemeClr val="accent6">
                    <a:lumMod val="50000"/>
                  </a:schemeClr>
                </a:solidFill>
                <a:latin typeface="Candara" panose="020E0502030303020204" pitchFamily="34" charset="0"/>
              </a:rPr>
              <a:t>Gli investimenti</a:t>
            </a:r>
          </a:p>
        </p:txBody>
      </p:sp>
      <p:sp>
        <p:nvSpPr>
          <p:cNvPr id="10244" name="Freeform 3">
            <a:extLst>
              <a:ext uri="{FF2B5EF4-FFF2-40B4-BE49-F238E27FC236}">
                <a16:creationId xmlns="" xmlns:a16="http://schemas.microsoft.com/office/drawing/2014/main" id="{84A02EA6-9262-449F-9988-E680957F5A23}"/>
              </a:ext>
            </a:extLst>
          </p:cNvPr>
          <p:cNvSpPr>
            <a:spLocks noChangeArrowheads="1"/>
          </p:cNvSpPr>
          <p:nvPr/>
        </p:nvSpPr>
        <p:spPr bwMode="auto">
          <a:xfrm>
            <a:off x="3995738" y="2481264"/>
            <a:ext cx="3600450" cy="2486025"/>
          </a:xfrm>
          <a:custGeom>
            <a:avLst/>
            <a:gdLst>
              <a:gd name="T0" fmla="*/ 0 w 21600"/>
              <a:gd name="T1" fmla="*/ 0 h 21600"/>
              <a:gd name="T2" fmla="*/ 1066933409 w 21600"/>
              <a:gd name="T3" fmla="*/ 0 h 21600"/>
              <a:gd name="T4" fmla="*/ 1066933409 w 21600"/>
              <a:gd name="T5" fmla="*/ 508668307 h 21600"/>
              <a:gd name="T6" fmla="*/ 0 w 21600"/>
              <a:gd name="T7" fmla="*/ 508668307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000000"/>
                </a:solidFill>
                <a:round/>
                <a:headEnd/>
                <a:tailEnd/>
              </a14:hiddenLine>
            </a:ext>
          </a:extLst>
        </p:spPr>
        <p:txBody>
          <a:bodyPr wrap="none" anchor="ctr"/>
          <a:lstStyle/>
          <a:p>
            <a:endParaRPr lang="it-IT" sz="1350"/>
          </a:p>
        </p:txBody>
      </p:sp>
      <p:sp>
        <p:nvSpPr>
          <p:cNvPr id="10245" name="Freeform 4">
            <a:extLst>
              <a:ext uri="{FF2B5EF4-FFF2-40B4-BE49-F238E27FC236}">
                <a16:creationId xmlns="" xmlns:a16="http://schemas.microsoft.com/office/drawing/2014/main" id="{3E88C27D-EDC5-433D-B206-8CD3671D59B5}"/>
              </a:ext>
            </a:extLst>
          </p:cNvPr>
          <p:cNvSpPr>
            <a:spLocks noChangeArrowheads="1"/>
          </p:cNvSpPr>
          <p:nvPr/>
        </p:nvSpPr>
        <p:spPr bwMode="auto">
          <a:xfrm>
            <a:off x="1568918" y="1259841"/>
            <a:ext cx="8426245" cy="8484334"/>
          </a:xfrm>
          <a:custGeom>
            <a:avLst/>
            <a:gdLst>
              <a:gd name="T0" fmla="*/ 0 w 21600"/>
              <a:gd name="T1" fmla="*/ 0 h 21600"/>
              <a:gd name="T2" fmla="*/ 2147483647 w 21600"/>
              <a:gd name="T3" fmla="*/ 0 h 21600"/>
              <a:gd name="T4" fmla="*/ 2147483647 w 21600"/>
              <a:gd name="T5" fmla="*/ 1159902081 h 21600"/>
              <a:gd name="T6" fmla="*/ 0 w 21600"/>
              <a:gd name="T7" fmla="*/ 1159902081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square" lIns="50760" tIns="25380" rIns="50760" bIns="2538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pPr eaLnBrk="1"/>
            <a:endParaRPr lang="it-IT" altLang="it-IT" sz="1600" b="1" dirty="0">
              <a:solidFill>
                <a:srgbClr val="000000"/>
              </a:solidFill>
              <a:latin typeface="Candara" panose="020E0502030303020204" pitchFamily="34" charset="0"/>
            </a:endParaRPr>
          </a:p>
          <a:p>
            <a:r>
              <a:rPr lang="it-IT" sz="2000" b="1" dirty="0">
                <a:latin typeface="Candara" panose="020E0502030303020204" pitchFamily="34" charset="0"/>
              </a:rPr>
              <a:t>L’Italia è all’ultimo posto nell’Unione europea per gli investimenti pubblici</a:t>
            </a:r>
            <a:r>
              <a:rPr lang="it-IT" sz="2000" dirty="0">
                <a:latin typeface="Candara" panose="020E0502030303020204" pitchFamily="34" charset="0"/>
              </a:rPr>
              <a:t>, che nel 2018 sono pari all’1,9% del PIL, con un divario di 0,8 punti rispetto al 2,7% della media UE, pari a 14,9 miliardi di euro. </a:t>
            </a:r>
          </a:p>
          <a:p>
            <a:endParaRPr lang="it-IT" sz="2000" dirty="0">
              <a:latin typeface="Candara" panose="020E0502030303020204" pitchFamily="34" charset="0"/>
            </a:endParaRPr>
          </a:p>
          <a:p>
            <a:r>
              <a:rPr lang="it-IT" sz="2000" dirty="0">
                <a:latin typeface="Candara" panose="020E0502030303020204" pitchFamily="34" charset="0"/>
              </a:rPr>
              <a:t>Una criticità grave riguarda l’ambiente: nel 2017 in Italia vi sono stati 172 eventi franosi che hanno causato vittime e danni a edifici, beni culturali e infrastrutture e il 16,6% del territorio nazionale presenta una maggiore pericolosità da frana e/o idraulica (banca dati Ires Morosini).</a:t>
            </a:r>
          </a:p>
          <a:p>
            <a:endParaRPr lang="it-IT" sz="2000" dirty="0">
              <a:latin typeface="Candara" panose="020E0502030303020204" pitchFamily="34" charset="0"/>
            </a:endParaRPr>
          </a:p>
          <a:p>
            <a:r>
              <a:rPr lang="it-IT" sz="2000" dirty="0">
                <a:latin typeface="Candara" panose="020E0502030303020204" pitchFamily="34" charset="0"/>
              </a:rPr>
              <a:t>In generale, circa il 55,5% della spesa per investimenti è gestita dalle Amministrazioni locali e sale al 79,0% per gli investimenti in Costruzioni (ISTAT). </a:t>
            </a:r>
          </a:p>
          <a:p>
            <a:r>
              <a:rPr lang="it-IT" sz="2000" dirty="0">
                <a:latin typeface="Candara" panose="020E0502030303020204" pitchFamily="34" charset="0"/>
              </a:rPr>
              <a:t>Secondo alcuni studi (Confartigianato, 2018) la bassa accumulazione di capitale pubblico da parte di Regioni ed enti locali si registra, in modo più accentuato, in regioni a più alto reddito. </a:t>
            </a:r>
          </a:p>
          <a:p>
            <a:endParaRPr lang="it-IT" sz="2000" dirty="0"/>
          </a:p>
          <a:p>
            <a:pPr eaLnBrk="1"/>
            <a:endParaRPr lang="it-IT" altLang="it-IT" sz="2000" b="1" dirty="0">
              <a:solidFill>
                <a:srgbClr val="000000"/>
              </a:solidFill>
              <a:latin typeface="Candara" panose="020E0502030303020204" pitchFamily="34" charset="0"/>
            </a:endParaRPr>
          </a:p>
          <a:p>
            <a:pPr eaLnBrk="1"/>
            <a:endParaRPr lang="it-IT" altLang="it-IT" sz="2000" b="1" dirty="0">
              <a:solidFill>
                <a:srgbClr val="000000"/>
              </a:solidFill>
              <a:latin typeface="Candara" panose="020E0502030303020204" pitchFamily="34" charset="0"/>
            </a:endParaRPr>
          </a:p>
          <a:p>
            <a:pPr eaLnBrk="1"/>
            <a:endParaRPr lang="it-IT" altLang="it-IT" sz="2000" b="1" dirty="0">
              <a:solidFill>
                <a:srgbClr val="000000"/>
              </a:solidFill>
              <a:latin typeface="Candara" panose="020E0502030303020204" pitchFamily="34" charset="0"/>
            </a:endParaRPr>
          </a:p>
          <a:p>
            <a:endParaRPr lang="it-IT" sz="2000" dirty="0"/>
          </a:p>
          <a:p>
            <a:pPr eaLnBrk="1"/>
            <a:endParaRPr lang="it-IT" altLang="it-IT" sz="2000" dirty="0">
              <a:solidFill>
                <a:srgbClr val="000000"/>
              </a:solidFill>
              <a:latin typeface="Candara" panose="020E0502030303020204" pitchFamily="34" charset="0"/>
            </a:endParaRPr>
          </a:p>
          <a:p>
            <a:pPr eaLnBrk="1"/>
            <a:r>
              <a:rPr lang="it-IT" altLang="it-IT" sz="2000" dirty="0">
                <a:solidFill>
                  <a:srgbClr val="000000"/>
                </a:solidFill>
                <a:latin typeface="Candara" panose="020E0502030303020204" pitchFamily="34" charset="0"/>
              </a:rPr>
              <a:t> </a:t>
            </a:r>
          </a:p>
          <a:p>
            <a:pPr eaLnBrk="1"/>
            <a:endParaRPr lang="it-IT" altLang="it-IT" sz="2000" b="1" dirty="0">
              <a:solidFill>
                <a:srgbClr val="000000"/>
              </a:solidFill>
              <a:latin typeface="Candara" panose="020E0502030303020204" pitchFamily="34" charset="0"/>
            </a:endParaRPr>
          </a:p>
          <a:p>
            <a:pPr eaLnBrk="1"/>
            <a:endParaRPr lang="it-IT" altLang="it-IT" sz="2000" b="1" dirty="0">
              <a:solidFill>
                <a:srgbClr val="000000"/>
              </a:solidFill>
              <a:latin typeface="Candara" panose="020E0502030303020204" pitchFamily="34" charset="0"/>
            </a:endParaRPr>
          </a:p>
          <a:p>
            <a:pPr eaLnBrk="1"/>
            <a:endParaRPr lang="it-IT" altLang="it-IT" sz="2000" b="1" dirty="0">
              <a:solidFill>
                <a:srgbClr val="000000"/>
              </a:solidFill>
              <a:latin typeface="Candara" panose="020E0502030303020204" pitchFamily="34" charset="0"/>
            </a:endParaRPr>
          </a:p>
          <a:p>
            <a:pPr eaLnBrk="1"/>
            <a:endParaRPr lang="it-IT" altLang="it-IT" sz="1600" dirty="0">
              <a:solidFill>
                <a:srgbClr val="000000"/>
              </a:solidFill>
              <a:latin typeface="Candara" panose="020E0502030303020204" pitchFamily="34" charset="0"/>
            </a:endParaRPr>
          </a:p>
          <a:p>
            <a:pPr eaLnBrk="1" hangingPunct="1">
              <a:lnSpc>
                <a:spcPct val="100000"/>
              </a:lnSpc>
            </a:pPr>
            <a:endParaRPr lang="it-IT" altLang="it-IT" sz="1600" dirty="0">
              <a:solidFill>
                <a:srgbClr val="000000"/>
              </a:solidFill>
              <a:latin typeface="Candara" panose="020E0502030303020204" pitchFamily="34" charset="0"/>
            </a:endParaRPr>
          </a:p>
        </p:txBody>
      </p:sp>
      <p:sp>
        <p:nvSpPr>
          <p:cNvPr id="2" name="Rettangolo 1">
            <a:extLst>
              <a:ext uri="{FF2B5EF4-FFF2-40B4-BE49-F238E27FC236}">
                <a16:creationId xmlns="" xmlns:a16="http://schemas.microsoft.com/office/drawing/2014/main" id="{74D656CD-44E4-4CD6-994D-5BDFD59BBEA5}"/>
              </a:ext>
            </a:extLst>
          </p:cNvPr>
          <p:cNvSpPr/>
          <p:nvPr/>
        </p:nvSpPr>
        <p:spPr>
          <a:xfrm>
            <a:off x="9853136" y="5854204"/>
            <a:ext cx="284052" cy="307777"/>
          </a:xfrm>
          <a:prstGeom prst="rect">
            <a:avLst/>
          </a:prstGeom>
        </p:spPr>
        <p:txBody>
          <a:bodyPr wrap="none">
            <a:spAutoFit/>
          </a:bodyPr>
          <a:lstStyle/>
          <a:p>
            <a:r>
              <a:rPr lang="it-IT" sz="1400" dirty="0">
                <a:solidFill>
                  <a:schemeClr val="bg1"/>
                </a:solidFill>
              </a:rPr>
              <a:t>8</a:t>
            </a:r>
          </a:p>
        </p:txBody>
      </p:sp>
      <p:sp>
        <p:nvSpPr>
          <p:cNvPr id="6" name="Segnaposto numero diapositiva 5"/>
          <p:cNvSpPr>
            <a:spLocks noGrp="1"/>
          </p:cNvSpPr>
          <p:nvPr>
            <p:ph type="sldNum" sz="quarter" idx="12"/>
          </p:nvPr>
        </p:nvSpPr>
        <p:spPr/>
        <p:txBody>
          <a:bodyPr/>
          <a:lstStyle/>
          <a:p>
            <a:fld id="{04367BCE-68C4-48F0-967E-BA0255BE7097}" type="slidenum">
              <a:rPr lang="it-IT" smtClean="0"/>
              <a:pPr/>
              <a:t>21</a:t>
            </a:fld>
            <a:endParaRPr lang="it-IT"/>
          </a:p>
        </p:txBody>
      </p:sp>
    </p:spTree>
    <p:extLst>
      <p:ext uri="{BB962C8B-B14F-4D97-AF65-F5344CB8AC3E}">
        <p14:creationId xmlns="" xmlns:p14="http://schemas.microsoft.com/office/powerpoint/2010/main" val="41519247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reeform 1">
            <a:extLst>
              <a:ext uri="{FF2B5EF4-FFF2-40B4-BE49-F238E27FC236}">
                <a16:creationId xmlns="" xmlns:a16="http://schemas.microsoft.com/office/drawing/2014/main" id="{13DBA2D9-D417-4096-885E-A34570E4CAEA}"/>
              </a:ext>
            </a:extLst>
          </p:cNvPr>
          <p:cNvSpPr>
            <a:spLocks noChangeArrowheads="1"/>
          </p:cNvSpPr>
          <p:nvPr/>
        </p:nvSpPr>
        <p:spPr bwMode="auto">
          <a:xfrm>
            <a:off x="584543" y="201812"/>
            <a:ext cx="10357777" cy="922933"/>
          </a:xfrm>
          <a:custGeom>
            <a:avLst/>
            <a:gdLst>
              <a:gd name="T0" fmla="*/ 0 w 21600"/>
              <a:gd name="T1" fmla="*/ 0 h 21600"/>
              <a:gd name="T2" fmla="*/ 2147483647 w 21600"/>
              <a:gd name="T3" fmla="*/ 0 h 21600"/>
              <a:gd name="T4" fmla="*/ 2147483647 w 21600"/>
              <a:gd name="T5" fmla="*/ 19708642 h 21600"/>
              <a:gd name="T6" fmla="*/ 0 w 21600"/>
              <a:gd name="T7" fmla="*/ 19708642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50760" tIns="25380" rIns="50760" bIns="25380" anchorCtr="1"/>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pPr algn="ctr" eaLnBrk="1">
              <a:lnSpc>
                <a:spcPct val="90000"/>
              </a:lnSpc>
            </a:pPr>
            <a:r>
              <a:rPr lang="it-IT" altLang="it-IT" sz="2400" b="1" dirty="0">
                <a:solidFill>
                  <a:schemeClr val="accent6">
                    <a:lumMod val="50000"/>
                  </a:schemeClr>
                </a:solidFill>
                <a:latin typeface="Candara" panose="020E0502030303020204" pitchFamily="34" charset="0"/>
              </a:rPr>
              <a:t>Gli investimenti. Le criticità della Lombardia </a:t>
            </a:r>
          </a:p>
        </p:txBody>
      </p:sp>
      <p:sp>
        <p:nvSpPr>
          <p:cNvPr id="10244" name="Freeform 3">
            <a:extLst>
              <a:ext uri="{FF2B5EF4-FFF2-40B4-BE49-F238E27FC236}">
                <a16:creationId xmlns="" xmlns:a16="http://schemas.microsoft.com/office/drawing/2014/main" id="{84A02EA6-9262-449F-9988-E680957F5A23}"/>
              </a:ext>
            </a:extLst>
          </p:cNvPr>
          <p:cNvSpPr>
            <a:spLocks noChangeArrowheads="1"/>
          </p:cNvSpPr>
          <p:nvPr/>
        </p:nvSpPr>
        <p:spPr bwMode="auto">
          <a:xfrm>
            <a:off x="3995738" y="2481264"/>
            <a:ext cx="3600450" cy="2486025"/>
          </a:xfrm>
          <a:custGeom>
            <a:avLst/>
            <a:gdLst>
              <a:gd name="T0" fmla="*/ 0 w 21600"/>
              <a:gd name="T1" fmla="*/ 0 h 21600"/>
              <a:gd name="T2" fmla="*/ 1066933409 w 21600"/>
              <a:gd name="T3" fmla="*/ 0 h 21600"/>
              <a:gd name="T4" fmla="*/ 1066933409 w 21600"/>
              <a:gd name="T5" fmla="*/ 508668307 h 21600"/>
              <a:gd name="T6" fmla="*/ 0 w 21600"/>
              <a:gd name="T7" fmla="*/ 508668307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000000"/>
                </a:solidFill>
                <a:round/>
                <a:headEnd/>
                <a:tailEnd/>
              </a14:hiddenLine>
            </a:ext>
          </a:extLst>
        </p:spPr>
        <p:txBody>
          <a:bodyPr wrap="none" anchor="ctr"/>
          <a:lstStyle/>
          <a:p>
            <a:endParaRPr lang="it-IT" sz="1350"/>
          </a:p>
        </p:txBody>
      </p:sp>
      <p:sp>
        <p:nvSpPr>
          <p:cNvPr id="10245" name="Freeform 4">
            <a:extLst>
              <a:ext uri="{FF2B5EF4-FFF2-40B4-BE49-F238E27FC236}">
                <a16:creationId xmlns="" xmlns:a16="http://schemas.microsoft.com/office/drawing/2014/main" id="{3E88C27D-EDC5-433D-B206-8CD3671D59B5}"/>
              </a:ext>
            </a:extLst>
          </p:cNvPr>
          <p:cNvSpPr>
            <a:spLocks noChangeArrowheads="1"/>
          </p:cNvSpPr>
          <p:nvPr/>
        </p:nvSpPr>
        <p:spPr bwMode="auto">
          <a:xfrm>
            <a:off x="435006" y="1259841"/>
            <a:ext cx="10795246" cy="7622559"/>
          </a:xfrm>
          <a:custGeom>
            <a:avLst/>
            <a:gdLst>
              <a:gd name="T0" fmla="*/ 0 w 21600"/>
              <a:gd name="T1" fmla="*/ 0 h 21600"/>
              <a:gd name="T2" fmla="*/ 2147483647 w 21600"/>
              <a:gd name="T3" fmla="*/ 0 h 21600"/>
              <a:gd name="T4" fmla="*/ 2147483647 w 21600"/>
              <a:gd name="T5" fmla="*/ 1159902081 h 21600"/>
              <a:gd name="T6" fmla="*/ 0 w 21600"/>
              <a:gd name="T7" fmla="*/ 1159902081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square" lIns="50760" tIns="25380" rIns="50760" bIns="2538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endParaRPr lang="it-IT" sz="2000" dirty="0">
              <a:latin typeface="Candara" panose="020E0502030303020204" pitchFamily="34" charset="0"/>
            </a:endParaRPr>
          </a:p>
          <a:p>
            <a:endParaRPr lang="it-IT" sz="2000" dirty="0">
              <a:latin typeface="Candara" panose="020E0502030303020204" pitchFamily="34" charset="0"/>
            </a:endParaRPr>
          </a:p>
          <a:p>
            <a:endParaRPr lang="it-IT" sz="2000" dirty="0">
              <a:latin typeface="Candara" panose="020E0502030303020204" pitchFamily="34" charset="0"/>
            </a:endParaRPr>
          </a:p>
          <a:p>
            <a:endParaRPr lang="it-IT" sz="2000" dirty="0">
              <a:latin typeface="Candara" panose="020E0502030303020204" pitchFamily="34" charset="0"/>
            </a:endParaRPr>
          </a:p>
          <a:p>
            <a:endParaRPr lang="it-IT" sz="2000" dirty="0">
              <a:latin typeface="Candara" panose="020E0502030303020204" pitchFamily="34" charset="0"/>
            </a:endParaRPr>
          </a:p>
          <a:p>
            <a:r>
              <a:rPr lang="it-IT" sz="2000" dirty="0">
                <a:latin typeface="Candara" panose="020E0502030303020204" pitchFamily="34" charset="0"/>
              </a:rPr>
              <a:t>Nel 2005/2015 la spesa in conto capitale del sistema pubblico allargato lombardo è diminuita del 24,4%.</a:t>
            </a:r>
          </a:p>
          <a:p>
            <a:endParaRPr lang="it-IT" sz="2000" dirty="0">
              <a:latin typeface="Candara" panose="020E0502030303020204" pitchFamily="34" charset="0"/>
            </a:endParaRPr>
          </a:p>
          <a:p>
            <a:r>
              <a:rPr lang="it-IT" sz="2000" dirty="0">
                <a:latin typeface="Candara" panose="020E0502030303020204" pitchFamily="34" charset="0"/>
              </a:rPr>
              <a:t>E’ il livello comunale quello che, in Lombardia, è crollato maggiormente. Il tasso di accumulazione del capitale nei comuni è sceso dal 3,61% del Pil del 2004 all’1,02% del 2010, fino allo 0,56% del 2014. La quota si è ridotta in misura molto più rilevante di quanto sia accaduto agli altri territori comparabili.</a:t>
            </a:r>
          </a:p>
          <a:p>
            <a:endParaRPr lang="it-IT" sz="2000" dirty="0">
              <a:latin typeface="Candara" panose="020E0502030303020204" pitchFamily="34" charset="0"/>
            </a:endParaRPr>
          </a:p>
          <a:p>
            <a:r>
              <a:rPr lang="it-IT" sz="2000" dirty="0">
                <a:latin typeface="Candara" panose="020E0502030303020204" pitchFamily="34" charset="0"/>
              </a:rPr>
              <a:t>Fonte: ISTAT, MINISTERO DELL’INTERNO, CGIA MESTRE. </a:t>
            </a:r>
          </a:p>
          <a:p>
            <a:endParaRPr lang="it-IT" sz="2000" dirty="0">
              <a:latin typeface="Candara" panose="020E0502030303020204" pitchFamily="34" charset="0"/>
            </a:endParaRPr>
          </a:p>
          <a:p>
            <a:pPr eaLnBrk="1"/>
            <a:endParaRPr lang="it-IT" altLang="it-IT" sz="2000" b="1" dirty="0">
              <a:solidFill>
                <a:srgbClr val="000000"/>
              </a:solidFill>
              <a:latin typeface="Candara" panose="020E0502030303020204" pitchFamily="34" charset="0"/>
            </a:endParaRPr>
          </a:p>
          <a:p>
            <a:pPr eaLnBrk="1"/>
            <a:endParaRPr lang="it-IT" altLang="it-IT" sz="2000" b="1" dirty="0">
              <a:solidFill>
                <a:srgbClr val="000000"/>
              </a:solidFill>
              <a:latin typeface="Candara" panose="020E0502030303020204" pitchFamily="34" charset="0"/>
            </a:endParaRPr>
          </a:p>
          <a:p>
            <a:pPr eaLnBrk="1"/>
            <a:endParaRPr lang="it-IT" altLang="it-IT" sz="2000" b="1" dirty="0">
              <a:solidFill>
                <a:srgbClr val="000000"/>
              </a:solidFill>
              <a:latin typeface="Candara" panose="020E0502030303020204" pitchFamily="34" charset="0"/>
            </a:endParaRPr>
          </a:p>
          <a:p>
            <a:endParaRPr lang="it-IT" sz="2000" dirty="0"/>
          </a:p>
          <a:p>
            <a:pPr eaLnBrk="1"/>
            <a:endParaRPr lang="it-IT" altLang="it-IT" sz="2000" dirty="0">
              <a:solidFill>
                <a:srgbClr val="000000"/>
              </a:solidFill>
              <a:latin typeface="Candara" panose="020E0502030303020204" pitchFamily="34" charset="0"/>
            </a:endParaRPr>
          </a:p>
          <a:p>
            <a:pPr eaLnBrk="1"/>
            <a:r>
              <a:rPr lang="it-IT" altLang="it-IT" sz="2000" dirty="0">
                <a:solidFill>
                  <a:srgbClr val="000000"/>
                </a:solidFill>
                <a:latin typeface="Candara" panose="020E0502030303020204" pitchFamily="34" charset="0"/>
              </a:rPr>
              <a:t> </a:t>
            </a:r>
          </a:p>
          <a:p>
            <a:pPr eaLnBrk="1"/>
            <a:endParaRPr lang="it-IT" altLang="it-IT" sz="2000" b="1" dirty="0">
              <a:solidFill>
                <a:srgbClr val="000000"/>
              </a:solidFill>
              <a:latin typeface="Candara" panose="020E0502030303020204" pitchFamily="34" charset="0"/>
            </a:endParaRPr>
          </a:p>
          <a:p>
            <a:pPr eaLnBrk="1"/>
            <a:endParaRPr lang="it-IT" altLang="it-IT" sz="2000" b="1" dirty="0">
              <a:solidFill>
                <a:srgbClr val="000000"/>
              </a:solidFill>
              <a:latin typeface="Candara" panose="020E0502030303020204" pitchFamily="34" charset="0"/>
            </a:endParaRPr>
          </a:p>
          <a:p>
            <a:pPr eaLnBrk="1"/>
            <a:endParaRPr lang="it-IT" altLang="it-IT" sz="2000" b="1" dirty="0">
              <a:solidFill>
                <a:srgbClr val="000000"/>
              </a:solidFill>
              <a:latin typeface="Candara" panose="020E0502030303020204" pitchFamily="34" charset="0"/>
            </a:endParaRPr>
          </a:p>
          <a:p>
            <a:pPr eaLnBrk="1"/>
            <a:endParaRPr lang="it-IT" altLang="it-IT" sz="1600" dirty="0">
              <a:solidFill>
                <a:srgbClr val="000000"/>
              </a:solidFill>
              <a:latin typeface="Candara" panose="020E0502030303020204" pitchFamily="34" charset="0"/>
            </a:endParaRPr>
          </a:p>
          <a:p>
            <a:pPr eaLnBrk="1" hangingPunct="1">
              <a:lnSpc>
                <a:spcPct val="100000"/>
              </a:lnSpc>
            </a:pPr>
            <a:endParaRPr lang="it-IT" altLang="it-IT" sz="1600" dirty="0">
              <a:solidFill>
                <a:srgbClr val="000000"/>
              </a:solidFill>
              <a:latin typeface="Candara" panose="020E0502030303020204" pitchFamily="34" charset="0"/>
            </a:endParaRPr>
          </a:p>
        </p:txBody>
      </p:sp>
      <p:sp>
        <p:nvSpPr>
          <p:cNvPr id="2" name="Rettangolo 1">
            <a:extLst>
              <a:ext uri="{FF2B5EF4-FFF2-40B4-BE49-F238E27FC236}">
                <a16:creationId xmlns="" xmlns:a16="http://schemas.microsoft.com/office/drawing/2014/main" id="{74D656CD-44E4-4CD6-994D-5BDFD59BBEA5}"/>
              </a:ext>
            </a:extLst>
          </p:cNvPr>
          <p:cNvSpPr/>
          <p:nvPr/>
        </p:nvSpPr>
        <p:spPr>
          <a:xfrm>
            <a:off x="9853136" y="5854204"/>
            <a:ext cx="284052" cy="307777"/>
          </a:xfrm>
          <a:prstGeom prst="rect">
            <a:avLst/>
          </a:prstGeom>
        </p:spPr>
        <p:txBody>
          <a:bodyPr wrap="none">
            <a:spAutoFit/>
          </a:bodyPr>
          <a:lstStyle/>
          <a:p>
            <a:r>
              <a:rPr lang="it-IT" sz="1400" dirty="0">
                <a:solidFill>
                  <a:schemeClr val="bg1"/>
                </a:solidFill>
              </a:rPr>
              <a:t>8</a:t>
            </a:r>
          </a:p>
        </p:txBody>
      </p:sp>
      <p:sp>
        <p:nvSpPr>
          <p:cNvPr id="6" name="Segnaposto numero diapositiva 5"/>
          <p:cNvSpPr>
            <a:spLocks noGrp="1"/>
          </p:cNvSpPr>
          <p:nvPr>
            <p:ph type="sldNum" sz="quarter" idx="12"/>
          </p:nvPr>
        </p:nvSpPr>
        <p:spPr/>
        <p:txBody>
          <a:bodyPr/>
          <a:lstStyle/>
          <a:p>
            <a:fld id="{04367BCE-68C4-48F0-967E-BA0255BE7097}" type="slidenum">
              <a:rPr lang="it-IT" smtClean="0"/>
              <a:pPr/>
              <a:t>22</a:t>
            </a:fld>
            <a:endParaRPr lang="it-IT"/>
          </a:p>
        </p:txBody>
      </p:sp>
    </p:spTree>
    <p:extLst>
      <p:ext uri="{BB962C8B-B14F-4D97-AF65-F5344CB8AC3E}">
        <p14:creationId xmlns="" xmlns:p14="http://schemas.microsoft.com/office/powerpoint/2010/main" val="42707365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reeform 1">
            <a:extLst>
              <a:ext uri="{FF2B5EF4-FFF2-40B4-BE49-F238E27FC236}">
                <a16:creationId xmlns="" xmlns:a16="http://schemas.microsoft.com/office/drawing/2014/main" id="{13DBA2D9-D417-4096-885E-A34570E4CAEA}"/>
              </a:ext>
            </a:extLst>
          </p:cNvPr>
          <p:cNvSpPr>
            <a:spLocks noChangeArrowheads="1"/>
          </p:cNvSpPr>
          <p:nvPr/>
        </p:nvSpPr>
        <p:spPr bwMode="auto">
          <a:xfrm>
            <a:off x="584543" y="201812"/>
            <a:ext cx="10357777" cy="922933"/>
          </a:xfrm>
          <a:custGeom>
            <a:avLst/>
            <a:gdLst>
              <a:gd name="T0" fmla="*/ 0 w 21600"/>
              <a:gd name="T1" fmla="*/ 0 h 21600"/>
              <a:gd name="T2" fmla="*/ 2147483647 w 21600"/>
              <a:gd name="T3" fmla="*/ 0 h 21600"/>
              <a:gd name="T4" fmla="*/ 2147483647 w 21600"/>
              <a:gd name="T5" fmla="*/ 19708642 h 21600"/>
              <a:gd name="T6" fmla="*/ 0 w 21600"/>
              <a:gd name="T7" fmla="*/ 19708642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50760" tIns="25380" rIns="50760" bIns="25380" anchorCtr="1"/>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pPr algn="ctr" eaLnBrk="1">
              <a:lnSpc>
                <a:spcPct val="90000"/>
              </a:lnSpc>
            </a:pPr>
            <a:r>
              <a:rPr lang="it-IT" altLang="it-IT" sz="2400" b="1" dirty="0">
                <a:solidFill>
                  <a:schemeClr val="accent6">
                    <a:lumMod val="50000"/>
                  </a:schemeClr>
                </a:solidFill>
                <a:latin typeface="Candara" panose="020E0502030303020204" pitchFamily="34" charset="0"/>
              </a:rPr>
              <a:t>Ridurre il gap infrastrutturale</a:t>
            </a:r>
          </a:p>
        </p:txBody>
      </p:sp>
      <p:sp>
        <p:nvSpPr>
          <p:cNvPr id="10244" name="Freeform 3">
            <a:extLst>
              <a:ext uri="{FF2B5EF4-FFF2-40B4-BE49-F238E27FC236}">
                <a16:creationId xmlns="" xmlns:a16="http://schemas.microsoft.com/office/drawing/2014/main" id="{84A02EA6-9262-449F-9988-E680957F5A23}"/>
              </a:ext>
            </a:extLst>
          </p:cNvPr>
          <p:cNvSpPr>
            <a:spLocks noChangeArrowheads="1"/>
          </p:cNvSpPr>
          <p:nvPr/>
        </p:nvSpPr>
        <p:spPr bwMode="auto">
          <a:xfrm>
            <a:off x="3995738" y="2481264"/>
            <a:ext cx="3600450" cy="2486025"/>
          </a:xfrm>
          <a:custGeom>
            <a:avLst/>
            <a:gdLst>
              <a:gd name="T0" fmla="*/ 0 w 21600"/>
              <a:gd name="T1" fmla="*/ 0 h 21600"/>
              <a:gd name="T2" fmla="*/ 1066933409 w 21600"/>
              <a:gd name="T3" fmla="*/ 0 h 21600"/>
              <a:gd name="T4" fmla="*/ 1066933409 w 21600"/>
              <a:gd name="T5" fmla="*/ 508668307 h 21600"/>
              <a:gd name="T6" fmla="*/ 0 w 21600"/>
              <a:gd name="T7" fmla="*/ 508668307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000000"/>
                </a:solidFill>
                <a:round/>
                <a:headEnd/>
                <a:tailEnd/>
              </a14:hiddenLine>
            </a:ext>
          </a:extLst>
        </p:spPr>
        <p:txBody>
          <a:bodyPr wrap="none" anchor="ctr"/>
          <a:lstStyle/>
          <a:p>
            <a:endParaRPr lang="it-IT" sz="1350"/>
          </a:p>
        </p:txBody>
      </p:sp>
      <p:sp>
        <p:nvSpPr>
          <p:cNvPr id="10245" name="Freeform 4">
            <a:extLst>
              <a:ext uri="{FF2B5EF4-FFF2-40B4-BE49-F238E27FC236}">
                <a16:creationId xmlns="" xmlns:a16="http://schemas.microsoft.com/office/drawing/2014/main" id="{3E88C27D-EDC5-433D-B206-8CD3671D59B5}"/>
              </a:ext>
            </a:extLst>
          </p:cNvPr>
          <p:cNvSpPr>
            <a:spLocks noChangeArrowheads="1"/>
          </p:cNvSpPr>
          <p:nvPr/>
        </p:nvSpPr>
        <p:spPr bwMode="auto">
          <a:xfrm>
            <a:off x="923925" y="1124745"/>
            <a:ext cx="10525125" cy="7622559"/>
          </a:xfrm>
          <a:custGeom>
            <a:avLst/>
            <a:gdLst>
              <a:gd name="T0" fmla="*/ 0 w 21600"/>
              <a:gd name="T1" fmla="*/ 0 h 21600"/>
              <a:gd name="T2" fmla="*/ 2147483647 w 21600"/>
              <a:gd name="T3" fmla="*/ 0 h 21600"/>
              <a:gd name="T4" fmla="*/ 2147483647 w 21600"/>
              <a:gd name="T5" fmla="*/ 1159902081 h 21600"/>
              <a:gd name="T6" fmla="*/ 0 w 21600"/>
              <a:gd name="T7" fmla="*/ 1159902081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square" lIns="50760" tIns="25380" rIns="50760" bIns="2538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endParaRPr lang="it-IT" sz="2000" dirty="0">
              <a:latin typeface="Candara" panose="020E0502030303020204" pitchFamily="34" charset="0"/>
            </a:endParaRPr>
          </a:p>
          <a:p>
            <a:endParaRPr lang="it-IT" sz="2000" dirty="0">
              <a:latin typeface="Candara" panose="020E0502030303020204" pitchFamily="34" charset="0"/>
            </a:endParaRPr>
          </a:p>
          <a:p>
            <a:r>
              <a:rPr lang="it-IT" sz="2000" dirty="0">
                <a:latin typeface="Candara" panose="020E0502030303020204" pitchFamily="34" charset="0"/>
              </a:rPr>
              <a:t>Più risorse del bilancio pubblico destinate agli investimenti rafforzerebbero la dotazione infrastrutturale, migliorando la produttività del lavoro e la crescita economica, grazie all’amplificato effetto dei moltiplicatori fiscali. </a:t>
            </a:r>
          </a:p>
          <a:p>
            <a:r>
              <a:rPr lang="it-IT" sz="2000" b="1" dirty="0">
                <a:latin typeface="Candara" pitchFamily="34" charset="0"/>
                <a:cs typeface="Calibri" panose="020F0502020204030204" pitchFamily="34" charset="0"/>
              </a:rPr>
              <a:t> </a:t>
            </a:r>
          </a:p>
          <a:p>
            <a:r>
              <a:rPr lang="it-IT" sz="2000" dirty="0">
                <a:latin typeface="Candara" pitchFamily="34" charset="0"/>
                <a:cs typeface="Calibri" panose="020F0502020204030204" pitchFamily="34" charset="0"/>
              </a:rPr>
              <a:t>Intervento cruciale degli enti locali:</a:t>
            </a:r>
          </a:p>
          <a:p>
            <a:r>
              <a:rPr lang="it-IT" sz="2000" dirty="0">
                <a:latin typeface="Candara" pitchFamily="34" charset="0"/>
                <a:cs typeface="Calibri" panose="020F0502020204030204" pitchFamily="34" charset="0"/>
              </a:rPr>
              <a:t>1) Infrastrutturazione</a:t>
            </a:r>
          </a:p>
          <a:p>
            <a:r>
              <a:rPr lang="it-IT" sz="2000" dirty="0">
                <a:latin typeface="Candara" pitchFamily="34" charset="0"/>
                <a:cs typeface="Calibri" panose="020F0502020204030204" pitchFamily="34" charset="0"/>
              </a:rPr>
              <a:t>2) Elemento trainante per l’occupazione. </a:t>
            </a:r>
          </a:p>
          <a:p>
            <a:r>
              <a:rPr lang="it-IT" sz="2000" dirty="0">
                <a:latin typeface="Candara" pitchFamily="34" charset="0"/>
                <a:cs typeface="Calibri" panose="020F0502020204030204" pitchFamily="34" charset="0"/>
              </a:rPr>
              <a:t>Ad esempio gli investimenti più qualificati (trasporti, reti energetiche, ecc.) creano domanda nel breve termine per un’ampia gamma di beni e servizi nelle catene logistiche del settore delle costruzione e installazioni, nel medio termine stimolano la crescita e l’occupazione perché espandano la dotazione del capitale fisico. In questo modo gli investimenti pubblici non entrano in competizione con gli investimenti privati, ma al contrario li stimolano e li integrano. </a:t>
            </a:r>
          </a:p>
          <a:p>
            <a:r>
              <a:rPr lang="it-IT" sz="2000" dirty="0">
                <a:latin typeface="Candara" pitchFamily="34" charset="0"/>
                <a:cs typeface="Calibri" panose="020F0502020204030204" pitchFamily="34" charset="0"/>
              </a:rPr>
              <a:t>E’ importante sollecitare i Comuni a progettare investimenti qualificati. </a:t>
            </a:r>
          </a:p>
          <a:p>
            <a:endParaRPr lang="it-IT" sz="2000" dirty="0">
              <a:latin typeface="Candara" panose="020E0502030303020204" pitchFamily="34" charset="0"/>
            </a:endParaRPr>
          </a:p>
          <a:p>
            <a:endParaRPr lang="it-IT" sz="2000" dirty="0">
              <a:latin typeface="Candara" panose="020E0502030303020204" pitchFamily="34" charset="0"/>
            </a:endParaRPr>
          </a:p>
          <a:p>
            <a:endParaRPr lang="it-IT" sz="2000" dirty="0">
              <a:latin typeface="Candara" panose="020E0502030303020204" pitchFamily="34" charset="0"/>
            </a:endParaRPr>
          </a:p>
          <a:p>
            <a:pPr eaLnBrk="1"/>
            <a:endParaRPr lang="it-IT" altLang="it-IT" sz="2000" dirty="0">
              <a:solidFill>
                <a:srgbClr val="000000"/>
              </a:solidFill>
              <a:latin typeface="Candara" panose="020E0502030303020204" pitchFamily="34" charset="0"/>
            </a:endParaRPr>
          </a:p>
          <a:p>
            <a:pPr eaLnBrk="1"/>
            <a:r>
              <a:rPr lang="it-IT" altLang="it-IT" sz="2000" dirty="0">
                <a:solidFill>
                  <a:srgbClr val="000000"/>
                </a:solidFill>
                <a:latin typeface="Candara" panose="020E0502030303020204" pitchFamily="34" charset="0"/>
              </a:rPr>
              <a:t> </a:t>
            </a:r>
          </a:p>
          <a:p>
            <a:pPr eaLnBrk="1"/>
            <a:endParaRPr lang="it-IT" altLang="it-IT" sz="2000" b="1" dirty="0">
              <a:solidFill>
                <a:srgbClr val="000000"/>
              </a:solidFill>
              <a:latin typeface="Candara" panose="020E0502030303020204" pitchFamily="34" charset="0"/>
            </a:endParaRPr>
          </a:p>
          <a:p>
            <a:pPr eaLnBrk="1"/>
            <a:endParaRPr lang="it-IT" altLang="it-IT" sz="2000" b="1" dirty="0">
              <a:solidFill>
                <a:srgbClr val="000000"/>
              </a:solidFill>
              <a:latin typeface="Candara" panose="020E0502030303020204" pitchFamily="34" charset="0"/>
            </a:endParaRPr>
          </a:p>
          <a:p>
            <a:pPr eaLnBrk="1"/>
            <a:endParaRPr lang="it-IT" altLang="it-IT" sz="2000" b="1" dirty="0">
              <a:solidFill>
                <a:srgbClr val="000000"/>
              </a:solidFill>
              <a:latin typeface="Candara" panose="020E0502030303020204" pitchFamily="34" charset="0"/>
            </a:endParaRPr>
          </a:p>
          <a:p>
            <a:pPr eaLnBrk="1"/>
            <a:endParaRPr lang="it-IT" altLang="it-IT" sz="1600" dirty="0">
              <a:solidFill>
                <a:srgbClr val="000000"/>
              </a:solidFill>
              <a:latin typeface="Candara" panose="020E0502030303020204" pitchFamily="34" charset="0"/>
            </a:endParaRPr>
          </a:p>
          <a:p>
            <a:pPr eaLnBrk="1" hangingPunct="1">
              <a:lnSpc>
                <a:spcPct val="100000"/>
              </a:lnSpc>
            </a:pPr>
            <a:endParaRPr lang="it-IT" altLang="it-IT" sz="1600" dirty="0">
              <a:solidFill>
                <a:srgbClr val="000000"/>
              </a:solidFill>
              <a:latin typeface="Candara" panose="020E0502030303020204" pitchFamily="34" charset="0"/>
            </a:endParaRPr>
          </a:p>
        </p:txBody>
      </p:sp>
      <p:sp>
        <p:nvSpPr>
          <p:cNvPr id="2" name="Rettangolo 1">
            <a:extLst>
              <a:ext uri="{FF2B5EF4-FFF2-40B4-BE49-F238E27FC236}">
                <a16:creationId xmlns="" xmlns:a16="http://schemas.microsoft.com/office/drawing/2014/main" id="{74D656CD-44E4-4CD6-994D-5BDFD59BBEA5}"/>
              </a:ext>
            </a:extLst>
          </p:cNvPr>
          <p:cNvSpPr/>
          <p:nvPr/>
        </p:nvSpPr>
        <p:spPr>
          <a:xfrm>
            <a:off x="9853136" y="5854204"/>
            <a:ext cx="284052" cy="307777"/>
          </a:xfrm>
          <a:prstGeom prst="rect">
            <a:avLst/>
          </a:prstGeom>
        </p:spPr>
        <p:txBody>
          <a:bodyPr wrap="none">
            <a:spAutoFit/>
          </a:bodyPr>
          <a:lstStyle/>
          <a:p>
            <a:r>
              <a:rPr lang="it-IT" sz="1400" dirty="0">
                <a:solidFill>
                  <a:schemeClr val="bg1"/>
                </a:solidFill>
              </a:rPr>
              <a:t>8</a:t>
            </a:r>
          </a:p>
        </p:txBody>
      </p:sp>
      <p:sp>
        <p:nvSpPr>
          <p:cNvPr id="6" name="Segnaposto numero diapositiva 5"/>
          <p:cNvSpPr>
            <a:spLocks noGrp="1"/>
          </p:cNvSpPr>
          <p:nvPr>
            <p:ph type="sldNum" sz="quarter" idx="12"/>
          </p:nvPr>
        </p:nvSpPr>
        <p:spPr/>
        <p:txBody>
          <a:bodyPr/>
          <a:lstStyle/>
          <a:p>
            <a:fld id="{04367BCE-68C4-48F0-967E-BA0255BE7097}" type="slidenum">
              <a:rPr lang="it-IT" smtClean="0"/>
              <a:pPr/>
              <a:t>23</a:t>
            </a:fld>
            <a:endParaRPr lang="it-IT"/>
          </a:p>
        </p:txBody>
      </p:sp>
    </p:spTree>
    <p:extLst>
      <p:ext uri="{BB962C8B-B14F-4D97-AF65-F5344CB8AC3E}">
        <p14:creationId xmlns="" xmlns:p14="http://schemas.microsoft.com/office/powerpoint/2010/main" val="35077457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reeform 1">
            <a:extLst>
              <a:ext uri="{FF2B5EF4-FFF2-40B4-BE49-F238E27FC236}">
                <a16:creationId xmlns="" xmlns:a16="http://schemas.microsoft.com/office/drawing/2014/main" id="{13DBA2D9-D417-4096-885E-A34570E4CAEA}"/>
              </a:ext>
            </a:extLst>
          </p:cNvPr>
          <p:cNvSpPr>
            <a:spLocks noChangeArrowheads="1"/>
          </p:cNvSpPr>
          <p:nvPr/>
        </p:nvSpPr>
        <p:spPr bwMode="auto">
          <a:xfrm>
            <a:off x="584543" y="201812"/>
            <a:ext cx="10357777" cy="922933"/>
          </a:xfrm>
          <a:custGeom>
            <a:avLst/>
            <a:gdLst>
              <a:gd name="T0" fmla="*/ 0 w 21600"/>
              <a:gd name="T1" fmla="*/ 0 h 21600"/>
              <a:gd name="T2" fmla="*/ 2147483647 w 21600"/>
              <a:gd name="T3" fmla="*/ 0 h 21600"/>
              <a:gd name="T4" fmla="*/ 2147483647 w 21600"/>
              <a:gd name="T5" fmla="*/ 19708642 h 21600"/>
              <a:gd name="T6" fmla="*/ 0 w 21600"/>
              <a:gd name="T7" fmla="*/ 19708642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50760" tIns="25380" rIns="50760" bIns="25380" anchorCtr="1"/>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pPr algn="ctr" eaLnBrk="1">
              <a:lnSpc>
                <a:spcPct val="90000"/>
              </a:lnSpc>
            </a:pPr>
            <a:r>
              <a:rPr lang="it-IT" altLang="it-IT" sz="2400" b="1" dirty="0">
                <a:solidFill>
                  <a:schemeClr val="accent6">
                    <a:lumMod val="50000"/>
                  </a:schemeClr>
                </a:solidFill>
                <a:latin typeface="Candara" panose="020E0502030303020204" pitchFamily="34" charset="0"/>
              </a:rPr>
              <a:t>Il superamento del vecchio pareggio di bilancio e l’uso dell’avanzo. </a:t>
            </a:r>
          </a:p>
        </p:txBody>
      </p:sp>
      <p:sp>
        <p:nvSpPr>
          <p:cNvPr id="10244" name="Freeform 3">
            <a:extLst>
              <a:ext uri="{FF2B5EF4-FFF2-40B4-BE49-F238E27FC236}">
                <a16:creationId xmlns="" xmlns:a16="http://schemas.microsoft.com/office/drawing/2014/main" id="{84A02EA6-9262-449F-9988-E680957F5A23}"/>
              </a:ext>
            </a:extLst>
          </p:cNvPr>
          <p:cNvSpPr>
            <a:spLocks noChangeArrowheads="1"/>
          </p:cNvSpPr>
          <p:nvPr/>
        </p:nvSpPr>
        <p:spPr bwMode="auto">
          <a:xfrm>
            <a:off x="3995738" y="2481264"/>
            <a:ext cx="3600450" cy="2486025"/>
          </a:xfrm>
          <a:custGeom>
            <a:avLst/>
            <a:gdLst>
              <a:gd name="T0" fmla="*/ 0 w 21600"/>
              <a:gd name="T1" fmla="*/ 0 h 21600"/>
              <a:gd name="T2" fmla="*/ 1066933409 w 21600"/>
              <a:gd name="T3" fmla="*/ 0 h 21600"/>
              <a:gd name="T4" fmla="*/ 1066933409 w 21600"/>
              <a:gd name="T5" fmla="*/ 508668307 h 21600"/>
              <a:gd name="T6" fmla="*/ 0 w 21600"/>
              <a:gd name="T7" fmla="*/ 508668307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000000"/>
                </a:solidFill>
                <a:round/>
                <a:headEnd/>
                <a:tailEnd/>
              </a14:hiddenLine>
            </a:ext>
          </a:extLst>
        </p:spPr>
        <p:txBody>
          <a:bodyPr wrap="none" anchor="ctr"/>
          <a:lstStyle/>
          <a:p>
            <a:endParaRPr lang="it-IT" sz="1350"/>
          </a:p>
        </p:txBody>
      </p:sp>
      <p:sp>
        <p:nvSpPr>
          <p:cNvPr id="10245" name="Freeform 4">
            <a:extLst>
              <a:ext uri="{FF2B5EF4-FFF2-40B4-BE49-F238E27FC236}">
                <a16:creationId xmlns="" xmlns:a16="http://schemas.microsoft.com/office/drawing/2014/main" id="{3E88C27D-EDC5-433D-B206-8CD3671D59B5}"/>
              </a:ext>
            </a:extLst>
          </p:cNvPr>
          <p:cNvSpPr>
            <a:spLocks noChangeArrowheads="1"/>
          </p:cNvSpPr>
          <p:nvPr/>
        </p:nvSpPr>
        <p:spPr bwMode="auto">
          <a:xfrm>
            <a:off x="417250" y="1259841"/>
            <a:ext cx="11181715" cy="6206787"/>
          </a:xfrm>
          <a:custGeom>
            <a:avLst/>
            <a:gdLst>
              <a:gd name="T0" fmla="*/ 0 w 21600"/>
              <a:gd name="T1" fmla="*/ 0 h 21600"/>
              <a:gd name="T2" fmla="*/ 2147483647 w 21600"/>
              <a:gd name="T3" fmla="*/ 0 h 21600"/>
              <a:gd name="T4" fmla="*/ 2147483647 w 21600"/>
              <a:gd name="T5" fmla="*/ 1159902081 h 21600"/>
              <a:gd name="T6" fmla="*/ 0 w 21600"/>
              <a:gd name="T7" fmla="*/ 1159902081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square" lIns="50760" tIns="25380" rIns="50760" bIns="2538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r>
              <a:rPr lang="it-IT" dirty="0">
                <a:latin typeface="Candara" panose="020E0502030303020204" pitchFamily="34" charset="0"/>
              </a:rPr>
              <a:t>I </a:t>
            </a:r>
            <a:r>
              <a:rPr lang="it-IT" b="1" dirty="0">
                <a:latin typeface="Candara" panose="020E0502030303020204" pitchFamily="34" charset="0"/>
              </a:rPr>
              <a:t>commi da 819 a 826</a:t>
            </a:r>
            <a:r>
              <a:rPr lang="it-IT" dirty="0">
                <a:latin typeface="Candara" panose="020E0502030303020204" pitchFamily="34" charset="0"/>
              </a:rPr>
              <a:t> dell’articolo 1 della Legge di Bilancio 2019 riguardano il </a:t>
            </a:r>
            <a:r>
              <a:rPr lang="it-IT" b="1" dirty="0">
                <a:latin typeface="Candara" panose="020E0502030303020204" pitchFamily="34" charset="0"/>
              </a:rPr>
              <a:t>definitivo superamento del saldo di competenza</a:t>
            </a:r>
            <a:r>
              <a:rPr lang="it-IT" dirty="0">
                <a:latin typeface="Candara" panose="020E0502030303020204" pitchFamily="34" charset="0"/>
              </a:rPr>
              <a:t> (pareggio di bilancio) in vigore dal 2016 e – più in generale – delle regole finanziarie aggiuntive rispetto alle norme generali sull’equilibrio di bilancio. Dal 2019, in attuazione delle sentenze della Corte costituzionale n. 247 del 2017 e n. 101 del 2018, gli enti locali (le città metropolitane, le province ed i comuni) potranno utilizzare in modo pieno sia il Fondo pluriennale vincolato di entrata sia l’avanzo di amministrazione ai fini dell’equilibrio di bilancio (</a:t>
            </a:r>
            <a:r>
              <a:rPr lang="it-IT" b="1" dirty="0" err="1">
                <a:latin typeface="Candara" panose="020E0502030303020204" pitchFamily="34" charset="0"/>
              </a:rPr>
              <a:t>co</a:t>
            </a:r>
            <a:r>
              <a:rPr lang="it-IT" b="1" dirty="0">
                <a:latin typeface="Candara" panose="020E0502030303020204" pitchFamily="34" charset="0"/>
              </a:rPr>
              <a:t>. 820</a:t>
            </a:r>
            <a:r>
              <a:rPr lang="it-IT" dirty="0">
                <a:latin typeface="Candara" panose="020E0502030303020204" pitchFamily="34" charset="0"/>
              </a:rPr>
              <a:t>).    </a:t>
            </a:r>
          </a:p>
          <a:p>
            <a:endParaRPr lang="it-IT" b="1" dirty="0">
              <a:latin typeface="Candara" panose="020E0502030303020204" pitchFamily="34" charset="0"/>
            </a:endParaRPr>
          </a:p>
          <a:p>
            <a:r>
              <a:rPr lang="it-IT" b="1" dirty="0">
                <a:latin typeface="Candara" panose="020E0502030303020204" pitchFamily="34" charset="0"/>
              </a:rPr>
              <a:t>Maggiore autonomia nella gestione finanziaria dell’ente</a:t>
            </a:r>
            <a:r>
              <a:rPr lang="it-IT" dirty="0">
                <a:latin typeface="Candara" panose="020E0502030303020204" pitchFamily="34" charset="0"/>
              </a:rPr>
              <a:t>, che potrà fare pieno affidamento non solo sul fondo pluriennale vincolato, ma anche sugli avanzi disponibili e sulle risorse acquisite con debito (comprese le potenzialità di indebitamento nei limiti stabiliti dalle norme vigenti in materia) per le spese di investimento</a:t>
            </a:r>
          </a:p>
          <a:p>
            <a:endParaRPr lang="it-IT" dirty="0">
              <a:latin typeface="Candara" panose="020E0502030303020204" pitchFamily="34" charset="0"/>
            </a:endParaRPr>
          </a:p>
          <a:p>
            <a:r>
              <a:rPr lang="it-IT" dirty="0">
                <a:latin typeface="Candara" panose="020E0502030303020204" pitchFamily="34" charset="0"/>
              </a:rPr>
              <a:t>Lo sblocco degli avanzi garantirà un significativo vantaggio anche sul versante della parte corrente, in quanto non sarà più necessario trovare una ulteriore copertura per le spese afferenti alle quote già accantonate in bilancio per obblighi di legge o per ragioni dettate dalla prudenza contabile (fondo contenziosi, fondo rischi …), fattore che costituiva un pesante onere in capo al singolo ente. </a:t>
            </a:r>
          </a:p>
          <a:p>
            <a:endParaRPr lang="it-IT" dirty="0">
              <a:latin typeface="Candara" panose="020E0502030303020204" pitchFamily="34" charset="0"/>
            </a:endParaRPr>
          </a:p>
          <a:p>
            <a:r>
              <a:rPr lang="it-IT" dirty="0">
                <a:latin typeface="Candara" panose="020E0502030303020204" pitchFamily="34" charset="0"/>
              </a:rPr>
              <a:t>Sarà inoltre </a:t>
            </a:r>
            <a:r>
              <a:rPr lang="it-IT" b="1" dirty="0">
                <a:latin typeface="Candara" panose="020E0502030303020204" pitchFamily="34" charset="0"/>
              </a:rPr>
              <a:t>possibile realizzare progetti di spesa corrente finanziati da contributi</a:t>
            </a:r>
            <a:r>
              <a:rPr lang="it-IT" dirty="0">
                <a:latin typeface="Candara" panose="020E0502030303020204" pitchFamily="34" charset="0"/>
              </a:rPr>
              <a:t> (es. regionali) confluiti in avanzo vincolato, mentre la quota di avanzo disponibile costituirà una sorta di entrata </a:t>
            </a:r>
            <a:r>
              <a:rPr lang="it-IT" i="1" dirty="0">
                <a:latin typeface="Candara" panose="020E0502030303020204" pitchFamily="34" charset="0"/>
              </a:rPr>
              <a:t>una tantum</a:t>
            </a:r>
            <a:r>
              <a:rPr lang="it-IT" dirty="0">
                <a:latin typeface="Candara" panose="020E0502030303020204" pitchFamily="34" charset="0"/>
              </a:rPr>
              <a:t> per finanziare le spese correnti «a carattere non permanente» (articolo 187 del TUEL).</a:t>
            </a:r>
          </a:p>
          <a:p>
            <a:endParaRPr lang="it-IT" dirty="0">
              <a:latin typeface="Candara" panose="020E0502030303020204" pitchFamily="34" charset="0"/>
            </a:endParaRPr>
          </a:p>
          <a:p>
            <a:endParaRPr lang="it-IT" sz="2000" dirty="0">
              <a:latin typeface="Candara" panose="020E0502030303020204" pitchFamily="34" charset="0"/>
            </a:endParaRPr>
          </a:p>
          <a:p>
            <a:r>
              <a:rPr lang="it-IT" sz="2000" dirty="0">
                <a:latin typeface="Candara" panose="020E0502030303020204" pitchFamily="34" charset="0"/>
              </a:rPr>
              <a:t> </a:t>
            </a:r>
          </a:p>
        </p:txBody>
      </p:sp>
      <p:sp>
        <p:nvSpPr>
          <p:cNvPr id="2" name="Rettangolo 1">
            <a:extLst>
              <a:ext uri="{FF2B5EF4-FFF2-40B4-BE49-F238E27FC236}">
                <a16:creationId xmlns="" xmlns:a16="http://schemas.microsoft.com/office/drawing/2014/main" id="{74D656CD-44E4-4CD6-994D-5BDFD59BBEA5}"/>
              </a:ext>
            </a:extLst>
          </p:cNvPr>
          <p:cNvSpPr/>
          <p:nvPr/>
        </p:nvSpPr>
        <p:spPr>
          <a:xfrm>
            <a:off x="9853136" y="5854204"/>
            <a:ext cx="284052" cy="307777"/>
          </a:xfrm>
          <a:prstGeom prst="rect">
            <a:avLst/>
          </a:prstGeom>
        </p:spPr>
        <p:txBody>
          <a:bodyPr wrap="none">
            <a:spAutoFit/>
          </a:bodyPr>
          <a:lstStyle/>
          <a:p>
            <a:r>
              <a:rPr lang="it-IT" sz="1400" dirty="0">
                <a:solidFill>
                  <a:schemeClr val="bg1"/>
                </a:solidFill>
              </a:rPr>
              <a:t>8</a:t>
            </a:r>
          </a:p>
        </p:txBody>
      </p:sp>
      <p:sp>
        <p:nvSpPr>
          <p:cNvPr id="6" name="Segnaposto numero diapositiva 5"/>
          <p:cNvSpPr>
            <a:spLocks noGrp="1"/>
          </p:cNvSpPr>
          <p:nvPr>
            <p:ph type="sldNum" sz="quarter" idx="12"/>
          </p:nvPr>
        </p:nvSpPr>
        <p:spPr/>
        <p:txBody>
          <a:bodyPr/>
          <a:lstStyle/>
          <a:p>
            <a:fld id="{04367BCE-68C4-48F0-967E-BA0255BE7097}" type="slidenum">
              <a:rPr lang="it-IT" smtClean="0"/>
              <a:pPr/>
              <a:t>24</a:t>
            </a:fld>
            <a:endParaRPr lang="it-IT"/>
          </a:p>
        </p:txBody>
      </p:sp>
    </p:spTree>
    <p:extLst>
      <p:ext uri="{BB962C8B-B14F-4D97-AF65-F5344CB8AC3E}">
        <p14:creationId xmlns="" xmlns:p14="http://schemas.microsoft.com/office/powerpoint/2010/main" val="40624006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reeform 1">
            <a:extLst>
              <a:ext uri="{FF2B5EF4-FFF2-40B4-BE49-F238E27FC236}">
                <a16:creationId xmlns="" xmlns:a16="http://schemas.microsoft.com/office/drawing/2014/main" id="{13DBA2D9-D417-4096-885E-A34570E4CAEA}"/>
              </a:ext>
            </a:extLst>
          </p:cNvPr>
          <p:cNvSpPr>
            <a:spLocks noChangeArrowheads="1"/>
          </p:cNvSpPr>
          <p:nvPr/>
        </p:nvSpPr>
        <p:spPr bwMode="auto">
          <a:xfrm>
            <a:off x="584543" y="201812"/>
            <a:ext cx="10357777" cy="922933"/>
          </a:xfrm>
          <a:custGeom>
            <a:avLst/>
            <a:gdLst>
              <a:gd name="T0" fmla="*/ 0 w 21600"/>
              <a:gd name="T1" fmla="*/ 0 h 21600"/>
              <a:gd name="T2" fmla="*/ 2147483647 w 21600"/>
              <a:gd name="T3" fmla="*/ 0 h 21600"/>
              <a:gd name="T4" fmla="*/ 2147483647 w 21600"/>
              <a:gd name="T5" fmla="*/ 19708642 h 21600"/>
              <a:gd name="T6" fmla="*/ 0 w 21600"/>
              <a:gd name="T7" fmla="*/ 19708642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50760" tIns="25380" rIns="50760" bIns="25380" anchorCtr="1"/>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pPr algn="ctr" eaLnBrk="1">
              <a:lnSpc>
                <a:spcPct val="90000"/>
              </a:lnSpc>
            </a:pPr>
            <a:r>
              <a:rPr lang="it-IT" altLang="it-IT" sz="2400" b="1" dirty="0">
                <a:solidFill>
                  <a:schemeClr val="accent6">
                    <a:lumMod val="50000"/>
                  </a:schemeClr>
                </a:solidFill>
                <a:latin typeface="Candara" panose="020E0502030303020204" pitchFamily="34" charset="0"/>
              </a:rPr>
              <a:t>Il rilancio degli investimenti. Le norme</a:t>
            </a:r>
          </a:p>
        </p:txBody>
      </p:sp>
      <p:sp>
        <p:nvSpPr>
          <p:cNvPr id="10244" name="Freeform 3">
            <a:extLst>
              <a:ext uri="{FF2B5EF4-FFF2-40B4-BE49-F238E27FC236}">
                <a16:creationId xmlns="" xmlns:a16="http://schemas.microsoft.com/office/drawing/2014/main" id="{84A02EA6-9262-449F-9988-E680957F5A23}"/>
              </a:ext>
            </a:extLst>
          </p:cNvPr>
          <p:cNvSpPr>
            <a:spLocks noChangeArrowheads="1"/>
          </p:cNvSpPr>
          <p:nvPr/>
        </p:nvSpPr>
        <p:spPr bwMode="auto">
          <a:xfrm>
            <a:off x="3995738" y="2481264"/>
            <a:ext cx="3600450" cy="2486025"/>
          </a:xfrm>
          <a:custGeom>
            <a:avLst/>
            <a:gdLst>
              <a:gd name="T0" fmla="*/ 0 w 21600"/>
              <a:gd name="T1" fmla="*/ 0 h 21600"/>
              <a:gd name="T2" fmla="*/ 1066933409 w 21600"/>
              <a:gd name="T3" fmla="*/ 0 h 21600"/>
              <a:gd name="T4" fmla="*/ 1066933409 w 21600"/>
              <a:gd name="T5" fmla="*/ 508668307 h 21600"/>
              <a:gd name="T6" fmla="*/ 0 w 21600"/>
              <a:gd name="T7" fmla="*/ 508668307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000000"/>
                </a:solidFill>
                <a:round/>
                <a:headEnd/>
                <a:tailEnd/>
              </a14:hiddenLine>
            </a:ext>
          </a:extLst>
        </p:spPr>
        <p:txBody>
          <a:bodyPr wrap="none" anchor="ctr"/>
          <a:lstStyle/>
          <a:p>
            <a:endParaRPr lang="it-IT" sz="1350"/>
          </a:p>
        </p:txBody>
      </p:sp>
      <p:sp>
        <p:nvSpPr>
          <p:cNvPr id="10245" name="Freeform 4">
            <a:extLst>
              <a:ext uri="{FF2B5EF4-FFF2-40B4-BE49-F238E27FC236}">
                <a16:creationId xmlns="" xmlns:a16="http://schemas.microsoft.com/office/drawing/2014/main" id="{3E88C27D-EDC5-433D-B206-8CD3671D59B5}"/>
              </a:ext>
            </a:extLst>
          </p:cNvPr>
          <p:cNvSpPr>
            <a:spLocks noChangeArrowheads="1"/>
          </p:cNvSpPr>
          <p:nvPr/>
        </p:nvSpPr>
        <p:spPr bwMode="auto">
          <a:xfrm>
            <a:off x="964096" y="1259841"/>
            <a:ext cx="9031067" cy="6145232"/>
          </a:xfrm>
          <a:custGeom>
            <a:avLst/>
            <a:gdLst>
              <a:gd name="T0" fmla="*/ 0 w 21600"/>
              <a:gd name="T1" fmla="*/ 0 h 21600"/>
              <a:gd name="T2" fmla="*/ 2147483647 w 21600"/>
              <a:gd name="T3" fmla="*/ 0 h 21600"/>
              <a:gd name="T4" fmla="*/ 2147483647 w 21600"/>
              <a:gd name="T5" fmla="*/ 1159902081 h 21600"/>
              <a:gd name="T6" fmla="*/ 0 w 21600"/>
              <a:gd name="T7" fmla="*/ 1159902081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square" lIns="50760" tIns="25380" rIns="50760" bIns="2538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r>
              <a:rPr lang="it-IT" sz="2000" dirty="0">
                <a:latin typeface="Candara" panose="020E0502030303020204" pitchFamily="34" charset="0"/>
              </a:rPr>
              <a:t>La cancellazione del pareggio di bilancio per gli enti locali, decisa dalla legge di Bilancio 2019, oltre a rendere utilizzabile l'avanzo di amministrazione, renderà nuovamente disponibile anche la leva del debito per finanziare gli investimenti. </a:t>
            </a:r>
          </a:p>
          <a:p>
            <a:r>
              <a:rPr lang="it-IT" sz="2000" b="1" dirty="0">
                <a:latin typeface="Candara" panose="020E0502030303020204" pitchFamily="34" charset="0"/>
              </a:rPr>
              <a:t>La legge  segue la Circolare n. 25 del 3 ottobre 2018  della Ragioneria generale dello Stato</a:t>
            </a:r>
            <a:r>
              <a:rPr lang="it-IT" sz="2000" dirty="0">
                <a:latin typeface="Candara" panose="020E0502030303020204" pitchFamily="34" charset="0"/>
              </a:rPr>
              <a:t>, emanata quale passaggio obbligato dopo gli interventi della Corte costituzionale: la sentenza n. 247 del 2017 e la sentenza n. 101 del 2018.</a:t>
            </a:r>
            <a:br>
              <a:rPr lang="it-IT" sz="2000" dirty="0">
                <a:latin typeface="Candara" panose="020E0502030303020204" pitchFamily="34" charset="0"/>
              </a:rPr>
            </a:br>
            <a:r>
              <a:rPr lang="it-IT" sz="2000" dirty="0">
                <a:latin typeface="Candara" panose="020E0502030303020204" pitchFamily="34" charset="0"/>
              </a:rPr>
              <a:t>In sostanza, l’articolo 9 della legge n. 243 del 2012, in base alla quale l’avanzo di amministrazione e il Fondo pluriennale vincolato non possono essere limitati nel loro utilizzo, (“l’avanzo di amministrazione, una volta accertato nelle forme di legge è nella disponibilità dell’ente che lo realizza”) ha portato ad un giudizio di incostituzionalità della normativa sul saldo di competenza attivata negli ultimi anni.</a:t>
            </a:r>
          </a:p>
          <a:p>
            <a:endParaRPr lang="it-IT" sz="2000" dirty="0">
              <a:latin typeface="Candara" panose="020E0502030303020204" pitchFamily="34" charset="0"/>
            </a:endParaRPr>
          </a:p>
          <a:p>
            <a:r>
              <a:rPr lang="it-IT" sz="2000" dirty="0">
                <a:latin typeface="Candara" panose="020E0502030303020204" pitchFamily="34" charset="0"/>
              </a:rPr>
              <a:t>Già per l’esercizio finanziario 2018 gli investimenti finanziati con avanzi di amministrazione “applicati” a norma di legge sono automaticamente coperti ai fini del rispetto del saldo di competenza dall’entrata rappresentata dallo stesso avanzo.  </a:t>
            </a:r>
          </a:p>
          <a:p>
            <a:r>
              <a:rPr lang="it-IT" sz="2000" dirty="0">
                <a:latin typeface="Candara" panose="020E0502030303020204" pitchFamily="34" charset="0"/>
              </a:rPr>
              <a:t>  </a:t>
            </a:r>
          </a:p>
          <a:p>
            <a:pPr eaLnBrk="1"/>
            <a:endParaRPr lang="it-IT" altLang="it-IT" sz="2000" dirty="0">
              <a:solidFill>
                <a:srgbClr val="000000"/>
              </a:solidFill>
              <a:latin typeface="Candara" panose="020E0502030303020204" pitchFamily="34" charset="0"/>
            </a:endParaRPr>
          </a:p>
          <a:p>
            <a:pPr eaLnBrk="1"/>
            <a:r>
              <a:rPr lang="it-IT" altLang="it-IT" sz="2000" dirty="0">
                <a:solidFill>
                  <a:srgbClr val="000000"/>
                </a:solidFill>
                <a:latin typeface="Candara" panose="020E0502030303020204" pitchFamily="34" charset="0"/>
              </a:rPr>
              <a:t> </a:t>
            </a:r>
          </a:p>
          <a:p>
            <a:pPr eaLnBrk="1" hangingPunct="1">
              <a:lnSpc>
                <a:spcPct val="100000"/>
              </a:lnSpc>
            </a:pPr>
            <a:endParaRPr lang="it-IT" altLang="it-IT" sz="1600" dirty="0">
              <a:solidFill>
                <a:srgbClr val="000000"/>
              </a:solidFill>
              <a:latin typeface="Candara" panose="020E0502030303020204" pitchFamily="34" charset="0"/>
            </a:endParaRPr>
          </a:p>
        </p:txBody>
      </p:sp>
      <p:sp>
        <p:nvSpPr>
          <p:cNvPr id="2" name="Rettangolo 1">
            <a:extLst>
              <a:ext uri="{FF2B5EF4-FFF2-40B4-BE49-F238E27FC236}">
                <a16:creationId xmlns="" xmlns:a16="http://schemas.microsoft.com/office/drawing/2014/main" id="{74D656CD-44E4-4CD6-994D-5BDFD59BBEA5}"/>
              </a:ext>
            </a:extLst>
          </p:cNvPr>
          <p:cNvSpPr/>
          <p:nvPr/>
        </p:nvSpPr>
        <p:spPr>
          <a:xfrm>
            <a:off x="9853136" y="5854204"/>
            <a:ext cx="284052" cy="307777"/>
          </a:xfrm>
          <a:prstGeom prst="rect">
            <a:avLst/>
          </a:prstGeom>
        </p:spPr>
        <p:txBody>
          <a:bodyPr wrap="none">
            <a:spAutoFit/>
          </a:bodyPr>
          <a:lstStyle/>
          <a:p>
            <a:r>
              <a:rPr lang="it-IT" sz="1400" dirty="0">
                <a:solidFill>
                  <a:schemeClr val="bg1"/>
                </a:solidFill>
              </a:rPr>
              <a:t>8</a:t>
            </a:r>
          </a:p>
        </p:txBody>
      </p:sp>
      <p:sp>
        <p:nvSpPr>
          <p:cNvPr id="3" name="Segnaposto numero diapositiva 2">
            <a:extLst>
              <a:ext uri="{FF2B5EF4-FFF2-40B4-BE49-F238E27FC236}">
                <a16:creationId xmlns="" xmlns:a16="http://schemas.microsoft.com/office/drawing/2014/main" id="{744AB6C1-1311-4BFE-902F-7325095F4A39}"/>
              </a:ext>
            </a:extLst>
          </p:cNvPr>
          <p:cNvSpPr>
            <a:spLocks noGrp="1"/>
          </p:cNvSpPr>
          <p:nvPr>
            <p:ph type="sldNum" sz="quarter" idx="12"/>
          </p:nvPr>
        </p:nvSpPr>
        <p:spPr/>
        <p:txBody>
          <a:bodyPr/>
          <a:lstStyle/>
          <a:p>
            <a:fld id="{04367BCE-68C4-48F0-967E-BA0255BE7097}" type="slidenum">
              <a:rPr lang="it-IT" smtClean="0"/>
              <a:pPr/>
              <a:t>25</a:t>
            </a:fld>
            <a:endParaRPr lang="it-IT"/>
          </a:p>
        </p:txBody>
      </p:sp>
    </p:spTree>
    <p:extLst>
      <p:ext uri="{BB962C8B-B14F-4D97-AF65-F5344CB8AC3E}">
        <p14:creationId xmlns="" xmlns:p14="http://schemas.microsoft.com/office/powerpoint/2010/main" val="2911298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a:extLst>
              <a:ext uri="{FF2B5EF4-FFF2-40B4-BE49-F238E27FC236}">
                <a16:creationId xmlns="" xmlns:a16="http://schemas.microsoft.com/office/drawing/2014/main" id="{54215F70-1790-4833-BF5B-3436ED663BCB}"/>
              </a:ext>
            </a:extLst>
          </p:cNvPr>
          <p:cNvGraphicFramePr>
            <a:graphicFrameLocks noGrp="1"/>
          </p:cNvGraphicFramePr>
          <p:nvPr>
            <p:extLst/>
          </p:nvPr>
        </p:nvGraphicFramePr>
        <p:xfrm>
          <a:off x="673734" y="1420755"/>
          <a:ext cx="10356215" cy="4467720"/>
        </p:xfrm>
        <a:graphic>
          <a:graphicData uri="http://schemas.openxmlformats.org/drawingml/2006/table">
            <a:tbl>
              <a:tblPr/>
              <a:tblGrid>
                <a:gridCol w="1043112">
                  <a:extLst>
                    <a:ext uri="{9D8B030D-6E8A-4147-A177-3AD203B41FA5}">
                      <a16:colId xmlns="" xmlns:a16="http://schemas.microsoft.com/office/drawing/2014/main" val="1889112000"/>
                    </a:ext>
                  </a:extLst>
                </a:gridCol>
                <a:gridCol w="9313103">
                  <a:extLst>
                    <a:ext uri="{9D8B030D-6E8A-4147-A177-3AD203B41FA5}">
                      <a16:colId xmlns="" xmlns:a16="http://schemas.microsoft.com/office/drawing/2014/main" val="3436448780"/>
                    </a:ext>
                  </a:extLst>
                </a:gridCol>
              </a:tblGrid>
              <a:tr h="1293200">
                <a:tc>
                  <a:txBody>
                    <a:bodyPr/>
                    <a:lstStyle/>
                    <a:p>
                      <a:pPr algn="ctr"/>
                      <a:r>
                        <a:rPr lang="it-IT" sz="1500" b="1" dirty="0"/>
                        <a:t>107</a:t>
                      </a:r>
                      <a:endParaRPr lang="it-IT" sz="1500" dirty="0"/>
                    </a:p>
                    <a:p>
                      <a:pPr algn="ctr"/>
                      <a:r>
                        <a:rPr lang="it-IT" sz="1500" b="1" dirty="0"/>
                        <a:t>114</a:t>
                      </a:r>
                      <a:endParaRPr lang="it-IT" sz="1500" dirty="0"/>
                    </a:p>
                  </a:txBody>
                  <a:tcPr marL="31081" marR="31081" marT="15540" marB="15540" anchor="ctr">
                    <a:lnL>
                      <a:noFill/>
                    </a:lnL>
                    <a:lnR>
                      <a:noFill/>
                    </a:lnR>
                    <a:lnT>
                      <a:noFill/>
                    </a:lnT>
                    <a:lnB>
                      <a:noFill/>
                    </a:lnB>
                  </a:tcPr>
                </a:tc>
                <a:tc>
                  <a:txBody>
                    <a:bodyPr/>
                    <a:lstStyle/>
                    <a:p>
                      <a:r>
                        <a:rPr lang="it-IT" sz="1500" b="1" dirty="0"/>
                        <a:t>Investimenti piccoli comuni, fondi per 400 milioni</a:t>
                      </a:r>
                      <a:r>
                        <a:rPr lang="it-IT" sz="1500" dirty="0"/>
                        <a:t/>
                      </a:r>
                      <a:br>
                        <a:rPr lang="it-IT" sz="1500" dirty="0"/>
                      </a:br>
                      <a:r>
                        <a:rPr lang="it-IT" sz="1500" dirty="0"/>
                        <a:t>Con i commi da 107 a 114 è disciplinata l'assegnazione, entro il 10 gennaio 2019, di contributi da parte del Ministero dell'interno ai comuni, per un limite complessivo di 400 milioni di euro, per favorire gli investimenti per la messa in sicurezza di scuole, strade, edifici pubblici e patrimonio comunale. Non c’è nessuna selezione di progetti. Il Ministero dell’Interno assegna “a pioggia”: 1) 40mila euro a ciascun Comune con meno di 2.000 abitanti; 2) 50mila euro a ciascun Comune con popolazione tra 2.000 e 5.000 abitanti; 3) 70mila euro a ciascun Comune con popolazione tra 5.001 e 10.000 abitanti; 4) 100mila euro a ciascun Comune con popolazione tra 10.001 e 20.000 abitanti.</a:t>
                      </a:r>
                    </a:p>
                  </a:txBody>
                  <a:tcPr marL="31081" marR="31081" marT="15540" marB="15540" anchor="ctr">
                    <a:lnL>
                      <a:noFill/>
                    </a:lnL>
                    <a:lnR>
                      <a:noFill/>
                    </a:lnR>
                    <a:lnT>
                      <a:noFill/>
                    </a:lnT>
                    <a:lnB>
                      <a:noFill/>
                    </a:lnB>
                  </a:tcPr>
                </a:tc>
                <a:extLst>
                  <a:ext uri="{0D108BD9-81ED-4DB2-BD59-A6C34878D82A}">
                    <a16:rowId xmlns="" xmlns:a16="http://schemas.microsoft.com/office/drawing/2014/main" val="3867542742"/>
                  </a:ext>
                </a:extLst>
              </a:tr>
              <a:tr h="777025">
                <a:tc>
                  <a:txBody>
                    <a:bodyPr/>
                    <a:lstStyle/>
                    <a:p>
                      <a:pPr algn="ctr"/>
                      <a:r>
                        <a:rPr lang="it-IT" sz="1500" b="1"/>
                        <a:t>115</a:t>
                      </a:r>
                      <a:endParaRPr lang="it-IT" sz="1500"/>
                    </a:p>
                  </a:txBody>
                  <a:tcPr marL="31081" marR="31081" marT="15540" marB="15540" anchor="ctr">
                    <a:lnL>
                      <a:noFill/>
                    </a:lnL>
                    <a:lnR>
                      <a:noFill/>
                    </a:lnR>
                    <a:lnT>
                      <a:noFill/>
                    </a:lnT>
                    <a:lnB>
                      <a:noFill/>
                    </a:lnB>
                  </a:tcPr>
                </a:tc>
                <a:tc>
                  <a:txBody>
                    <a:bodyPr/>
                    <a:lstStyle/>
                    <a:p>
                      <a:r>
                        <a:rPr lang="it-IT" sz="1500" b="1" dirty="0"/>
                        <a:t>Riduzione del Fondo investimenti</a:t>
                      </a:r>
                      <a:r>
                        <a:rPr lang="it-IT" sz="1500" dirty="0"/>
                        <a:t/>
                      </a:r>
                      <a:br>
                        <a:rPr lang="it-IT" sz="1500" dirty="0"/>
                      </a:br>
                      <a:r>
                        <a:rPr lang="it-IT" sz="1500" dirty="0"/>
                        <a:t>Il comma dispone una riduzione di 30 milioni di euro per il 2019 della dotazione del Fondo per il finanziamento degli investimenti e lo sviluppo infrastrutturale del Paese. In particolare vien tagliato il settore di spesa delle “infrastrutture, anche relative alla rete idrica e alle opere di collettamento, fognatura e depurazione”.</a:t>
                      </a:r>
                    </a:p>
                  </a:txBody>
                  <a:tcPr marL="31081" marR="31081" marT="15540" marB="15540" anchor="ctr">
                    <a:lnL>
                      <a:noFill/>
                    </a:lnL>
                    <a:lnR>
                      <a:noFill/>
                    </a:lnR>
                    <a:lnT>
                      <a:noFill/>
                    </a:lnT>
                    <a:lnB>
                      <a:noFill/>
                    </a:lnB>
                  </a:tcPr>
                </a:tc>
                <a:extLst>
                  <a:ext uri="{0D108BD9-81ED-4DB2-BD59-A6C34878D82A}">
                    <a16:rowId xmlns="" xmlns:a16="http://schemas.microsoft.com/office/drawing/2014/main" val="924563686"/>
                  </a:ext>
                </a:extLst>
              </a:tr>
              <a:tr h="683782">
                <a:tc>
                  <a:txBody>
                    <a:bodyPr/>
                    <a:lstStyle/>
                    <a:p>
                      <a:pPr algn="ctr"/>
                      <a:r>
                        <a:rPr lang="it-IT" sz="1500" b="1"/>
                        <a:t>122</a:t>
                      </a:r>
                      <a:endParaRPr lang="it-IT" sz="1500"/>
                    </a:p>
                    <a:p>
                      <a:pPr algn="ctr"/>
                      <a:r>
                        <a:rPr lang="it-IT" sz="1500" b="1"/>
                        <a:t>123</a:t>
                      </a:r>
                      <a:endParaRPr lang="it-IT" sz="1500"/>
                    </a:p>
                    <a:p>
                      <a:pPr algn="ctr"/>
                      <a:r>
                        <a:rPr lang="it-IT" sz="1500" b="1"/>
                        <a:t>126</a:t>
                      </a:r>
                      <a:endParaRPr lang="it-IT" sz="1500"/>
                    </a:p>
                    <a:p>
                      <a:pPr algn="ctr"/>
                      <a:r>
                        <a:rPr lang="it-IT" sz="1500"/>
                        <a:t> </a:t>
                      </a:r>
                    </a:p>
                  </a:txBody>
                  <a:tcPr marL="31081" marR="31081" marT="15540" marB="15540" anchor="ctr">
                    <a:lnL>
                      <a:noFill/>
                    </a:lnL>
                    <a:lnR>
                      <a:noFill/>
                    </a:lnR>
                    <a:lnT>
                      <a:noFill/>
                    </a:lnT>
                    <a:lnB>
                      <a:noFill/>
                    </a:lnB>
                  </a:tcPr>
                </a:tc>
                <a:tc>
                  <a:txBody>
                    <a:bodyPr/>
                    <a:lstStyle/>
                    <a:p>
                      <a:r>
                        <a:rPr lang="it-IT" sz="1500" b="1" dirty="0"/>
                        <a:t>Fondo investimenti enti territoriali</a:t>
                      </a:r>
                      <a:r>
                        <a:rPr lang="it-IT" sz="1500" dirty="0"/>
                        <a:t/>
                      </a:r>
                      <a:br>
                        <a:rPr lang="it-IT" sz="1500" dirty="0"/>
                      </a:br>
                      <a:r>
                        <a:rPr lang="it-IT" sz="1500" dirty="0"/>
                        <a:t>È prevista l'istituzione, nello stato di previsione del Ministero dell'economia e delle finanze, di un Fondo da ripartire destinato al rilancio degli investimenti degli enti territoriali a decorrere dal 2019, con una dotazione complessiva di 36,595 miliardi di euro in 15 anni.</a:t>
                      </a:r>
                    </a:p>
                  </a:txBody>
                  <a:tcPr marL="31081" marR="31081" marT="15540" marB="15540" anchor="ctr">
                    <a:lnL>
                      <a:noFill/>
                    </a:lnL>
                    <a:lnR>
                      <a:noFill/>
                    </a:lnR>
                    <a:lnT>
                      <a:noFill/>
                    </a:lnT>
                    <a:lnB>
                      <a:noFill/>
                    </a:lnB>
                  </a:tcPr>
                </a:tc>
                <a:extLst>
                  <a:ext uri="{0D108BD9-81ED-4DB2-BD59-A6C34878D82A}">
                    <a16:rowId xmlns="" xmlns:a16="http://schemas.microsoft.com/office/drawing/2014/main" val="2881029910"/>
                  </a:ext>
                </a:extLst>
              </a:tr>
              <a:tr h="777025">
                <a:tc>
                  <a:txBody>
                    <a:bodyPr/>
                    <a:lstStyle/>
                    <a:p>
                      <a:pPr algn="ctr"/>
                      <a:r>
                        <a:rPr lang="it-IT" sz="1500" b="1"/>
                        <a:t>127</a:t>
                      </a:r>
                      <a:endParaRPr lang="it-IT" sz="1500"/>
                    </a:p>
                  </a:txBody>
                  <a:tcPr marL="31081" marR="31081" marT="15540" marB="15540" anchor="ctr">
                    <a:lnL>
                      <a:noFill/>
                    </a:lnL>
                    <a:lnR>
                      <a:noFill/>
                    </a:lnR>
                    <a:lnT>
                      <a:noFill/>
                    </a:lnT>
                    <a:lnB>
                      <a:noFill/>
                    </a:lnB>
                  </a:tcPr>
                </a:tc>
                <a:tc>
                  <a:txBody>
                    <a:bodyPr/>
                    <a:lstStyle/>
                    <a:p>
                      <a:r>
                        <a:rPr lang="it-IT" sz="1500" b="1" dirty="0"/>
                        <a:t>Riqualificazione di aree industriali dismesse</a:t>
                      </a:r>
                      <a:r>
                        <a:rPr lang="it-IT" sz="1500" dirty="0"/>
                        <a:t/>
                      </a:r>
                      <a:br>
                        <a:rPr lang="it-IT" sz="1500" dirty="0"/>
                      </a:br>
                      <a:r>
                        <a:rPr lang="it-IT" sz="1500" dirty="0"/>
                        <a:t>Con il comma 127 è previsto che, al fine di favorire i processi di riqualificazione delle aree industriali dismesse, gli interventi di reindustrializzazione e di promozione industriale possano riguardare anche sistemi di mobilità a basso impatto ambientale fra le aree industriali dismesse e l'esistente rete del trasporto pubblico.</a:t>
                      </a:r>
                    </a:p>
                  </a:txBody>
                  <a:tcPr marL="31081" marR="31081" marT="15540" marB="15540" anchor="ctr">
                    <a:lnL>
                      <a:noFill/>
                    </a:lnL>
                    <a:lnR>
                      <a:noFill/>
                    </a:lnR>
                    <a:lnT>
                      <a:noFill/>
                    </a:lnT>
                    <a:lnB>
                      <a:noFill/>
                    </a:lnB>
                  </a:tcPr>
                </a:tc>
                <a:extLst>
                  <a:ext uri="{0D108BD9-81ED-4DB2-BD59-A6C34878D82A}">
                    <a16:rowId xmlns="" xmlns:a16="http://schemas.microsoft.com/office/drawing/2014/main" val="859489012"/>
                  </a:ext>
                </a:extLst>
              </a:tr>
            </a:tbl>
          </a:graphicData>
        </a:graphic>
      </p:graphicFrame>
      <p:sp>
        <p:nvSpPr>
          <p:cNvPr id="7" name="Freeform 1">
            <a:extLst>
              <a:ext uri="{FF2B5EF4-FFF2-40B4-BE49-F238E27FC236}">
                <a16:creationId xmlns="" xmlns:a16="http://schemas.microsoft.com/office/drawing/2014/main" id="{9E09E0FC-C6C0-4145-83C8-F2880ED2D14B}"/>
              </a:ext>
            </a:extLst>
          </p:cNvPr>
          <p:cNvSpPr>
            <a:spLocks noChangeArrowheads="1"/>
          </p:cNvSpPr>
          <p:nvPr/>
        </p:nvSpPr>
        <p:spPr bwMode="auto">
          <a:xfrm>
            <a:off x="584543" y="201812"/>
            <a:ext cx="11140732" cy="922933"/>
          </a:xfrm>
          <a:custGeom>
            <a:avLst/>
            <a:gdLst>
              <a:gd name="T0" fmla="*/ 0 w 21600"/>
              <a:gd name="T1" fmla="*/ 0 h 21600"/>
              <a:gd name="T2" fmla="*/ 2147483647 w 21600"/>
              <a:gd name="T3" fmla="*/ 0 h 21600"/>
              <a:gd name="T4" fmla="*/ 2147483647 w 21600"/>
              <a:gd name="T5" fmla="*/ 19708642 h 21600"/>
              <a:gd name="T6" fmla="*/ 0 w 21600"/>
              <a:gd name="T7" fmla="*/ 19708642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50760" tIns="25380" rIns="50760" bIns="25380" anchorCtr="1"/>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pPr algn="ctr" eaLnBrk="1">
              <a:lnSpc>
                <a:spcPct val="90000"/>
              </a:lnSpc>
            </a:pPr>
            <a:r>
              <a:rPr lang="it-IT" altLang="it-IT" sz="2400" b="1" dirty="0">
                <a:solidFill>
                  <a:schemeClr val="accent6">
                    <a:lumMod val="50000"/>
                  </a:schemeClr>
                </a:solidFill>
                <a:latin typeface="Candara" panose="020E0502030303020204" pitchFamily="34" charset="0"/>
              </a:rPr>
              <a:t>Gli investimenti delle p.a. territoriali. </a:t>
            </a:r>
          </a:p>
          <a:p>
            <a:pPr algn="ctr" eaLnBrk="1">
              <a:lnSpc>
                <a:spcPct val="90000"/>
              </a:lnSpc>
            </a:pPr>
            <a:r>
              <a:rPr lang="it-IT" altLang="it-IT" sz="2400" b="1" dirty="0">
                <a:solidFill>
                  <a:schemeClr val="accent6">
                    <a:lumMod val="50000"/>
                  </a:schemeClr>
                </a:solidFill>
                <a:latin typeface="Candara" panose="020E0502030303020204" pitchFamily="34" charset="0"/>
              </a:rPr>
              <a:t>Le principali misure della Legge di Bilancio 2019. Articolo 1</a:t>
            </a:r>
          </a:p>
        </p:txBody>
      </p:sp>
      <p:sp>
        <p:nvSpPr>
          <p:cNvPr id="2" name="Segnaposto numero diapositiva 1">
            <a:extLst>
              <a:ext uri="{FF2B5EF4-FFF2-40B4-BE49-F238E27FC236}">
                <a16:creationId xmlns="" xmlns:a16="http://schemas.microsoft.com/office/drawing/2014/main" id="{7DD84DC0-402A-4E9E-9322-910FD86BCC6A}"/>
              </a:ext>
            </a:extLst>
          </p:cNvPr>
          <p:cNvSpPr>
            <a:spLocks noGrp="1"/>
          </p:cNvSpPr>
          <p:nvPr>
            <p:ph type="sldNum" sz="quarter" idx="8"/>
          </p:nvPr>
        </p:nvSpPr>
        <p:spPr/>
        <p:txBody>
          <a:bodyPr/>
          <a:lstStyle/>
          <a:p>
            <a:pPr lvl="0"/>
            <a:fld id="{6C7ACD77-A143-4BC5-9429-A46F3C2CEFCC}" type="slidenum">
              <a:rPr lang="it-IT" smtClean="0"/>
              <a:pPr lvl="0"/>
              <a:t>26</a:t>
            </a:fld>
            <a:endParaRPr lang="it-IT"/>
          </a:p>
        </p:txBody>
      </p:sp>
    </p:spTree>
    <p:extLst>
      <p:ext uri="{BB962C8B-B14F-4D97-AF65-F5344CB8AC3E}">
        <p14:creationId xmlns="" xmlns:p14="http://schemas.microsoft.com/office/powerpoint/2010/main" val="3929451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a:extLst>
              <a:ext uri="{FF2B5EF4-FFF2-40B4-BE49-F238E27FC236}">
                <a16:creationId xmlns="" xmlns:a16="http://schemas.microsoft.com/office/drawing/2014/main" id="{FD9D0E21-A80C-44EA-B98C-60298B7D8FD3}"/>
              </a:ext>
            </a:extLst>
          </p:cNvPr>
          <p:cNvGraphicFramePr>
            <a:graphicFrameLocks noGrp="1"/>
          </p:cNvGraphicFramePr>
          <p:nvPr>
            <p:extLst/>
          </p:nvPr>
        </p:nvGraphicFramePr>
        <p:xfrm>
          <a:off x="669290" y="1101960"/>
          <a:ext cx="10245880" cy="4929340"/>
        </p:xfrm>
        <a:graphic>
          <a:graphicData uri="http://schemas.openxmlformats.org/drawingml/2006/table">
            <a:tbl>
              <a:tblPr/>
              <a:tblGrid>
                <a:gridCol w="822960">
                  <a:extLst>
                    <a:ext uri="{9D8B030D-6E8A-4147-A177-3AD203B41FA5}">
                      <a16:colId xmlns="" xmlns:a16="http://schemas.microsoft.com/office/drawing/2014/main" val="2755455713"/>
                    </a:ext>
                  </a:extLst>
                </a:gridCol>
                <a:gridCol w="9422920">
                  <a:extLst>
                    <a:ext uri="{9D8B030D-6E8A-4147-A177-3AD203B41FA5}">
                      <a16:colId xmlns="" xmlns:a16="http://schemas.microsoft.com/office/drawing/2014/main" val="2742249240"/>
                    </a:ext>
                  </a:extLst>
                </a:gridCol>
              </a:tblGrid>
              <a:tr h="378585">
                <a:tc>
                  <a:txBody>
                    <a:bodyPr/>
                    <a:lstStyle/>
                    <a:p>
                      <a:pPr algn="ctr"/>
                      <a:r>
                        <a:rPr lang="it-IT" sz="1500" b="1" dirty="0"/>
                        <a:t>128</a:t>
                      </a:r>
                      <a:endParaRPr lang="it-IT" sz="1500" dirty="0"/>
                    </a:p>
                  </a:txBody>
                  <a:tcPr marL="25748" marR="25748" marT="12874" marB="12874" anchor="ctr">
                    <a:lnL>
                      <a:noFill/>
                    </a:lnL>
                    <a:lnR>
                      <a:noFill/>
                    </a:lnR>
                    <a:lnT>
                      <a:noFill/>
                    </a:lnT>
                    <a:lnB>
                      <a:noFill/>
                    </a:lnB>
                  </a:tcPr>
                </a:tc>
                <a:tc>
                  <a:txBody>
                    <a:bodyPr/>
                    <a:lstStyle/>
                    <a:p>
                      <a:r>
                        <a:rPr lang="it-IT" sz="1500" b="1" dirty="0"/>
                        <a:t>Elettrificazione della linea ferroviaria Biella-Novara</a:t>
                      </a:r>
                      <a:r>
                        <a:rPr lang="it-IT" sz="1500" dirty="0"/>
                        <a:t/>
                      </a:r>
                      <a:br>
                        <a:rPr lang="it-IT" sz="1500" dirty="0"/>
                      </a:br>
                      <a:r>
                        <a:rPr lang="it-IT" sz="1500" dirty="0"/>
                        <a:t>Con il comma 128 è assegnato alla regione Piemonte un contributo di </a:t>
                      </a:r>
                      <a:r>
                        <a:rPr lang="it-IT" sz="1500" b="1" dirty="0"/>
                        <a:t>5</a:t>
                      </a:r>
                      <a:r>
                        <a:rPr lang="it-IT" sz="1500" dirty="0"/>
                        <a:t> milioni di euro per l'elettrificazione della linea ferroviaria Biella Novara.</a:t>
                      </a:r>
                    </a:p>
                  </a:txBody>
                  <a:tcPr marL="25748" marR="25748" marT="12874" marB="12874" anchor="ctr">
                    <a:lnL>
                      <a:noFill/>
                    </a:lnL>
                    <a:lnR>
                      <a:noFill/>
                    </a:lnR>
                    <a:lnT>
                      <a:noFill/>
                    </a:lnT>
                    <a:lnB>
                      <a:noFill/>
                    </a:lnB>
                  </a:tcPr>
                </a:tc>
                <a:extLst>
                  <a:ext uri="{0D108BD9-81ED-4DB2-BD59-A6C34878D82A}">
                    <a16:rowId xmlns="" xmlns:a16="http://schemas.microsoft.com/office/drawing/2014/main" val="1926571906"/>
                  </a:ext>
                </a:extLst>
              </a:tr>
              <a:tr h="643689">
                <a:tc>
                  <a:txBody>
                    <a:bodyPr/>
                    <a:lstStyle/>
                    <a:p>
                      <a:pPr algn="ctr"/>
                      <a:r>
                        <a:rPr lang="it-IT" sz="1500" b="1"/>
                        <a:t>134</a:t>
                      </a:r>
                      <a:endParaRPr lang="it-IT" sz="1500"/>
                    </a:p>
                    <a:p>
                      <a:pPr algn="ctr"/>
                      <a:r>
                        <a:rPr lang="it-IT" sz="1500" b="1"/>
                        <a:t>138</a:t>
                      </a:r>
                      <a:endParaRPr lang="it-IT" sz="1500"/>
                    </a:p>
                  </a:txBody>
                  <a:tcPr marL="25748" marR="25748" marT="12874" marB="12874" anchor="ctr">
                    <a:lnL>
                      <a:noFill/>
                    </a:lnL>
                    <a:lnR>
                      <a:noFill/>
                    </a:lnR>
                    <a:lnT>
                      <a:noFill/>
                    </a:lnT>
                    <a:lnB>
                      <a:noFill/>
                    </a:lnB>
                  </a:tcPr>
                </a:tc>
                <a:tc>
                  <a:txBody>
                    <a:bodyPr/>
                    <a:lstStyle/>
                    <a:p>
                      <a:r>
                        <a:rPr lang="it-IT" sz="1500" b="1" dirty="0"/>
                        <a:t>Sicurezza edifici, ponti e territorio/1. Fondo regionale</a:t>
                      </a:r>
                      <a:r>
                        <a:rPr lang="it-IT" sz="1500" dirty="0"/>
                        <a:t/>
                      </a:r>
                      <a:br>
                        <a:rPr lang="it-IT" sz="1500" dirty="0"/>
                      </a:br>
                      <a:r>
                        <a:rPr lang="it-IT" sz="1500" dirty="0"/>
                        <a:t>Con i commi 134-138 è consentita la realizzazione di opere pubbliche per la messa in sicurezza degli edifici e del territorio. Per la realizzazione di tali programmi sono assegnati ai Comuni, per il periodo 2021-2033, mediante riparto effettuato dal soggetto gestore, contributi per un importo complessivo di circa 8,1 miliardi di euro.</a:t>
                      </a:r>
                    </a:p>
                  </a:txBody>
                  <a:tcPr marL="25748" marR="25748" marT="12874" marB="12874" anchor="ctr">
                    <a:lnL>
                      <a:noFill/>
                    </a:lnL>
                    <a:lnR>
                      <a:noFill/>
                    </a:lnR>
                    <a:lnT>
                      <a:noFill/>
                    </a:lnT>
                    <a:lnB>
                      <a:noFill/>
                    </a:lnB>
                  </a:tcPr>
                </a:tc>
                <a:extLst>
                  <a:ext uri="{0D108BD9-81ED-4DB2-BD59-A6C34878D82A}">
                    <a16:rowId xmlns="" xmlns:a16="http://schemas.microsoft.com/office/drawing/2014/main" val="2450459624"/>
                  </a:ext>
                </a:extLst>
              </a:tr>
              <a:tr h="952660">
                <a:tc>
                  <a:txBody>
                    <a:bodyPr/>
                    <a:lstStyle/>
                    <a:p>
                      <a:pPr algn="ctr"/>
                      <a:r>
                        <a:rPr lang="it-IT" sz="1500" b="1"/>
                        <a:t>139</a:t>
                      </a:r>
                      <a:endParaRPr lang="it-IT" sz="1500"/>
                    </a:p>
                    <a:p>
                      <a:pPr algn="ctr"/>
                      <a:r>
                        <a:rPr lang="it-IT" sz="1500" b="1"/>
                        <a:t>148</a:t>
                      </a:r>
                      <a:endParaRPr lang="it-IT" sz="1500"/>
                    </a:p>
                  </a:txBody>
                  <a:tcPr marL="25748" marR="25748" marT="12874" marB="12874" anchor="ctr">
                    <a:lnL>
                      <a:noFill/>
                    </a:lnL>
                    <a:lnR>
                      <a:noFill/>
                    </a:lnR>
                    <a:lnT>
                      <a:noFill/>
                    </a:lnT>
                    <a:lnB>
                      <a:noFill/>
                    </a:lnB>
                  </a:tcPr>
                </a:tc>
                <a:tc>
                  <a:txBody>
                    <a:bodyPr/>
                    <a:lstStyle/>
                    <a:p>
                      <a:r>
                        <a:rPr lang="it-IT" sz="1500" b="1" dirty="0"/>
                        <a:t>Sicurezza edifici, ponti e territorio. Fondo Ministero Interno</a:t>
                      </a:r>
                      <a:r>
                        <a:rPr lang="it-IT" sz="1500" dirty="0"/>
                        <a:t/>
                      </a:r>
                      <a:br>
                        <a:rPr lang="it-IT" sz="1500" dirty="0"/>
                      </a:br>
                      <a:r>
                        <a:rPr lang="it-IT" sz="1500" dirty="0"/>
                        <a:t>Il comma 139 assegna ai comuni, per il periodo 2021-2033, contributi per la realizzazione di opere pubbliche per la messa in sicurezza degli edifici e del territorio, pari complessivamente a circa 4,9 miliardi di euro (250 milioni di euro annui dal 2021 al 2025, 400 milioni per il 2026, 450 milioni annui dal 2027 al 2031 e 500 milioni annui per il 2032-2033). Le richieste di contributo devono essere presentate dai Comuni al Ministero dell’Interno entro il 15 settembre antecedente l’anno dei finanziamenti.</a:t>
                      </a:r>
                    </a:p>
                  </a:txBody>
                  <a:tcPr marL="25748" marR="25748" marT="12874" marB="12874" anchor="ctr">
                    <a:lnL>
                      <a:noFill/>
                    </a:lnL>
                    <a:lnR>
                      <a:noFill/>
                    </a:lnR>
                    <a:lnT>
                      <a:noFill/>
                    </a:lnT>
                    <a:lnB>
                      <a:noFill/>
                    </a:lnB>
                  </a:tcPr>
                </a:tc>
                <a:extLst>
                  <a:ext uri="{0D108BD9-81ED-4DB2-BD59-A6C34878D82A}">
                    <a16:rowId xmlns="" xmlns:a16="http://schemas.microsoft.com/office/drawing/2014/main" val="3598960990"/>
                  </a:ext>
                </a:extLst>
              </a:tr>
              <a:tr h="489204">
                <a:tc>
                  <a:txBody>
                    <a:bodyPr/>
                    <a:lstStyle/>
                    <a:p>
                      <a:pPr algn="ctr"/>
                      <a:r>
                        <a:rPr lang="it-IT" sz="1500" b="1"/>
                        <a:t>153</a:t>
                      </a:r>
                      <a:endParaRPr lang="it-IT" sz="1500"/>
                    </a:p>
                    <a:p>
                      <a:pPr algn="ctr"/>
                      <a:r>
                        <a:rPr lang="it-IT" sz="1500" b="1"/>
                        <a:t>155</a:t>
                      </a:r>
                      <a:endParaRPr lang="it-IT" sz="1500"/>
                    </a:p>
                  </a:txBody>
                  <a:tcPr marL="25748" marR="25748" marT="12874" marB="12874" anchor="ctr">
                    <a:lnL>
                      <a:noFill/>
                    </a:lnL>
                    <a:lnR>
                      <a:noFill/>
                    </a:lnR>
                    <a:lnT>
                      <a:noFill/>
                    </a:lnT>
                    <a:lnB>
                      <a:noFill/>
                    </a:lnB>
                  </a:tcPr>
                </a:tc>
                <a:tc>
                  <a:txBody>
                    <a:bodyPr/>
                    <a:lstStyle/>
                    <a:p>
                      <a:r>
                        <a:rPr lang="it-IT" sz="1500" b="1" dirty="0"/>
                        <a:t>Piano nazionale interventi settore idrico</a:t>
                      </a:r>
                      <a:endParaRPr lang="it-IT" sz="1500" dirty="0"/>
                    </a:p>
                    <a:p>
                      <a:r>
                        <a:rPr lang="it-IT" sz="1500" dirty="0"/>
                        <a:t>l commi 153-155 apportano una serie di modifiche all'articolo 1 della legge 27 dicembre 2017, n. 205, nell'indicata finalità di accelerare la predisposizione e l'attuazione del Piano nazionale di interventi nel settore idrico.</a:t>
                      </a:r>
                    </a:p>
                  </a:txBody>
                  <a:tcPr marL="25748" marR="25748" marT="12874" marB="12874" anchor="ctr">
                    <a:lnL>
                      <a:noFill/>
                    </a:lnL>
                    <a:lnR>
                      <a:noFill/>
                    </a:lnR>
                    <a:lnT>
                      <a:noFill/>
                    </a:lnT>
                    <a:lnB>
                      <a:noFill/>
                    </a:lnB>
                  </a:tcPr>
                </a:tc>
                <a:extLst>
                  <a:ext uri="{0D108BD9-81ED-4DB2-BD59-A6C34878D82A}">
                    <a16:rowId xmlns="" xmlns:a16="http://schemas.microsoft.com/office/drawing/2014/main" val="7935474"/>
                  </a:ext>
                </a:extLst>
              </a:tr>
              <a:tr h="875417">
                <a:tc>
                  <a:txBody>
                    <a:bodyPr/>
                    <a:lstStyle/>
                    <a:p>
                      <a:pPr algn="ctr"/>
                      <a:r>
                        <a:rPr lang="it-IT" sz="1500" b="1"/>
                        <a:t>156</a:t>
                      </a:r>
                      <a:endParaRPr lang="it-IT" sz="1500"/>
                    </a:p>
                    <a:p>
                      <a:pPr algn="ctr"/>
                      <a:r>
                        <a:rPr lang="it-IT" sz="1500" b="1"/>
                        <a:t>161</a:t>
                      </a:r>
                      <a:endParaRPr lang="it-IT" sz="1500"/>
                    </a:p>
                  </a:txBody>
                  <a:tcPr marL="25748" marR="25748" marT="12874" marB="12874" anchor="ctr">
                    <a:lnL>
                      <a:noFill/>
                    </a:lnL>
                    <a:lnR>
                      <a:noFill/>
                    </a:lnR>
                    <a:lnT>
                      <a:noFill/>
                    </a:lnT>
                    <a:lnB>
                      <a:noFill/>
                    </a:lnB>
                  </a:tcPr>
                </a:tc>
                <a:tc>
                  <a:txBody>
                    <a:bodyPr/>
                    <a:lstStyle/>
                    <a:p>
                      <a:r>
                        <a:rPr lang="it-IT" sz="1500" b="1" dirty="0"/>
                        <a:t>Credito d’imposta rimozione amianto</a:t>
                      </a:r>
                      <a:r>
                        <a:rPr lang="it-IT" sz="1500" dirty="0"/>
                        <a:t/>
                      </a:r>
                      <a:br>
                        <a:rPr lang="it-IT" sz="1500" dirty="0"/>
                      </a:br>
                      <a:r>
                        <a:rPr lang="it-IT" sz="1500" dirty="0"/>
                        <a:t>Per le erogazioni liberali in denaro, effettuate nei periodi d’imposta successivi a quello in corso al 31 dicembre 2018, per interventi su edifici e terreni pubblici finalizzati alla bonifica ambientale (compresa la rimozione dell’amianto), alla prevenzione e al risanamento del dissesto idrogeologico, alla realizzazione o alla ristrutturazione di parchi e aree verdi attrezzate e al recupero di aree dismesse di proprietà pubblica, spetta un credito d’imposta nella misura del 65%</a:t>
                      </a:r>
                    </a:p>
                  </a:txBody>
                  <a:tcPr marL="25748" marR="25748" marT="12874" marB="12874" anchor="ctr">
                    <a:lnL>
                      <a:noFill/>
                    </a:lnL>
                    <a:lnR>
                      <a:noFill/>
                    </a:lnR>
                    <a:lnT>
                      <a:noFill/>
                    </a:lnT>
                    <a:lnB>
                      <a:noFill/>
                    </a:lnB>
                  </a:tcPr>
                </a:tc>
                <a:extLst>
                  <a:ext uri="{0D108BD9-81ED-4DB2-BD59-A6C34878D82A}">
                    <a16:rowId xmlns="" xmlns:a16="http://schemas.microsoft.com/office/drawing/2014/main" val="2488207103"/>
                  </a:ext>
                </a:extLst>
              </a:tr>
            </a:tbl>
          </a:graphicData>
        </a:graphic>
      </p:graphicFrame>
      <p:sp>
        <p:nvSpPr>
          <p:cNvPr id="4" name="Titolo 1">
            <a:extLst>
              <a:ext uri="{FF2B5EF4-FFF2-40B4-BE49-F238E27FC236}">
                <a16:creationId xmlns="" xmlns:a16="http://schemas.microsoft.com/office/drawing/2014/main" id="{748FEAB9-D948-40C9-A698-FDDA21BC8493}"/>
              </a:ext>
            </a:extLst>
          </p:cNvPr>
          <p:cNvSpPr>
            <a:spLocks noGrp="1"/>
          </p:cNvSpPr>
          <p:nvPr>
            <p:ph type="title"/>
          </p:nvPr>
        </p:nvSpPr>
        <p:spPr>
          <a:xfrm>
            <a:off x="838080" y="365040"/>
            <a:ext cx="10515240" cy="736920"/>
          </a:xfrm>
        </p:spPr>
        <p:txBody>
          <a:bodyPr/>
          <a:lstStyle/>
          <a:p>
            <a:pPr algn="ctr"/>
            <a:r>
              <a:rPr lang="it-IT" dirty="0">
                <a:solidFill>
                  <a:schemeClr val="accent6">
                    <a:lumMod val="50000"/>
                  </a:schemeClr>
                </a:solidFill>
                <a:latin typeface="Candara" panose="020E0502030303020204" pitchFamily="34" charset="0"/>
              </a:rPr>
              <a:t>Gli investimenti</a:t>
            </a:r>
          </a:p>
        </p:txBody>
      </p:sp>
      <p:sp>
        <p:nvSpPr>
          <p:cNvPr id="2" name="Segnaposto numero diapositiva 1">
            <a:extLst>
              <a:ext uri="{FF2B5EF4-FFF2-40B4-BE49-F238E27FC236}">
                <a16:creationId xmlns="" xmlns:a16="http://schemas.microsoft.com/office/drawing/2014/main" id="{4A6DC33A-D971-4C95-AFF0-135452350DCD}"/>
              </a:ext>
            </a:extLst>
          </p:cNvPr>
          <p:cNvSpPr>
            <a:spLocks noGrp="1"/>
          </p:cNvSpPr>
          <p:nvPr>
            <p:ph type="sldNum" sz="quarter" idx="8"/>
          </p:nvPr>
        </p:nvSpPr>
        <p:spPr/>
        <p:txBody>
          <a:bodyPr/>
          <a:lstStyle/>
          <a:p>
            <a:pPr lvl="0"/>
            <a:fld id="{6C7ACD77-A143-4BC5-9429-A46F3C2CEFCC}" type="slidenum">
              <a:rPr lang="it-IT" smtClean="0"/>
              <a:pPr lvl="0"/>
              <a:t>27</a:t>
            </a:fld>
            <a:endParaRPr lang="it-IT"/>
          </a:p>
        </p:txBody>
      </p:sp>
    </p:spTree>
    <p:extLst>
      <p:ext uri="{BB962C8B-B14F-4D97-AF65-F5344CB8AC3E}">
        <p14:creationId xmlns="" xmlns:p14="http://schemas.microsoft.com/office/powerpoint/2010/main" val="8602559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a:extLst>
              <a:ext uri="{FF2B5EF4-FFF2-40B4-BE49-F238E27FC236}">
                <a16:creationId xmlns="" xmlns:a16="http://schemas.microsoft.com/office/drawing/2014/main" id="{40796E12-8FE3-4097-8214-493FAE6A8A2B}"/>
              </a:ext>
            </a:extLst>
          </p:cNvPr>
          <p:cNvGraphicFramePr>
            <a:graphicFrameLocks noGrp="1"/>
          </p:cNvGraphicFramePr>
          <p:nvPr>
            <p:extLst/>
          </p:nvPr>
        </p:nvGraphicFramePr>
        <p:xfrm>
          <a:off x="400050" y="1180295"/>
          <a:ext cx="11658600" cy="6060539"/>
        </p:xfrm>
        <a:graphic>
          <a:graphicData uri="http://schemas.openxmlformats.org/drawingml/2006/table">
            <a:tbl>
              <a:tblPr/>
              <a:tblGrid>
                <a:gridCol w="530941">
                  <a:extLst>
                    <a:ext uri="{9D8B030D-6E8A-4147-A177-3AD203B41FA5}">
                      <a16:colId xmlns="" xmlns:a16="http://schemas.microsoft.com/office/drawing/2014/main" val="3209004802"/>
                    </a:ext>
                  </a:extLst>
                </a:gridCol>
                <a:gridCol w="11127659">
                  <a:extLst>
                    <a:ext uri="{9D8B030D-6E8A-4147-A177-3AD203B41FA5}">
                      <a16:colId xmlns="" xmlns:a16="http://schemas.microsoft.com/office/drawing/2014/main" val="2810220193"/>
                    </a:ext>
                  </a:extLst>
                </a:gridCol>
              </a:tblGrid>
              <a:tr h="779606">
                <a:tc>
                  <a:txBody>
                    <a:bodyPr/>
                    <a:lstStyle/>
                    <a:p>
                      <a:pPr algn="ctr"/>
                      <a:r>
                        <a:rPr lang="it-IT" sz="1500" b="1" dirty="0"/>
                        <a:t>162</a:t>
                      </a:r>
                      <a:br>
                        <a:rPr lang="it-IT" sz="1500" b="1" dirty="0"/>
                      </a:br>
                      <a:r>
                        <a:rPr lang="it-IT" sz="1500" b="1" dirty="0"/>
                        <a:t>170</a:t>
                      </a:r>
                      <a:endParaRPr lang="it-IT" sz="1500" dirty="0"/>
                    </a:p>
                  </a:txBody>
                  <a:tcPr marL="19689" marR="19689" marT="9845" marB="9845" anchor="ctr">
                    <a:lnL>
                      <a:noFill/>
                    </a:lnL>
                    <a:lnR>
                      <a:noFill/>
                    </a:lnR>
                    <a:lnT>
                      <a:noFill/>
                    </a:lnT>
                    <a:lnB>
                      <a:noFill/>
                    </a:lnB>
                  </a:tcPr>
                </a:tc>
                <a:tc>
                  <a:txBody>
                    <a:bodyPr/>
                    <a:lstStyle/>
                    <a:p>
                      <a:r>
                        <a:rPr lang="it-IT" sz="1500" b="1" dirty="0"/>
                        <a:t>Struttura per la progettazione di beni ed edifici pubblici</a:t>
                      </a:r>
                      <a:r>
                        <a:rPr lang="it-IT" sz="1500" dirty="0"/>
                        <a:t/>
                      </a:r>
                      <a:br>
                        <a:rPr lang="it-IT" sz="1500" dirty="0"/>
                      </a:br>
                      <a:r>
                        <a:rPr lang="it-IT" sz="1500" dirty="0"/>
                        <a:t>I commi da 162 a 170 istituiscono una Struttura per la progettazione di beni ed edifici pubblici di cui possono avvalersi le amministrazioni centrali e gli enti territoriali (ad esempio piccoli comuni). La denominazione, l'allocazione, le modalità di organizzazione e le funzioni della Struttura saranno individuati con un apposito D.P.C.M. da adottare entro 30 giorni dall'entrata in vigore della legge di Bilancio.</a:t>
                      </a:r>
                    </a:p>
                  </a:txBody>
                  <a:tcPr marL="19689" marR="19689" marT="9845" marB="9845" anchor="ctr">
                    <a:lnL>
                      <a:noFill/>
                    </a:lnL>
                    <a:lnR>
                      <a:noFill/>
                    </a:lnR>
                    <a:lnT>
                      <a:noFill/>
                    </a:lnT>
                    <a:lnB>
                      <a:noFill/>
                    </a:lnB>
                  </a:tcPr>
                </a:tc>
                <a:extLst>
                  <a:ext uri="{0D108BD9-81ED-4DB2-BD59-A6C34878D82A}">
                    <a16:rowId xmlns="" xmlns:a16="http://schemas.microsoft.com/office/drawing/2014/main" val="2705167758"/>
                  </a:ext>
                </a:extLst>
              </a:tr>
              <a:tr h="822159">
                <a:tc>
                  <a:txBody>
                    <a:bodyPr/>
                    <a:lstStyle/>
                    <a:p>
                      <a:pPr algn="ctr"/>
                      <a:r>
                        <a:rPr lang="it-IT" sz="1500" b="1"/>
                        <a:t>171</a:t>
                      </a:r>
                      <a:endParaRPr lang="it-IT" sz="1500"/>
                    </a:p>
                    <a:p>
                      <a:pPr algn="ctr"/>
                      <a:r>
                        <a:rPr lang="it-IT" sz="1500" b="1"/>
                        <a:t>175</a:t>
                      </a:r>
                      <a:endParaRPr lang="it-IT" sz="1500"/>
                    </a:p>
                  </a:txBody>
                  <a:tcPr marL="19689" marR="19689" marT="9845" marB="9845" anchor="ctr">
                    <a:lnL>
                      <a:noFill/>
                    </a:lnL>
                    <a:lnR>
                      <a:noFill/>
                    </a:lnR>
                    <a:lnT>
                      <a:noFill/>
                    </a:lnT>
                    <a:lnB>
                      <a:noFill/>
                    </a:lnB>
                  </a:tcPr>
                </a:tc>
                <a:tc>
                  <a:txBody>
                    <a:bodyPr/>
                    <a:lstStyle/>
                    <a:p>
                      <a:r>
                        <a:rPr lang="it-IT" sz="1500" b="1" dirty="0"/>
                        <a:t>Fondo rotativo per la progettazione di Cassa Depositi e prestiti</a:t>
                      </a:r>
                      <a:r>
                        <a:rPr lang="it-IT" sz="1500" dirty="0"/>
                        <a:t/>
                      </a:r>
                      <a:br>
                        <a:rPr lang="it-IT" sz="1500" dirty="0"/>
                      </a:br>
                      <a:r>
                        <a:rPr lang="it-IT" sz="1500" dirty="0"/>
                        <a:t>I commi 171-175 intervengono sull'utilizzo delle risorse del Fondo rotativo per la progettualità, sulle anticipazioni e i rimborsi della Cassa depositi e prestiti e sulle risorse per la progettazione delle opere. Il comma 171 prevede, in particolare, l'estensione delle risorse del Fondo rotativo per la progettualità ai contratti di partenariato pubblico privato, al dissesto idrogeologico, e alla prevenzione del rischio sismico.</a:t>
                      </a:r>
                    </a:p>
                  </a:txBody>
                  <a:tcPr marL="19689" marR="19689" marT="9845" marB="9845" anchor="ctr">
                    <a:lnL>
                      <a:noFill/>
                    </a:lnL>
                    <a:lnR>
                      <a:noFill/>
                    </a:lnR>
                    <a:lnT>
                      <a:noFill/>
                    </a:lnT>
                    <a:lnB>
                      <a:noFill/>
                    </a:lnB>
                  </a:tcPr>
                </a:tc>
                <a:extLst>
                  <a:ext uri="{0D108BD9-81ED-4DB2-BD59-A6C34878D82A}">
                    <a16:rowId xmlns="" xmlns:a16="http://schemas.microsoft.com/office/drawing/2014/main" val="1012856174"/>
                  </a:ext>
                </a:extLst>
              </a:tr>
              <a:tr h="1733571">
                <a:tc>
                  <a:txBody>
                    <a:bodyPr/>
                    <a:lstStyle/>
                    <a:p>
                      <a:pPr algn="ctr"/>
                      <a:r>
                        <a:rPr lang="it-IT" sz="1500" b="1"/>
                        <a:t>176</a:t>
                      </a:r>
                      <a:br>
                        <a:rPr lang="it-IT" sz="1500" b="1"/>
                      </a:br>
                      <a:r>
                        <a:rPr lang="it-IT" sz="1500" b="1"/>
                        <a:t>178</a:t>
                      </a:r>
                      <a:endParaRPr lang="it-IT" sz="1500"/>
                    </a:p>
                  </a:txBody>
                  <a:tcPr marL="19689" marR="19689" marT="9845" marB="9845" anchor="ctr">
                    <a:lnL>
                      <a:noFill/>
                    </a:lnL>
                    <a:lnR>
                      <a:noFill/>
                    </a:lnR>
                    <a:lnT>
                      <a:noFill/>
                    </a:lnT>
                    <a:lnB>
                      <a:noFill/>
                    </a:lnB>
                  </a:tcPr>
                </a:tc>
                <a:tc>
                  <a:txBody>
                    <a:bodyPr/>
                    <a:lstStyle/>
                    <a:p>
                      <a:r>
                        <a:rPr lang="it-IT" sz="1500" b="1" dirty="0"/>
                        <a:t>Assunzioni Regioni per accelerare gli investimenti regionali</a:t>
                      </a:r>
                      <a:r>
                        <a:rPr lang="it-IT" sz="1500" dirty="0"/>
                        <a:t/>
                      </a:r>
                      <a:br>
                        <a:rPr lang="it-IT" sz="1500" dirty="0"/>
                      </a:br>
                      <a:r>
                        <a:rPr lang="it-IT" sz="1500" dirty="0"/>
                        <a:t>Con i commi 176-178 sono incrementate le facoltà di assunzione delle regioni che attivano determinate misure amministrative, prevedendo che le stesse possono assumere sino ad un massimo di 50 unità di personale a tempo determinato.</a:t>
                      </a:r>
                      <a:br>
                        <a:rPr lang="it-IT" sz="1500" dirty="0"/>
                      </a:br>
                      <a:r>
                        <a:rPr lang="it-IT" sz="1500" dirty="0"/>
                        <a:t>Il suddetto aumento è disposto in favore delle regioni che attivano misure amministrative volte a rafforzare le funzioni di programmazione e realizzazione degli investimenti.</a:t>
                      </a:r>
                      <a:br>
                        <a:rPr lang="it-IT" sz="1500" dirty="0"/>
                      </a:br>
                      <a:r>
                        <a:rPr lang="it-IT" sz="1500" dirty="0"/>
                        <a:t>Nel dettaglio, in aggiunta alle ordinarie facoltà, le regioni possono procedere, per il triennio 2019-2021, all'assunzione a tempo determinato, mediante procedure selettive, di un contingente massimo di 50 unità di personale di profilo tecnico di qualifica non dirigenziale per lo svolgimento delle procedure disciplinate dal Codice dei contratti pubblici di cui al </a:t>
                      </a:r>
                      <a:r>
                        <a:rPr lang="it-IT" sz="1500" dirty="0" err="1"/>
                        <a:t>D.Lgs.</a:t>
                      </a:r>
                      <a:r>
                        <a:rPr lang="it-IT" sz="1500" dirty="0"/>
                        <a:t> 50/2016, comprese le attività di responsabile unico del procedimento e di componente delle commissioni giudicatrici.</a:t>
                      </a:r>
                    </a:p>
                  </a:txBody>
                  <a:tcPr marL="19689" marR="19689" marT="9845" marB="9845" anchor="ctr">
                    <a:lnL>
                      <a:noFill/>
                    </a:lnL>
                    <a:lnR>
                      <a:noFill/>
                    </a:lnR>
                    <a:lnT>
                      <a:noFill/>
                    </a:lnT>
                    <a:lnB>
                      <a:noFill/>
                    </a:lnB>
                  </a:tcPr>
                </a:tc>
                <a:extLst>
                  <a:ext uri="{0D108BD9-81ED-4DB2-BD59-A6C34878D82A}">
                    <a16:rowId xmlns="" xmlns:a16="http://schemas.microsoft.com/office/drawing/2014/main" val="935421024"/>
                  </a:ext>
                </a:extLst>
              </a:tr>
              <a:tr h="1302312">
                <a:tc>
                  <a:txBody>
                    <a:bodyPr/>
                    <a:lstStyle/>
                    <a:p>
                      <a:pPr algn="ctr"/>
                      <a:r>
                        <a:rPr lang="it-IT" sz="1500" b="1"/>
                        <a:t>179</a:t>
                      </a:r>
                      <a:br>
                        <a:rPr lang="it-IT" sz="1500" b="1"/>
                      </a:br>
                      <a:r>
                        <a:rPr lang="it-IT" sz="1500" b="1"/>
                        <a:t>183</a:t>
                      </a:r>
                      <a:endParaRPr lang="it-IT" sz="1500"/>
                    </a:p>
                  </a:txBody>
                  <a:tcPr marL="19689" marR="19689" marT="9845" marB="9845" anchor="ctr">
                    <a:lnL>
                      <a:noFill/>
                    </a:lnL>
                    <a:lnR>
                      <a:noFill/>
                    </a:lnR>
                    <a:lnT>
                      <a:noFill/>
                    </a:lnT>
                    <a:lnB>
                      <a:noFill/>
                    </a:lnB>
                  </a:tcPr>
                </a:tc>
                <a:tc>
                  <a:txBody>
                    <a:bodyPr/>
                    <a:lstStyle/>
                    <a:p>
                      <a:r>
                        <a:rPr lang="it-IT" sz="1500" b="1" dirty="0"/>
                        <a:t>Struttura di missione “</a:t>
                      </a:r>
                      <a:r>
                        <a:rPr lang="it-IT" sz="1500" b="1" dirty="0" err="1"/>
                        <a:t>Investitalia</a:t>
                      </a:r>
                      <a:r>
                        <a:rPr lang="it-IT" sz="1500" b="1" dirty="0"/>
                        <a:t>”</a:t>
                      </a:r>
                      <a:r>
                        <a:rPr lang="it-IT" sz="1500" dirty="0"/>
                        <a:t/>
                      </a:r>
                      <a:br>
                        <a:rPr lang="it-IT" sz="1500" dirty="0"/>
                      </a:br>
                      <a:r>
                        <a:rPr lang="it-IT" sz="1500" dirty="0"/>
                        <a:t>I commi 179-183 prevedono l'istituzione, con apposito decreto del Presidente del Consiglio dei ministri, di una struttura di missione temporanea per il supporto alle attività del Presidente del Consiglio dei ministri relative al coordinamento delle politiche del Governo e dell'indirizzo politico e amministrativo dei ministri in materia di investimenti pubblici e privati. Alla struttura, denominata “</a:t>
                      </a:r>
                      <a:r>
                        <a:rPr lang="it-IT" sz="1500" dirty="0" err="1"/>
                        <a:t>InvestItalia</a:t>
                      </a:r>
                      <a:r>
                        <a:rPr lang="it-IT" sz="1500" dirty="0"/>
                        <a:t>” sono attribuiti diversi compiti, funzionali al potenziamento della capacità espansiva degli investimenti pubblici, tra cui in particolare quello di analisi e valutazione di programmi di investimento riguardanti le infrastrutture materiali e immateriali.    </a:t>
                      </a:r>
                    </a:p>
                  </a:txBody>
                  <a:tcPr marL="19689" marR="19689" marT="9845" marB="9845" anchor="ctr">
                    <a:lnL>
                      <a:noFill/>
                    </a:lnL>
                    <a:lnR>
                      <a:noFill/>
                    </a:lnR>
                    <a:lnT>
                      <a:noFill/>
                    </a:lnT>
                    <a:lnB>
                      <a:noFill/>
                    </a:lnB>
                  </a:tcPr>
                </a:tc>
                <a:extLst>
                  <a:ext uri="{0D108BD9-81ED-4DB2-BD59-A6C34878D82A}">
                    <a16:rowId xmlns="" xmlns:a16="http://schemas.microsoft.com/office/drawing/2014/main" val="4020945996"/>
                  </a:ext>
                </a:extLst>
              </a:tr>
              <a:tr h="723979">
                <a:tc>
                  <a:txBody>
                    <a:bodyPr/>
                    <a:lstStyle/>
                    <a:p>
                      <a:pPr algn="ctr"/>
                      <a:endParaRPr lang="it-IT" sz="1500" dirty="0"/>
                    </a:p>
                  </a:txBody>
                  <a:tcPr marL="19689" marR="19689" marT="9845" marB="9845" anchor="ctr">
                    <a:lnL>
                      <a:noFill/>
                    </a:lnL>
                    <a:lnR>
                      <a:noFill/>
                    </a:lnR>
                    <a:lnT>
                      <a:noFill/>
                    </a:lnT>
                    <a:lnB>
                      <a:noFill/>
                    </a:lnB>
                  </a:tcPr>
                </a:tc>
                <a:tc>
                  <a:txBody>
                    <a:bodyPr/>
                    <a:lstStyle/>
                    <a:p>
                      <a:endParaRPr lang="it-IT" sz="1500" dirty="0"/>
                    </a:p>
                  </a:txBody>
                  <a:tcPr marL="19689" marR="19689" marT="9845" marB="9845" anchor="ctr">
                    <a:lnL>
                      <a:noFill/>
                    </a:lnL>
                    <a:lnR>
                      <a:noFill/>
                    </a:lnR>
                    <a:lnT>
                      <a:noFill/>
                    </a:lnT>
                    <a:lnB>
                      <a:noFill/>
                    </a:lnB>
                  </a:tcPr>
                </a:tc>
                <a:extLst>
                  <a:ext uri="{0D108BD9-81ED-4DB2-BD59-A6C34878D82A}">
                    <a16:rowId xmlns="" xmlns:a16="http://schemas.microsoft.com/office/drawing/2014/main" val="402627789"/>
                  </a:ext>
                </a:extLst>
              </a:tr>
            </a:tbl>
          </a:graphicData>
        </a:graphic>
      </p:graphicFrame>
      <p:sp>
        <p:nvSpPr>
          <p:cNvPr id="4" name="Titolo 1">
            <a:extLst>
              <a:ext uri="{FF2B5EF4-FFF2-40B4-BE49-F238E27FC236}">
                <a16:creationId xmlns="" xmlns:a16="http://schemas.microsoft.com/office/drawing/2014/main" id="{05FE7E59-F9FD-4432-BE07-D4585E682199}"/>
              </a:ext>
            </a:extLst>
          </p:cNvPr>
          <p:cNvSpPr>
            <a:spLocks noGrp="1"/>
          </p:cNvSpPr>
          <p:nvPr>
            <p:ph type="title"/>
          </p:nvPr>
        </p:nvSpPr>
        <p:spPr>
          <a:xfrm>
            <a:off x="838080" y="365040"/>
            <a:ext cx="10515240" cy="736920"/>
          </a:xfrm>
        </p:spPr>
        <p:txBody>
          <a:bodyPr/>
          <a:lstStyle/>
          <a:p>
            <a:pPr algn="ctr"/>
            <a:r>
              <a:rPr lang="it-IT" dirty="0">
                <a:solidFill>
                  <a:schemeClr val="accent6">
                    <a:lumMod val="50000"/>
                  </a:schemeClr>
                </a:solidFill>
                <a:latin typeface="Candara" panose="020E0502030303020204" pitchFamily="34" charset="0"/>
              </a:rPr>
              <a:t>Gli investimenti</a:t>
            </a:r>
          </a:p>
        </p:txBody>
      </p:sp>
      <p:sp>
        <p:nvSpPr>
          <p:cNvPr id="2" name="Segnaposto numero diapositiva 1">
            <a:extLst>
              <a:ext uri="{FF2B5EF4-FFF2-40B4-BE49-F238E27FC236}">
                <a16:creationId xmlns="" xmlns:a16="http://schemas.microsoft.com/office/drawing/2014/main" id="{F8286E77-EAA7-49F8-8D9A-16D7A0421D44}"/>
              </a:ext>
            </a:extLst>
          </p:cNvPr>
          <p:cNvSpPr>
            <a:spLocks noGrp="1"/>
          </p:cNvSpPr>
          <p:nvPr>
            <p:ph type="sldNum" sz="quarter" idx="8"/>
          </p:nvPr>
        </p:nvSpPr>
        <p:spPr/>
        <p:txBody>
          <a:bodyPr/>
          <a:lstStyle/>
          <a:p>
            <a:pPr lvl="0"/>
            <a:fld id="{6C7ACD77-A143-4BC5-9429-A46F3C2CEFCC}" type="slidenum">
              <a:rPr lang="it-IT" smtClean="0"/>
              <a:pPr lvl="0"/>
              <a:t>28</a:t>
            </a:fld>
            <a:endParaRPr lang="it-IT"/>
          </a:p>
        </p:txBody>
      </p:sp>
    </p:spTree>
    <p:extLst>
      <p:ext uri="{BB962C8B-B14F-4D97-AF65-F5344CB8AC3E}">
        <p14:creationId xmlns="" xmlns:p14="http://schemas.microsoft.com/office/powerpoint/2010/main" val="31414161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a:extLst>
              <a:ext uri="{FF2B5EF4-FFF2-40B4-BE49-F238E27FC236}">
                <a16:creationId xmlns="" xmlns:a16="http://schemas.microsoft.com/office/drawing/2014/main" id="{F8F02157-830D-4E68-84C9-DB349B9203EE}"/>
              </a:ext>
            </a:extLst>
          </p:cNvPr>
          <p:cNvGraphicFramePr>
            <a:graphicFrameLocks noGrp="1"/>
          </p:cNvGraphicFramePr>
          <p:nvPr>
            <p:extLst/>
          </p:nvPr>
        </p:nvGraphicFramePr>
        <p:xfrm>
          <a:off x="838080" y="1101960"/>
          <a:ext cx="10367800" cy="5435941"/>
        </p:xfrm>
        <a:graphic>
          <a:graphicData uri="http://schemas.openxmlformats.org/drawingml/2006/table">
            <a:tbl>
              <a:tblPr/>
              <a:tblGrid>
                <a:gridCol w="548640">
                  <a:extLst>
                    <a:ext uri="{9D8B030D-6E8A-4147-A177-3AD203B41FA5}">
                      <a16:colId xmlns="" xmlns:a16="http://schemas.microsoft.com/office/drawing/2014/main" val="3609395286"/>
                    </a:ext>
                  </a:extLst>
                </a:gridCol>
                <a:gridCol w="9819160">
                  <a:extLst>
                    <a:ext uri="{9D8B030D-6E8A-4147-A177-3AD203B41FA5}">
                      <a16:colId xmlns="" xmlns:a16="http://schemas.microsoft.com/office/drawing/2014/main" val="197180938"/>
                    </a:ext>
                  </a:extLst>
                </a:gridCol>
              </a:tblGrid>
              <a:tr h="979522">
                <a:tc>
                  <a:txBody>
                    <a:bodyPr/>
                    <a:lstStyle/>
                    <a:p>
                      <a:pPr algn="ctr"/>
                      <a:r>
                        <a:rPr lang="it-IT" sz="1500" b="1" dirty="0"/>
                        <a:t>232</a:t>
                      </a:r>
                      <a:endParaRPr lang="it-IT" sz="1500" dirty="0"/>
                    </a:p>
                  </a:txBody>
                  <a:tcPr marL="18837" marR="18837" marT="9418" marB="9418" anchor="ctr">
                    <a:lnL>
                      <a:noFill/>
                    </a:lnL>
                    <a:lnR>
                      <a:noFill/>
                    </a:lnR>
                    <a:lnT>
                      <a:noFill/>
                    </a:lnT>
                    <a:lnB>
                      <a:noFill/>
                    </a:lnB>
                  </a:tcPr>
                </a:tc>
                <a:tc>
                  <a:txBody>
                    <a:bodyPr/>
                    <a:lstStyle/>
                    <a:p>
                      <a:r>
                        <a:rPr lang="it-IT" sz="1500" b="1" dirty="0"/>
                        <a:t>Riqualificazione energetica degli edifici della P.A.</a:t>
                      </a:r>
                      <a:r>
                        <a:rPr lang="it-IT" sz="1500" dirty="0"/>
                        <a:t/>
                      </a:r>
                      <a:br>
                        <a:rPr lang="it-IT" sz="1500" dirty="0"/>
                      </a:br>
                      <a:r>
                        <a:rPr lang="it-IT" sz="1500" dirty="0"/>
                        <a:t>Con il comma 232 è autorizzata la spesa di 145 milioni di euro (25 milioni di euro per il 2019 e di 40 milioni di euro per ciascuno degli anni dal 2020 al 2022) per potenziare ed accelerare il programma di riqualificazione energetica degli immobili della P.A. centrale, di cui all'art. 5 del </a:t>
                      </a:r>
                      <a:r>
                        <a:rPr lang="it-IT" sz="1500" dirty="0" err="1"/>
                        <a:t>D.Lgs.</a:t>
                      </a:r>
                      <a:r>
                        <a:rPr lang="it-IT" sz="1500" dirty="0"/>
                        <a:t> n. 102/2014.</a:t>
                      </a:r>
                      <a:br>
                        <a:rPr lang="it-IT" sz="1500" dirty="0"/>
                      </a:br>
                      <a:r>
                        <a:rPr lang="it-IT" sz="1500" dirty="0"/>
                        <a:t>Il comma 233 dispone che il Ministero dello sviluppo economico può avvalersi della collaborazione della Guardia di Finanza per le attività di vigilanza ed ispettive di cui al comma 3 dell'articolo 177 del Codice dei contratti pubblici, per la verifica da parte dei concedenti, dei limiti per l'affidamento dei contratti di lavori, servizi pubblici o forniture con procedure ad evidenza pubblica (80%) e per l'affidamento in house della restante parte (20%). A tal fine, il comma autorizza la spesa di 250 mila euro annui dal 2019.</a:t>
                      </a:r>
                    </a:p>
                  </a:txBody>
                  <a:tcPr marL="18837" marR="18837" marT="9418" marB="9418" anchor="ctr">
                    <a:lnL>
                      <a:noFill/>
                    </a:lnL>
                    <a:lnR>
                      <a:noFill/>
                    </a:lnR>
                    <a:lnT>
                      <a:noFill/>
                    </a:lnT>
                    <a:lnB>
                      <a:noFill/>
                    </a:lnB>
                  </a:tcPr>
                </a:tc>
                <a:extLst>
                  <a:ext uri="{0D108BD9-81ED-4DB2-BD59-A6C34878D82A}">
                    <a16:rowId xmlns="" xmlns:a16="http://schemas.microsoft.com/office/drawing/2014/main" val="3965736378"/>
                  </a:ext>
                </a:extLst>
              </a:tr>
              <a:tr h="923011">
                <a:tc>
                  <a:txBody>
                    <a:bodyPr/>
                    <a:lstStyle/>
                    <a:p>
                      <a:pPr algn="ctr"/>
                      <a:r>
                        <a:rPr lang="it-IT" sz="1500" b="1"/>
                        <a:t>330</a:t>
                      </a:r>
                      <a:endParaRPr lang="it-IT" sz="1500"/>
                    </a:p>
                    <a:p>
                      <a:pPr algn="ctr"/>
                      <a:r>
                        <a:rPr lang="it-IT" sz="1500" b="1"/>
                        <a:t>332</a:t>
                      </a:r>
                      <a:endParaRPr lang="it-IT" sz="1500"/>
                    </a:p>
                  </a:txBody>
                  <a:tcPr marL="18837" marR="18837" marT="9418" marB="9418" anchor="ctr">
                    <a:lnL>
                      <a:noFill/>
                    </a:lnL>
                    <a:lnR>
                      <a:noFill/>
                    </a:lnR>
                    <a:lnT>
                      <a:noFill/>
                    </a:lnT>
                    <a:lnB>
                      <a:noFill/>
                    </a:lnB>
                  </a:tcPr>
                </a:tc>
                <a:tc>
                  <a:txBody>
                    <a:bodyPr/>
                    <a:lstStyle/>
                    <a:p>
                      <a:r>
                        <a:rPr lang="it-IT" sz="1500" b="1" dirty="0"/>
                        <a:t>Più personale all’Agenzia sicurezza strade-ferrovie</a:t>
                      </a:r>
                      <a:r>
                        <a:rPr lang="it-IT" sz="1500" dirty="0"/>
                        <a:t/>
                      </a:r>
                      <a:br>
                        <a:rPr lang="it-IT" sz="1500" dirty="0"/>
                      </a:br>
                      <a:r>
                        <a:rPr lang="it-IT" sz="1500" dirty="0"/>
                        <a:t>I commi 330-332 introducono varie modifiche al D.L. “Genova”. In particolare, è modificata la lettera b) del comma 9 dell'articolo 12 del citato decreto, prevedendo un aumento della dotazione organica complessiva dell'Agenzia nazionale per la sicurezza stradale e ferroviaria di ulteriori 135 unità (incremento da 434 a 569 unità). Inoltre, la modifica prevede un incremento di ulteriori 128 unità di personale non dirigenziale e di ulteriori 7 posizioni di livello dirigenziale non generale. Infine, si incrementano di ulteriori 134 unità di personale non dirigenziale, di cui 67 unità da assumere nel 2019 e 67 unità nel 2020 e di ulteriori 7 posizioni dirigenziali di livello non generale, di cui 4 unità da assumere nel 2019 e 3 unità nel 2020.</a:t>
                      </a:r>
                    </a:p>
                  </a:txBody>
                  <a:tcPr marL="18837" marR="18837" marT="9418" marB="9418" anchor="ctr">
                    <a:lnL>
                      <a:noFill/>
                    </a:lnL>
                    <a:lnR>
                      <a:noFill/>
                    </a:lnR>
                    <a:lnT>
                      <a:noFill/>
                    </a:lnT>
                    <a:lnB>
                      <a:noFill/>
                    </a:lnB>
                  </a:tcPr>
                </a:tc>
                <a:extLst>
                  <a:ext uri="{0D108BD9-81ED-4DB2-BD59-A6C34878D82A}">
                    <a16:rowId xmlns="" xmlns:a16="http://schemas.microsoft.com/office/drawing/2014/main" val="1725671782"/>
                  </a:ext>
                </a:extLst>
              </a:tr>
              <a:tr h="357902">
                <a:tc>
                  <a:txBody>
                    <a:bodyPr/>
                    <a:lstStyle/>
                    <a:p>
                      <a:pPr algn="ctr"/>
                      <a:r>
                        <a:rPr lang="it-IT" sz="1500" b="1"/>
                        <a:t>350</a:t>
                      </a:r>
                      <a:br>
                        <a:rPr lang="it-IT" sz="1500" b="1"/>
                      </a:br>
                      <a:r>
                        <a:rPr lang="it-IT" sz="1500" b="1"/>
                        <a:t>357</a:t>
                      </a:r>
                      <a:endParaRPr lang="it-IT" sz="1500"/>
                    </a:p>
                  </a:txBody>
                  <a:tcPr marL="18837" marR="18837" marT="9418" marB="9418" anchor="ctr">
                    <a:lnL>
                      <a:noFill/>
                    </a:lnL>
                    <a:lnR>
                      <a:noFill/>
                    </a:lnR>
                    <a:lnT>
                      <a:noFill/>
                    </a:lnT>
                    <a:lnB>
                      <a:noFill/>
                    </a:lnB>
                  </a:tcPr>
                </a:tc>
                <a:tc>
                  <a:txBody>
                    <a:bodyPr/>
                    <a:lstStyle/>
                    <a:p>
                      <a:r>
                        <a:rPr lang="it-IT" sz="1500" b="1" dirty="0"/>
                        <a:t>Sport bonus</a:t>
                      </a:r>
                      <a:r>
                        <a:rPr lang="it-IT" sz="1500" dirty="0"/>
                        <a:t/>
                      </a:r>
                      <a:br>
                        <a:rPr lang="it-IT" sz="1500" dirty="0"/>
                      </a:br>
                      <a:r>
                        <a:rPr lang="it-IT" sz="1500" dirty="0"/>
                        <a:t>I commi 350-357 ampliano il credito d'imposta istituito dalla legge di bilancio 2018 per le erogazioni liberali destinate a interventi di manutenzione e restauro di impianti sportivi pubblici e per la realizzazione di nuove strutture sportive pubbliche.</a:t>
                      </a:r>
                    </a:p>
                  </a:txBody>
                  <a:tcPr marL="18837" marR="18837" marT="9418" marB="9418" anchor="ctr">
                    <a:lnL>
                      <a:noFill/>
                    </a:lnL>
                    <a:lnR>
                      <a:noFill/>
                    </a:lnR>
                    <a:lnT>
                      <a:noFill/>
                    </a:lnT>
                    <a:lnB>
                      <a:noFill/>
                    </a:lnB>
                  </a:tcPr>
                </a:tc>
                <a:extLst>
                  <a:ext uri="{0D108BD9-81ED-4DB2-BD59-A6C34878D82A}">
                    <a16:rowId xmlns="" xmlns:a16="http://schemas.microsoft.com/office/drawing/2014/main" val="3276486307"/>
                  </a:ext>
                </a:extLst>
              </a:tr>
              <a:tr h="1036033">
                <a:tc>
                  <a:txBody>
                    <a:bodyPr/>
                    <a:lstStyle/>
                    <a:p>
                      <a:pPr algn="ctr"/>
                      <a:endParaRPr lang="it-IT" sz="1500" dirty="0">
                        <a:effectLst/>
                      </a:endParaRPr>
                    </a:p>
                  </a:txBody>
                  <a:tcPr marL="18837" marR="18837" marT="9418" marB="9418" anchor="ctr">
                    <a:lnL>
                      <a:noFill/>
                    </a:lnL>
                    <a:lnR>
                      <a:noFill/>
                    </a:lnR>
                    <a:lnT>
                      <a:noFill/>
                    </a:lnT>
                    <a:lnB>
                      <a:noFill/>
                    </a:lnB>
                  </a:tcPr>
                </a:tc>
                <a:tc>
                  <a:txBody>
                    <a:bodyPr/>
                    <a:lstStyle/>
                    <a:p>
                      <a:endParaRPr lang="it-IT" sz="1500" dirty="0">
                        <a:effectLst/>
                      </a:endParaRPr>
                    </a:p>
                  </a:txBody>
                  <a:tcPr marL="18837" marR="18837" marT="9418" marB="9418" anchor="ctr">
                    <a:lnL>
                      <a:noFill/>
                    </a:lnL>
                    <a:lnR>
                      <a:noFill/>
                    </a:lnR>
                    <a:lnT>
                      <a:noFill/>
                    </a:lnT>
                    <a:lnB>
                      <a:noFill/>
                    </a:lnB>
                  </a:tcPr>
                </a:tc>
                <a:extLst>
                  <a:ext uri="{0D108BD9-81ED-4DB2-BD59-A6C34878D82A}">
                    <a16:rowId xmlns="" xmlns:a16="http://schemas.microsoft.com/office/drawing/2014/main" val="4272311541"/>
                  </a:ext>
                </a:extLst>
              </a:tr>
            </a:tbl>
          </a:graphicData>
        </a:graphic>
      </p:graphicFrame>
      <p:sp>
        <p:nvSpPr>
          <p:cNvPr id="6" name="Titolo 1">
            <a:extLst>
              <a:ext uri="{FF2B5EF4-FFF2-40B4-BE49-F238E27FC236}">
                <a16:creationId xmlns="" xmlns:a16="http://schemas.microsoft.com/office/drawing/2014/main" id="{8F2EAABA-689E-4085-A0E1-3EE9204EB5FD}"/>
              </a:ext>
            </a:extLst>
          </p:cNvPr>
          <p:cNvSpPr>
            <a:spLocks noGrp="1"/>
          </p:cNvSpPr>
          <p:nvPr>
            <p:ph type="title"/>
          </p:nvPr>
        </p:nvSpPr>
        <p:spPr>
          <a:xfrm>
            <a:off x="838080" y="365040"/>
            <a:ext cx="10515240" cy="736920"/>
          </a:xfrm>
        </p:spPr>
        <p:txBody>
          <a:bodyPr/>
          <a:lstStyle/>
          <a:p>
            <a:pPr algn="ctr"/>
            <a:r>
              <a:rPr lang="it-IT" dirty="0">
                <a:solidFill>
                  <a:schemeClr val="accent6">
                    <a:lumMod val="50000"/>
                  </a:schemeClr>
                </a:solidFill>
                <a:latin typeface="Candara" panose="020E0502030303020204" pitchFamily="34" charset="0"/>
              </a:rPr>
              <a:t>Gli investimenti</a:t>
            </a:r>
          </a:p>
        </p:txBody>
      </p:sp>
      <p:sp>
        <p:nvSpPr>
          <p:cNvPr id="2" name="Segnaposto numero diapositiva 1">
            <a:extLst>
              <a:ext uri="{FF2B5EF4-FFF2-40B4-BE49-F238E27FC236}">
                <a16:creationId xmlns="" xmlns:a16="http://schemas.microsoft.com/office/drawing/2014/main" id="{43F90CDF-F8E8-43C2-BE76-B690C5EDA3A0}"/>
              </a:ext>
            </a:extLst>
          </p:cNvPr>
          <p:cNvSpPr>
            <a:spLocks noGrp="1"/>
          </p:cNvSpPr>
          <p:nvPr>
            <p:ph type="sldNum" sz="quarter" idx="8"/>
          </p:nvPr>
        </p:nvSpPr>
        <p:spPr/>
        <p:txBody>
          <a:bodyPr/>
          <a:lstStyle/>
          <a:p>
            <a:pPr lvl="0"/>
            <a:fld id="{6C7ACD77-A143-4BC5-9429-A46F3C2CEFCC}" type="slidenum">
              <a:rPr lang="it-IT" smtClean="0"/>
              <a:pPr lvl="0"/>
              <a:t>29</a:t>
            </a:fld>
            <a:endParaRPr lang="it-IT"/>
          </a:p>
        </p:txBody>
      </p:sp>
    </p:spTree>
    <p:extLst>
      <p:ext uri="{BB962C8B-B14F-4D97-AF65-F5344CB8AC3E}">
        <p14:creationId xmlns="" xmlns:p14="http://schemas.microsoft.com/office/powerpoint/2010/main" val="1240479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reeform 1">
            <a:extLst>
              <a:ext uri="{FF2B5EF4-FFF2-40B4-BE49-F238E27FC236}">
                <a16:creationId xmlns="" xmlns:a16="http://schemas.microsoft.com/office/drawing/2014/main" id="{13DBA2D9-D417-4096-885E-A34570E4CAEA}"/>
              </a:ext>
            </a:extLst>
          </p:cNvPr>
          <p:cNvSpPr>
            <a:spLocks noChangeArrowheads="1"/>
          </p:cNvSpPr>
          <p:nvPr/>
        </p:nvSpPr>
        <p:spPr bwMode="auto">
          <a:xfrm>
            <a:off x="584543" y="201812"/>
            <a:ext cx="10357777" cy="922933"/>
          </a:xfrm>
          <a:custGeom>
            <a:avLst/>
            <a:gdLst>
              <a:gd name="T0" fmla="*/ 0 w 21600"/>
              <a:gd name="T1" fmla="*/ 0 h 21600"/>
              <a:gd name="T2" fmla="*/ 2147483647 w 21600"/>
              <a:gd name="T3" fmla="*/ 0 h 21600"/>
              <a:gd name="T4" fmla="*/ 2147483647 w 21600"/>
              <a:gd name="T5" fmla="*/ 19708642 h 21600"/>
              <a:gd name="T6" fmla="*/ 0 w 21600"/>
              <a:gd name="T7" fmla="*/ 19708642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50760" tIns="25380" rIns="50760" bIns="25380" anchorCtr="1"/>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pPr algn="ctr" eaLnBrk="1">
              <a:lnSpc>
                <a:spcPct val="90000"/>
              </a:lnSpc>
            </a:pPr>
            <a:r>
              <a:rPr lang="it-IT" altLang="it-IT" sz="2400" b="1" dirty="0">
                <a:solidFill>
                  <a:schemeClr val="accent6">
                    <a:lumMod val="50000"/>
                  </a:schemeClr>
                </a:solidFill>
                <a:latin typeface="Candara" panose="020E0502030303020204" pitchFamily="34" charset="0"/>
              </a:rPr>
              <a:t>La leva del fisco locale</a:t>
            </a:r>
          </a:p>
        </p:txBody>
      </p:sp>
      <p:sp>
        <p:nvSpPr>
          <p:cNvPr id="10244" name="Freeform 3">
            <a:extLst>
              <a:ext uri="{FF2B5EF4-FFF2-40B4-BE49-F238E27FC236}">
                <a16:creationId xmlns="" xmlns:a16="http://schemas.microsoft.com/office/drawing/2014/main" id="{84A02EA6-9262-449F-9988-E680957F5A23}"/>
              </a:ext>
            </a:extLst>
          </p:cNvPr>
          <p:cNvSpPr>
            <a:spLocks noChangeArrowheads="1"/>
          </p:cNvSpPr>
          <p:nvPr/>
        </p:nvSpPr>
        <p:spPr bwMode="auto">
          <a:xfrm>
            <a:off x="3995738" y="2481264"/>
            <a:ext cx="3600450" cy="2486025"/>
          </a:xfrm>
          <a:custGeom>
            <a:avLst/>
            <a:gdLst>
              <a:gd name="T0" fmla="*/ 0 w 21600"/>
              <a:gd name="T1" fmla="*/ 0 h 21600"/>
              <a:gd name="T2" fmla="*/ 1066933409 w 21600"/>
              <a:gd name="T3" fmla="*/ 0 h 21600"/>
              <a:gd name="T4" fmla="*/ 1066933409 w 21600"/>
              <a:gd name="T5" fmla="*/ 508668307 h 21600"/>
              <a:gd name="T6" fmla="*/ 0 w 21600"/>
              <a:gd name="T7" fmla="*/ 508668307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000000"/>
                </a:solidFill>
                <a:round/>
                <a:headEnd/>
                <a:tailEnd/>
              </a14:hiddenLine>
            </a:ext>
          </a:extLst>
        </p:spPr>
        <p:txBody>
          <a:bodyPr wrap="none" anchor="ctr"/>
          <a:lstStyle/>
          <a:p>
            <a:endParaRPr lang="it-IT" sz="1350"/>
          </a:p>
        </p:txBody>
      </p:sp>
      <p:sp>
        <p:nvSpPr>
          <p:cNvPr id="10245" name="Freeform 4">
            <a:extLst>
              <a:ext uri="{FF2B5EF4-FFF2-40B4-BE49-F238E27FC236}">
                <a16:creationId xmlns="" xmlns:a16="http://schemas.microsoft.com/office/drawing/2014/main" id="{3E88C27D-EDC5-433D-B206-8CD3671D59B5}"/>
              </a:ext>
            </a:extLst>
          </p:cNvPr>
          <p:cNvSpPr>
            <a:spLocks noChangeArrowheads="1"/>
          </p:cNvSpPr>
          <p:nvPr/>
        </p:nvSpPr>
        <p:spPr bwMode="auto">
          <a:xfrm>
            <a:off x="844826" y="1259841"/>
            <a:ext cx="10754139" cy="5160347"/>
          </a:xfrm>
          <a:custGeom>
            <a:avLst/>
            <a:gdLst>
              <a:gd name="T0" fmla="*/ 0 w 21600"/>
              <a:gd name="T1" fmla="*/ 0 h 21600"/>
              <a:gd name="T2" fmla="*/ 2147483647 w 21600"/>
              <a:gd name="T3" fmla="*/ 0 h 21600"/>
              <a:gd name="T4" fmla="*/ 2147483647 w 21600"/>
              <a:gd name="T5" fmla="*/ 1159902081 h 21600"/>
              <a:gd name="T6" fmla="*/ 0 w 21600"/>
              <a:gd name="T7" fmla="*/ 1159902081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square" lIns="50760" tIns="25380" rIns="50760" bIns="2538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pPr eaLnBrk="1"/>
            <a:endParaRPr lang="it-IT" altLang="it-IT" sz="1600" b="1" dirty="0">
              <a:solidFill>
                <a:srgbClr val="000000"/>
              </a:solidFill>
              <a:latin typeface="Candara" panose="020E0502030303020204" pitchFamily="34" charset="0"/>
            </a:endParaRPr>
          </a:p>
          <a:p>
            <a:r>
              <a:rPr lang="it-IT" sz="2000" dirty="0">
                <a:latin typeface="Candara" panose="020E0502030303020204" pitchFamily="34" charset="0"/>
              </a:rPr>
              <a:t>Si è concessa agli enti locali la possibilità di </a:t>
            </a:r>
            <a:r>
              <a:rPr lang="it-IT" sz="2000" b="1" dirty="0">
                <a:latin typeface="Candara" panose="020E0502030303020204" pitchFamily="34" charset="0"/>
              </a:rPr>
              <a:t>aumentare le aliquote </a:t>
            </a:r>
            <a:r>
              <a:rPr lang="it-IT" sz="2000" b="1" dirty="0" err="1">
                <a:latin typeface="Candara" panose="020E0502030303020204" pitchFamily="34" charset="0"/>
              </a:rPr>
              <a:t>dell’Imu</a:t>
            </a:r>
            <a:r>
              <a:rPr lang="it-IT" sz="2000" b="1" dirty="0">
                <a:latin typeface="Candara" panose="020E0502030303020204" pitchFamily="34" charset="0"/>
              </a:rPr>
              <a:t>, della Tasi e delle addizionali Irpef</a:t>
            </a:r>
            <a:r>
              <a:rPr lang="it-IT" sz="2000" dirty="0">
                <a:latin typeface="Candara" panose="020E0502030303020204" pitchFamily="34" charset="0"/>
              </a:rPr>
              <a:t>. La legge di bilancio 2019 appena approvata dal Parlamento evita infatti di confermare – come invece avvenuto sino ad oggi – il congelamento del fisco locale introdotto nel 2016, quando il governo abolì la </a:t>
            </a:r>
            <a:r>
              <a:rPr lang="it-IT" sz="2000" dirty="0" err="1">
                <a:latin typeface="Candara" panose="020E0502030303020204" pitchFamily="34" charset="0"/>
              </a:rPr>
              <a:t>Tasi</a:t>
            </a:r>
            <a:r>
              <a:rPr lang="it-IT" sz="2000" dirty="0">
                <a:latin typeface="Candara" panose="020E0502030303020204" pitchFamily="34" charset="0"/>
              </a:rPr>
              <a:t> sull’abitazione principale. </a:t>
            </a:r>
          </a:p>
          <a:p>
            <a:endParaRPr lang="it-IT" sz="2000" dirty="0">
              <a:latin typeface="Candara" panose="020E0502030303020204" pitchFamily="34" charset="0"/>
            </a:endParaRPr>
          </a:p>
          <a:p>
            <a:r>
              <a:rPr lang="it-IT" sz="2000" dirty="0">
                <a:latin typeface="Candara" panose="020E0502030303020204" pitchFamily="34" charset="0"/>
              </a:rPr>
              <a:t>Secondo i dati disponibili la possibilità di aumentare le aliquote riguarda </a:t>
            </a:r>
            <a:r>
              <a:rPr lang="it-IT" sz="2000" b="1" dirty="0">
                <a:latin typeface="Candara" panose="020E0502030303020204" pitchFamily="34" charset="0"/>
              </a:rPr>
              <a:t>circa l’80% dei Comuni</a:t>
            </a:r>
            <a:r>
              <a:rPr lang="it-IT" sz="2000" dirty="0">
                <a:latin typeface="Candara" panose="020E0502030303020204" pitchFamily="34" charset="0"/>
              </a:rPr>
              <a:t>, anche se, soprattutto nelle grandi città, sia l’</a:t>
            </a:r>
            <a:r>
              <a:rPr lang="it-IT" sz="2000" dirty="0" err="1">
                <a:latin typeface="Candara" panose="020E0502030303020204" pitchFamily="34" charset="0"/>
              </a:rPr>
              <a:t>Imu</a:t>
            </a:r>
            <a:r>
              <a:rPr lang="it-IT" sz="2000" dirty="0">
                <a:latin typeface="Candara" panose="020E0502030303020204" pitchFamily="34" charset="0"/>
              </a:rPr>
              <a:t>-Tasi sia l’addizionale Irpef sono già arrivate al livello massimo previsto dalla legge.</a:t>
            </a:r>
          </a:p>
          <a:p>
            <a:endParaRPr lang="it-IT" sz="2000" dirty="0">
              <a:latin typeface="Candara" panose="020E0502030303020204" pitchFamily="34" charset="0"/>
            </a:endParaRPr>
          </a:p>
          <a:p>
            <a:r>
              <a:rPr lang="it-IT" sz="2000" b="1" dirty="0">
                <a:latin typeface="Candara" panose="020E0502030303020204" pitchFamily="34" charset="0"/>
              </a:rPr>
              <a:t>Il rialzo delle aliquote rischia di vanificare gli effetti benefici della </a:t>
            </a:r>
            <a:r>
              <a:rPr lang="it-IT" sz="2000" b="1" dirty="0" err="1">
                <a:latin typeface="Candara" panose="020E0502030303020204" pitchFamily="34" charset="0"/>
              </a:rPr>
              <a:t>flat</a:t>
            </a:r>
            <a:r>
              <a:rPr lang="it-IT" sz="2000" b="1" dirty="0">
                <a:latin typeface="Candara" panose="020E0502030303020204" pitchFamily="34" charset="0"/>
              </a:rPr>
              <a:t> tax, contribuendo ad aumentare la crescita dell’imposizione fiscale. </a:t>
            </a:r>
          </a:p>
          <a:p>
            <a:endParaRPr lang="it-IT" sz="2000" dirty="0">
              <a:latin typeface="Candara" panose="020E0502030303020204" pitchFamily="34" charset="0"/>
            </a:endParaRPr>
          </a:p>
          <a:p>
            <a:r>
              <a:rPr lang="it-IT" sz="2000" dirty="0">
                <a:latin typeface="Candara" panose="020E0502030303020204" pitchFamily="34" charset="0"/>
              </a:rPr>
              <a:t>L’allarme è stato lanciato dalla Commissione Bilancio: </a:t>
            </a:r>
            <a:r>
              <a:rPr lang="it-IT" sz="2000" b="1" dirty="0">
                <a:latin typeface="Candara" panose="020E0502030303020204" pitchFamily="34" charset="0"/>
              </a:rPr>
              <a:t>nel 2019 la pressione fiscale salirà al 42,4% del Pil dal 42% del 2018.</a:t>
            </a:r>
          </a:p>
          <a:p>
            <a:r>
              <a:rPr lang="it-IT" sz="2000" b="1" dirty="0">
                <a:latin typeface="Candara" panose="020E0502030303020204" pitchFamily="34" charset="0"/>
              </a:rPr>
              <a:t> </a:t>
            </a:r>
          </a:p>
          <a:p>
            <a:pPr eaLnBrk="1" hangingPunct="1">
              <a:lnSpc>
                <a:spcPct val="100000"/>
              </a:lnSpc>
            </a:pPr>
            <a:endParaRPr lang="it-IT" altLang="it-IT" sz="1600" dirty="0">
              <a:solidFill>
                <a:srgbClr val="000000"/>
              </a:solidFill>
              <a:latin typeface="Candara" panose="020E0502030303020204" pitchFamily="34" charset="0"/>
            </a:endParaRPr>
          </a:p>
        </p:txBody>
      </p:sp>
      <p:sp>
        <p:nvSpPr>
          <p:cNvPr id="2" name="Rettangolo 1">
            <a:extLst>
              <a:ext uri="{FF2B5EF4-FFF2-40B4-BE49-F238E27FC236}">
                <a16:creationId xmlns="" xmlns:a16="http://schemas.microsoft.com/office/drawing/2014/main" id="{74D656CD-44E4-4CD6-994D-5BDFD59BBEA5}"/>
              </a:ext>
            </a:extLst>
          </p:cNvPr>
          <p:cNvSpPr/>
          <p:nvPr/>
        </p:nvSpPr>
        <p:spPr>
          <a:xfrm>
            <a:off x="9853136" y="5854204"/>
            <a:ext cx="284052" cy="307777"/>
          </a:xfrm>
          <a:prstGeom prst="rect">
            <a:avLst/>
          </a:prstGeom>
        </p:spPr>
        <p:txBody>
          <a:bodyPr wrap="none">
            <a:spAutoFit/>
          </a:bodyPr>
          <a:lstStyle/>
          <a:p>
            <a:r>
              <a:rPr lang="it-IT" sz="1400" dirty="0">
                <a:solidFill>
                  <a:schemeClr val="bg1"/>
                </a:solidFill>
              </a:rPr>
              <a:t>8</a:t>
            </a:r>
          </a:p>
        </p:txBody>
      </p:sp>
      <p:sp>
        <p:nvSpPr>
          <p:cNvPr id="6" name="Segnaposto numero diapositiva 5"/>
          <p:cNvSpPr>
            <a:spLocks noGrp="1"/>
          </p:cNvSpPr>
          <p:nvPr>
            <p:ph type="sldNum" sz="quarter" idx="12"/>
          </p:nvPr>
        </p:nvSpPr>
        <p:spPr/>
        <p:txBody>
          <a:bodyPr/>
          <a:lstStyle/>
          <a:p>
            <a:fld id="{04367BCE-68C4-48F0-967E-BA0255BE7097}" type="slidenum">
              <a:rPr lang="it-IT" smtClean="0"/>
              <a:pPr/>
              <a:t>3</a:t>
            </a:fld>
            <a:endParaRPr lang="it-IT"/>
          </a:p>
        </p:txBody>
      </p:sp>
    </p:spTree>
    <p:extLst>
      <p:ext uri="{BB962C8B-B14F-4D97-AF65-F5344CB8AC3E}">
        <p14:creationId xmlns="" xmlns:p14="http://schemas.microsoft.com/office/powerpoint/2010/main" val="2125630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a:extLst>
              <a:ext uri="{FF2B5EF4-FFF2-40B4-BE49-F238E27FC236}">
                <a16:creationId xmlns="" xmlns:a16="http://schemas.microsoft.com/office/drawing/2014/main" id="{D77AB182-D177-4095-A3BB-BEA5B58061D9}"/>
              </a:ext>
            </a:extLst>
          </p:cNvPr>
          <p:cNvGraphicFramePr>
            <a:graphicFrameLocks noGrp="1"/>
          </p:cNvGraphicFramePr>
          <p:nvPr>
            <p:extLst/>
          </p:nvPr>
        </p:nvGraphicFramePr>
        <p:xfrm>
          <a:off x="617237" y="1398395"/>
          <a:ext cx="10956925" cy="5131714"/>
        </p:xfrm>
        <a:graphic>
          <a:graphicData uri="http://schemas.openxmlformats.org/drawingml/2006/table">
            <a:tbl>
              <a:tblPr/>
              <a:tblGrid>
                <a:gridCol w="666750">
                  <a:extLst>
                    <a:ext uri="{9D8B030D-6E8A-4147-A177-3AD203B41FA5}">
                      <a16:colId xmlns="" xmlns:a16="http://schemas.microsoft.com/office/drawing/2014/main" val="2059543944"/>
                    </a:ext>
                  </a:extLst>
                </a:gridCol>
                <a:gridCol w="10290175">
                  <a:extLst>
                    <a:ext uri="{9D8B030D-6E8A-4147-A177-3AD203B41FA5}">
                      <a16:colId xmlns="" xmlns:a16="http://schemas.microsoft.com/office/drawing/2014/main" val="4075917066"/>
                    </a:ext>
                  </a:extLst>
                </a:gridCol>
              </a:tblGrid>
              <a:tr h="1486482">
                <a:tc>
                  <a:txBody>
                    <a:bodyPr/>
                    <a:lstStyle/>
                    <a:p>
                      <a:pPr algn="ctr"/>
                      <a:r>
                        <a:rPr lang="it-IT" sz="1500" b="1" dirty="0">
                          <a:effectLst/>
                        </a:rPr>
                        <a:t>530</a:t>
                      </a:r>
                      <a:endParaRPr lang="it-IT" sz="1500" dirty="0">
                        <a:effectLst/>
                      </a:endParaRPr>
                    </a:p>
                    <a:p>
                      <a:pPr algn="ctr"/>
                      <a:r>
                        <a:rPr lang="it-IT" sz="1500" b="1" dirty="0">
                          <a:effectLst/>
                        </a:rPr>
                        <a:t>533</a:t>
                      </a:r>
                      <a:endParaRPr lang="it-IT" sz="1500" dirty="0">
                        <a:effectLst/>
                      </a:endParaRPr>
                    </a:p>
                  </a:txBody>
                  <a:tcPr marL="27027" marR="27027" marT="13513" marB="13513" anchor="ctr">
                    <a:lnL>
                      <a:noFill/>
                    </a:lnL>
                    <a:lnR>
                      <a:noFill/>
                    </a:lnR>
                    <a:lnT>
                      <a:noFill/>
                    </a:lnT>
                    <a:lnB>
                      <a:noFill/>
                    </a:lnB>
                  </a:tcPr>
                </a:tc>
                <a:tc>
                  <a:txBody>
                    <a:bodyPr/>
                    <a:lstStyle/>
                    <a:p>
                      <a:r>
                        <a:rPr lang="it-IT" sz="1500" b="1" dirty="0">
                          <a:effectLst/>
                        </a:rPr>
                        <a:t>Piano periferie, parziale salvataggio</a:t>
                      </a:r>
                      <a:r>
                        <a:rPr lang="it-IT" sz="1500" dirty="0">
                          <a:effectLst/>
                        </a:rPr>
                        <a:t/>
                      </a:r>
                      <a:br>
                        <a:rPr lang="it-IT" sz="1500" dirty="0">
                          <a:effectLst/>
                        </a:rPr>
                      </a:br>
                      <a:r>
                        <a:rPr lang="it-IT" sz="1500" dirty="0">
                          <a:effectLst/>
                        </a:rPr>
                        <a:t>I commi da 530 a 533 intervengono sulle risorse destinate al programma straordinario per le periferie urbane, prevedendo che le convenzioni in essere con 96 enti beneficiari (successivi ai primi 24 beneficiari), producano effetti finanziari dal 2019. Viene quindi superato quanto stabilito, da ultimo, dal D.L. 91/2018, che per tali 96 enti aveva previsto il congelamento delle risorse per il 2019. Tali effetti sono limitati unicamente al rimborso delle spese effettivamente sostenute e documentate. Le risorse relative alle economie di spesa prodotte nel corso degli interventi rimangono nel Fondo di provenienza, per essere destinate a interventi per spese di investimento dei Comuni e delle città metropolitane. La norma dà seguito all'accordo raggiunto in Conferenza unificata il 18 ottobre 2018 tra il Governo e i rappresentanti delle autonomie territoriali.</a:t>
                      </a:r>
                    </a:p>
                  </a:txBody>
                  <a:tcPr marL="27027" marR="27027" marT="13513" marB="13513" anchor="ctr">
                    <a:lnL>
                      <a:noFill/>
                    </a:lnL>
                    <a:lnR>
                      <a:noFill/>
                    </a:lnR>
                    <a:lnT>
                      <a:noFill/>
                    </a:lnT>
                    <a:lnB>
                      <a:noFill/>
                    </a:lnB>
                  </a:tcPr>
                </a:tc>
                <a:extLst>
                  <a:ext uri="{0D108BD9-81ED-4DB2-BD59-A6C34878D82A}">
                    <a16:rowId xmlns="" xmlns:a16="http://schemas.microsoft.com/office/drawing/2014/main" val="766065877"/>
                  </a:ext>
                </a:extLst>
              </a:tr>
              <a:tr h="675674">
                <a:tc>
                  <a:txBody>
                    <a:bodyPr/>
                    <a:lstStyle/>
                    <a:p>
                      <a:pPr algn="ctr"/>
                      <a:r>
                        <a:rPr lang="it-IT" sz="1500" b="1"/>
                        <a:t>555</a:t>
                      </a:r>
                      <a:endParaRPr lang="it-IT" sz="1500"/>
                    </a:p>
                    <a:p>
                      <a:pPr algn="ctr"/>
                      <a:r>
                        <a:rPr lang="it-IT" sz="1500" b="1"/>
                        <a:t>556</a:t>
                      </a:r>
                      <a:endParaRPr lang="it-IT" sz="1500"/>
                    </a:p>
                  </a:txBody>
                  <a:tcPr marL="27027" marR="27027" marT="13513" marB="13513" anchor="ctr">
                    <a:lnL>
                      <a:noFill/>
                    </a:lnL>
                    <a:lnR>
                      <a:noFill/>
                    </a:lnR>
                    <a:lnT>
                      <a:noFill/>
                    </a:lnT>
                    <a:lnB>
                      <a:noFill/>
                    </a:lnB>
                  </a:tcPr>
                </a:tc>
                <a:tc>
                  <a:txBody>
                    <a:bodyPr/>
                    <a:lstStyle/>
                    <a:p>
                      <a:r>
                        <a:rPr lang="it-IT" sz="1500" b="1" dirty="0"/>
                        <a:t>Edilizia sanitaria</a:t>
                      </a:r>
                      <a:r>
                        <a:rPr lang="it-IT" sz="1500" dirty="0"/>
                        <a:t/>
                      </a:r>
                      <a:br>
                        <a:rPr lang="it-IT" sz="1500" dirty="0"/>
                      </a:br>
                      <a:r>
                        <a:rPr lang="it-IT" sz="1500" dirty="0"/>
                        <a:t>I commi 555-556 prevedono un incremento delle risorse per gli interventi in materia di edilizia sanitaria e di ammodernamento tecnologico del patrimonio sanitario pubblico, con corrispondente riduzione della dotazione del Fondo per gli investimenti degli enti territoriali (comma 122 e </a:t>
                      </a:r>
                      <a:r>
                        <a:rPr lang="it-IT" sz="1500" dirty="0" err="1"/>
                        <a:t>segg</a:t>
                      </a:r>
                      <a:r>
                        <a:rPr lang="it-IT" sz="1500" dirty="0"/>
                        <a:t>). L’incremento di risorse è pari nel complesso a 4 miliardi di euro.</a:t>
                      </a:r>
                    </a:p>
                  </a:txBody>
                  <a:tcPr marL="27027" marR="27027" marT="13513" marB="13513" anchor="ctr">
                    <a:lnL>
                      <a:noFill/>
                    </a:lnL>
                    <a:lnR>
                      <a:noFill/>
                    </a:lnR>
                    <a:lnT>
                      <a:noFill/>
                    </a:lnT>
                    <a:lnB>
                      <a:noFill/>
                    </a:lnB>
                  </a:tcPr>
                </a:tc>
                <a:extLst>
                  <a:ext uri="{0D108BD9-81ED-4DB2-BD59-A6C34878D82A}">
                    <a16:rowId xmlns="" xmlns:a16="http://schemas.microsoft.com/office/drawing/2014/main" val="3015587651"/>
                  </a:ext>
                </a:extLst>
              </a:tr>
              <a:tr h="567801">
                <a:tc>
                  <a:txBody>
                    <a:bodyPr/>
                    <a:lstStyle/>
                    <a:p>
                      <a:pPr algn="ctr"/>
                      <a:r>
                        <a:rPr lang="it-IT" sz="1500" b="1" dirty="0"/>
                        <a:t>832</a:t>
                      </a:r>
                      <a:endParaRPr lang="it-IT" sz="1500" dirty="0"/>
                    </a:p>
                    <a:p>
                      <a:pPr algn="ctr"/>
                      <a:r>
                        <a:rPr lang="it-IT" sz="1500" b="1" dirty="0"/>
                        <a:t>843</a:t>
                      </a:r>
                      <a:endParaRPr lang="it-IT" sz="1500" dirty="0"/>
                    </a:p>
                  </a:txBody>
                  <a:tcPr marL="21435" marR="21435" marT="10718" marB="10718" anchor="ctr">
                    <a:lnL>
                      <a:noFill/>
                    </a:lnL>
                    <a:lnR>
                      <a:noFill/>
                    </a:lnR>
                    <a:lnT>
                      <a:noFill/>
                    </a:lnT>
                    <a:lnB>
                      <a:noFill/>
                    </a:lnB>
                  </a:tcPr>
                </a:tc>
                <a:tc>
                  <a:txBody>
                    <a:bodyPr/>
                    <a:lstStyle/>
                    <a:p>
                      <a:r>
                        <a:rPr lang="it-IT" sz="1500" b="1" dirty="0"/>
                        <a:t>Regioni, misure per il rilancio investimenti</a:t>
                      </a:r>
                      <a:r>
                        <a:rPr lang="it-IT" sz="1500" dirty="0"/>
                        <a:t/>
                      </a:r>
                      <a:br>
                        <a:rPr lang="it-IT" sz="1500" dirty="0"/>
                      </a:br>
                      <a:r>
                        <a:rPr lang="it-IT" sz="1500" dirty="0"/>
                        <a:t>I commi da 832 a 843 recepiscono i contenuti dell'accordo in sede di Conferenza Stato regioni del 15 ottobre 2018. È ridotto di 750 milioni di euro il contributo alla finanza pubblica delle regioni a statuto ordinario, per il settore non sanitario, di cui all'articolo 46, comma 6, del D.L. 66/2014, per l'anno 2020. La finalità dichiarata nella disposizione è di dare attuazione alla sentenza della Corte Costituzionale n. 103 del 2018.</a:t>
                      </a:r>
                    </a:p>
                  </a:txBody>
                  <a:tcPr marL="21435" marR="21435" marT="10718" marB="10718" anchor="ctr">
                    <a:lnL>
                      <a:noFill/>
                    </a:lnL>
                    <a:lnR>
                      <a:noFill/>
                    </a:lnR>
                    <a:lnT>
                      <a:noFill/>
                    </a:lnT>
                    <a:lnB>
                      <a:noFill/>
                    </a:lnB>
                  </a:tcPr>
                </a:tc>
                <a:extLst>
                  <a:ext uri="{0D108BD9-81ED-4DB2-BD59-A6C34878D82A}">
                    <a16:rowId xmlns="" xmlns:a16="http://schemas.microsoft.com/office/drawing/2014/main" val="3502299537"/>
                  </a:ext>
                </a:extLst>
              </a:tr>
              <a:tr h="567801">
                <a:tc>
                  <a:txBody>
                    <a:bodyPr/>
                    <a:lstStyle/>
                    <a:p>
                      <a:pPr algn="ctr"/>
                      <a:r>
                        <a:rPr lang="it-IT" sz="1500" b="1" dirty="0"/>
                        <a:t>640</a:t>
                      </a:r>
                    </a:p>
                    <a:p>
                      <a:pPr algn="ctr"/>
                      <a:endParaRPr lang="it-IT" sz="1500" b="1" dirty="0"/>
                    </a:p>
                    <a:p>
                      <a:pPr algn="ctr"/>
                      <a:endParaRPr lang="it-IT" sz="1500" b="1" dirty="0"/>
                    </a:p>
                    <a:p>
                      <a:pPr algn="ctr"/>
                      <a:endParaRPr lang="it-IT" sz="1500" dirty="0"/>
                    </a:p>
                  </a:txBody>
                  <a:tcPr marL="27027" marR="27027" marT="13513" marB="13513" anchor="ctr">
                    <a:lnL>
                      <a:noFill/>
                    </a:lnL>
                    <a:lnR>
                      <a:noFill/>
                    </a:lnR>
                    <a:lnT>
                      <a:noFill/>
                    </a:lnT>
                    <a:lnB>
                      <a:noFill/>
                    </a:lnB>
                  </a:tcPr>
                </a:tc>
                <a:tc>
                  <a:txBody>
                    <a:bodyPr/>
                    <a:lstStyle/>
                    <a:p>
                      <a:r>
                        <a:rPr lang="it-IT" sz="1500" b="1" dirty="0"/>
                        <a:t>Somme per il Fondo “Sport e periferie”</a:t>
                      </a:r>
                      <a:r>
                        <a:rPr lang="it-IT" sz="1500" dirty="0"/>
                        <a:t/>
                      </a:r>
                      <a:br>
                        <a:rPr lang="it-IT" sz="1500" dirty="0"/>
                      </a:br>
                      <a:r>
                        <a:rPr lang="it-IT" sz="1500" dirty="0"/>
                        <a:t>Con il comma 640 è </a:t>
                      </a:r>
                      <a:r>
                        <a:rPr lang="it-IT" sz="1500" dirty="0" err="1"/>
                        <a:t>stablito</a:t>
                      </a:r>
                      <a:r>
                        <a:rPr lang="it-IT" sz="1500" dirty="0"/>
                        <a:t> che le risorse previste per le opere segnalate dai Comuni alla Presidenza del Consiglio dei ministri dal 2 al 15 giugno 2014 (c.d. Cantieri in comune), non assegnate o non utilizzate, siano versate all'entrata del bilancio dello Stato per la successiva riassegnazione, con delibera CIPE, allo stato di previsione del MEF, al Fondo “Sport e Periferie”.</a:t>
                      </a:r>
                    </a:p>
                    <a:p>
                      <a:endParaRPr lang="it-IT" sz="1500" dirty="0"/>
                    </a:p>
                  </a:txBody>
                  <a:tcPr marL="27027" marR="27027" marT="13513" marB="13513" anchor="ctr">
                    <a:lnL>
                      <a:noFill/>
                    </a:lnL>
                    <a:lnR>
                      <a:noFill/>
                    </a:lnR>
                    <a:lnT>
                      <a:noFill/>
                    </a:lnT>
                    <a:lnB>
                      <a:noFill/>
                    </a:lnB>
                  </a:tcPr>
                </a:tc>
                <a:extLst>
                  <a:ext uri="{0D108BD9-81ED-4DB2-BD59-A6C34878D82A}">
                    <a16:rowId xmlns="" xmlns:a16="http://schemas.microsoft.com/office/drawing/2014/main" val="2202035442"/>
                  </a:ext>
                </a:extLst>
              </a:tr>
            </a:tbl>
          </a:graphicData>
        </a:graphic>
      </p:graphicFrame>
      <p:sp>
        <p:nvSpPr>
          <p:cNvPr id="5" name="Titolo 1">
            <a:extLst>
              <a:ext uri="{FF2B5EF4-FFF2-40B4-BE49-F238E27FC236}">
                <a16:creationId xmlns="" xmlns:a16="http://schemas.microsoft.com/office/drawing/2014/main" id="{DC3A1EC7-E8AC-4D41-9044-4AAAB29D811A}"/>
              </a:ext>
            </a:extLst>
          </p:cNvPr>
          <p:cNvSpPr>
            <a:spLocks noGrp="1"/>
          </p:cNvSpPr>
          <p:nvPr>
            <p:ph type="title"/>
          </p:nvPr>
        </p:nvSpPr>
        <p:spPr>
          <a:xfrm>
            <a:off x="838080" y="365040"/>
            <a:ext cx="10515240" cy="736920"/>
          </a:xfrm>
        </p:spPr>
        <p:txBody>
          <a:bodyPr/>
          <a:lstStyle/>
          <a:p>
            <a:pPr algn="ctr"/>
            <a:r>
              <a:rPr lang="it-IT" dirty="0">
                <a:solidFill>
                  <a:schemeClr val="accent6">
                    <a:lumMod val="50000"/>
                  </a:schemeClr>
                </a:solidFill>
                <a:latin typeface="Candara" panose="020E0502030303020204" pitchFamily="34" charset="0"/>
              </a:rPr>
              <a:t>Gli investimenti</a:t>
            </a:r>
          </a:p>
        </p:txBody>
      </p:sp>
      <p:sp>
        <p:nvSpPr>
          <p:cNvPr id="2" name="Segnaposto numero diapositiva 1">
            <a:extLst>
              <a:ext uri="{FF2B5EF4-FFF2-40B4-BE49-F238E27FC236}">
                <a16:creationId xmlns="" xmlns:a16="http://schemas.microsoft.com/office/drawing/2014/main" id="{7123383A-F46B-42D9-9F68-CE47657D4C7E}"/>
              </a:ext>
            </a:extLst>
          </p:cNvPr>
          <p:cNvSpPr>
            <a:spLocks noGrp="1"/>
          </p:cNvSpPr>
          <p:nvPr>
            <p:ph type="sldNum" sz="quarter" idx="8"/>
          </p:nvPr>
        </p:nvSpPr>
        <p:spPr/>
        <p:txBody>
          <a:bodyPr/>
          <a:lstStyle/>
          <a:p>
            <a:pPr lvl="0"/>
            <a:fld id="{6C7ACD77-A143-4BC5-9429-A46F3C2CEFCC}" type="slidenum">
              <a:rPr lang="it-IT" smtClean="0"/>
              <a:pPr lvl="0"/>
              <a:t>30</a:t>
            </a:fld>
            <a:endParaRPr lang="it-IT"/>
          </a:p>
        </p:txBody>
      </p:sp>
    </p:spTree>
    <p:extLst>
      <p:ext uri="{BB962C8B-B14F-4D97-AF65-F5344CB8AC3E}">
        <p14:creationId xmlns="" xmlns:p14="http://schemas.microsoft.com/office/powerpoint/2010/main" val="35459990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a:extLst>
              <a:ext uri="{FF2B5EF4-FFF2-40B4-BE49-F238E27FC236}">
                <a16:creationId xmlns="" xmlns:a16="http://schemas.microsoft.com/office/drawing/2014/main" id="{8F1BFEEF-62C7-4699-A533-179A31739215}"/>
              </a:ext>
            </a:extLst>
          </p:cNvPr>
          <p:cNvGraphicFramePr>
            <a:graphicFrameLocks noGrp="1"/>
          </p:cNvGraphicFramePr>
          <p:nvPr>
            <p:extLst/>
          </p:nvPr>
        </p:nvGraphicFramePr>
        <p:xfrm>
          <a:off x="739775" y="1245699"/>
          <a:ext cx="10861040" cy="5377840"/>
        </p:xfrm>
        <a:graphic>
          <a:graphicData uri="http://schemas.openxmlformats.org/drawingml/2006/table">
            <a:tbl>
              <a:tblPr/>
              <a:tblGrid>
                <a:gridCol w="528320">
                  <a:extLst>
                    <a:ext uri="{9D8B030D-6E8A-4147-A177-3AD203B41FA5}">
                      <a16:colId xmlns="" xmlns:a16="http://schemas.microsoft.com/office/drawing/2014/main" val="1953982594"/>
                    </a:ext>
                  </a:extLst>
                </a:gridCol>
                <a:gridCol w="10332720">
                  <a:extLst>
                    <a:ext uri="{9D8B030D-6E8A-4147-A177-3AD203B41FA5}">
                      <a16:colId xmlns="" xmlns:a16="http://schemas.microsoft.com/office/drawing/2014/main" val="1566421876"/>
                    </a:ext>
                  </a:extLst>
                </a:gridCol>
              </a:tblGrid>
              <a:tr h="1020314">
                <a:tc>
                  <a:txBody>
                    <a:bodyPr/>
                    <a:lstStyle/>
                    <a:p>
                      <a:pPr algn="ctr"/>
                      <a:r>
                        <a:rPr lang="it-IT" sz="1500" b="1" dirty="0"/>
                        <a:t>849</a:t>
                      </a:r>
                      <a:endParaRPr lang="it-IT" sz="1500" dirty="0"/>
                    </a:p>
                    <a:p>
                      <a:pPr algn="ctr"/>
                      <a:r>
                        <a:rPr lang="it-IT" sz="1500" b="1" dirty="0"/>
                        <a:t>857</a:t>
                      </a:r>
                      <a:endParaRPr lang="it-IT" sz="1500" dirty="0"/>
                    </a:p>
                  </a:txBody>
                  <a:tcPr marL="30009" marR="30009" marT="15005" marB="15005" anchor="ctr">
                    <a:lnL>
                      <a:noFill/>
                    </a:lnL>
                    <a:lnR>
                      <a:noFill/>
                    </a:lnR>
                    <a:lnT>
                      <a:noFill/>
                    </a:lnT>
                    <a:lnB>
                      <a:noFill/>
                    </a:lnB>
                  </a:tcPr>
                </a:tc>
                <a:tc>
                  <a:txBody>
                    <a:bodyPr/>
                    <a:lstStyle/>
                    <a:p>
                      <a:r>
                        <a:rPr lang="it-IT" sz="1500" b="1"/>
                        <a:t>Anticipazioni di liquidità agli enti territoriali e rispetto dei tempi di pagamento dei debiti commerciali</a:t>
                      </a:r>
                      <a:r>
                        <a:rPr lang="it-IT" sz="1500"/>
                        <a:t/>
                      </a:r>
                      <a:br>
                        <a:rPr lang="it-IT" sz="1500"/>
                      </a:br>
                      <a:r>
                        <a:rPr lang="it-IT" sz="1500"/>
                        <a:t>Con i commi da 849 a 857 vengono ampliate le possibilità per gli enti locali, le regioni e le province autonome di richiedere anticipazioni di liquidità finalizzate al pagamento di debiti, maturati alla data del 31 dicembre 2018, relativi a somministrazioni, forniture, appalti e a obbligazioni per prestazioni professionali. I commi disciplinano, inoltre, il limite di ammontare, le garanzie, i termini per la richiesta e per il rimborso delle anticipazioni.</a:t>
                      </a:r>
                    </a:p>
                  </a:txBody>
                  <a:tcPr marL="30009" marR="30009" marT="15005" marB="15005" anchor="ctr">
                    <a:lnL>
                      <a:noFill/>
                    </a:lnL>
                    <a:lnR>
                      <a:noFill/>
                    </a:lnR>
                    <a:lnT>
                      <a:noFill/>
                    </a:lnT>
                    <a:lnB>
                      <a:noFill/>
                    </a:lnB>
                  </a:tcPr>
                </a:tc>
                <a:extLst>
                  <a:ext uri="{0D108BD9-81ED-4DB2-BD59-A6C34878D82A}">
                    <a16:rowId xmlns="" xmlns:a16="http://schemas.microsoft.com/office/drawing/2014/main" val="2431667779"/>
                  </a:ext>
                </a:extLst>
              </a:tr>
              <a:tr h="930286">
                <a:tc>
                  <a:txBody>
                    <a:bodyPr/>
                    <a:lstStyle/>
                    <a:p>
                      <a:pPr algn="ctr"/>
                      <a:r>
                        <a:rPr lang="it-IT" sz="1500"/>
                        <a:t> </a:t>
                      </a:r>
                    </a:p>
                    <a:p>
                      <a:pPr algn="ctr"/>
                      <a:r>
                        <a:rPr lang="it-IT" sz="1500" b="1"/>
                        <a:t>890</a:t>
                      </a:r>
                      <a:endParaRPr lang="it-IT" sz="1500"/>
                    </a:p>
                  </a:txBody>
                  <a:tcPr marL="30009" marR="30009" marT="15005" marB="15005" anchor="ctr">
                    <a:lnL>
                      <a:noFill/>
                    </a:lnL>
                    <a:lnR>
                      <a:noFill/>
                    </a:lnR>
                    <a:lnT>
                      <a:noFill/>
                    </a:lnT>
                    <a:lnB>
                      <a:noFill/>
                    </a:lnB>
                  </a:tcPr>
                </a:tc>
                <a:tc>
                  <a:txBody>
                    <a:bodyPr/>
                    <a:lstStyle/>
                    <a:p>
                      <a:r>
                        <a:rPr lang="it-IT" sz="1500" b="1" dirty="0"/>
                        <a:t>Contributi alle province per la manutenzione di strade e scuole</a:t>
                      </a:r>
                      <a:r>
                        <a:rPr lang="it-IT" sz="1500" dirty="0"/>
                        <a:t/>
                      </a:r>
                      <a:br>
                        <a:rPr lang="it-IT" sz="1500" dirty="0"/>
                      </a:br>
                      <a:r>
                        <a:rPr lang="it-IT" sz="1500" dirty="0"/>
                        <a:t>Con i commi 889 e 890 è disciplinata l'attribuzione alle Province delle Regioni a Statuto ordinario di un contributo di 250 milioni di euro annui per gli anni dal 2019 al 2033 per il finanziamento di piani di sicurezza a valenza pluriennale per la manutenzione di strade e scuole. Il contributo è ripartito, con decreto del Ministero dell'Interno, entro il 20 gennaio 2019, sulla base dei criteri indicati dalla norma.</a:t>
                      </a:r>
                    </a:p>
                  </a:txBody>
                  <a:tcPr marL="30009" marR="30009" marT="15005" marB="15005" anchor="ctr">
                    <a:lnL>
                      <a:noFill/>
                    </a:lnL>
                    <a:lnR>
                      <a:noFill/>
                    </a:lnR>
                    <a:lnT>
                      <a:noFill/>
                    </a:lnT>
                    <a:lnB>
                      <a:noFill/>
                    </a:lnB>
                  </a:tcPr>
                </a:tc>
                <a:extLst>
                  <a:ext uri="{0D108BD9-81ED-4DB2-BD59-A6C34878D82A}">
                    <a16:rowId xmlns="" xmlns:a16="http://schemas.microsoft.com/office/drawing/2014/main" val="1365929180"/>
                  </a:ext>
                </a:extLst>
              </a:tr>
              <a:tr h="1380424">
                <a:tc>
                  <a:txBody>
                    <a:bodyPr/>
                    <a:lstStyle/>
                    <a:p>
                      <a:pPr algn="ctr"/>
                      <a:r>
                        <a:rPr lang="it-IT" sz="1500" b="1"/>
                        <a:t>901</a:t>
                      </a:r>
                      <a:endParaRPr lang="it-IT" sz="1500"/>
                    </a:p>
                  </a:txBody>
                  <a:tcPr marL="30009" marR="30009" marT="15005" marB="15005" anchor="ctr">
                    <a:lnL>
                      <a:noFill/>
                    </a:lnL>
                    <a:lnR>
                      <a:noFill/>
                    </a:lnR>
                    <a:lnT>
                      <a:noFill/>
                    </a:lnT>
                    <a:lnB>
                      <a:noFill/>
                    </a:lnB>
                  </a:tcPr>
                </a:tc>
                <a:tc>
                  <a:txBody>
                    <a:bodyPr/>
                    <a:lstStyle/>
                    <a:p>
                      <a:r>
                        <a:rPr lang="it-IT" sz="1500" b="1" dirty="0"/>
                        <a:t>Spese per lavori pubblici urgenti degli enti locali</a:t>
                      </a:r>
                      <a:r>
                        <a:rPr lang="it-IT" sz="1500" dirty="0"/>
                        <a:t/>
                      </a:r>
                      <a:br>
                        <a:rPr lang="it-IT" sz="1500" dirty="0"/>
                      </a:br>
                      <a:r>
                        <a:rPr lang="it-IT" sz="1500" dirty="0"/>
                        <a:t>Il comma 901semplifica le modalità di riconoscimento, da parte delle Giunte degli enti locali, delle spese per lavori pubblici urgenti cagionati da eventi eccezionali e imprevedibili. Con il citato comma è modificato l'art. 191, comma 3, del Testo unico degli enti locali (di cui al decreto legislativo 267/2000). In particolare, l'articolo 191, comma 3, nel testo risultante dalla modifica apportata dal comma in esame prevede che la Giunta di un ente locale possa sottoporre alla deliberazione consiliare il riconoscimento della legittimità dei debiti fuori bilancio derivanti da tali spese anche nell'ipotesi in cui non ricorra la circostanza della dimostrata insufficienza dei fondi specificamente previsti in bilancio per tali finalità.</a:t>
                      </a:r>
                    </a:p>
                  </a:txBody>
                  <a:tcPr marL="30009" marR="30009" marT="15005" marB="15005" anchor="ctr">
                    <a:lnL>
                      <a:noFill/>
                    </a:lnL>
                    <a:lnR>
                      <a:noFill/>
                    </a:lnR>
                    <a:lnT>
                      <a:noFill/>
                    </a:lnT>
                    <a:lnB>
                      <a:noFill/>
                    </a:lnB>
                  </a:tcPr>
                </a:tc>
                <a:extLst>
                  <a:ext uri="{0D108BD9-81ED-4DB2-BD59-A6C34878D82A}">
                    <a16:rowId xmlns="" xmlns:a16="http://schemas.microsoft.com/office/drawing/2014/main" val="2116717757"/>
                  </a:ext>
                </a:extLst>
              </a:tr>
              <a:tr h="1020314">
                <a:tc>
                  <a:txBody>
                    <a:bodyPr/>
                    <a:lstStyle/>
                    <a:p>
                      <a:pPr algn="ctr"/>
                      <a:r>
                        <a:rPr lang="it-IT" sz="1500" b="1"/>
                        <a:t>906</a:t>
                      </a:r>
                      <a:endParaRPr lang="it-IT" sz="1500"/>
                    </a:p>
                  </a:txBody>
                  <a:tcPr marL="30009" marR="30009" marT="15005" marB="15005" anchor="ctr">
                    <a:lnL>
                      <a:noFill/>
                    </a:lnL>
                    <a:lnR>
                      <a:noFill/>
                    </a:lnR>
                    <a:lnT>
                      <a:noFill/>
                    </a:lnT>
                    <a:lnB>
                      <a:noFill/>
                    </a:lnB>
                  </a:tcPr>
                </a:tc>
                <a:tc>
                  <a:txBody>
                    <a:bodyPr/>
                    <a:lstStyle/>
                    <a:p>
                      <a:r>
                        <a:rPr lang="it-IT" sz="1500" b="1" dirty="0"/>
                        <a:t>Anticipazioni di tesoreria enti locali</a:t>
                      </a:r>
                      <a:r>
                        <a:rPr lang="it-IT" sz="1500" dirty="0"/>
                        <a:t/>
                      </a:r>
                      <a:br>
                        <a:rPr lang="it-IT" sz="1500" dirty="0"/>
                      </a:br>
                      <a:r>
                        <a:rPr lang="it-IT" sz="1500" dirty="0"/>
                        <a:t>Il comma 906 dispone l'aumento del limite massimo di ricorso ad anticipazioni di tesoreria, da parte degli enti locali, da tre a cinque dodicesimi delle entrate correnti fino al 31 dicembre 2019, al fine di agevolare il rispetto dei tempi di pagamento nelle transazioni commerciali da parte degli enti locali.</a:t>
                      </a:r>
                      <a:br>
                        <a:rPr lang="it-IT" sz="1500" dirty="0"/>
                      </a:br>
                      <a:r>
                        <a:rPr lang="it-IT" sz="1500" dirty="0"/>
                        <a:t>Si segnala che tale limite risulta già fissato nella misura di cinque dodicesimi delle entrate correnti fino al 31 dicembre 2018, ai sensi dell'articolo 1, comma 618, della legge n. 205/2017 (legge di bilancio 2018).</a:t>
                      </a:r>
                    </a:p>
                  </a:txBody>
                  <a:tcPr marL="30009" marR="30009" marT="15005" marB="15005" anchor="ctr">
                    <a:lnL>
                      <a:noFill/>
                    </a:lnL>
                    <a:lnR>
                      <a:noFill/>
                    </a:lnR>
                    <a:lnT>
                      <a:noFill/>
                    </a:lnT>
                    <a:lnB>
                      <a:noFill/>
                    </a:lnB>
                  </a:tcPr>
                </a:tc>
                <a:extLst>
                  <a:ext uri="{0D108BD9-81ED-4DB2-BD59-A6C34878D82A}">
                    <a16:rowId xmlns="" xmlns:a16="http://schemas.microsoft.com/office/drawing/2014/main" val="2194743487"/>
                  </a:ext>
                </a:extLst>
              </a:tr>
            </a:tbl>
          </a:graphicData>
        </a:graphic>
      </p:graphicFrame>
      <p:sp>
        <p:nvSpPr>
          <p:cNvPr id="5" name="Titolo 1">
            <a:extLst>
              <a:ext uri="{FF2B5EF4-FFF2-40B4-BE49-F238E27FC236}">
                <a16:creationId xmlns="" xmlns:a16="http://schemas.microsoft.com/office/drawing/2014/main" id="{C242A4D6-67B3-4FDB-A83F-FC14C821D6A9}"/>
              </a:ext>
            </a:extLst>
          </p:cNvPr>
          <p:cNvSpPr>
            <a:spLocks noGrp="1"/>
          </p:cNvSpPr>
          <p:nvPr>
            <p:ph type="title"/>
          </p:nvPr>
        </p:nvSpPr>
        <p:spPr>
          <a:xfrm>
            <a:off x="838080" y="365040"/>
            <a:ext cx="10515240" cy="736920"/>
          </a:xfrm>
        </p:spPr>
        <p:txBody>
          <a:bodyPr/>
          <a:lstStyle/>
          <a:p>
            <a:pPr algn="ctr"/>
            <a:r>
              <a:rPr lang="it-IT" dirty="0">
                <a:solidFill>
                  <a:schemeClr val="accent6">
                    <a:lumMod val="50000"/>
                  </a:schemeClr>
                </a:solidFill>
                <a:latin typeface="Candara" panose="020E0502030303020204" pitchFamily="34" charset="0"/>
              </a:rPr>
              <a:t>Gli investimenti</a:t>
            </a:r>
          </a:p>
        </p:txBody>
      </p:sp>
      <p:sp>
        <p:nvSpPr>
          <p:cNvPr id="2" name="Segnaposto numero diapositiva 1">
            <a:extLst>
              <a:ext uri="{FF2B5EF4-FFF2-40B4-BE49-F238E27FC236}">
                <a16:creationId xmlns="" xmlns:a16="http://schemas.microsoft.com/office/drawing/2014/main" id="{193A46DE-70AB-4B77-9E88-D7765C7E7098}"/>
              </a:ext>
            </a:extLst>
          </p:cNvPr>
          <p:cNvSpPr>
            <a:spLocks noGrp="1"/>
          </p:cNvSpPr>
          <p:nvPr>
            <p:ph type="sldNum" sz="quarter" idx="8"/>
          </p:nvPr>
        </p:nvSpPr>
        <p:spPr/>
        <p:txBody>
          <a:bodyPr/>
          <a:lstStyle/>
          <a:p>
            <a:pPr lvl="0"/>
            <a:fld id="{6C7ACD77-A143-4BC5-9429-A46F3C2CEFCC}" type="slidenum">
              <a:rPr lang="it-IT" smtClean="0"/>
              <a:pPr lvl="0"/>
              <a:t>31</a:t>
            </a:fld>
            <a:endParaRPr lang="it-IT"/>
          </a:p>
        </p:txBody>
      </p:sp>
    </p:spTree>
    <p:extLst>
      <p:ext uri="{BB962C8B-B14F-4D97-AF65-F5344CB8AC3E}">
        <p14:creationId xmlns="" xmlns:p14="http://schemas.microsoft.com/office/powerpoint/2010/main" val="6070553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a:extLst>
              <a:ext uri="{FF2B5EF4-FFF2-40B4-BE49-F238E27FC236}">
                <a16:creationId xmlns="" xmlns:a16="http://schemas.microsoft.com/office/drawing/2014/main" id="{8AD00CB7-1077-49A9-B0D8-862E5C8A3D94}"/>
              </a:ext>
            </a:extLst>
          </p:cNvPr>
          <p:cNvGraphicFramePr>
            <a:graphicFrameLocks noGrp="1"/>
          </p:cNvGraphicFramePr>
          <p:nvPr>
            <p:extLst/>
          </p:nvPr>
        </p:nvGraphicFramePr>
        <p:xfrm>
          <a:off x="1031240" y="1442676"/>
          <a:ext cx="10668000" cy="3972648"/>
        </p:xfrm>
        <a:graphic>
          <a:graphicData uri="http://schemas.openxmlformats.org/drawingml/2006/table">
            <a:tbl>
              <a:tblPr/>
              <a:tblGrid>
                <a:gridCol w="511810">
                  <a:extLst>
                    <a:ext uri="{9D8B030D-6E8A-4147-A177-3AD203B41FA5}">
                      <a16:colId xmlns="" xmlns:a16="http://schemas.microsoft.com/office/drawing/2014/main" val="88011179"/>
                    </a:ext>
                  </a:extLst>
                </a:gridCol>
                <a:gridCol w="10156190">
                  <a:extLst>
                    <a:ext uri="{9D8B030D-6E8A-4147-A177-3AD203B41FA5}">
                      <a16:colId xmlns="" xmlns:a16="http://schemas.microsoft.com/office/drawing/2014/main" val="1106620310"/>
                    </a:ext>
                  </a:extLst>
                </a:gridCol>
              </a:tblGrid>
              <a:tr h="1325573">
                <a:tc>
                  <a:txBody>
                    <a:bodyPr/>
                    <a:lstStyle/>
                    <a:p>
                      <a:pPr algn="ctr"/>
                      <a:r>
                        <a:rPr lang="it-IT" sz="1500" b="1" dirty="0"/>
                        <a:t>907</a:t>
                      </a:r>
                      <a:endParaRPr lang="it-IT" sz="1500" dirty="0"/>
                    </a:p>
                  </a:txBody>
                  <a:tcPr marL="28817" marR="28817" marT="14408" marB="14408" anchor="ctr">
                    <a:lnL>
                      <a:noFill/>
                    </a:lnL>
                    <a:lnR>
                      <a:noFill/>
                    </a:lnR>
                    <a:lnT>
                      <a:noFill/>
                    </a:lnT>
                    <a:lnB>
                      <a:noFill/>
                    </a:lnB>
                  </a:tcPr>
                </a:tc>
                <a:tc>
                  <a:txBody>
                    <a:bodyPr/>
                    <a:lstStyle/>
                    <a:p>
                      <a:r>
                        <a:rPr lang="it-IT" sz="1500" b="1" dirty="0"/>
                        <a:t>Anticipazione di somme ai comuni in dissesto per pagamenti in sofferenza</a:t>
                      </a:r>
                      <a:r>
                        <a:rPr lang="it-IT" sz="1500" dirty="0"/>
                        <a:t/>
                      </a:r>
                      <a:br>
                        <a:rPr lang="it-IT" sz="1500" dirty="0"/>
                      </a:br>
                      <a:r>
                        <a:rPr lang="it-IT" sz="1500" dirty="0"/>
                        <a:t>Con il comma 907 è favorito il ripristino dell'ordinata gestione di cassa del bilancio corrente dei comuni che abbiano dichiarato lo stato di dissesto finanziario attraverso l'anticipazione di somme da parte del Ministero dell'interno da destinare ai pagamenti in sofferenza di tali enti. In particolare, con il primo periodo, è disposto, a favore dei comuni che nel secondo semestre 2016 abbiano dichiarato lo stato di dissesto finanziario di cui all'articolo 244 del decreto legislativo 18 agosto 2000, n. 267 (testo unico degli enti locali), la facoltà di chiedere al Ministero dell'interno un'anticipazione di somme da destinare ai pagamenti in sofferenza.</a:t>
                      </a:r>
                    </a:p>
                  </a:txBody>
                  <a:tcPr marL="28817" marR="28817" marT="14408" marB="14408" anchor="ctr">
                    <a:lnL>
                      <a:noFill/>
                    </a:lnL>
                    <a:lnR>
                      <a:noFill/>
                    </a:lnR>
                    <a:lnT>
                      <a:noFill/>
                    </a:lnT>
                    <a:lnB>
                      <a:noFill/>
                    </a:lnB>
                  </a:tcPr>
                </a:tc>
                <a:extLst>
                  <a:ext uri="{0D108BD9-81ED-4DB2-BD59-A6C34878D82A}">
                    <a16:rowId xmlns="" xmlns:a16="http://schemas.microsoft.com/office/drawing/2014/main" val="3697923505"/>
                  </a:ext>
                </a:extLst>
              </a:tr>
              <a:tr h="893321">
                <a:tc>
                  <a:txBody>
                    <a:bodyPr/>
                    <a:lstStyle/>
                    <a:p>
                      <a:pPr algn="ctr"/>
                      <a:r>
                        <a:rPr lang="it-IT" sz="1500" b="1" dirty="0"/>
                        <a:t>909</a:t>
                      </a:r>
                      <a:endParaRPr lang="it-IT" sz="1500" dirty="0"/>
                    </a:p>
                    <a:p>
                      <a:pPr algn="ctr"/>
                      <a:r>
                        <a:rPr lang="it-IT" sz="1500" b="1" dirty="0"/>
                        <a:t>911</a:t>
                      </a:r>
                      <a:endParaRPr lang="it-IT" sz="1500" dirty="0"/>
                    </a:p>
                  </a:txBody>
                  <a:tcPr marL="28817" marR="28817" marT="14408" marB="14408" anchor="ctr">
                    <a:lnL>
                      <a:noFill/>
                    </a:lnL>
                    <a:lnR>
                      <a:noFill/>
                    </a:lnR>
                    <a:lnT>
                      <a:noFill/>
                    </a:lnT>
                    <a:lnB>
                      <a:noFill/>
                    </a:lnB>
                  </a:tcPr>
                </a:tc>
                <a:tc>
                  <a:txBody>
                    <a:bodyPr/>
                    <a:lstStyle/>
                    <a:p>
                      <a:r>
                        <a:rPr lang="it-IT" sz="1500" b="1"/>
                        <a:t>Lavori pubblici enti locali, economie al Fondo pluriennale vincolato</a:t>
                      </a:r>
                      <a:r>
                        <a:rPr lang="it-IT" sz="1500"/>
                        <a:t/>
                      </a:r>
                      <a:br>
                        <a:rPr lang="it-IT" sz="1500"/>
                      </a:br>
                      <a:r>
                        <a:rPr lang="it-IT" sz="1500"/>
                        <a:t>I commi dal 909 al 911 dettano norme volte a favorire gli investimenti degli enti territoriali. Le economie riguardanti le spese di investimento per lavori pubblici concorrono alla determinazione del Fondo pluriennale vincolato, secondo modalità definite con decreto interministeriale (del Ministero dell'economia e finanze e del Ministero dell'interno) da adottare entro il 30 aprile 2019..</a:t>
                      </a:r>
                    </a:p>
                  </a:txBody>
                  <a:tcPr marL="28817" marR="28817" marT="14408" marB="14408" anchor="ctr">
                    <a:lnL>
                      <a:noFill/>
                    </a:lnL>
                    <a:lnR>
                      <a:noFill/>
                    </a:lnR>
                    <a:lnT>
                      <a:noFill/>
                    </a:lnT>
                    <a:lnB>
                      <a:noFill/>
                    </a:lnB>
                  </a:tcPr>
                </a:tc>
                <a:extLst>
                  <a:ext uri="{0D108BD9-81ED-4DB2-BD59-A6C34878D82A}">
                    <a16:rowId xmlns="" xmlns:a16="http://schemas.microsoft.com/office/drawing/2014/main" val="2381338386"/>
                  </a:ext>
                </a:extLst>
              </a:tr>
              <a:tr h="1325573">
                <a:tc>
                  <a:txBody>
                    <a:bodyPr/>
                    <a:lstStyle/>
                    <a:p>
                      <a:pPr algn="ctr"/>
                      <a:r>
                        <a:rPr lang="it-IT" sz="1500" b="1" dirty="0"/>
                        <a:t>912</a:t>
                      </a:r>
                      <a:endParaRPr lang="it-IT" sz="1500" dirty="0"/>
                    </a:p>
                  </a:txBody>
                  <a:tcPr marL="28817" marR="28817" marT="14408" marB="14408" anchor="ctr">
                    <a:lnL>
                      <a:noFill/>
                    </a:lnL>
                    <a:lnR>
                      <a:noFill/>
                    </a:lnR>
                    <a:lnT>
                      <a:noFill/>
                    </a:lnT>
                    <a:lnB>
                      <a:noFill/>
                    </a:lnB>
                  </a:tcPr>
                </a:tc>
                <a:tc>
                  <a:txBody>
                    <a:bodyPr/>
                    <a:lstStyle/>
                    <a:p>
                      <a:r>
                        <a:rPr lang="it-IT" sz="1500" b="1" dirty="0"/>
                        <a:t>Affidamento diretto lavori, soglia sale da 40mila euro a 150mila euro</a:t>
                      </a:r>
                      <a:endParaRPr lang="it-IT" sz="1500" dirty="0"/>
                    </a:p>
                    <a:p>
                      <a:r>
                        <a:rPr lang="it-IT" sz="1500" dirty="0"/>
                        <a:t>Con il comma 912 è introdotta fino al 31 dicembre 2019 una deroga all'art. 36 del Codice dei contratti pubblici, che disciplina le procedure di affidamento dei contratti sotto soglia europea, al fine di elevare la soglia prevista per l'affidamento di lavori con procedura diretta dagli attuali 40mila euro a 150mila, e applicare la procedura negoziata, previa consultazione, ove esistenti, di </a:t>
                      </a:r>
                      <a:r>
                        <a:rPr lang="it-IT" sz="1500" b="0" dirty="0"/>
                        <a:t>almeno dieci operatori economici, per lavori da 150.000 euro fino a 350.000 euro. La disposizione in esame specifica che tali deroghe, introdotte nelle more di una complessiva revisione del Codice dei contratti pubblici, sono valide fino al 31 dicembre 2019.</a:t>
                      </a:r>
                    </a:p>
                  </a:txBody>
                  <a:tcPr marL="28817" marR="28817" marT="14408" marB="14408" anchor="ctr">
                    <a:lnL>
                      <a:noFill/>
                    </a:lnL>
                    <a:lnR>
                      <a:noFill/>
                    </a:lnR>
                    <a:lnT>
                      <a:noFill/>
                    </a:lnT>
                    <a:lnB>
                      <a:noFill/>
                    </a:lnB>
                  </a:tcPr>
                </a:tc>
                <a:extLst>
                  <a:ext uri="{0D108BD9-81ED-4DB2-BD59-A6C34878D82A}">
                    <a16:rowId xmlns="" xmlns:a16="http://schemas.microsoft.com/office/drawing/2014/main" val="918626484"/>
                  </a:ext>
                </a:extLst>
              </a:tr>
            </a:tbl>
          </a:graphicData>
        </a:graphic>
      </p:graphicFrame>
      <p:sp>
        <p:nvSpPr>
          <p:cNvPr id="5" name="Titolo 1">
            <a:extLst>
              <a:ext uri="{FF2B5EF4-FFF2-40B4-BE49-F238E27FC236}">
                <a16:creationId xmlns="" xmlns:a16="http://schemas.microsoft.com/office/drawing/2014/main" id="{65EEA9EA-1745-4147-9677-E56579ADCF93}"/>
              </a:ext>
            </a:extLst>
          </p:cNvPr>
          <p:cNvSpPr>
            <a:spLocks noGrp="1"/>
          </p:cNvSpPr>
          <p:nvPr>
            <p:ph type="title"/>
          </p:nvPr>
        </p:nvSpPr>
        <p:spPr>
          <a:xfrm>
            <a:off x="838080" y="365040"/>
            <a:ext cx="10515240" cy="736920"/>
          </a:xfrm>
        </p:spPr>
        <p:txBody>
          <a:bodyPr/>
          <a:lstStyle/>
          <a:p>
            <a:pPr algn="ctr"/>
            <a:r>
              <a:rPr lang="it-IT" dirty="0">
                <a:solidFill>
                  <a:schemeClr val="accent6">
                    <a:lumMod val="50000"/>
                  </a:schemeClr>
                </a:solidFill>
                <a:latin typeface="Candara" panose="020E0502030303020204" pitchFamily="34" charset="0"/>
              </a:rPr>
              <a:t>Gli investimenti</a:t>
            </a:r>
          </a:p>
        </p:txBody>
      </p:sp>
      <p:sp>
        <p:nvSpPr>
          <p:cNvPr id="2" name="Segnaposto numero diapositiva 1">
            <a:extLst>
              <a:ext uri="{FF2B5EF4-FFF2-40B4-BE49-F238E27FC236}">
                <a16:creationId xmlns="" xmlns:a16="http://schemas.microsoft.com/office/drawing/2014/main" id="{5A332AFE-83A9-49FA-950B-5854D959AB41}"/>
              </a:ext>
            </a:extLst>
          </p:cNvPr>
          <p:cNvSpPr>
            <a:spLocks noGrp="1"/>
          </p:cNvSpPr>
          <p:nvPr>
            <p:ph type="sldNum" sz="quarter" idx="8"/>
          </p:nvPr>
        </p:nvSpPr>
        <p:spPr/>
        <p:txBody>
          <a:bodyPr/>
          <a:lstStyle/>
          <a:p>
            <a:pPr lvl="0"/>
            <a:fld id="{6C7ACD77-A143-4BC5-9429-A46F3C2CEFCC}" type="slidenum">
              <a:rPr lang="it-IT" smtClean="0"/>
              <a:pPr lvl="0"/>
              <a:t>32</a:t>
            </a:fld>
            <a:endParaRPr lang="it-IT"/>
          </a:p>
        </p:txBody>
      </p:sp>
    </p:spTree>
    <p:extLst>
      <p:ext uri="{BB962C8B-B14F-4D97-AF65-F5344CB8AC3E}">
        <p14:creationId xmlns="" xmlns:p14="http://schemas.microsoft.com/office/powerpoint/2010/main" val="26402042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a:extLst>
              <a:ext uri="{FF2B5EF4-FFF2-40B4-BE49-F238E27FC236}">
                <a16:creationId xmlns="" xmlns:a16="http://schemas.microsoft.com/office/drawing/2014/main" id="{F156DFF4-A6B8-4B2F-A46B-D39BCC8DC795}"/>
              </a:ext>
            </a:extLst>
          </p:cNvPr>
          <p:cNvGraphicFramePr>
            <a:graphicFrameLocks noGrp="1"/>
          </p:cNvGraphicFramePr>
          <p:nvPr>
            <p:extLst/>
          </p:nvPr>
        </p:nvGraphicFramePr>
        <p:xfrm>
          <a:off x="409575" y="1243425"/>
          <a:ext cx="11601450" cy="5473632"/>
        </p:xfrm>
        <a:graphic>
          <a:graphicData uri="http://schemas.openxmlformats.org/drawingml/2006/table">
            <a:tbl>
              <a:tblPr/>
              <a:tblGrid>
                <a:gridCol w="689635">
                  <a:extLst>
                    <a:ext uri="{9D8B030D-6E8A-4147-A177-3AD203B41FA5}">
                      <a16:colId xmlns="" xmlns:a16="http://schemas.microsoft.com/office/drawing/2014/main" val="3076340262"/>
                    </a:ext>
                  </a:extLst>
                </a:gridCol>
                <a:gridCol w="10911815">
                  <a:extLst>
                    <a:ext uri="{9D8B030D-6E8A-4147-A177-3AD203B41FA5}">
                      <a16:colId xmlns="" xmlns:a16="http://schemas.microsoft.com/office/drawing/2014/main" val="1363019563"/>
                    </a:ext>
                  </a:extLst>
                </a:gridCol>
              </a:tblGrid>
              <a:tr h="1101605">
                <a:tc>
                  <a:txBody>
                    <a:bodyPr/>
                    <a:lstStyle/>
                    <a:p>
                      <a:pPr algn="ctr"/>
                      <a:r>
                        <a:rPr lang="it-IT" sz="1500" b="1"/>
                        <a:t>937</a:t>
                      </a:r>
                      <a:br>
                        <a:rPr lang="it-IT" sz="1500" b="1"/>
                      </a:br>
                      <a:r>
                        <a:rPr lang="it-IT" sz="1500" b="1"/>
                        <a:t>938</a:t>
                      </a:r>
                      <a:endParaRPr lang="it-IT" sz="1500"/>
                    </a:p>
                  </a:txBody>
                  <a:tcPr marL="27540" marR="27540" marT="13770" marB="13770" anchor="ctr">
                    <a:lnL>
                      <a:noFill/>
                    </a:lnL>
                    <a:lnR>
                      <a:noFill/>
                    </a:lnR>
                    <a:lnT>
                      <a:noFill/>
                    </a:lnT>
                    <a:lnB>
                      <a:noFill/>
                    </a:lnB>
                  </a:tcPr>
                </a:tc>
                <a:tc>
                  <a:txBody>
                    <a:bodyPr/>
                    <a:lstStyle/>
                    <a:p>
                      <a:r>
                        <a:rPr lang="it-IT" sz="1500" b="1" dirty="0"/>
                        <a:t>Disposizioni per il finanziamento degli investimenti regionali</a:t>
                      </a:r>
                      <a:r>
                        <a:rPr lang="it-IT" sz="1500" dirty="0"/>
                        <a:t/>
                      </a:r>
                      <a:br>
                        <a:rPr lang="it-IT" sz="1500" dirty="0"/>
                      </a:br>
                      <a:r>
                        <a:rPr lang="it-IT" sz="1500" dirty="0"/>
                        <a:t>I commi 937 e 938 apportano modifiche all'ordinamento contabile delle regioni al fine di favorire gli investimenti pubblici. Le norme stabilite dai commi 547-548 consentono alle regioni di finanziare gli investimenti con debiti da contrarre solo per far fronte ad effettive esigenze di cassa; il comma 560 consente alle regioni, nel caso di maggiori entrate tributarie che non rendono necessario il ricorso al debito previsto in bilancio per finanziare gli investimenti, di modificare la distribuzione delle coperture al fine di non contrarre il debito.</a:t>
                      </a:r>
                    </a:p>
                  </a:txBody>
                  <a:tcPr marL="27540" marR="27540" marT="13770" marB="13770" anchor="ctr">
                    <a:lnL>
                      <a:noFill/>
                    </a:lnL>
                    <a:lnR>
                      <a:noFill/>
                    </a:lnR>
                    <a:lnT>
                      <a:noFill/>
                    </a:lnT>
                    <a:lnB>
                      <a:noFill/>
                    </a:lnB>
                  </a:tcPr>
                </a:tc>
                <a:extLst>
                  <a:ext uri="{0D108BD9-81ED-4DB2-BD59-A6C34878D82A}">
                    <a16:rowId xmlns="" xmlns:a16="http://schemas.microsoft.com/office/drawing/2014/main" val="1753091896"/>
                  </a:ext>
                </a:extLst>
              </a:tr>
              <a:tr h="771123">
                <a:tc>
                  <a:txBody>
                    <a:bodyPr/>
                    <a:lstStyle/>
                    <a:p>
                      <a:pPr algn="ctr"/>
                      <a:r>
                        <a:rPr lang="it-IT" sz="1500" b="1"/>
                        <a:t>951</a:t>
                      </a:r>
                      <a:endParaRPr lang="it-IT" sz="1500"/>
                    </a:p>
                  </a:txBody>
                  <a:tcPr marL="27540" marR="27540" marT="13770" marB="13770" anchor="ctr">
                    <a:lnL>
                      <a:noFill/>
                    </a:lnL>
                    <a:lnR>
                      <a:noFill/>
                    </a:lnR>
                    <a:lnT>
                      <a:noFill/>
                    </a:lnT>
                    <a:lnB>
                      <a:noFill/>
                    </a:lnB>
                  </a:tcPr>
                </a:tc>
                <a:tc>
                  <a:txBody>
                    <a:bodyPr/>
                    <a:lstStyle/>
                    <a:p>
                      <a:r>
                        <a:rPr lang="it-IT" sz="1500" b="1" dirty="0"/>
                        <a:t>Commissari per il completamento del Piano nazionale per le città</a:t>
                      </a:r>
                      <a:r>
                        <a:rPr lang="it-IT" sz="1500" dirty="0"/>
                        <a:t/>
                      </a:r>
                      <a:br>
                        <a:rPr lang="it-IT" sz="1500" dirty="0"/>
                      </a:br>
                      <a:r>
                        <a:rPr lang="it-IT" sz="1500" dirty="0"/>
                        <a:t>Il comma 951 detta disposizioni finalizzate al completamento degli interventi del Piano nazionale per le città. A tal fine viene prevista e disciplinata, in caso di inerzia realizzativa, sentito il comune interessato, la nomina di Commissari, con oneri a carico delle risorse destinate dal Piano al medesimo comune .</a:t>
                      </a:r>
                    </a:p>
                  </a:txBody>
                  <a:tcPr marL="27540" marR="27540" marT="13770" marB="13770" anchor="ctr">
                    <a:lnL>
                      <a:noFill/>
                    </a:lnL>
                    <a:lnR>
                      <a:noFill/>
                    </a:lnR>
                    <a:lnT>
                      <a:noFill/>
                    </a:lnT>
                    <a:lnB>
                      <a:noFill/>
                    </a:lnB>
                  </a:tcPr>
                </a:tc>
                <a:extLst>
                  <a:ext uri="{0D108BD9-81ED-4DB2-BD59-A6C34878D82A}">
                    <a16:rowId xmlns="" xmlns:a16="http://schemas.microsoft.com/office/drawing/2014/main" val="1840878400"/>
                  </a:ext>
                </a:extLst>
              </a:tr>
              <a:tr h="1018984">
                <a:tc>
                  <a:txBody>
                    <a:bodyPr/>
                    <a:lstStyle/>
                    <a:p>
                      <a:pPr algn="ctr"/>
                      <a:r>
                        <a:rPr lang="it-IT" sz="1500"/>
                        <a:t/>
                      </a:r>
                      <a:br>
                        <a:rPr lang="it-IT" sz="1500"/>
                      </a:br>
                      <a:r>
                        <a:rPr lang="it-IT" sz="1500" b="1"/>
                        <a:t>961</a:t>
                      </a:r>
                      <a:endParaRPr lang="it-IT" sz="1500"/>
                    </a:p>
                    <a:p>
                      <a:pPr algn="ctr"/>
                      <a:r>
                        <a:rPr lang="it-IT" sz="1500" b="1"/>
                        <a:t>964</a:t>
                      </a:r>
                      <a:endParaRPr lang="it-IT" sz="1500"/>
                    </a:p>
                  </a:txBody>
                  <a:tcPr marL="27540" marR="27540" marT="13770" marB="13770" anchor="ctr">
                    <a:lnL>
                      <a:noFill/>
                    </a:lnL>
                    <a:lnR>
                      <a:noFill/>
                    </a:lnR>
                    <a:lnT>
                      <a:noFill/>
                    </a:lnT>
                    <a:lnB>
                      <a:noFill/>
                    </a:lnB>
                  </a:tcPr>
                </a:tc>
                <a:tc>
                  <a:txBody>
                    <a:bodyPr/>
                    <a:lstStyle/>
                    <a:p>
                      <a:r>
                        <a:rPr lang="it-IT" sz="1500" b="1" dirty="0"/>
                        <a:t>Rinegoziazione debiti enti locali con Cassa Depositi</a:t>
                      </a:r>
                      <a:r>
                        <a:rPr lang="it-IT" sz="1500" dirty="0"/>
                        <a:t/>
                      </a:r>
                      <a:br>
                        <a:rPr lang="it-IT" sz="1500" dirty="0"/>
                      </a:br>
                      <a:r>
                        <a:rPr lang="it-IT" sz="1500" dirty="0"/>
                        <a:t>I commi da 961 a 964 introducono la possibilità di rinegoziare i mutui concessi dalla Cassa depositi e prestiti S.p.a. a comuni, province e città metropolitane e trasferiti al MEF. Il comma 565 dispone la possibilità di rinegoziare i mutui specificandone la finalità nella riduzione dell'ammontare di passività a carico degli enti e rinviando al comma 566 per l'indicazione delle caratteristiche che i mutui debbono presentare per poter essere oggetto di rinegoziazione. Mantiene inoltre ferma l'articolazione temporale dei piani di ammortamento</a:t>
                      </a:r>
                    </a:p>
                  </a:txBody>
                  <a:tcPr marL="27540" marR="27540" marT="13770" marB="13770" anchor="ctr">
                    <a:lnL>
                      <a:noFill/>
                    </a:lnL>
                    <a:lnR>
                      <a:noFill/>
                    </a:lnR>
                    <a:lnT>
                      <a:noFill/>
                    </a:lnT>
                    <a:lnB>
                      <a:noFill/>
                    </a:lnB>
                  </a:tcPr>
                </a:tc>
                <a:extLst>
                  <a:ext uri="{0D108BD9-81ED-4DB2-BD59-A6C34878D82A}">
                    <a16:rowId xmlns="" xmlns:a16="http://schemas.microsoft.com/office/drawing/2014/main" val="3096327992"/>
                  </a:ext>
                </a:extLst>
              </a:tr>
              <a:tr h="1018984">
                <a:tc>
                  <a:txBody>
                    <a:bodyPr/>
                    <a:lstStyle/>
                    <a:p>
                      <a:pPr algn="ctr"/>
                      <a:r>
                        <a:rPr lang="it-IT" sz="1500" b="1" dirty="0"/>
                        <a:t>1130</a:t>
                      </a:r>
                      <a:endParaRPr lang="it-IT" sz="1500" dirty="0"/>
                    </a:p>
                  </a:txBody>
                  <a:tcPr marL="28627" marR="28627" marT="14314" marB="14314" anchor="ctr">
                    <a:lnL>
                      <a:noFill/>
                    </a:lnL>
                    <a:lnR>
                      <a:noFill/>
                    </a:lnR>
                    <a:lnT>
                      <a:noFill/>
                    </a:lnT>
                    <a:lnB>
                      <a:noFill/>
                    </a:lnB>
                  </a:tcPr>
                </a:tc>
                <a:tc>
                  <a:txBody>
                    <a:bodyPr/>
                    <a:lstStyle/>
                    <a:p>
                      <a:r>
                        <a:rPr lang="it-IT" sz="1500" b="1" dirty="0"/>
                        <a:t>Utilizzo da parte delle Regioni delle risorse disponibili per il dissesto idrogeologico</a:t>
                      </a:r>
                      <a:r>
                        <a:rPr lang="it-IT" sz="1500" dirty="0"/>
                        <a:t/>
                      </a:r>
                      <a:br>
                        <a:rPr lang="it-IT" sz="1500" dirty="0"/>
                      </a:br>
                      <a:r>
                        <a:rPr lang="it-IT" sz="1500" dirty="0"/>
                        <a:t>Il comma 1030 prevede che per la realizzazione di interventi nel settore della prevenzione dei rischi ambientali e del dissesto idrogeologico, le Regioni utilizzano in via prioritaria le risorse allo scopo disponibili nell'ambito dei programmi cofinanziati dai fondi della programmazione europea 2014/2020, nonché nell'ambito dei programmi complementari di azione e coesione</a:t>
                      </a:r>
                    </a:p>
                  </a:txBody>
                  <a:tcPr marL="28627" marR="28627" marT="14314" marB="14314" anchor="ctr">
                    <a:lnL>
                      <a:noFill/>
                    </a:lnL>
                    <a:lnR>
                      <a:noFill/>
                    </a:lnR>
                    <a:lnT>
                      <a:noFill/>
                    </a:lnT>
                    <a:lnB>
                      <a:noFill/>
                    </a:lnB>
                  </a:tcPr>
                </a:tc>
                <a:extLst>
                  <a:ext uri="{0D108BD9-81ED-4DB2-BD59-A6C34878D82A}">
                    <a16:rowId xmlns="" xmlns:a16="http://schemas.microsoft.com/office/drawing/2014/main" val="1746094346"/>
                  </a:ext>
                </a:extLst>
              </a:tr>
              <a:tr h="1018984">
                <a:tc>
                  <a:txBody>
                    <a:bodyPr/>
                    <a:lstStyle/>
                    <a:p>
                      <a:pPr algn="ctr"/>
                      <a:r>
                        <a:rPr lang="it-IT" sz="1500" b="1"/>
                        <a:t>1138</a:t>
                      </a:r>
                      <a:endParaRPr lang="it-IT" sz="1500"/>
                    </a:p>
                  </a:txBody>
                  <a:tcPr marL="28627" marR="28627" marT="14314" marB="14314" anchor="ctr">
                    <a:lnL>
                      <a:noFill/>
                    </a:lnL>
                    <a:lnR>
                      <a:noFill/>
                    </a:lnR>
                    <a:lnT>
                      <a:noFill/>
                    </a:lnT>
                    <a:lnB>
                      <a:noFill/>
                    </a:lnB>
                  </a:tcPr>
                </a:tc>
                <a:tc>
                  <a:txBody>
                    <a:bodyPr/>
                    <a:lstStyle/>
                    <a:p>
                      <a:r>
                        <a:rPr lang="it-IT" sz="1500" b="1" dirty="0"/>
                        <a:t>Proroghe di termini in materia di edilizia scolastica</a:t>
                      </a:r>
                      <a:r>
                        <a:rPr lang="it-IT" sz="1500" dirty="0"/>
                        <a:t/>
                      </a:r>
                      <a:br>
                        <a:rPr lang="it-IT" sz="1500" dirty="0"/>
                      </a:br>
                      <a:r>
                        <a:rPr lang="it-IT" sz="1500" dirty="0"/>
                        <a:t>L'articolo 1, </a:t>
                      </a:r>
                      <a:r>
                        <a:rPr lang="it-IT" sz="1500" b="1" dirty="0"/>
                        <a:t>comma 1138, lettera a)</a:t>
                      </a:r>
                      <a:r>
                        <a:rPr lang="it-IT" sz="1500" dirty="0"/>
                        <a:t> proroga (dal 31 dicembre 2018) al 31 dicembre 2019 il termine per alcuni pagamenti in materia di edilizia scolastica. In particolare, la proroga riguarda il termine per i pagamenti da parte degli enti locali, secondo gli stati di avanzamento dei lavori debitamente certificati, relativi alla riqualificazione e messa in sicurezza degli istituti scolastici statali, di cui all'art. 18, commi da 8-ter a 8-sexies, del D.L. 69/2013 (L. 98/2013).</a:t>
                      </a:r>
                    </a:p>
                  </a:txBody>
                  <a:tcPr marL="28627" marR="28627" marT="14314" marB="14314" anchor="ctr">
                    <a:lnL>
                      <a:noFill/>
                    </a:lnL>
                    <a:lnR>
                      <a:noFill/>
                    </a:lnR>
                    <a:lnT>
                      <a:noFill/>
                    </a:lnT>
                    <a:lnB>
                      <a:noFill/>
                    </a:lnB>
                  </a:tcPr>
                </a:tc>
                <a:extLst>
                  <a:ext uri="{0D108BD9-81ED-4DB2-BD59-A6C34878D82A}">
                    <a16:rowId xmlns="" xmlns:a16="http://schemas.microsoft.com/office/drawing/2014/main" val="3042057871"/>
                  </a:ext>
                </a:extLst>
              </a:tr>
            </a:tbl>
          </a:graphicData>
        </a:graphic>
      </p:graphicFrame>
      <p:sp>
        <p:nvSpPr>
          <p:cNvPr id="5" name="Titolo 1">
            <a:extLst>
              <a:ext uri="{FF2B5EF4-FFF2-40B4-BE49-F238E27FC236}">
                <a16:creationId xmlns="" xmlns:a16="http://schemas.microsoft.com/office/drawing/2014/main" id="{5D6BD8DE-011B-4E35-AAEF-46D314394B0F}"/>
              </a:ext>
            </a:extLst>
          </p:cNvPr>
          <p:cNvSpPr>
            <a:spLocks noGrp="1"/>
          </p:cNvSpPr>
          <p:nvPr>
            <p:ph type="title"/>
          </p:nvPr>
        </p:nvSpPr>
        <p:spPr>
          <a:xfrm>
            <a:off x="838080" y="365040"/>
            <a:ext cx="10515240" cy="736920"/>
          </a:xfrm>
        </p:spPr>
        <p:txBody>
          <a:bodyPr/>
          <a:lstStyle/>
          <a:p>
            <a:pPr algn="ctr"/>
            <a:r>
              <a:rPr lang="it-IT" dirty="0">
                <a:solidFill>
                  <a:schemeClr val="accent6">
                    <a:lumMod val="50000"/>
                  </a:schemeClr>
                </a:solidFill>
                <a:latin typeface="Candara" panose="020E0502030303020204" pitchFamily="34" charset="0"/>
              </a:rPr>
              <a:t>Gli investimenti</a:t>
            </a:r>
          </a:p>
        </p:txBody>
      </p:sp>
      <p:sp>
        <p:nvSpPr>
          <p:cNvPr id="2" name="Segnaposto numero diapositiva 1">
            <a:extLst>
              <a:ext uri="{FF2B5EF4-FFF2-40B4-BE49-F238E27FC236}">
                <a16:creationId xmlns="" xmlns:a16="http://schemas.microsoft.com/office/drawing/2014/main" id="{E9FE15C8-3227-4658-873D-F0B874CF8542}"/>
              </a:ext>
            </a:extLst>
          </p:cNvPr>
          <p:cNvSpPr>
            <a:spLocks noGrp="1"/>
          </p:cNvSpPr>
          <p:nvPr>
            <p:ph type="sldNum" sz="quarter" idx="8"/>
          </p:nvPr>
        </p:nvSpPr>
        <p:spPr/>
        <p:txBody>
          <a:bodyPr/>
          <a:lstStyle/>
          <a:p>
            <a:pPr lvl="0"/>
            <a:fld id="{6C7ACD77-A143-4BC5-9429-A46F3C2CEFCC}" type="slidenum">
              <a:rPr lang="it-IT" smtClean="0"/>
              <a:pPr lvl="0"/>
              <a:t>33</a:t>
            </a:fld>
            <a:endParaRPr lang="it-IT"/>
          </a:p>
        </p:txBody>
      </p:sp>
    </p:spTree>
    <p:extLst>
      <p:ext uri="{BB962C8B-B14F-4D97-AF65-F5344CB8AC3E}">
        <p14:creationId xmlns="" xmlns:p14="http://schemas.microsoft.com/office/powerpoint/2010/main" val="34923680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reeform 1">
            <a:extLst>
              <a:ext uri="{FF2B5EF4-FFF2-40B4-BE49-F238E27FC236}">
                <a16:creationId xmlns="" xmlns:a16="http://schemas.microsoft.com/office/drawing/2014/main" id="{13DBA2D9-D417-4096-885E-A34570E4CAEA}"/>
              </a:ext>
            </a:extLst>
          </p:cNvPr>
          <p:cNvSpPr>
            <a:spLocks noChangeArrowheads="1"/>
          </p:cNvSpPr>
          <p:nvPr/>
        </p:nvSpPr>
        <p:spPr bwMode="auto">
          <a:xfrm>
            <a:off x="584543" y="201812"/>
            <a:ext cx="10357777" cy="922933"/>
          </a:xfrm>
          <a:custGeom>
            <a:avLst/>
            <a:gdLst>
              <a:gd name="T0" fmla="*/ 0 w 21600"/>
              <a:gd name="T1" fmla="*/ 0 h 21600"/>
              <a:gd name="T2" fmla="*/ 2147483647 w 21600"/>
              <a:gd name="T3" fmla="*/ 0 h 21600"/>
              <a:gd name="T4" fmla="*/ 2147483647 w 21600"/>
              <a:gd name="T5" fmla="*/ 19708642 h 21600"/>
              <a:gd name="T6" fmla="*/ 0 w 21600"/>
              <a:gd name="T7" fmla="*/ 19708642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50760" tIns="25380" rIns="50760" bIns="25380" anchorCtr="1"/>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pPr algn="ctr" eaLnBrk="1">
              <a:lnSpc>
                <a:spcPct val="90000"/>
              </a:lnSpc>
            </a:pPr>
            <a:r>
              <a:rPr lang="it-IT" altLang="it-IT" sz="2400" b="1" dirty="0">
                <a:solidFill>
                  <a:schemeClr val="accent6">
                    <a:lumMod val="50000"/>
                  </a:schemeClr>
                </a:solidFill>
                <a:latin typeface="Candara" panose="020E0502030303020204" pitchFamily="34" charset="0"/>
              </a:rPr>
              <a:t>La Legge di bilancio 2019 e le assunzioni nelle p.a.</a:t>
            </a:r>
          </a:p>
        </p:txBody>
      </p:sp>
      <p:sp>
        <p:nvSpPr>
          <p:cNvPr id="10244" name="Freeform 3">
            <a:extLst>
              <a:ext uri="{FF2B5EF4-FFF2-40B4-BE49-F238E27FC236}">
                <a16:creationId xmlns="" xmlns:a16="http://schemas.microsoft.com/office/drawing/2014/main" id="{84A02EA6-9262-449F-9988-E680957F5A23}"/>
              </a:ext>
            </a:extLst>
          </p:cNvPr>
          <p:cNvSpPr>
            <a:spLocks noChangeArrowheads="1"/>
          </p:cNvSpPr>
          <p:nvPr/>
        </p:nvSpPr>
        <p:spPr bwMode="auto">
          <a:xfrm>
            <a:off x="3995738" y="2481264"/>
            <a:ext cx="3600450" cy="2486025"/>
          </a:xfrm>
          <a:custGeom>
            <a:avLst/>
            <a:gdLst>
              <a:gd name="T0" fmla="*/ 0 w 21600"/>
              <a:gd name="T1" fmla="*/ 0 h 21600"/>
              <a:gd name="T2" fmla="*/ 1066933409 w 21600"/>
              <a:gd name="T3" fmla="*/ 0 h 21600"/>
              <a:gd name="T4" fmla="*/ 1066933409 w 21600"/>
              <a:gd name="T5" fmla="*/ 508668307 h 21600"/>
              <a:gd name="T6" fmla="*/ 0 w 21600"/>
              <a:gd name="T7" fmla="*/ 508668307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000000"/>
                </a:solidFill>
                <a:round/>
                <a:headEnd/>
                <a:tailEnd/>
              </a14:hiddenLine>
            </a:ext>
          </a:extLst>
        </p:spPr>
        <p:txBody>
          <a:bodyPr wrap="none" anchor="ctr"/>
          <a:lstStyle/>
          <a:p>
            <a:endParaRPr lang="it-IT" sz="1350"/>
          </a:p>
        </p:txBody>
      </p:sp>
      <p:sp>
        <p:nvSpPr>
          <p:cNvPr id="10245" name="Freeform 4">
            <a:extLst>
              <a:ext uri="{FF2B5EF4-FFF2-40B4-BE49-F238E27FC236}">
                <a16:creationId xmlns="" xmlns:a16="http://schemas.microsoft.com/office/drawing/2014/main" id="{3E88C27D-EDC5-433D-B206-8CD3671D59B5}"/>
              </a:ext>
            </a:extLst>
          </p:cNvPr>
          <p:cNvSpPr>
            <a:spLocks noChangeArrowheads="1"/>
          </p:cNvSpPr>
          <p:nvPr/>
        </p:nvSpPr>
        <p:spPr bwMode="auto">
          <a:xfrm>
            <a:off x="417250" y="1259841"/>
            <a:ext cx="11181715" cy="5375790"/>
          </a:xfrm>
          <a:custGeom>
            <a:avLst/>
            <a:gdLst>
              <a:gd name="T0" fmla="*/ 0 w 21600"/>
              <a:gd name="T1" fmla="*/ 0 h 21600"/>
              <a:gd name="T2" fmla="*/ 2147483647 w 21600"/>
              <a:gd name="T3" fmla="*/ 0 h 21600"/>
              <a:gd name="T4" fmla="*/ 2147483647 w 21600"/>
              <a:gd name="T5" fmla="*/ 1159902081 h 21600"/>
              <a:gd name="T6" fmla="*/ 0 w 21600"/>
              <a:gd name="T7" fmla="*/ 1159902081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square" lIns="50760" tIns="25380" rIns="50760" bIns="2538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endParaRPr lang="it-IT" dirty="0"/>
          </a:p>
          <a:p>
            <a:r>
              <a:rPr lang="it-IT" dirty="0"/>
              <a:t>Per l'anno 2019 la Presidenza del Consiglio dei ministri, tutti i ministeri, gli Enti pubblici non economici, le agenzie fiscali e le Università non possono effettuare assunzioni di personale a tempo indeterminato "con decorrenza giuridica ed economica anteriore al 15 novembre 2019"</a:t>
            </a:r>
          </a:p>
          <a:p>
            <a:endParaRPr lang="it-IT" dirty="0"/>
          </a:p>
          <a:p>
            <a:r>
              <a:rPr lang="it-IT" dirty="0"/>
              <a:t>Da gennaio Regioni ed enti locali possono assumere a tempo indeterminato dipendenti nel tetto del 100% dei risparmi dei cessati degli anni precedenti. La manovra non introduce limiti ulteriori, e i Comuni possono inoltre assumere vigili a tempo indeterminato senza superare la spesa per il personale della vigilanza del 2016. </a:t>
            </a:r>
          </a:p>
          <a:p>
            <a:endParaRPr lang="it-IT" dirty="0"/>
          </a:p>
          <a:p>
            <a:r>
              <a:rPr lang="it-IT" dirty="0"/>
              <a:t>Le Regioni possono effettuare assunzioni a tempo indeterminato per l’attivazione del numero unico di emergenza e a tempo determinato per specifiche esigenze di accelerazione degli investimenti. </a:t>
            </a:r>
          </a:p>
          <a:p>
            <a:endParaRPr lang="it-IT" dirty="0"/>
          </a:p>
          <a:p>
            <a:r>
              <a:rPr lang="it-IT" dirty="0"/>
              <a:t>Le Province e le Città metropolitane devono indirizzare le proprie assunzioni in primo luogo per elevate professionalità nell’edilizia scolastica e nella manutenzione delle strade. </a:t>
            </a:r>
          </a:p>
          <a:p>
            <a:endParaRPr lang="it-IT" dirty="0"/>
          </a:p>
          <a:p>
            <a:endParaRPr lang="it-IT" dirty="0"/>
          </a:p>
          <a:p>
            <a:endParaRPr lang="it-IT" dirty="0">
              <a:latin typeface="Candara" panose="020E0502030303020204" pitchFamily="34" charset="0"/>
            </a:endParaRPr>
          </a:p>
          <a:p>
            <a:endParaRPr lang="it-IT" sz="2000" dirty="0">
              <a:latin typeface="Candara" panose="020E0502030303020204" pitchFamily="34" charset="0"/>
            </a:endParaRPr>
          </a:p>
          <a:p>
            <a:r>
              <a:rPr lang="it-IT" sz="2000" dirty="0">
                <a:latin typeface="Candara" panose="020E0502030303020204" pitchFamily="34" charset="0"/>
              </a:rPr>
              <a:t> </a:t>
            </a:r>
          </a:p>
        </p:txBody>
      </p:sp>
      <p:sp>
        <p:nvSpPr>
          <p:cNvPr id="2" name="Rettangolo 1">
            <a:extLst>
              <a:ext uri="{FF2B5EF4-FFF2-40B4-BE49-F238E27FC236}">
                <a16:creationId xmlns="" xmlns:a16="http://schemas.microsoft.com/office/drawing/2014/main" id="{74D656CD-44E4-4CD6-994D-5BDFD59BBEA5}"/>
              </a:ext>
            </a:extLst>
          </p:cNvPr>
          <p:cNvSpPr/>
          <p:nvPr/>
        </p:nvSpPr>
        <p:spPr>
          <a:xfrm>
            <a:off x="9853136" y="5854204"/>
            <a:ext cx="284052" cy="307777"/>
          </a:xfrm>
          <a:prstGeom prst="rect">
            <a:avLst/>
          </a:prstGeom>
        </p:spPr>
        <p:txBody>
          <a:bodyPr wrap="none">
            <a:spAutoFit/>
          </a:bodyPr>
          <a:lstStyle/>
          <a:p>
            <a:r>
              <a:rPr lang="it-IT" sz="1400" dirty="0">
                <a:solidFill>
                  <a:schemeClr val="bg1"/>
                </a:solidFill>
              </a:rPr>
              <a:t>8</a:t>
            </a:r>
          </a:p>
        </p:txBody>
      </p:sp>
      <p:sp>
        <p:nvSpPr>
          <p:cNvPr id="6" name="Segnaposto numero diapositiva 5"/>
          <p:cNvSpPr>
            <a:spLocks noGrp="1"/>
          </p:cNvSpPr>
          <p:nvPr>
            <p:ph type="sldNum" sz="quarter" idx="12"/>
          </p:nvPr>
        </p:nvSpPr>
        <p:spPr/>
        <p:txBody>
          <a:bodyPr/>
          <a:lstStyle/>
          <a:p>
            <a:fld id="{04367BCE-68C4-48F0-967E-BA0255BE7097}" type="slidenum">
              <a:rPr lang="it-IT" smtClean="0"/>
              <a:pPr/>
              <a:t>34</a:t>
            </a:fld>
            <a:endParaRPr lang="it-IT"/>
          </a:p>
        </p:txBody>
      </p:sp>
    </p:spTree>
    <p:extLst>
      <p:ext uri="{BB962C8B-B14F-4D97-AF65-F5344CB8AC3E}">
        <p14:creationId xmlns="" xmlns:p14="http://schemas.microsoft.com/office/powerpoint/2010/main" val="40624006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reeform 1">
            <a:extLst>
              <a:ext uri="{FF2B5EF4-FFF2-40B4-BE49-F238E27FC236}">
                <a16:creationId xmlns="" xmlns:a16="http://schemas.microsoft.com/office/drawing/2014/main" id="{13DBA2D9-D417-4096-885E-A34570E4CAEA}"/>
              </a:ext>
            </a:extLst>
          </p:cNvPr>
          <p:cNvSpPr>
            <a:spLocks noChangeArrowheads="1"/>
          </p:cNvSpPr>
          <p:nvPr/>
        </p:nvSpPr>
        <p:spPr bwMode="auto">
          <a:xfrm>
            <a:off x="584543" y="201812"/>
            <a:ext cx="10357777" cy="922933"/>
          </a:xfrm>
          <a:custGeom>
            <a:avLst/>
            <a:gdLst>
              <a:gd name="T0" fmla="*/ 0 w 21600"/>
              <a:gd name="T1" fmla="*/ 0 h 21600"/>
              <a:gd name="T2" fmla="*/ 2147483647 w 21600"/>
              <a:gd name="T3" fmla="*/ 0 h 21600"/>
              <a:gd name="T4" fmla="*/ 2147483647 w 21600"/>
              <a:gd name="T5" fmla="*/ 19708642 h 21600"/>
              <a:gd name="T6" fmla="*/ 0 w 21600"/>
              <a:gd name="T7" fmla="*/ 19708642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50760" tIns="25380" rIns="50760" bIns="25380" anchorCtr="1"/>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pPr algn="ctr" eaLnBrk="1">
              <a:lnSpc>
                <a:spcPct val="90000"/>
              </a:lnSpc>
            </a:pPr>
            <a:r>
              <a:rPr lang="it-IT" altLang="it-IT" sz="2400" b="1" dirty="0">
                <a:solidFill>
                  <a:schemeClr val="accent6">
                    <a:lumMod val="50000"/>
                  </a:schemeClr>
                </a:solidFill>
                <a:latin typeface="Candara" panose="020E0502030303020204" pitchFamily="34" charset="0"/>
              </a:rPr>
              <a:t>La programmazione degli enti territoriali in Lombardia. I nodi da sciogliere</a:t>
            </a:r>
          </a:p>
        </p:txBody>
      </p:sp>
      <p:sp>
        <p:nvSpPr>
          <p:cNvPr id="10244" name="Freeform 3">
            <a:extLst>
              <a:ext uri="{FF2B5EF4-FFF2-40B4-BE49-F238E27FC236}">
                <a16:creationId xmlns="" xmlns:a16="http://schemas.microsoft.com/office/drawing/2014/main" id="{84A02EA6-9262-449F-9988-E680957F5A23}"/>
              </a:ext>
            </a:extLst>
          </p:cNvPr>
          <p:cNvSpPr>
            <a:spLocks noChangeArrowheads="1"/>
          </p:cNvSpPr>
          <p:nvPr/>
        </p:nvSpPr>
        <p:spPr bwMode="auto">
          <a:xfrm>
            <a:off x="3995738" y="2481264"/>
            <a:ext cx="3600450" cy="2486025"/>
          </a:xfrm>
          <a:custGeom>
            <a:avLst/>
            <a:gdLst>
              <a:gd name="T0" fmla="*/ 0 w 21600"/>
              <a:gd name="T1" fmla="*/ 0 h 21600"/>
              <a:gd name="T2" fmla="*/ 1066933409 w 21600"/>
              <a:gd name="T3" fmla="*/ 0 h 21600"/>
              <a:gd name="T4" fmla="*/ 1066933409 w 21600"/>
              <a:gd name="T5" fmla="*/ 508668307 h 21600"/>
              <a:gd name="T6" fmla="*/ 0 w 21600"/>
              <a:gd name="T7" fmla="*/ 508668307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000000"/>
                </a:solidFill>
                <a:round/>
                <a:headEnd/>
                <a:tailEnd/>
              </a14:hiddenLine>
            </a:ext>
          </a:extLst>
        </p:spPr>
        <p:txBody>
          <a:bodyPr wrap="none" anchor="ctr"/>
          <a:lstStyle/>
          <a:p>
            <a:endParaRPr lang="it-IT" sz="1350"/>
          </a:p>
        </p:txBody>
      </p:sp>
      <p:sp>
        <p:nvSpPr>
          <p:cNvPr id="10245" name="Freeform 4">
            <a:extLst>
              <a:ext uri="{FF2B5EF4-FFF2-40B4-BE49-F238E27FC236}">
                <a16:creationId xmlns="" xmlns:a16="http://schemas.microsoft.com/office/drawing/2014/main" id="{3E88C27D-EDC5-433D-B206-8CD3671D59B5}"/>
              </a:ext>
            </a:extLst>
          </p:cNvPr>
          <p:cNvSpPr>
            <a:spLocks noChangeArrowheads="1"/>
          </p:cNvSpPr>
          <p:nvPr/>
        </p:nvSpPr>
        <p:spPr bwMode="auto">
          <a:xfrm>
            <a:off x="276225" y="1269366"/>
            <a:ext cx="11820525" cy="5837455"/>
          </a:xfrm>
          <a:custGeom>
            <a:avLst/>
            <a:gdLst>
              <a:gd name="T0" fmla="*/ 0 w 21600"/>
              <a:gd name="T1" fmla="*/ 0 h 21600"/>
              <a:gd name="T2" fmla="*/ 2147483647 w 21600"/>
              <a:gd name="T3" fmla="*/ 0 h 21600"/>
              <a:gd name="T4" fmla="*/ 2147483647 w 21600"/>
              <a:gd name="T5" fmla="*/ 1159902081 h 21600"/>
              <a:gd name="T6" fmla="*/ 0 w 21600"/>
              <a:gd name="T7" fmla="*/ 1159902081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square" lIns="50760" tIns="25380" rIns="50760" bIns="2538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pPr marL="342900" indent="-342900">
              <a:buFont typeface="Wingdings" panose="05000000000000000000" pitchFamily="2" charset="2"/>
              <a:buChar char="q"/>
            </a:pPr>
            <a:r>
              <a:rPr lang="it-IT" sz="2000" dirty="0">
                <a:latin typeface="Calibri" panose="020F0502020204030204" pitchFamily="34" charset="0"/>
                <a:cs typeface="Calibri" panose="020F0502020204030204" pitchFamily="34" charset="0"/>
              </a:rPr>
              <a:t>Politiche di area vasta – Regione – ambiti territoriali ottimali per la gestione associata di funzioni e  servizi – coinvolgimento di tutti i comuni nella cooperazione istituzionale</a:t>
            </a:r>
          </a:p>
          <a:p>
            <a:pPr marL="342900" indent="-342900">
              <a:buFont typeface="Wingdings" panose="05000000000000000000" pitchFamily="2" charset="2"/>
              <a:buChar char="q"/>
            </a:pPr>
            <a:r>
              <a:rPr lang="it-IT" sz="2000" dirty="0">
                <a:latin typeface="Calibri" panose="020F0502020204030204" pitchFamily="34" charset="0"/>
                <a:cs typeface="Calibri" panose="020F0502020204030204" pitchFamily="34" charset="0"/>
              </a:rPr>
              <a:t>Operatività delle aree omogenee</a:t>
            </a:r>
          </a:p>
          <a:p>
            <a:pPr marL="342900" indent="-342900"/>
            <a:endParaRPr lang="it-IT" sz="2000" dirty="0">
              <a:latin typeface="Calibri" panose="020F0502020204030204" pitchFamily="34" charset="0"/>
              <a:cs typeface="Calibri" panose="020F0502020204030204" pitchFamily="34" charset="0"/>
            </a:endParaRPr>
          </a:p>
          <a:p>
            <a:pPr marL="342900" indent="-342900">
              <a:buFont typeface="Wingdings" panose="05000000000000000000" pitchFamily="2" charset="2"/>
              <a:buChar char="q"/>
            </a:pPr>
            <a:r>
              <a:rPr lang="it-IT" sz="2000" dirty="0">
                <a:latin typeface="Calibri" panose="020F0502020204030204" pitchFamily="34" charset="0"/>
                <a:cs typeface="Calibri" panose="020F0502020204030204" pitchFamily="34" charset="0"/>
              </a:rPr>
              <a:t>Dimensionamento dei piccoli comuni – fusione – </a:t>
            </a:r>
          </a:p>
          <a:p>
            <a:pPr marL="342900" indent="-342900">
              <a:buFont typeface="Wingdings" panose="05000000000000000000" pitchFamily="2" charset="2"/>
              <a:buChar char="q"/>
            </a:pPr>
            <a:r>
              <a:rPr lang="it-IT" sz="2000" dirty="0">
                <a:latin typeface="Calibri" panose="020F0502020204030204" pitchFamily="34" charset="0"/>
                <a:cs typeface="Calibri" panose="020F0502020204030204" pitchFamily="34" charset="0"/>
              </a:rPr>
              <a:t>Indirizzi nazionali e regionali per la costituzione di unioni di comuni più «utili». </a:t>
            </a:r>
          </a:p>
          <a:p>
            <a:pPr marL="342900" indent="-342900">
              <a:buFont typeface="Wingdings" panose="05000000000000000000" pitchFamily="2" charset="2"/>
              <a:buChar char="q"/>
            </a:pPr>
            <a:endParaRPr lang="it-IT" sz="2000" dirty="0">
              <a:latin typeface="Calibri" panose="020F0502020204030204" pitchFamily="34" charset="0"/>
              <a:cs typeface="Calibri" panose="020F0502020204030204" pitchFamily="34" charset="0"/>
            </a:endParaRPr>
          </a:p>
          <a:p>
            <a:pPr marL="342900" indent="-342900">
              <a:buFont typeface="Wingdings" panose="05000000000000000000" pitchFamily="2" charset="2"/>
              <a:buChar char="q"/>
            </a:pPr>
            <a:r>
              <a:rPr lang="it-IT" sz="2000" dirty="0">
                <a:latin typeface="Calibri" panose="020F0502020204030204" pitchFamily="34" charset="0"/>
                <a:cs typeface="Calibri" panose="020F0502020204030204" pitchFamily="34" charset="0"/>
              </a:rPr>
              <a:t>Aree interne: depauperamento della popolazione, rarefazione dei servizi. Potenziamento dei servizi e politiche di sviluppo adeguato.</a:t>
            </a:r>
          </a:p>
          <a:p>
            <a:pPr marL="342900" indent="-342900">
              <a:buFont typeface="Wingdings" panose="05000000000000000000" pitchFamily="2" charset="2"/>
              <a:buChar char="q"/>
            </a:pPr>
            <a:endParaRPr lang="it-IT" sz="2000" dirty="0">
              <a:latin typeface="Calibri" panose="020F0502020204030204" pitchFamily="34" charset="0"/>
              <a:cs typeface="Calibri" panose="020F0502020204030204" pitchFamily="34" charset="0"/>
            </a:endParaRPr>
          </a:p>
          <a:p>
            <a:pPr marL="342900" indent="-342900">
              <a:buFont typeface="Wingdings" panose="05000000000000000000" pitchFamily="2" charset="2"/>
              <a:buChar char="q"/>
            </a:pPr>
            <a:r>
              <a:rPr lang="it-IT" sz="2000" dirty="0">
                <a:latin typeface="Calibri" panose="020F0502020204030204" pitchFamily="34" charset="0"/>
                <a:cs typeface="Calibri" panose="020F0502020204030204" pitchFamily="34" charset="0"/>
              </a:rPr>
              <a:t>Determinazione dei Livelli essenziali delle prestazioni sociali e fabbisogni standard più </a:t>
            </a:r>
            <a:r>
              <a:rPr lang="it-IT" sz="2000" i="1" dirty="0">
                <a:latin typeface="Calibri" panose="020F0502020204030204" pitchFamily="34" charset="0"/>
                <a:cs typeface="Calibri" panose="020F0502020204030204" pitchFamily="34" charset="0"/>
              </a:rPr>
              <a:t>credibili.</a:t>
            </a:r>
          </a:p>
          <a:p>
            <a:pPr marL="342900" indent="-342900">
              <a:buFont typeface="Wingdings" panose="05000000000000000000" pitchFamily="2" charset="2"/>
              <a:buChar char="q"/>
            </a:pPr>
            <a:r>
              <a:rPr lang="it-IT" sz="2000" dirty="0">
                <a:latin typeface="Calibri" panose="020F0502020204030204" pitchFamily="34" charset="0"/>
                <a:cs typeface="Calibri" panose="020F0502020204030204" pitchFamily="34" charset="0"/>
              </a:rPr>
              <a:t>Basso livello di copertura del welfare</a:t>
            </a:r>
          </a:p>
          <a:p>
            <a:pPr marL="342900" indent="-342900">
              <a:buFont typeface="Wingdings" panose="05000000000000000000" pitchFamily="2" charset="2"/>
              <a:buChar char="q"/>
            </a:pPr>
            <a:r>
              <a:rPr lang="it-IT" sz="2000" dirty="0">
                <a:latin typeface="Calibri" panose="020F0502020204030204" pitchFamily="34" charset="0"/>
                <a:cs typeface="Calibri" panose="020F0502020204030204" pitchFamily="34" charset="0"/>
              </a:rPr>
              <a:t>Rafforzamento  della programmazione e della gestione per ambiti ottimali dei servizi produttivi.  E’ necessaria una maggiore cooperazione tra i livelli istituzionali.</a:t>
            </a:r>
          </a:p>
          <a:p>
            <a:pPr marL="342900" indent="-342900">
              <a:buFont typeface="Wingdings" panose="05000000000000000000" pitchFamily="2" charset="2"/>
              <a:buChar char="q"/>
            </a:pPr>
            <a:r>
              <a:rPr lang="it-IT" sz="2000" dirty="0">
                <a:latin typeface="Calibri" panose="020F0502020204030204" pitchFamily="34" charset="0"/>
                <a:cs typeface="Calibri" panose="020F0502020204030204" pitchFamily="34" charset="0"/>
              </a:rPr>
              <a:t>Razionalizzazione delle società partecipate finalizzata al conseguimento effettivo di maggiori livelli di efficienza ed efficacia.</a:t>
            </a:r>
          </a:p>
          <a:p>
            <a:pPr marL="342900" indent="-342900">
              <a:buFont typeface="Wingdings" panose="05000000000000000000" pitchFamily="2" charset="2"/>
              <a:buChar char="q"/>
            </a:pPr>
            <a:r>
              <a:rPr lang="it-IT" sz="2000" dirty="0">
                <a:latin typeface="Calibri" panose="020F0502020204030204" pitchFamily="34" charset="0"/>
                <a:cs typeface="Calibri" panose="020F0502020204030204" pitchFamily="34" charset="0"/>
              </a:rPr>
              <a:t>Il personale. La qualità delle dotazioni organiche.</a:t>
            </a:r>
          </a:p>
          <a:p>
            <a:r>
              <a:rPr lang="it-IT" sz="2000" dirty="0"/>
              <a:t> </a:t>
            </a:r>
          </a:p>
          <a:p>
            <a:pPr eaLnBrk="1" hangingPunct="1">
              <a:lnSpc>
                <a:spcPct val="100000"/>
              </a:lnSpc>
            </a:pPr>
            <a:endParaRPr lang="it-IT" altLang="it-IT" sz="1600" dirty="0">
              <a:solidFill>
                <a:srgbClr val="000000"/>
              </a:solidFill>
              <a:latin typeface="Candara" panose="020E0502030303020204" pitchFamily="34" charset="0"/>
            </a:endParaRPr>
          </a:p>
        </p:txBody>
      </p:sp>
      <p:sp>
        <p:nvSpPr>
          <p:cNvPr id="2" name="Rettangolo 1">
            <a:extLst>
              <a:ext uri="{FF2B5EF4-FFF2-40B4-BE49-F238E27FC236}">
                <a16:creationId xmlns="" xmlns:a16="http://schemas.microsoft.com/office/drawing/2014/main" id="{74D656CD-44E4-4CD6-994D-5BDFD59BBEA5}"/>
              </a:ext>
            </a:extLst>
          </p:cNvPr>
          <p:cNvSpPr/>
          <p:nvPr/>
        </p:nvSpPr>
        <p:spPr>
          <a:xfrm>
            <a:off x="9853136" y="5854204"/>
            <a:ext cx="284052" cy="307777"/>
          </a:xfrm>
          <a:prstGeom prst="rect">
            <a:avLst/>
          </a:prstGeom>
        </p:spPr>
        <p:txBody>
          <a:bodyPr wrap="none">
            <a:spAutoFit/>
          </a:bodyPr>
          <a:lstStyle/>
          <a:p>
            <a:r>
              <a:rPr lang="it-IT" sz="1400" dirty="0">
                <a:solidFill>
                  <a:schemeClr val="bg1"/>
                </a:solidFill>
              </a:rPr>
              <a:t>8</a:t>
            </a:r>
          </a:p>
        </p:txBody>
      </p:sp>
      <p:sp>
        <p:nvSpPr>
          <p:cNvPr id="6" name="Segnaposto numero diapositiva 5"/>
          <p:cNvSpPr>
            <a:spLocks noGrp="1"/>
          </p:cNvSpPr>
          <p:nvPr>
            <p:ph type="sldNum" sz="quarter" idx="12"/>
          </p:nvPr>
        </p:nvSpPr>
        <p:spPr/>
        <p:txBody>
          <a:bodyPr/>
          <a:lstStyle/>
          <a:p>
            <a:fld id="{04367BCE-68C4-48F0-967E-BA0255BE7097}" type="slidenum">
              <a:rPr lang="it-IT" smtClean="0"/>
              <a:pPr/>
              <a:t>35</a:t>
            </a:fld>
            <a:endParaRPr lang="it-IT"/>
          </a:p>
        </p:txBody>
      </p:sp>
    </p:spTree>
    <p:extLst>
      <p:ext uri="{BB962C8B-B14F-4D97-AF65-F5344CB8AC3E}">
        <p14:creationId xmlns="" xmlns:p14="http://schemas.microsoft.com/office/powerpoint/2010/main" val="17331895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906A2F5F-C259-41CE-87E1-6C941ABDAFBF}"/>
              </a:ext>
            </a:extLst>
          </p:cNvPr>
          <p:cNvSpPr>
            <a:spLocks noGrp="1"/>
          </p:cNvSpPr>
          <p:nvPr>
            <p:ph type="title"/>
          </p:nvPr>
        </p:nvSpPr>
        <p:spPr/>
        <p:txBody>
          <a:bodyPr/>
          <a:lstStyle/>
          <a:p>
            <a:pPr algn="ctr"/>
            <a:r>
              <a:rPr lang="it-IT" sz="2400" dirty="0">
                <a:solidFill>
                  <a:schemeClr val="accent4">
                    <a:lumMod val="50000"/>
                  </a:schemeClr>
                </a:solidFill>
                <a:latin typeface="Candara" pitchFamily="34" charset="0"/>
                <a:cs typeface="Calibri Light" panose="020F0302020204030204" pitchFamily="34" charset="0"/>
              </a:rPr>
              <a:t>La capacità di gestione - gli indicatori</a:t>
            </a:r>
          </a:p>
        </p:txBody>
      </p:sp>
      <p:graphicFrame>
        <p:nvGraphicFramePr>
          <p:cNvPr id="4" name="Tabella 3">
            <a:extLst>
              <a:ext uri="{FF2B5EF4-FFF2-40B4-BE49-F238E27FC236}">
                <a16:creationId xmlns="" xmlns:a16="http://schemas.microsoft.com/office/drawing/2014/main" id="{CD14EBEA-3EF0-4EBD-A636-C6DFFEBBC224}"/>
              </a:ext>
            </a:extLst>
          </p:cNvPr>
          <p:cNvGraphicFramePr>
            <a:graphicFrameLocks noGrp="1"/>
          </p:cNvGraphicFramePr>
          <p:nvPr>
            <p:extLst>
              <p:ext uri="{D42A27DB-BD31-4B8C-83A1-F6EECF244321}">
                <p14:modId xmlns="" xmlns:p14="http://schemas.microsoft.com/office/powerpoint/2010/main" val="1564771223"/>
              </p:ext>
            </p:extLst>
          </p:nvPr>
        </p:nvGraphicFramePr>
        <p:xfrm>
          <a:off x="168166" y="1134803"/>
          <a:ext cx="11868503" cy="5715241"/>
        </p:xfrm>
        <a:graphic>
          <a:graphicData uri="http://schemas.openxmlformats.org/drawingml/2006/table">
            <a:tbl>
              <a:tblPr firstRow="1" firstCol="1" bandRow="1">
                <a:tableStyleId>{21E4AEA4-8DFA-4A89-87EB-49C32662AFE0}</a:tableStyleId>
              </a:tblPr>
              <a:tblGrid>
                <a:gridCol w="3699641">
                  <a:extLst>
                    <a:ext uri="{9D8B030D-6E8A-4147-A177-3AD203B41FA5}">
                      <a16:colId xmlns="" xmlns:a16="http://schemas.microsoft.com/office/drawing/2014/main" val="1944431760"/>
                    </a:ext>
                  </a:extLst>
                </a:gridCol>
                <a:gridCol w="8168862">
                  <a:extLst>
                    <a:ext uri="{9D8B030D-6E8A-4147-A177-3AD203B41FA5}">
                      <a16:colId xmlns="" xmlns:a16="http://schemas.microsoft.com/office/drawing/2014/main" val="196377320"/>
                    </a:ext>
                  </a:extLst>
                </a:gridCol>
              </a:tblGrid>
              <a:tr h="272656">
                <a:tc>
                  <a:txBody>
                    <a:bodyPr/>
                    <a:lstStyle/>
                    <a:p>
                      <a:pPr>
                        <a:lnSpc>
                          <a:spcPct val="107000"/>
                        </a:lnSpc>
                        <a:spcAft>
                          <a:spcPts val="0"/>
                        </a:spcAft>
                      </a:pPr>
                      <a:r>
                        <a:rPr lang="it-IT" sz="1600" dirty="0">
                          <a:solidFill>
                            <a:schemeClr val="tx1"/>
                          </a:solidFill>
                          <a:effectLst/>
                        </a:rPr>
                        <a:t>Indicatori Capacità di gestione</a:t>
                      </a:r>
                      <a:endParaRPr lang="it-IT"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a:lnSpc>
                          <a:spcPct val="107000"/>
                        </a:lnSpc>
                        <a:spcAft>
                          <a:spcPts val="0"/>
                        </a:spcAft>
                      </a:pPr>
                      <a:r>
                        <a:rPr lang="it-IT" sz="1400" dirty="0">
                          <a:solidFill>
                            <a:schemeClr val="tx1"/>
                          </a:solidFill>
                          <a:effectLst/>
                        </a:rPr>
                        <a:t>A cosa servono</a:t>
                      </a:r>
                      <a:endParaRPr lang="it-IT"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 xmlns:a16="http://schemas.microsoft.com/office/drawing/2014/main" val="1440241242"/>
                  </a:ext>
                </a:extLst>
              </a:tr>
              <a:tr h="387412">
                <a:tc>
                  <a:txBody>
                    <a:bodyPr/>
                    <a:lstStyle/>
                    <a:p>
                      <a:pPr algn="l" fontAlgn="b"/>
                      <a:r>
                        <a:rPr lang="it-IT" sz="1400" u="sng" strike="noStrike" kern="1200" dirty="0">
                          <a:solidFill>
                            <a:schemeClr val="tx1"/>
                          </a:solidFill>
                          <a:effectLst/>
                        </a:rPr>
                        <a:t>Totale Avanzo disponibile pro capite</a:t>
                      </a:r>
                      <a:endParaRPr lang="it-IT" sz="1400" b="0" i="0" u="sng" strike="noStrike" kern="1200" dirty="0">
                        <a:solidFill>
                          <a:schemeClr val="tx1"/>
                        </a:solidFill>
                        <a:effectLst/>
                        <a:latin typeface="+mn-lt"/>
                        <a:ea typeface="+mn-ea"/>
                        <a:cs typeface="+mn-cs"/>
                      </a:endParaRPr>
                    </a:p>
                  </a:txBody>
                  <a:tcPr marL="68580" marR="68580" marT="0" marB="0">
                    <a:solidFill>
                      <a:schemeClr val="accent2">
                        <a:lumMod val="20000"/>
                        <a:lumOff val="80000"/>
                      </a:schemeClr>
                    </a:solidFill>
                  </a:tcPr>
                </a:tc>
                <a:tc>
                  <a:txBody>
                    <a:bodyPr/>
                    <a:lstStyle/>
                    <a:p>
                      <a:pPr>
                        <a:lnSpc>
                          <a:spcPct val="107000"/>
                        </a:lnSpc>
                        <a:spcAft>
                          <a:spcPts val="0"/>
                        </a:spcAft>
                      </a:pPr>
                      <a:r>
                        <a:rPr lang="it-IT" sz="1400" dirty="0">
                          <a:solidFill>
                            <a:schemeClr val="tx1"/>
                          </a:solidFill>
                          <a:effectLst/>
                        </a:rPr>
                        <a:t>L’entità dell’avanzo disponibile pro capite dà indicazioni sui margini di manovra e  sulle potenzialità d’intervento dell’ente (investimenti). In presenza di valori molto elevati l’indicatore segnala un surplus di entrate non utilizzate (capacità di programmazione non adeguata). </a:t>
                      </a:r>
                    </a:p>
                  </a:txBody>
                  <a:tcPr marL="68580" marR="68580" marT="0" marB="0">
                    <a:solidFill>
                      <a:schemeClr val="accent2">
                        <a:lumMod val="20000"/>
                        <a:lumOff val="80000"/>
                      </a:schemeClr>
                    </a:solidFill>
                  </a:tcPr>
                </a:tc>
                <a:extLst>
                  <a:ext uri="{0D108BD9-81ED-4DB2-BD59-A6C34878D82A}">
                    <a16:rowId xmlns="" xmlns:a16="http://schemas.microsoft.com/office/drawing/2014/main" val="1991185953"/>
                  </a:ext>
                </a:extLst>
              </a:tr>
              <a:tr h="550149">
                <a:tc>
                  <a:txBody>
                    <a:bodyPr/>
                    <a:lstStyle/>
                    <a:p>
                      <a:pPr algn="l" fontAlgn="b"/>
                      <a:r>
                        <a:rPr lang="it-IT" sz="1400" u="sng" strike="noStrike" kern="1200" dirty="0">
                          <a:solidFill>
                            <a:schemeClr val="tx1"/>
                          </a:solidFill>
                          <a:effectLst/>
                        </a:rPr>
                        <a:t>Anticipazioni di tesoreria accertate/Entrate correnti*100</a:t>
                      </a:r>
                      <a:endParaRPr lang="it-IT" sz="1400" b="0" i="0" u="sng" strike="noStrike" kern="1200" dirty="0">
                        <a:solidFill>
                          <a:schemeClr val="tx1"/>
                        </a:solidFill>
                        <a:effectLst/>
                        <a:latin typeface="+mn-lt"/>
                        <a:ea typeface="+mn-ea"/>
                        <a:cs typeface="+mn-cs"/>
                      </a:endParaRPr>
                    </a:p>
                  </a:txBody>
                  <a:tcPr marL="68580" marR="68580" marT="0" marB="0">
                    <a:solidFill>
                      <a:schemeClr val="accent2">
                        <a:lumMod val="20000"/>
                        <a:lumOff val="80000"/>
                      </a:schemeClr>
                    </a:solidFill>
                  </a:tcPr>
                </a:tc>
                <a:tc>
                  <a:txBody>
                    <a:bodyPr/>
                    <a:lstStyle/>
                    <a:p>
                      <a:pPr>
                        <a:lnSpc>
                          <a:spcPct val="107000"/>
                        </a:lnSpc>
                        <a:spcAft>
                          <a:spcPts val="0"/>
                        </a:spcAft>
                      </a:pPr>
                      <a:r>
                        <a:rPr lang="it-IT" sz="1400" dirty="0">
                          <a:solidFill>
                            <a:schemeClr val="tx1"/>
                          </a:solidFill>
                          <a:effectLst/>
                        </a:rPr>
                        <a:t>In presenza di valori positivi l’indicatore segnala problemi di liquidità dell’ente, da mettere in relazione soprattutto con un</a:t>
                      </a:r>
                      <a:r>
                        <a:rPr lang="it-IT" sz="1400" baseline="0" dirty="0">
                          <a:solidFill>
                            <a:schemeClr val="tx1"/>
                          </a:solidFill>
                          <a:effectLst/>
                        </a:rPr>
                        <a:t>a non adeguata </a:t>
                      </a:r>
                      <a:r>
                        <a:rPr lang="it-IT" sz="1400" dirty="0">
                          <a:solidFill>
                            <a:schemeClr val="tx1"/>
                          </a:solidFill>
                          <a:effectLst/>
                        </a:rPr>
                        <a:t>capacità di riscossione.</a:t>
                      </a:r>
                    </a:p>
                  </a:txBody>
                  <a:tcPr marL="68580" marR="68580" marT="0" marB="0">
                    <a:solidFill>
                      <a:schemeClr val="accent2">
                        <a:lumMod val="20000"/>
                        <a:lumOff val="80000"/>
                      </a:schemeClr>
                    </a:solidFill>
                  </a:tcPr>
                </a:tc>
                <a:extLst>
                  <a:ext uri="{0D108BD9-81ED-4DB2-BD59-A6C34878D82A}">
                    <a16:rowId xmlns="" xmlns:a16="http://schemas.microsoft.com/office/drawing/2014/main" val="3911892386"/>
                  </a:ext>
                </a:extLst>
              </a:tr>
              <a:tr h="356629">
                <a:tc>
                  <a:txBody>
                    <a:bodyPr/>
                    <a:lstStyle/>
                    <a:p>
                      <a:pPr algn="l" fontAlgn="b"/>
                      <a:r>
                        <a:rPr lang="it-IT" sz="1400" u="none" strike="noStrike" kern="1200" dirty="0">
                          <a:solidFill>
                            <a:schemeClr val="tx1"/>
                          </a:solidFill>
                          <a:effectLst/>
                        </a:rPr>
                        <a:t>Fondo crediti dubbia esigibilità pro capite</a:t>
                      </a:r>
                      <a:endParaRPr lang="it-IT" sz="1400" b="0" i="0" u="none" strike="noStrike" kern="1200" dirty="0">
                        <a:solidFill>
                          <a:schemeClr val="tx1"/>
                        </a:solidFill>
                        <a:effectLst/>
                        <a:latin typeface="+mn-lt"/>
                        <a:ea typeface="+mn-ea"/>
                        <a:cs typeface="+mn-cs"/>
                      </a:endParaRPr>
                    </a:p>
                  </a:txBody>
                  <a:tcPr marL="68580" marR="68580" marT="0" marB="0">
                    <a:solidFill>
                      <a:schemeClr val="accent2">
                        <a:lumMod val="20000"/>
                        <a:lumOff val="80000"/>
                      </a:schemeClr>
                    </a:solidFill>
                  </a:tcPr>
                </a:tc>
                <a:tc>
                  <a:txBody>
                    <a:bodyPr/>
                    <a:lstStyle/>
                    <a:p>
                      <a:pPr>
                        <a:lnSpc>
                          <a:spcPct val="107000"/>
                        </a:lnSpc>
                        <a:spcAft>
                          <a:spcPts val="0"/>
                        </a:spcAft>
                      </a:pPr>
                      <a:r>
                        <a:rPr lang="it-IT" sz="1400" dirty="0">
                          <a:solidFill>
                            <a:schemeClr val="tx1"/>
                          </a:solidFill>
                          <a:effectLst/>
                        </a:rPr>
                        <a:t>Indica la quantità di crediti a rischio di esigibilità. Valori elevati del Fondo segnalano basse capacità di programmazione di gestione delle entrate (capacità di stanziamento, accertamento e riscossione). </a:t>
                      </a:r>
                      <a:r>
                        <a:rPr lang="it-IT" sz="1400" baseline="0" dirty="0">
                          <a:solidFill>
                            <a:schemeClr val="tx1"/>
                          </a:solidFill>
                          <a:effectLst/>
                        </a:rPr>
                        <a:t> </a:t>
                      </a:r>
                      <a:r>
                        <a:rPr lang="it-IT" sz="1400" dirty="0">
                          <a:solidFill>
                            <a:schemeClr val="tx1"/>
                          </a:solidFill>
                          <a:effectLst/>
                        </a:rPr>
                        <a:t> </a:t>
                      </a:r>
                      <a:endParaRPr lang="it-IT"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 xmlns:a16="http://schemas.microsoft.com/office/drawing/2014/main" val="3465604807"/>
                  </a:ext>
                </a:extLst>
              </a:tr>
              <a:tr h="356629">
                <a:tc>
                  <a:txBody>
                    <a:bodyPr/>
                    <a:lstStyle/>
                    <a:p>
                      <a:pPr algn="l" fontAlgn="b"/>
                      <a:r>
                        <a:rPr lang="it-IT" sz="1400" u="none" strike="noStrike" kern="1200" dirty="0">
                          <a:solidFill>
                            <a:schemeClr val="tx1"/>
                          </a:solidFill>
                          <a:effectLst/>
                        </a:rPr>
                        <a:t>Autosufficienza finanziaria (entrate proprie/spese correnti totali*100)</a:t>
                      </a:r>
                      <a:endParaRPr lang="it-IT" sz="1400" b="0" i="0" u="none" strike="noStrike" kern="1200" dirty="0">
                        <a:solidFill>
                          <a:schemeClr val="tx1"/>
                        </a:solidFill>
                        <a:effectLst/>
                        <a:latin typeface="+mn-lt"/>
                        <a:ea typeface="+mn-ea"/>
                        <a:cs typeface="+mn-cs"/>
                      </a:endParaRPr>
                    </a:p>
                  </a:txBody>
                  <a:tcPr marL="68580" marR="68580" marT="0" marB="0">
                    <a:solidFill>
                      <a:schemeClr val="accent2">
                        <a:lumMod val="20000"/>
                        <a:lumOff val="80000"/>
                      </a:schemeClr>
                    </a:solidFill>
                  </a:tcPr>
                </a:tc>
                <a:tc>
                  <a:txBody>
                    <a:bodyPr/>
                    <a:lstStyle/>
                    <a:p>
                      <a:pPr>
                        <a:lnSpc>
                          <a:spcPct val="107000"/>
                        </a:lnSpc>
                        <a:spcAft>
                          <a:spcPts val="0"/>
                        </a:spcAft>
                      </a:pPr>
                      <a:r>
                        <a:rPr lang="it-IT" sz="1400" dirty="0">
                          <a:solidFill>
                            <a:schemeClr val="tx1"/>
                          </a:solidFill>
                          <a:effectLst/>
                        </a:rPr>
                        <a:t>Indica quanta parte delle spese correnti totali è finanziata con risorse proprie.  Valori elevati dell’indicatore, vicini o superiori alla soglia del 100%, evidenziano equilibri</a:t>
                      </a:r>
                      <a:r>
                        <a:rPr lang="it-IT" sz="1400" baseline="0" dirty="0">
                          <a:solidFill>
                            <a:schemeClr val="tx1"/>
                          </a:solidFill>
                          <a:effectLst/>
                        </a:rPr>
                        <a:t> finanziari di parte corrente accettabili e indicano che i programmi di spesa poggiano su basi solide. </a:t>
                      </a:r>
                      <a:endParaRPr lang="it-IT"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 xmlns:a16="http://schemas.microsoft.com/office/drawing/2014/main" val="2936866440"/>
                  </a:ext>
                </a:extLst>
              </a:tr>
              <a:tr h="356629">
                <a:tc>
                  <a:txBody>
                    <a:bodyPr/>
                    <a:lstStyle/>
                    <a:p>
                      <a:pPr algn="l" fontAlgn="b"/>
                      <a:r>
                        <a:rPr lang="it-IT" sz="1400" u="none" strike="noStrike" kern="1200" dirty="0">
                          <a:solidFill>
                            <a:schemeClr val="tx1"/>
                          </a:solidFill>
                          <a:effectLst/>
                        </a:rPr>
                        <a:t>Rigidità strutturale</a:t>
                      </a:r>
                      <a:endParaRPr lang="it-IT" sz="1400" b="0" i="0" u="none" strike="noStrike" kern="1200" dirty="0">
                        <a:solidFill>
                          <a:schemeClr val="tx1"/>
                        </a:solidFill>
                        <a:effectLst/>
                        <a:latin typeface="+mn-lt"/>
                        <a:ea typeface="+mn-ea"/>
                        <a:cs typeface="+mn-cs"/>
                      </a:endParaRPr>
                    </a:p>
                  </a:txBody>
                  <a:tcPr marL="68580" marR="68580" marT="0" marB="0">
                    <a:solidFill>
                      <a:schemeClr val="accent2">
                        <a:lumMod val="20000"/>
                        <a:lumOff val="80000"/>
                      </a:schemeClr>
                    </a:solidFill>
                  </a:tcPr>
                </a:tc>
                <a:tc>
                  <a:txBody>
                    <a:bodyPr/>
                    <a:lstStyle/>
                    <a:p>
                      <a:pPr>
                        <a:lnSpc>
                          <a:spcPct val="107000"/>
                        </a:lnSpc>
                        <a:spcAft>
                          <a:spcPts val="0"/>
                        </a:spcAft>
                      </a:pPr>
                      <a:r>
                        <a:rPr lang="it-IT" sz="1400" dirty="0">
                          <a:solidFill>
                            <a:schemeClr val="tx1"/>
                          </a:solidFill>
                          <a:effectLst/>
                        </a:rPr>
                        <a:t>Misura l’irrigidimento della spesa corrente determinato dalla quota di risorse impiegata per il personale e dalla</a:t>
                      </a:r>
                      <a:r>
                        <a:rPr lang="it-IT" sz="1400" baseline="0" dirty="0">
                          <a:solidFill>
                            <a:schemeClr val="tx1"/>
                          </a:solidFill>
                          <a:effectLst/>
                        </a:rPr>
                        <a:t> quota capitale per i</a:t>
                      </a:r>
                      <a:r>
                        <a:rPr lang="it-IT" sz="1400" dirty="0">
                          <a:solidFill>
                            <a:schemeClr val="tx1"/>
                          </a:solidFill>
                          <a:effectLst/>
                        </a:rPr>
                        <a:t>l rimborso di mutui e prestiti. </a:t>
                      </a:r>
                      <a:endParaRPr lang="it-IT"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 xmlns:a16="http://schemas.microsoft.com/office/drawing/2014/main" val="1797560461"/>
                  </a:ext>
                </a:extLst>
              </a:tr>
              <a:tr h="356629">
                <a:tc>
                  <a:txBody>
                    <a:bodyPr/>
                    <a:lstStyle/>
                    <a:p>
                      <a:pPr algn="l" fontAlgn="b"/>
                      <a:r>
                        <a:rPr lang="it-IT" sz="1400" u="none" strike="noStrike" kern="1200" dirty="0">
                          <a:solidFill>
                            <a:schemeClr val="tx1"/>
                          </a:solidFill>
                          <a:effectLst/>
                        </a:rPr>
                        <a:t> </a:t>
                      </a:r>
                      <a:r>
                        <a:rPr lang="it-IT" sz="1400" u="sng" strike="noStrike" kern="1200" dirty="0">
                          <a:solidFill>
                            <a:schemeClr val="tx1"/>
                          </a:solidFill>
                          <a:effectLst/>
                        </a:rPr>
                        <a:t>Velocità di riscossione entrate proprie</a:t>
                      </a:r>
                      <a:endParaRPr lang="it-IT" sz="1400" b="0" i="0" u="sng" strike="noStrike" kern="1200" dirty="0">
                        <a:solidFill>
                          <a:schemeClr val="tx1"/>
                        </a:solidFill>
                        <a:effectLst/>
                        <a:latin typeface="+mn-lt"/>
                        <a:ea typeface="+mn-ea"/>
                        <a:cs typeface="+mn-cs"/>
                      </a:endParaRPr>
                    </a:p>
                  </a:txBody>
                  <a:tcPr marL="68580" marR="68580" marT="0" marB="0">
                    <a:solidFill>
                      <a:schemeClr val="accent2">
                        <a:lumMod val="20000"/>
                        <a:lumOff val="80000"/>
                      </a:schemeClr>
                    </a:solidFill>
                  </a:tcPr>
                </a:tc>
                <a:tc>
                  <a:txBody>
                    <a:bodyPr/>
                    <a:lstStyle/>
                    <a:p>
                      <a:pPr>
                        <a:lnSpc>
                          <a:spcPct val="107000"/>
                        </a:lnSpc>
                        <a:spcAft>
                          <a:spcPts val="0"/>
                        </a:spcAft>
                      </a:pPr>
                      <a:r>
                        <a:rPr lang="it-IT" sz="1400" dirty="0">
                          <a:solidFill>
                            <a:schemeClr val="tx1"/>
                          </a:solidFill>
                          <a:effectLst/>
                        </a:rPr>
                        <a:t>L’indicatore misura la capacità dell’ente di riscuotere tributi ed entrate extra-tributarie (in particolare: servizi vendibili e proventi da multe) nell’anno di competenza. In presenza di valori elevati dell’indicatore l’ente ha buone probabilità di assicurare stabilità ai programmi di spesa.  </a:t>
                      </a:r>
                      <a:endParaRPr lang="it-IT"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 xmlns:a16="http://schemas.microsoft.com/office/drawing/2014/main" val="4073520764"/>
                  </a:ext>
                </a:extLst>
              </a:tr>
              <a:tr h="356629">
                <a:tc>
                  <a:txBody>
                    <a:bodyPr/>
                    <a:lstStyle/>
                    <a:p>
                      <a:pPr algn="l" fontAlgn="b"/>
                      <a:r>
                        <a:rPr lang="it-IT" sz="1400" u="none" strike="noStrike" kern="1200" dirty="0">
                          <a:solidFill>
                            <a:schemeClr val="tx1"/>
                          </a:solidFill>
                          <a:effectLst/>
                        </a:rPr>
                        <a:t>Fondo pluriennale vincolato (FPV) per spese correnti/Spese correnti*100</a:t>
                      </a:r>
                      <a:endParaRPr lang="it-IT" sz="1400" b="0" i="0" u="none" strike="noStrike" kern="1200" dirty="0">
                        <a:solidFill>
                          <a:schemeClr val="tx1"/>
                        </a:solidFill>
                        <a:effectLst/>
                        <a:latin typeface="+mn-lt"/>
                        <a:ea typeface="+mn-ea"/>
                        <a:cs typeface="+mn-cs"/>
                      </a:endParaRPr>
                    </a:p>
                  </a:txBody>
                  <a:tcPr marL="68580" marR="68580" marT="0" marB="0">
                    <a:solidFill>
                      <a:schemeClr val="accent2">
                        <a:lumMod val="20000"/>
                        <a:lumOff val="80000"/>
                      </a:schemeClr>
                    </a:solidFill>
                  </a:tcPr>
                </a:tc>
                <a:tc>
                  <a:txBody>
                    <a:bodyPr/>
                    <a:lstStyle/>
                    <a:p>
                      <a:pPr>
                        <a:lnSpc>
                          <a:spcPct val="107000"/>
                        </a:lnSpc>
                        <a:spcAft>
                          <a:spcPts val="0"/>
                        </a:spcAft>
                      </a:pPr>
                      <a:r>
                        <a:rPr lang="it-IT" sz="1400" dirty="0">
                          <a:solidFill>
                            <a:schemeClr val="tx1"/>
                          </a:solidFill>
                          <a:effectLst/>
                        </a:rPr>
                        <a:t>Indica quanta parte delle spese correnti </a:t>
                      </a:r>
                      <a:r>
                        <a:rPr lang="it-IT" sz="1400" dirty="0">
                          <a:solidFill>
                            <a:schemeClr val="tx1"/>
                          </a:solidFill>
                        </a:rPr>
                        <a:t>non è destinata ad essere utilizzata nel corso dell'esercizio e viene rinviata agli esercizi successivi (capacità programmatoria). Valori elevati segnalano criticità.</a:t>
                      </a:r>
                      <a:endParaRPr lang="it-IT"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 xmlns:a16="http://schemas.microsoft.com/office/drawing/2014/main" val="1126307629"/>
                  </a:ext>
                </a:extLst>
              </a:tr>
              <a:tr h="356629">
                <a:tc>
                  <a:txBody>
                    <a:bodyPr/>
                    <a:lstStyle/>
                    <a:p>
                      <a:pPr algn="l" fontAlgn="b"/>
                      <a:r>
                        <a:rPr lang="it-IT" sz="1400" u="sng" strike="noStrike" kern="1200" dirty="0">
                          <a:solidFill>
                            <a:schemeClr val="tx1"/>
                          </a:solidFill>
                          <a:effectLst/>
                        </a:rPr>
                        <a:t>Incidenza % nuovi residui attivi di parte corrente su stock residui attivi di parte corrente</a:t>
                      </a:r>
                      <a:endParaRPr lang="it-IT" sz="1400" b="0" i="0" u="sng" strike="noStrike" kern="1200" dirty="0">
                        <a:solidFill>
                          <a:schemeClr val="tx1"/>
                        </a:solidFill>
                        <a:effectLst/>
                        <a:latin typeface="+mn-lt"/>
                        <a:ea typeface="+mn-ea"/>
                        <a:cs typeface="+mn-cs"/>
                      </a:endParaRPr>
                    </a:p>
                  </a:txBody>
                  <a:tcPr marL="68580" marR="68580" marT="0" marB="0">
                    <a:solidFill>
                      <a:schemeClr val="accent2">
                        <a:lumMod val="20000"/>
                        <a:lumOff val="80000"/>
                      </a:schemeClr>
                    </a:solidFill>
                  </a:tcPr>
                </a:tc>
                <a:tc>
                  <a:txBody>
                    <a:bodyPr/>
                    <a:lstStyle/>
                    <a:p>
                      <a:pPr>
                        <a:lnSpc>
                          <a:spcPct val="107000"/>
                        </a:lnSpc>
                        <a:spcAft>
                          <a:spcPts val="0"/>
                        </a:spcAft>
                      </a:pPr>
                      <a:r>
                        <a:rPr lang="it-IT" sz="1400" dirty="0">
                          <a:solidFill>
                            <a:schemeClr val="tx1"/>
                          </a:solidFill>
                          <a:effectLst/>
                        </a:rPr>
                        <a:t>Misura</a:t>
                      </a:r>
                      <a:r>
                        <a:rPr lang="it-IT" sz="1400" baseline="0" dirty="0">
                          <a:solidFill>
                            <a:schemeClr val="tx1"/>
                          </a:solidFill>
                          <a:effectLst/>
                        </a:rPr>
                        <a:t> la formazione di nuovi residui attivi nel bilancio dell’ente. </a:t>
                      </a:r>
                      <a:r>
                        <a:rPr lang="it-IT" sz="1400" dirty="0">
                          <a:solidFill>
                            <a:schemeClr val="tx1"/>
                          </a:solidFill>
                          <a:effectLst/>
                        </a:rPr>
                        <a:t> </a:t>
                      </a:r>
                      <a:endParaRPr lang="it-IT"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 xmlns:a16="http://schemas.microsoft.com/office/drawing/2014/main" val="2841524235"/>
                  </a:ext>
                </a:extLst>
              </a:tr>
              <a:tr h="356629">
                <a:tc>
                  <a:txBody>
                    <a:bodyPr/>
                    <a:lstStyle/>
                    <a:p>
                      <a:pPr algn="l" fontAlgn="b"/>
                      <a:r>
                        <a:rPr lang="it-IT" sz="1400" u="none" strike="noStrike" kern="1200" dirty="0">
                          <a:solidFill>
                            <a:schemeClr val="tx1"/>
                          </a:solidFill>
                          <a:effectLst/>
                        </a:rPr>
                        <a:t>Residui passivi totali nelle spese correnti</a:t>
                      </a:r>
                      <a:endParaRPr lang="it-IT" sz="1400" b="0" i="0" u="none" strike="noStrike" kern="1200" dirty="0">
                        <a:solidFill>
                          <a:schemeClr val="tx1"/>
                        </a:solidFill>
                        <a:effectLst/>
                        <a:latin typeface="+mn-lt"/>
                        <a:ea typeface="+mn-ea"/>
                        <a:cs typeface="+mn-cs"/>
                      </a:endParaRPr>
                    </a:p>
                  </a:txBody>
                  <a:tcPr marL="68580" marR="68580" marT="0" marB="0">
                    <a:solidFill>
                      <a:schemeClr val="accent2">
                        <a:lumMod val="20000"/>
                        <a:lumOff val="80000"/>
                      </a:schemeClr>
                    </a:solidFill>
                  </a:tcPr>
                </a:tc>
                <a:tc>
                  <a:txBody>
                    <a:bodyPr/>
                    <a:lstStyle/>
                    <a:p>
                      <a:pPr>
                        <a:lnSpc>
                          <a:spcPct val="107000"/>
                        </a:lnSpc>
                        <a:spcAft>
                          <a:spcPts val="0"/>
                        </a:spcAft>
                      </a:pPr>
                      <a:r>
                        <a:rPr lang="it-IT" sz="1400" dirty="0">
                          <a:solidFill>
                            <a:schemeClr val="tx1"/>
                          </a:solidFill>
                          <a:effectLst/>
                        </a:rPr>
                        <a:t>Indica</a:t>
                      </a:r>
                      <a:r>
                        <a:rPr lang="it-IT" sz="1400" baseline="0" dirty="0">
                          <a:solidFill>
                            <a:schemeClr val="tx1"/>
                          </a:solidFill>
                          <a:effectLst/>
                        </a:rPr>
                        <a:t> quanta parte degli impegni di spesa corrente non si trasforma in pagamenti nell’anno di competenza. </a:t>
                      </a:r>
                      <a:endParaRPr lang="it-IT"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 xmlns:a16="http://schemas.microsoft.com/office/drawing/2014/main" val="2721054860"/>
                  </a:ext>
                </a:extLst>
              </a:tr>
              <a:tr h="356629">
                <a:tc>
                  <a:txBody>
                    <a:bodyPr/>
                    <a:lstStyle/>
                    <a:p>
                      <a:r>
                        <a:rPr lang="it-IT" sz="1400" u="sng" strike="noStrike" kern="1200" dirty="0">
                          <a:solidFill>
                            <a:schemeClr val="tx1"/>
                          </a:solidFill>
                          <a:effectLst/>
                        </a:rPr>
                        <a:t>Economie di spesa corrente pro capite</a:t>
                      </a:r>
                      <a:endParaRPr lang="it-IT" sz="1400" b="0" i="0" u="sng" strike="noStrike" kern="1200" dirty="0">
                        <a:solidFill>
                          <a:schemeClr val="tx1"/>
                        </a:solidFill>
                        <a:effectLst/>
                        <a:latin typeface="+mn-lt"/>
                        <a:ea typeface="+mn-ea"/>
                        <a:cs typeface="+mn-cs"/>
                      </a:endParaRPr>
                    </a:p>
                  </a:txBody>
                  <a:tcPr marL="68580" marR="68580" marT="0" marB="0">
                    <a:solidFill>
                      <a:schemeClr val="accent2">
                        <a:lumMod val="20000"/>
                        <a:lumOff val="80000"/>
                      </a:schemeClr>
                    </a:solidFill>
                  </a:tcPr>
                </a:tc>
                <a:tc>
                  <a:txBody>
                    <a:bodyPr/>
                    <a:lstStyle/>
                    <a:p>
                      <a:pPr>
                        <a:lnSpc>
                          <a:spcPct val="107000"/>
                        </a:lnSpc>
                        <a:spcAft>
                          <a:spcPts val="0"/>
                        </a:spcAft>
                      </a:pPr>
                      <a:r>
                        <a:rPr lang="it-IT" sz="1400" kern="1200" baseline="0" dirty="0">
                          <a:solidFill>
                            <a:schemeClr val="tx1"/>
                          </a:solidFill>
                          <a:effectLst/>
                        </a:rPr>
                        <a:t>Indica l’entità degli stanziamenti di spesa per i quali non è stato assunto un impegno entro il termine dell’esercizio. Valori elevati segnalano sia una cattiva capacità di programmazione (collegata ad equilibri finanziari deboli) sia  una scarsa attendibilità del bilancio di previsione approvato dal Consiglio Comunale.</a:t>
                      </a:r>
                      <a:endParaRPr lang="it-IT" sz="1400" kern="12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 xmlns:a16="http://schemas.microsoft.com/office/drawing/2014/main" val="1968009883"/>
                  </a:ext>
                </a:extLst>
              </a:tr>
            </a:tbl>
          </a:graphicData>
        </a:graphic>
      </p:graphicFrame>
      <p:sp>
        <p:nvSpPr>
          <p:cNvPr id="5" name="Segnaposto numero diapositiva 4"/>
          <p:cNvSpPr>
            <a:spLocks noGrp="1"/>
          </p:cNvSpPr>
          <p:nvPr>
            <p:ph type="sldNum" sz="quarter" idx="8"/>
          </p:nvPr>
        </p:nvSpPr>
        <p:spPr>
          <a:xfrm>
            <a:off x="9338449" y="665934"/>
            <a:ext cx="2742840" cy="364679"/>
          </a:xfrm>
        </p:spPr>
        <p:txBody>
          <a:bodyPr/>
          <a:lstStyle/>
          <a:p>
            <a:pPr lvl="0"/>
            <a:fld id="{6C7ACD77-A143-4BC5-9429-A46F3C2CEFCC}" type="slidenum">
              <a:rPr lang="it-IT" smtClean="0"/>
              <a:pPr lvl="0"/>
              <a:t>36</a:t>
            </a:fld>
            <a:endParaRPr lang="it-IT" dirty="0"/>
          </a:p>
        </p:txBody>
      </p:sp>
    </p:spTree>
    <p:extLst>
      <p:ext uri="{BB962C8B-B14F-4D97-AF65-F5344CB8AC3E}">
        <p14:creationId xmlns="" xmlns:p14="http://schemas.microsoft.com/office/powerpoint/2010/main" val="41195319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906A2F5F-C259-41CE-87E1-6C941ABDAFBF}"/>
              </a:ext>
            </a:extLst>
          </p:cNvPr>
          <p:cNvSpPr>
            <a:spLocks noGrp="1"/>
          </p:cNvSpPr>
          <p:nvPr>
            <p:ph type="title"/>
          </p:nvPr>
        </p:nvSpPr>
        <p:spPr/>
        <p:txBody>
          <a:bodyPr/>
          <a:lstStyle/>
          <a:p>
            <a:pPr algn="ctr"/>
            <a:r>
              <a:rPr lang="it-IT" sz="2400" dirty="0">
                <a:solidFill>
                  <a:schemeClr val="accent4">
                    <a:lumMod val="50000"/>
                  </a:schemeClr>
                </a:solidFill>
                <a:latin typeface="Candara" pitchFamily="34" charset="0"/>
              </a:rPr>
              <a:t>La capacità di governo del territorio - gli indicatori</a:t>
            </a:r>
          </a:p>
        </p:txBody>
      </p:sp>
      <p:graphicFrame>
        <p:nvGraphicFramePr>
          <p:cNvPr id="4" name="Tabella 3">
            <a:extLst>
              <a:ext uri="{FF2B5EF4-FFF2-40B4-BE49-F238E27FC236}">
                <a16:creationId xmlns="" xmlns:a16="http://schemas.microsoft.com/office/drawing/2014/main" id="{CD14EBEA-3EF0-4EBD-A636-C6DFFEBBC224}"/>
              </a:ext>
            </a:extLst>
          </p:cNvPr>
          <p:cNvGraphicFramePr>
            <a:graphicFrameLocks noGrp="1"/>
          </p:cNvGraphicFramePr>
          <p:nvPr>
            <p:extLst>
              <p:ext uri="{D42A27DB-BD31-4B8C-83A1-F6EECF244321}">
                <p14:modId xmlns="" xmlns:p14="http://schemas.microsoft.com/office/powerpoint/2010/main" val="3273776767"/>
              </p:ext>
            </p:extLst>
          </p:nvPr>
        </p:nvGraphicFramePr>
        <p:xfrm>
          <a:off x="418641" y="1254352"/>
          <a:ext cx="11636725" cy="5300358"/>
        </p:xfrm>
        <a:graphic>
          <a:graphicData uri="http://schemas.openxmlformats.org/drawingml/2006/table">
            <a:tbl>
              <a:tblPr firstRow="1" firstCol="1" bandRow="1">
                <a:tableStyleId>{21E4AEA4-8DFA-4A89-87EB-49C32662AFE0}</a:tableStyleId>
              </a:tblPr>
              <a:tblGrid>
                <a:gridCol w="5483071">
                  <a:extLst>
                    <a:ext uri="{9D8B030D-6E8A-4147-A177-3AD203B41FA5}">
                      <a16:colId xmlns="" xmlns:a16="http://schemas.microsoft.com/office/drawing/2014/main" val="1944431760"/>
                    </a:ext>
                  </a:extLst>
                </a:gridCol>
                <a:gridCol w="6153654">
                  <a:extLst>
                    <a:ext uri="{9D8B030D-6E8A-4147-A177-3AD203B41FA5}">
                      <a16:colId xmlns="" xmlns:a16="http://schemas.microsoft.com/office/drawing/2014/main" val="196377320"/>
                    </a:ext>
                  </a:extLst>
                </a:gridCol>
              </a:tblGrid>
              <a:tr h="364784">
                <a:tc>
                  <a:txBody>
                    <a:bodyPr/>
                    <a:lstStyle/>
                    <a:p>
                      <a:pPr>
                        <a:lnSpc>
                          <a:spcPct val="107000"/>
                        </a:lnSpc>
                        <a:spcAft>
                          <a:spcPts val="0"/>
                        </a:spcAft>
                      </a:pPr>
                      <a:r>
                        <a:rPr lang="it-IT" sz="1600" dirty="0">
                          <a:solidFill>
                            <a:schemeClr val="tx1"/>
                          </a:solidFill>
                          <a:effectLst/>
                        </a:rPr>
                        <a:t>Indicatori Capacità di governo del territorio</a:t>
                      </a:r>
                      <a:endParaRPr lang="it-IT"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a:lnSpc>
                          <a:spcPct val="107000"/>
                        </a:lnSpc>
                        <a:spcAft>
                          <a:spcPts val="0"/>
                        </a:spcAft>
                      </a:pPr>
                      <a:r>
                        <a:rPr lang="it-IT" sz="1400" dirty="0">
                          <a:solidFill>
                            <a:schemeClr val="tx1"/>
                          </a:solidFill>
                          <a:effectLst/>
                        </a:rPr>
                        <a:t>A cosa servono</a:t>
                      </a:r>
                      <a:endParaRPr lang="it-IT"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 xmlns:a16="http://schemas.microsoft.com/office/drawing/2014/main" val="1440241242"/>
                  </a:ext>
                </a:extLst>
              </a:tr>
              <a:tr h="364784">
                <a:tc>
                  <a:txBody>
                    <a:bodyPr/>
                    <a:lstStyle/>
                    <a:p>
                      <a:pPr>
                        <a:lnSpc>
                          <a:spcPct val="107000"/>
                        </a:lnSpc>
                        <a:spcAft>
                          <a:spcPts val="0"/>
                        </a:spcAft>
                      </a:pPr>
                      <a:r>
                        <a:rPr lang="it-IT" sz="1400" dirty="0">
                          <a:solidFill>
                            <a:schemeClr val="tx1"/>
                          </a:solidFill>
                          <a:effectLst/>
                        </a:rPr>
                        <a:t>Spese correnti pro capite (impegni) </a:t>
                      </a:r>
                      <a:endParaRPr lang="it-IT"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rowSpan="2">
                  <a:txBody>
                    <a:bodyPr/>
                    <a:lstStyle/>
                    <a:p>
                      <a:pPr>
                        <a:lnSpc>
                          <a:spcPct val="107000"/>
                        </a:lnSpc>
                        <a:spcAft>
                          <a:spcPts val="0"/>
                        </a:spcAft>
                      </a:pPr>
                      <a:r>
                        <a:rPr lang="it-IT" sz="1400" dirty="0">
                          <a:solidFill>
                            <a:schemeClr val="tx1"/>
                          </a:solidFill>
                          <a:effectLst/>
                        </a:rPr>
                        <a:t>I due indicatori misurano la capacità dell’ente di finanziare la gestione ordinaria (personale e macchina amministrativa, servizi, manutenzione ordinaria,</a:t>
                      </a:r>
                      <a:r>
                        <a:rPr lang="it-IT" sz="1400" dirty="0"/>
                        <a:t> acquisto di beni e servizio di consumo, etc.</a:t>
                      </a:r>
                      <a:r>
                        <a:rPr lang="it-IT" sz="1400" dirty="0">
                          <a:solidFill>
                            <a:schemeClr val="tx1"/>
                          </a:solidFill>
                          <a:effectLst/>
                        </a:rPr>
                        <a:t>). Le tendenze vengono rilevate su base triennale. In generale, i  valori dei comuni risultano distribuiti lungo una curva ad U, con valori più alti per gli enti più piccoli e più grandi. </a:t>
                      </a:r>
                    </a:p>
                  </a:txBody>
                  <a:tcPr marL="68580" marR="68580" marT="0" marB="0">
                    <a:solidFill>
                      <a:schemeClr val="accent2">
                        <a:lumMod val="20000"/>
                        <a:lumOff val="80000"/>
                      </a:schemeClr>
                    </a:solidFill>
                  </a:tcPr>
                </a:tc>
                <a:extLst>
                  <a:ext uri="{0D108BD9-81ED-4DB2-BD59-A6C34878D82A}">
                    <a16:rowId xmlns="" xmlns:a16="http://schemas.microsoft.com/office/drawing/2014/main" val="1991185953"/>
                  </a:ext>
                </a:extLst>
              </a:tr>
              <a:tr h="569226">
                <a:tc>
                  <a:txBody>
                    <a:bodyPr/>
                    <a:lstStyle/>
                    <a:p>
                      <a:pPr>
                        <a:lnSpc>
                          <a:spcPct val="107000"/>
                        </a:lnSpc>
                        <a:spcAft>
                          <a:spcPts val="0"/>
                        </a:spcAft>
                      </a:pPr>
                      <a:r>
                        <a:rPr lang="it-IT" sz="1400" dirty="0">
                          <a:solidFill>
                            <a:schemeClr val="tx1"/>
                          </a:solidFill>
                          <a:effectLst/>
                        </a:rPr>
                        <a:t>Entrate correnti pro capite (impegni) </a:t>
                      </a:r>
                      <a:endParaRPr lang="it-IT"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vMerge="1">
                  <a:txBody>
                    <a:bodyPr/>
                    <a:lstStyle/>
                    <a:p>
                      <a:endParaRPr lang="it-IT"/>
                    </a:p>
                  </a:txBody>
                  <a:tcPr/>
                </a:tc>
                <a:extLst>
                  <a:ext uri="{0D108BD9-81ED-4DB2-BD59-A6C34878D82A}">
                    <a16:rowId xmlns="" xmlns:a16="http://schemas.microsoft.com/office/drawing/2014/main" val="3911892386"/>
                  </a:ext>
                </a:extLst>
              </a:tr>
              <a:tr h="467005">
                <a:tc>
                  <a:txBody>
                    <a:bodyPr/>
                    <a:lstStyle/>
                    <a:p>
                      <a:pPr>
                        <a:lnSpc>
                          <a:spcPct val="107000"/>
                        </a:lnSpc>
                        <a:spcAft>
                          <a:spcPts val="0"/>
                        </a:spcAft>
                      </a:pPr>
                      <a:r>
                        <a:rPr lang="it-IT" sz="1400" u="sng" dirty="0">
                          <a:solidFill>
                            <a:schemeClr val="tx1"/>
                          </a:solidFill>
                          <a:effectLst/>
                        </a:rPr>
                        <a:t>Pressione tributaria</a:t>
                      </a:r>
                    </a:p>
                    <a:p>
                      <a:pPr>
                        <a:lnSpc>
                          <a:spcPct val="107000"/>
                        </a:lnSpc>
                        <a:spcAft>
                          <a:spcPts val="0"/>
                        </a:spcAft>
                      </a:pPr>
                      <a:endParaRPr lang="it-IT"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a:lnSpc>
                          <a:spcPct val="107000"/>
                        </a:lnSpc>
                        <a:spcAft>
                          <a:spcPts val="0"/>
                        </a:spcAft>
                      </a:pPr>
                      <a:r>
                        <a:rPr lang="it-IT" sz="1400" dirty="0">
                          <a:solidFill>
                            <a:schemeClr val="tx1"/>
                          </a:solidFill>
                          <a:effectLst/>
                        </a:rPr>
                        <a:t>Misura la capacità impositiva dell’ente.</a:t>
                      </a:r>
                      <a:r>
                        <a:rPr lang="it-IT" sz="1400" baseline="0" dirty="0">
                          <a:solidFill>
                            <a:schemeClr val="tx1"/>
                          </a:solidFill>
                          <a:effectLst/>
                        </a:rPr>
                        <a:t> Non sempre a valori elevati della pressione fiscale si associano livelli elevati di spesa corrente.  </a:t>
                      </a:r>
                      <a:endParaRPr lang="it-IT"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 xmlns:a16="http://schemas.microsoft.com/office/drawing/2014/main" val="3465604807"/>
                  </a:ext>
                </a:extLst>
              </a:tr>
              <a:tr h="364784">
                <a:tc>
                  <a:txBody>
                    <a:bodyPr/>
                    <a:lstStyle/>
                    <a:p>
                      <a:pPr>
                        <a:lnSpc>
                          <a:spcPct val="107000"/>
                        </a:lnSpc>
                        <a:spcAft>
                          <a:spcPts val="0"/>
                        </a:spcAft>
                      </a:pPr>
                      <a:r>
                        <a:rPr lang="it-IT" sz="1400" u="sng" dirty="0">
                          <a:solidFill>
                            <a:schemeClr val="tx1"/>
                          </a:solidFill>
                          <a:effectLst/>
                        </a:rPr>
                        <a:t>Incidenza % spesa sociale (escluso cimitero) – impegni</a:t>
                      </a:r>
                      <a:endParaRPr lang="it-IT"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rowSpan="2">
                  <a:txBody>
                    <a:bodyPr/>
                    <a:lstStyle/>
                    <a:p>
                      <a:pPr>
                        <a:lnSpc>
                          <a:spcPct val="107000"/>
                        </a:lnSpc>
                        <a:spcAft>
                          <a:spcPts val="0"/>
                        </a:spcAft>
                      </a:pPr>
                      <a:r>
                        <a:rPr lang="it-IT" sz="1400" dirty="0">
                          <a:solidFill>
                            <a:schemeClr val="tx1"/>
                          </a:solidFill>
                          <a:effectLst/>
                        </a:rPr>
                        <a:t>I due indicatori misurano la sensibilità sociale dell’ente e dovrebbero essere analizzati congiuntamente ai dati sui fabbisogni standard (gap con la spesa storica e valutazione del livello quantitativo dei servizi).</a:t>
                      </a:r>
                      <a:endParaRPr lang="it-IT"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 xmlns:a16="http://schemas.microsoft.com/office/drawing/2014/main" val="2936866440"/>
                  </a:ext>
                </a:extLst>
              </a:tr>
              <a:tr h="364784">
                <a:tc>
                  <a:txBody>
                    <a:bodyPr/>
                    <a:lstStyle/>
                    <a:p>
                      <a:pPr>
                        <a:lnSpc>
                          <a:spcPct val="107000"/>
                        </a:lnSpc>
                        <a:spcAft>
                          <a:spcPts val="0"/>
                        </a:spcAft>
                      </a:pPr>
                      <a:r>
                        <a:rPr lang="it-IT" sz="1400" dirty="0">
                          <a:solidFill>
                            <a:schemeClr val="tx1"/>
                          </a:solidFill>
                          <a:effectLst/>
                        </a:rPr>
                        <a:t>Incidenza % spesa asilo nido – impegni</a:t>
                      </a:r>
                      <a:endParaRPr lang="it-IT"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vMerge="1">
                  <a:txBody>
                    <a:bodyPr/>
                    <a:lstStyle/>
                    <a:p>
                      <a:endParaRPr lang="it-IT"/>
                    </a:p>
                  </a:txBody>
                  <a:tcPr/>
                </a:tc>
                <a:extLst>
                  <a:ext uri="{0D108BD9-81ED-4DB2-BD59-A6C34878D82A}">
                    <a16:rowId xmlns="" xmlns:a16="http://schemas.microsoft.com/office/drawing/2014/main" val="1797560461"/>
                  </a:ext>
                </a:extLst>
              </a:tr>
              <a:tr h="364784">
                <a:tc>
                  <a:txBody>
                    <a:bodyPr/>
                    <a:lstStyle/>
                    <a:p>
                      <a:pPr>
                        <a:lnSpc>
                          <a:spcPct val="107000"/>
                        </a:lnSpc>
                        <a:spcAft>
                          <a:spcPts val="0"/>
                        </a:spcAft>
                      </a:pPr>
                      <a:r>
                        <a:rPr lang="it-IT" sz="1400" dirty="0">
                          <a:solidFill>
                            <a:schemeClr val="tx1"/>
                          </a:solidFill>
                          <a:effectLst/>
                        </a:rPr>
                        <a:t>Entrate da contributi agli investimenti/pro capite – accertamenti</a:t>
                      </a:r>
                      <a:endParaRPr lang="it-IT"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a:lnSpc>
                          <a:spcPct val="107000"/>
                        </a:lnSpc>
                        <a:spcAft>
                          <a:spcPts val="0"/>
                        </a:spcAft>
                      </a:pPr>
                      <a:r>
                        <a:rPr lang="it-IT" sz="1400" dirty="0">
                          <a:solidFill>
                            <a:schemeClr val="tx1"/>
                          </a:solidFill>
                          <a:effectLst/>
                        </a:rPr>
                        <a:t>Indica la capacità dell’ente di attrarre risorse per investimenti.</a:t>
                      </a:r>
                      <a:endParaRPr lang="it-IT"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 xmlns:a16="http://schemas.microsoft.com/office/drawing/2014/main" val="4073520764"/>
                  </a:ext>
                </a:extLst>
              </a:tr>
              <a:tr h="364784">
                <a:tc>
                  <a:txBody>
                    <a:bodyPr/>
                    <a:lstStyle/>
                    <a:p>
                      <a:pPr>
                        <a:lnSpc>
                          <a:spcPct val="107000"/>
                        </a:lnSpc>
                        <a:spcAft>
                          <a:spcPts val="0"/>
                        </a:spcAft>
                      </a:pPr>
                      <a:r>
                        <a:rPr lang="it-IT" sz="1400" u="sng" dirty="0">
                          <a:solidFill>
                            <a:schemeClr val="tx1"/>
                          </a:solidFill>
                          <a:effectLst/>
                        </a:rPr>
                        <a:t>Livello quantitativo servizi erogati – (Tot. funzioni) </a:t>
                      </a:r>
                      <a:r>
                        <a:rPr lang="it-IT" sz="1400" u="sng" dirty="0" err="1">
                          <a:solidFill>
                            <a:schemeClr val="tx1"/>
                          </a:solidFill>
                          <a:effectLst/>
                        </a:rPr>
                        <a:t>Mef</a:t>
                      </a:r>
                      <a:endParaRPr lang="it-IT"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rowSpan="2">
                  <a:txBody>
                    <a:bodyPr/>
                    <a:lstStyle/>
                    <a:p>
                      <a:pPr>
                        <a:lnSpc>
                          <a:spcPct val="107000"/>
                        </a:lnSpc>
                        <a:spcAft>
                          <a:spcPts val="0"/>
                        </a:spcAft>
                      </a:pPr>
                      <a:r>
                        <a:rPr lang="it-IT" sz="1400" dirty="0">
                          <a:solidFill>
                            <a:schemeClr val="tx1"/>
                          </a:solidFill>
                          <a:effectLst/>
                        </a:rPr>
                        <a:t>E’ il livello quantitativo dei principali servizi (complessivo e relativo ai soli servizi sociali), che misura da 1 a 10 la capacità dell’ente di soddisfare la domanda di servizi espressa dai cittadini tenendo conto della spesa e dei servizi offerti rispetto allo standard.  </a:t>
                      </a:r>
                      <a:endParaRPr lang="it-IT"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 xmlns:a16="http://schemas.microsoft.com/office/drawing/2014/main" val="1126307629"/>
                  </a:ext>
                </a:extLst>
              </a:tr>
              <a:tr h="569226">
                <a:tc>
                  <a:txBody>
                    <a:bodyPr/>
                    <a:lstStyle/>
                    <a:p>
                      <a:pPr>
                        <a:lnSpc>
                          <a:spcPct val="107000"/>
                        </a:lnSpc>
                        <a:spcAft>
                          <a:spcPts val="0"/>
                        </a:spcAft>
                      </a:pPr>
                      <a:r>
                        <a:rPr lang="it-IT" sz="1400" dirty="0">
                          <a:solidFill>
                            <a:schemeClr val="tx1"/>
                          </a:solidFill>
                          <a:effectLst/>
                        </a:rPr>
                        <a:t>Livello quantitativo servizi erogati – (funzioni Sociali) </a:t>
                      </a:r>
                      <a:r>
                        <a:rPr lang="it-IT" sz="1400" dirty="0" err="1">
                          <a:solidFill>
                            <a:schemeClr val="tx1"/>
                          </a:solidFill>
                          <a:effectLst/>
                        </a:rPr>
                        <a:t>Mef</a:t>
                      </a:r>
                      <a:endParaRPr lang="it-IT"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vMerge="1">
                  <a:txBody>
                    <a:bodyPr/>
                    <a:lstStyle/>
                    <a:p>
                      <a:endParaRPr lang="it-IT"/>
                    </a:p>
                  </a:txBody>
                  <a:tcPr/>
                </a:tc>
                <a:extLst>
                  <a:ext uri="{0D108BD9-81ED-4DB2-BD59-A6C34878D82A}">
                    <a16:rowId xmlns="" xmlns:a16="http://schemas.microsoft.com/office/drawing/2014/main" val="2841524235"/>
                  </a:ext>
                </a:extLst>
              </a:tr>
              <a:tr h="467005">
                <a:tc>
                  <a:txBody>
                    <a:bodyPr/>
                    <a:lstStyle/>
                    <a:p>
                      <a:pPr>
                        <a:lnSpc>
                          <a:spcPct val="107000"/>
                        </a:lnSpc>
                        <a:spcAft>
                          <a:spcPts val="0"/>
                        </a:spcAft>
                      </a:pPr>
                      <a:r>
                        <a:rPr lang="it-IT" sz="1400" u="sng" dirty="0">
                          <a:solidFill>
                            <a:schemeClr val="tx1"/>
                          </a:solidFill>
                          <a:effectLst/>
                        </a:rPr>
                        <a:t>Incidenza spese per l’Amministrazione generale/totale spese correnti – impegni</a:t>
                      </a:r>
                      <a:endParaRPr lang="it-IT"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a:lnSpc>
                          <a:spcPct val="107000"/>
                        </a:lnSpc>
                        <a:spcAft>
                          <a:spcPts val="0"/>
                        </a:spcAft>
                      </a:pPr>
                      <a:r>
                        <a:rPr lang="it-IT" sz="1400" dirty="0">
                          <a:solidFill>
                            <a:schemeClr val="tx1"/>
                          </a:solidFill>
                          <a:effectLst/>
                        </a:rPr>
                        <a:t>Indica la % di risorse destinate all’ auto-funzionamento (inclusi i costi della politica).</a:t>
                      </a:r>
                      <a:r>
                        <a:rPr lang="it-IT" sz="1400" baseline="0" dirty="0">
                          <a:solidFill>
                            <a:schemeClr val="tx1"/>
                          </a:solidFill>
                          <a:effectLst/>
                        </a:rPr>
                        <a:t> Valori molto elevati segnalano il rischio di inefficienza.</a:t>
                      </a:r>
                      <a:endParaRPr lang="it-IT"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 xmlns:a16="http://schemas.microsoft.com/office/drawing/2014/main" val="2721054860"/>
                  </a:ext>
                </a:extLst>
              </a:tr>
              <a:tr h="467005">
                <a:tc>
                  <a:txBody>
                    <a:bodyPr/>
                    <a:lstStyle/>
                    <a:p>
                      <a:pPr>
                        <a:lnSpc>
                          <a:spcPct val="107000"/>
                        </a:lnSpc>
                        <a:spcAft>
                          <a:spcPts val="0"/>
                        </a:spcAft>
                      </a:pPr>
                      <a:r>
                        <a:rPr lang="it-IT" sz="1400" u="sng" dirty="0">
                          <a:solidFill>
                            <a:schemeClr val="tx1"/>
                          </a:solidFill>
                          <a:effectLst/>
                        </a:rPr>
                        <a:t>Spesa per gli investimenti pro capite pagamenti (escluso concessione di crediti) media ultimi tre anni</a:t>
                      </a:r>
                      <a:endParaRPr lang="it-IT"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a:lnSpc>
                          <a:spcPct val="107000"/>
                        </a:lnSpc>
                        <a:spcAft>
                          <a:spcPts val="0"/>
                        </a:spcAft>
                      </a:pPr>
                      <a:r>
                        <a:rPr lang="it-IT" sz="1400" dirty="0">
                          <a:solidFill>
                            <a:schemeClr val="tx1"/>
                          </a:solidFill>
                          <a:effectLst/>
                        </a:rPr>
                        <a:t>Misura la capacità di spesa dell’ente relativamente agli investimenti.</a:t>
                      </a:r>
                      <a:endParaRPr lang="it-IT"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 xmlns:a16="http://schemas.microsoft.com/office/drawing/2014/main" val="1968009883"/>
                  </a:ext>
                </a:extLst>
              </a:tr>
              <a:tr h="364784">
                <a:tc>
                  <a:txBody>
                    <a:bodyPr/>
                    <a:lstStyle/>
                    <a:p>
                      <a:pPr>
                        <a:lnSpc>
                          <a:spcPct val="107000"/>
                        </a:lnSpc>
                        <a:spcAft>
                          <a:spcPts val="0"/>
                        </a:spcAft>
                      </a:pPr>
                      <a:r>
                        <a:rPr lang="it-IT" sz="1400" dirty="0">
                          <a:solidFill>
                            <a:schemeClr val="tx1"/>
                          </a:solidFill>
                          <a:effectLst/>
                        </a:rPr>
                        <a:t>Incidenza % spesa Sviluppo economico e competitività – impegni</a:t>
                      </a:r>
                      <a:endParaRPr lang="it-IT"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a:lnSpc>
                          <a:spcPct val="107000"/>
                        </a:lnSpc>
                        <a:spcAft>
                          <a:spcPts val="0"/>
                        </a:spcAft>
                      </a:pPr>
                      <a:r>
                        <a:rPr lang="it-IT" sz="1400" dirty="0">
                          <a:solidFill>
                            <a:schemeClr val="tx1"/>
                          </a:solidFill>
                          <a:effectLst/>
                        </a:rPr>
                        <a:t>Indica la sensibilità dell’ente verso le attività finalizzate allo sviluppo.</a:t>
                      </a:r>
                      <a:endParaRPr lang="it-IT"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 xmlns:a16="http://schemas.microsoft.com/office/drawing/2014/main" val="1271268046"/>
                  </a:ext>
                </a:extLst>
              </a:tr>
            </a:tbl>
          </a:graphicData>
        </a:graphic>
      </p:graphicFrame>
      <p:sp>
        <p:nvSpPr>
          <p:cNvPr id="5" name="Segnaposto numero diapositiva 4"/>
          <p:cNvSpPr>
            <a:spLocks noGrp="1"/>
          </p:cNvSpPr>
          <p:nvPr>
            <p:ph type="sldNum" sz="quarter" idx="8"/>
          </p:nvPr>
        </p:nvSpPr>
        <p:spPr>
          <a:xfrm>
            <a:off x="9449160" y="639300"/>
            <a:ext cx="2742840" cy="364679"/>
          </a:xfrm>
        </p:spPr>
        <p:txBody>
          <a:bodyPr/>
          <a:lstStyle/>
          <a:p>
            <a:pPr lvl="0"/>
            <a:fld id="{6C7ACD77-A143-4BC5-9429-A46F3C2CEFCC}" type="slidenum">
              <a:rPr lang="it-IT" smtClean="0"/>
              <a:pPr lvl="0"/>
              <a:t>37</a:t>
            </a:fld>
            <a:endParaRPr lang="it-IT" dirty="0"/>
          </a:p>
        </p:txBody>
      </p:sp>
    </p:spTree>
    <p:extLst>
      <p:ext uri="{BB962C8B-B14F-4D97-AF65-F5344CB8AC3E}">
        <p14:creationId xmlns="" xmlns:p14="http://schemas.microsoft.com/office/powerpoint/2010/main" val="6016487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1">
            <a:extLst>
              <a:ext uri="{FF2B5EF4-FFF2-40B4-BE49-F238E27FC236}">
                <a16:creationId xmlns="" xmlns:a16="http://schemas.microsoft.com/office/drawing/2014/main" id="{D6D14CC9-42CA-46E8-B085-18C6A0890255}"/>
              </a:ext>
            </a:extLst>
          </p:cNvPr>
          <p:cNvSpPr txBox="1">
            <a:spLocks noChangeArrowheads="1"/>
          </p:cNvSpPr>
          <p:nvPr/>
        </p:nvSpPr>
        <p:spPr bwMode="auto">
          <a:xfrm>
            <a:off x="772160" y="279483"/>
            <a:ext cx="11206480" cy="85844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67500" tIns="33750" rIns="67500" bIns="33750" anchorCtr="1"/>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Lst>
              <a:defRPr>
                <a:solidFill>
                  <a:schemeClr val="tx1"/>
                </a:solidFill>
                <a:latin typeface="Arial" panose="020B0604020202020204" pitchFamily="34" charset="0"/>
                <a:ea typeface="Microsoft YaHei" panose="020B0503020204020204" pitchFamily="34" charset="-122"/>
              </a:defRPr>
            </a:lvl9pPr>
          </a:lstStyle>
          <a:p>
            <a:pPr algn="ctr" eaLnBrk="1" hangingPunct="1">
              <a:lnSpc>
                <a:spcPct val="90000"/>
              </a:lnSpc>
            </a:pPr>
            <a:r>
              <a:rPr lang="it-IT" altLang="it-IT" sz="2400" b="1" dirty="0">
                <a:solidFill>
                  <a:schemeClr val="accent4">
                    <a:lumMod val="50000"/>
                  </a:schemeClr>
                </a:solidFill>
                <a:latin typeface="Candara" pitchFamily="34" charset="0"/>
                <a:cs typeface="Calibri Light" panose="020F0302020204030204" pitchFamily="34" charset="0"/>
              </a:rPr>
              <a:t>L’ANALISI. </a:t>
            </a:r>
          </a:p>
          <a:p>
            <a:pPr algn="ctr" eaLnBrk="1" hangingPunct="1">
              <a:lnSpc>
                <a:spcPct val="90000"/>
              </a:lnSpc>
            </a:pPr>
            <a:r>
              <a:rPr lang="it-IT" altLang="it-IT" sz="2400" b="1" dirty="0">
                <a:solidFill>
                  <a:schemeClr val="accent4">
                    <a:lumMod val="50000"/>
                  </a:schemeClr>
                </a:solidFill>
                <a:latin typeface="Candara" pitchFamily="34" charset="0"/>
                <a:cs typeface="Calibri Light" panose="020F0302020204030204" pitchFamily="34" charset="0"/>
              </a:rPr>
              <a:t>Le entrate più dinamiche delle spese</a:t>
            </a:r>
          </a:p>
        </p:txBody>
      </p:sp>
      <p:sp>
        <p:nvSpPr>
          <p:cNvPr id="35843" name="Text Box 2">
            <a:extLst>
              <a:ext uri="{FF2B5EF4-FFF2-40B4-BE49-F238E27FC236}">
                <a16:creationId xmlns="" xmlns:a16="http://schemas.microsoft.com/office/drawing/2014/main" id="{6672801C-F4B9-424B-9AB8-F1716AB3DB53}"/>
              </a:ext>
            </a:extLst>
          </p:cNvPr>
          <p:cNvSpPr txBox="1">
            <a:spLocks noChangeArrowheads="1"/>
          </p:cNvSpPr>
          <p:nvPr/>
        </p:nvSpPr>
        <p:spPr bwMode="auto">
          <a:xfrm>
            <a:off x="648069" y="1362075"/>
            <a:ext cx="11327907" cy="5089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67500" tIns="33750" rIns="67500" bIns="33750"/>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Microsoft YaHei" panose="020B0503020204020204" pitchFamily="34" charset="-122"/>
              </a:defRPr>
            </a:lvl9pPr>
          </a:lstStyle>
          <a:p>
            <a:r>
              <a:rPr lang="it-IT" sz="2000" dirty="0">
                <a:latin typeface="Candara" panose="020E0502030303020204" pitchFamily="34" charset="0"/>
              </a:rPr>
              <a:t>Negli ultimi 10 anni (2006-2016) la dinamica delle entrate e delle spese di parte corrente dei comuni ha mostrato un certo dinamismo: +15% per gli impegni di spesa e + 20% circa per gli accertamenti in entrata. Se si isolano però i sei anni successivi alla più importante tra le recenti manovre correttive dei conti pubblici (</a:t>
            </a:r>
            <a:r>
              <a:rPr lang="it-IT" sz="2000" dirty="0" err="1">
                <a:latin typeface="Candara" panose="020E0502030303020204" pitchFamily="34" charset="0"/>
              </a:rPr>
              <a:t>d.l.</a:t>
            </a:r>
            <a:r>
              <a:rPr lang="it-IT" sz="2000" dirty="0">
                <a:latin typeface="Candara" panose="020E0502030303020204" pitchFamily="34" charset="0"/>
              </a:rPr>
              <a:t> 78/2010), si osserva allora una sostanziale stabilità, tendente al segno negativo, delle partite di bilancio. </a:t>
            </a:r>
          </a:p>
          <a:p>
            <a:r>
              <a:rPr lang="it-IT" sz="2000" dirty="0">
                <a:latin typeface="Candara" panose="020E0502030303020204" pitchFamily="34" charset="0"/>
              </a:rPr>
              <a:t>Per il </a:t>
            </a:r>
            <a:r>
              <a:rPr lang="it-IT" sz="2000" b="1" dirty="0">
                <a:latin typeface="Candara" panose="020E0502030303020204" pitchFamily="34" charset="0"/>
              </a:rPr>
              <a:t>2017</a:t>
            </a:r>
            <a:r>
              <a:rPr lang="it-IT" sz="2000" dirty="0">
                <a:latin typeface="Candara" panose="020E0502030303020204" pitchFamily="34" charset="0"/>
              </a:rPr>
              <a:t>, </a:t>
            </a:r>
            <a:r>
              <a:rPr lang="it-IT" sz="2000" b="1" dirty="0">
                <a:latin typeface="Candara" panose="020E0502030303020204" pitchFamily="34" charset="0"/>
              </a:rPr>
              <a:t>in Lombardia il livello delle spese correnti è diminuito rispetto al 2016 </a:t>
            </a:r>
            <a:r>
              <a:rPr lang="it-IT" sz="2000" dirty="0">
                <a:latin typeface="Candara" panose="020E0502030303020204" pitchFamily="34" charset="0"/>
              </a:rPr>
              <a:t>(-1,5% a livello pro capite, da 897,6 a 884,2 euro), anche per effetto della nuova contabilità armonizzata, che ha introdotto il Fondo Pluriennale Vincolato (FPV) per registrare il collegamento tra entrate già accertate e spese impegnate, ma non ancora esigibili, e ha obbligato i comuni a effettuare accantonamenti per i rischi e altri fondi. </a:t>
            </a:r>
          </a:p>
          <a:p>
            <a:endParaRPr lang="it-IT" sz="2000" b="1" dirty="0">
              <a:latin typeface="Candara" panose="020E0502030303020204" pitchFamily="34" charset="0"/>
            </a:endParaRPr>
          </a:p>
          <a:p>
            <a:r>
              <a:rPr lang="it-IT" sz="2000" b="1" dirty="0">
                <a:latin typeface="Candara" panose="020E0502030303020204" pitchFamily="34" charset="0"/>
              </a:rPr>
              <a:t>Le entrate correnti sono invece lievemente aumentate</a:t>
            </a:r>
            <a:r>
              <a:rPr lang="it-IT" sz="2000" dirty="0">
                <a:latin typeface="Candara" panose="020E0502030303020204" pitchFamily="34" charset="0"/>
              </a:rPr>
              <a:t>: + 0,4%, da 1.010,3 a 1.014,2 euro pro capite. </a:t>
            </a:r>
          </a:p>
          <a:p>
            <a:endParaRPr lang="it-IT" sz="2000" b="1" dirty="0">
              <a:latin typeface="Candara" panose="020E0502030303020204" pitchFamily="34" charset="0"/>
            </a:endParaRPr>
          </a:p>
          <a:p>
            <a:r>
              <a:rPr lang="it-IT" sz="2000" b="1" dirty="0">
                <a:latin typeface="Candara" panose="020E0502030303020204" pitchFamily="34" charset="0"/>
              </a:rPr>
              <a:t>Il problema dei piccoli comuni.  Diseconomie di scala. Bassa capacità di spesa  </a:t>
            </a:r>
          </a:p>
          <a:p>
            <a:endParaRPr lang="it-IT" sz="2000" b="1" dirty="0">
              <a:latin typeface="Candara" panose="020E0502030303020204" pitchFamily="34" charset="0"/>
            </a:endParaRPr>
          </a:p>
          <a:p>
            <a:r>
              <a:rPr lang="it-IT" sz="2000" b="1" dirty="0">
                <a:latin typeface="Candara" panose="020E0502030303020204" pitchFamily="34" charset="0"/>
              </a:rPr>
              <a:t>L’ISEE: l’insufficiente applicazione. </a:t>
            </a:r>
          </a:p>
          <a:p>
            <a:endParaRPr lang="it-IT" sz="2000" dirty="0">
              <a:latin typeface="Candara" panose="020E0502030303020204" pitchFamily="34" charset="0"/>
            </a:endParaRPr>
          </a:p>
        </p:txBody>
      </p:sp>
      <p:sp>
        <p:nvSpPr>
          <p:cNvPr id="35844" name="Rectangle 3">
            <a:extLst>
              <a:ext uri="{FF2B5EF4-FFF2-40B4-BE49-F238E27FC236}">
                <a16:creationId xmlns="" xmlns:a16="http://schemas.microsoft.com/office/drawing/2014/main" id="{C9C1BD50-A5AF-4AAE-96DD-0482C84E2D96}"/>
              </a:ext>
            </a:extLst>
          </p:cNvPr>
          <p:cNvSpPr>
            <a:spLocks noChangeArrowheads="1"/>
          </p:cNvSpPr>
          <p:nvPr/>
        </p:nvSpPr>
        <p:spPr bwMode="auto">
          <a:xfrm>
            <a:off x="9768408" y="5882318"/>
            <a:ext cx="2057400" cy="2726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67500" tIns="33750" rIns="67500" bIns="33750"/>
          <a:lstStyle>
            <a:lvl1pPr eaLnBrk="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9pPr>
          </a:lstStyle>
          <a:p>
            <a:pPr eaLnBrk="1" hangingPunct="1">
              <a:lnSpc>
                <a:spcPct val="100000"/>
              </a:lnSpc>
            </a:pPr>
            <a:fld id="{7A13DCD2-B8D9-4E82-B390-6D047EE79D9B}" type="slidenum">
              <a:rPr lang="it-IT" altLang="it-IT" sz="1350">
                <a:solidFill>
                  <a:schemeClr val="bg1"/>
                </a:solidFill>
                <a:latin typeface="Calibri" panose="020F0502020204030204" pitchFamily="34" charset="0"/>
              </a:rPr>
              <a:pPr eaLnBrk="1" hangingPunct="1">
                <a:lnSpc>
                  <a:spcPct val="100000"/>
                </a:lnSpc>
              </a:pPr>
              <a:t>38</a:t>
            </a:fld>
            <a:endParaRPr lang="it-IT" altLang="it-IT" sz="1350" dirty="0">
              <a:solidFill>
                <a:schemeClr val="bg1"/>
              </a:solidFill>
              <a:latin typeface="Calibri" panose="020F0502020204030204" pitchFamily="34" charset="0"/>
            </a:endParaRPr>
          </a:p>
        </p:txBody>
      </p:sp>
      <p:sp>
        <p:nvSpPr>
          <p:cNvPr id="5" name="Segnaposto numero diapositiva 4"/>
          <p:cNvSpPr>
            <a:spLocks noGrp="1"/>
          </p:cNvSpPr>
          <p:nvPr>
            <p:ph type="sldNum" sz="quarter" idx="12"/>
          </p:nvPr>
        </p:nvSpPr>
        <p:spPr/>
        <p:txBody>
          <a:bodyPr/>
          <a:lstStyle/>
          <a:p>
            <a:fld id="{04367BCE-68C4-48F0-967E-BA0255BE7097}" type="slidenum">
              <a:rPr lang="it-IT" smtClean="0"/>
              <a:pPr/>
              <a:t>38</a:t>
            </a:fld>
            <a:endParaRPr lang="it-IT"/>
          </a:p>
        </p:txBody>
      </p:sp>
    </p:spTree>
    <p:extLst>
      <p:ext uri="{BB962C8B-B14F-4D97-AF65-F5344CB8AC3E}">
        <p14:creationId xmlns="" xmlns:p14="http://schemas.microsoft.com/office/powerpoint/2010/main" val="35226843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a:extLst>
              <a:ext uri="{FF2B5EF4-FFF2-40B4-BE49-F238E27FC236}">
                <a16:creationId xmlns="" xmlns:a16="http://schemas.microsoft.com/office/drawing/2014/main" id="{5CBB6C47-F3DF-4949-B055-7629B3EDC055}"/>
              </a:ext>
            </a:extLst>
          </p:cNvPr>
          <p:cNvSpPr txBox="1">
            <a:spLocks/>
          </p:cNvSpPr>
          <p:nvPr/>
        </p:nvSpPr>
        <p:spPr>
          <a:xfrm>
            <a:off x="2152650" y="373932"/>
            <a:ext cx="7886700" cy="531226"/>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400" b="1" dirty="0">
                <a:solidFill>
                  <a:schemeClr val="accent4">
                    <a:lumMod val="50000"/>
                  </a:schemeClr>
                </a:solidFill>
                <a:latin typeface="Candara" panose="020E0502030303020204" pitchFamily="34" charset="0"/>
              </a:rPr>
              <a:t>Indicatori di riepilogo</a:t>
            </a:r>
          </a:p>
        </p:txBody>
      </p:sp>
      <p:graphicFrame>
        <p:nvGraphicFramePr>
          <p:cNvPr id="3" name="Tabella 2">
            <a:extLst>
              <a:ext uri="{FF2B5EF4-FFF2-40B4-BE49-F238E27FC236}">
                <a16:creationId xmlns="" xmlns:a16="http://schemas.microsoft.com/office/drawing/2014/main" id="{95F919CE-7D2E-4504-BE72-5C15575434CE}"/>
              </a:ext>
            </a:extLst>
          </p:cNvPr>
          <p:cNvGraphicFramePr>
            <a:graphicFrameLocks noGrp="1"/>
          </p:cNvGraphicFramePr>
          <p:nvPr>
            <p:extLst/>
          </p:nvPr>
        </p:nvGraphicFramePr>
        <p:xfrm>
          <a:off x="2152651" y="2425261"/>
          <a:ext cx="7886695" cy="3467839"/>
        </p:xfrm>
        <a:graphic>
          <a:graphicData uri="http://schemas.openxmlformats.org/drawingml/2006/table">
            <a:tbl>
              <a:tblPr firstRow="1" firstCol="1" bandRow="1"/>
              <a:tblGrid>
                <a:gridCol w="1645495">
                  <a:extLst>
                    <a:ext uri="{9D8B030D-6E8A-4147-A177-3AD203B41FA5}">
                      <a16:colId xmlns="" xmlns:a16="http://schemas.microsoft.com/office/drawing/2014/main" val="2179824094"/>
                    </a:ext>
                  </a:extLst>
                </a:gridCol>
                <a:gridCol w="1040200">
                  <a:extLst>
                    <a:ext uri="{9D8B030D-6E8A-4147-A177-3AD203B41FA5}">
                      <a16:colId xmlns="" xmlns:a16="http://schemas.microsoft.com/office/drawing/2014/main" val="1606439907"/>
                    </a:ext>
                  </a:extLst>
                </a:gridCol>
                <a:gridCol w="1040200">
                  <a:extLst>
                    <a:ext uri="{9D8B030D-6E8A-4147-A177-3AD203B41FA5}">
                      <a16:colId xmlns="" xmlns:a16="http://schemas.microsoft.com/office/drawing/2014/main" val="3210470447"/>
                    </a:ext>
                  </a:extLst>
                </a:gridCol>
                <a:gridCol w="1040200">
                  <a:extLst>
                    <a:ext uri="{9D8B030D-6E8A-4147-A177-3AD203B41FA5}">
                      <a16:colId xmlns="" xmlns:a16="http://schemas.microsoft.com/office/drawing/2014/main" val="3555295322"/>
                    </a:ext>
                  </a:extLst>
                </a:gridCol>
                <a:gridCol w="1040200">
                  <a:extLst>
                    <a:ext uri="{9D8B030D-6E8A-4147-A177-3AD203B41FA5}">
                      <a16:colId xmlns="" xmlns:a16="http://schemas.microsoft.com/office/drawing/2014/main" val="1987622471"/>
                    </a:ext>
                  </a:extLst>
                </a:gridCol>
                <a:gridCol w="1040200">
                  <a:extLst>
                    <a:ext uri="{9D8B030D-6E8A-4147-A177-3AD203B41FA5}">
                      <a16:colId xmlns="" xmlns:a16="http://schemas.microsoft.com/office/drawing/2014/main" val="758449033"/>
                    </a:ext>
                  </a:extLst>
                </a:gridCol>
                <a:gridCol w="1040200">
                  <a:extLst>
                    <a:ext uri="{9D8B030D-6E8A-4147-A177-3AD203B41FA5}">
                      <a16:colId xmlns="" xmlns:a16="http://schemas.microsoft.com/office/drawing/2014/main" val="3711969963"/>
                    </a:ext>
                  </a:extLst>
                </a:gridCol>
              </a:tblGrid>
              <a:tr h="731917">
                <a:tc>
                  <a:txBody>
                    <a:bodyPr/>
                    <a:lstStyle/>
                    <a:p>
                      <a:pPr>
                        <a:lnSpc>
                          <a:spcPct val="107000"/>
                        </a:lnSpc>
                        <a:spcAft>
                          <a:spcPts val="0"/>
                        </a:spcAft>
                      </a:pPr>
                      <a:r>
                        <a:rPr lang="it-IT" sz="13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a:noFill/>
                    </a:lnT>
                    <a:lnB>
                      <a:noFill/>
                    </a:lnB>
                  </a:tcPr>
                </a:tc>
                <a:tc gridSpan="3">
                  <a:txBody>
                    <a:bodyPr/>
                    <a:lstStyle/>
                    <a:p>
                      <a:pPr algn="ctr">
                        <a:lnSpc>
                          <a:spcPct val="107000"/>
                        </a:lnSpc>
                        <a:spcAft>
                          <a:spcPts val="0"/>
                        </a:spcAft>
                      </a:pPr>
                      <a:r>
                        <a:rPr lang="it-IT" sz="13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Indicatore</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gridSpan="2">
                  <a:txBody>
                    <a:bodyPr/>
                    <a:lstStyle/>
                    <a:p>
                      <a:pPr algn="ctr">
                        <a:lnSpc>
                          <a:spcPct val="107000"/>
                        </a:lnSpc>
                        <a:spcAft>
                          <a:spcPts val="0"/>
                        </a:spcAft>
                      </a:pPr>
                      <a:r>
                        <a:rPr lang="it-IT" sz="13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Variazione inter-annuale</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it-IT"/>
                    </a:p>
                  </a:txBody>
                  <a:tcPr/>
                </a:tc>
                <a:tc>
                  <a:txBody>
                    <a:bodyPr/>
                    <a:lstStyle/>
                    <a:p>
                      <a:pPr algn="ctr">
                        <a:lnSpc>
                          <a:spcPct val="107000"/>
                        </a:lnSpc>
                        <a:spcAft>
                          <a:spcPts val="0"/>
                        </a:spcAft>
                      </a:pPr>
                      <a:r>
                        <a:rPr lang="it-IT" sz="13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Variazione tra i due estremi del periodo</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029523617"/>
                  </a:ext>
                </a:extLst>
              </a:tr>
              <a:tr h="236688">
                <a:tc>
                  <a:txBody>
                    <a:bodyPr/>
                    <a:lstStyle/>
                    <a:p>
                      <a:pPr>
                        <a:lnSpc>
                          <a:spcPct val="107000"/>
                        </a:lnSpc>
                      </a:pPr>
                      <a:endParaRPr lang="it-IT" sz="1300" dirty="0">
                        <a:effectLst/>
                        <a:latin typeface="Calibri" panose="020F0502020204030204" pitchFamily="34" charset="0"/>
                        <a:cs typeface="Times New Roman" panose="02020603050405020304" pitchFamily="18" charset="0"/>
                      </a:endParaRPr>
                    </a:p>
                  </a:txBody>
                  <a:tcPr marL="42333" marR="42333" marT="0" marB="0" anchor="ctr">
                    <a:lnL>
                      <a:noFill/>
                    </a:lnL>
                    <a:lnR>
                      <a:noFill/>
                    </a:lnR>
                    <a:lnT>
                      <a:noFill/>
                    </a:lnT>
                    <a:lnB>
                      <a:noFill/>
                    </a:lnB>
                  </a:tcPr>
                </a:tc>
                <a:tc>
                  <a:txBody>
                    <a:bodyPr/>
                    <a:lstStyle/>
                    <a:p>
                      <a:pPr algn="ctr">
                        <a:lnSpc>
                          <a:spcPct val="107000"/>
                        </a:lnSpc>
                        <a:spcAft>
                          <a:spcPts val="0"/>
                        </a:spcAft>
                      </a:pPr>
                      <a:r>
                        <a:rPr lang="it-IT" sz="13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2015</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t-IT" sz="13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2016</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t-IT" sz="13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2017</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t-IT" sz="13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15-16</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t-IT" sz="13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16-17</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t-IT" sz="13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15-17</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6343959"/>
                  </a:ext>
                </a:extLst>
              </a:tr>
              <a:tr h="401765">
                <a:tc>
                  <a:txBody>
                    <a:bodyPr/>
                    <a:lstStyle/>
                    <a:p>
                      <a:pP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Pressione tributaria</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607,7</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604,5</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616,8</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-0,5%</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97784269"/>
                  </a:ext>
                </a:extLst>
              </a:tr>
              <a:tr h="401765">
                <a:tc>
                  <a:txBody>
                    <a:bodyPr/>
                    <a:lstStyle/>
                    <a:p>
                      <a:pP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Entrate correnti pro capite</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1.033,1</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1.014,6</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1.018,7</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-1,8%</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0,4%</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a:noFill/>
                    </a:lnT>
                    <a:lnB>
                      <a:noFill/>
                    </a:lnB>
                  </a:tcPr>
                </a:tc>
                <a:extLst>
                  <a:ext uri="{0D108BD9-81ED-4DB2-BD59-A6C34878D82A}">
                    <a16:rowId xmlns="" xmlns:a16="http://schemas.microsoft.com/office/drawing/2014/main" val="562183945"/>
                  </a:ext>
                </a:extLst>
              </a:tr>
              <a:tr h="401765">
                <a:tc>
                  <a:txBody>
                    <a:bodyPr/>
                    <a:lstStyle/>
                    <a:p>
                      <a:pP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Entrate in conto capitale pro capite</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163,1</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92,4</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108,0</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-43,4%</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17,0%</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-33,8%</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a:noFill/>
                    </a:lnT>
                    <a:lnB>
                      <a:noFill/>
                    </a:lnB>
                  </a:tcPr>
                </a:tc>
                <a:extLst>
                  <a:ext uri="{0D108BD9-81ED-4DB2-BD59-A6C34878D82A}">
                    <a16:rowId xmlns="" xmlns:a16="http://schemas.microsoft.com/office/drawing/2014/main" val="2191050678"/>
                  </a:ext>
                </a:extLst>
              </a:tr>
              <a:tr h="401765">
                <a:tc>
                  <a:txBody>
                    <a:bodyPr/>
                    <a:lstStyle/>
                    <a:p>
                      <a:pP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Spese correnti pro capite</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906,0</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902,2</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888,6</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-0,4%</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a:noFill/>
                    </a:lnT>
                    <a:lnB>
                      <a:noFill/>
                    </a:lnB>
                  </a:tcPr>
                </a:tc>
                <a:extLst>
                  <a:ext uri="{0D108BD9-81ED-4DB2-BD59-A6C34878D82A}">
                    <a16:rowId xmlns="" xmlns:a16="http://schemas.microsoft.com/office/drawing/2014/main" val="3586192933"/>
                  </a:ext>
                </a:extLst>
              </a:tr>
              <a:tr h="401765">
                <a:tc>
                  <a:txBody>
                    <a:bodyPr/>
                    <a:lstStyle/>
                    <a:p>
                      <a:pP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Spese in conto capitale pro capite</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131,1</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91,4</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98,5</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-30,3%</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7,8%</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-24,9%</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a:noFill/>
                    </a:lnT>
                    <a:lnB>
                      <a:noFill/>
                    </a:lnB>
                  </a:tcPr>
                </a:tc>
                <a:extLst>
                  <a:ext uri="{0D108BD9-81ED-4DB2-BD59-A6C34878D82A}">
                    <a16:rowId xmlns="" xmlns:a16="http://schemas.microsoft.com/office/drawing/2014/main" val="321380191"/>
                  </a:ext>
                </a:extLst>
              </a:tr>
              <a:tr h="401765">
                <a:tc>
                  <a:txBody>
                    <a:bodyPr/>
                    <a:lstStyle/>
                    <a:p>
                      <a:pP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Spese finali/PIL</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2,7%</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2,6%</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-0,3 p.p.</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-0,1 p.p.</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-0,4 p.p.</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2333" marR="42333" marT="0" marB="0" anchor="ctr">
                    <a:lnL>
                      <a:noFill/>
                    </a:lnL>
                    <a:lnR>
                      <a:noFill/>
                    </a:lnR>
                    <a:lnT>
                      <a:noFill/>
                    </a:lnT>
                    <a:lnB>
                      <a:noFill/>
                    </a:lnB>
                  </a:tcPr>
                </a:tc>
                <a:extLst>
                  <a:ext uri="{0D108BD9-81ED-4DB2-BD59-A6C34878D82A}">
                    <a16:rowId xmlns="" xmlns:a16="http://schemas.microsoft.com/office/drawing/2014/main" val="3267705564"/>
                  </a:ext>
                </a:extLst>
              </a:tr>
            </a:tbl>
          </a:graphicData>
        </a:graphic>
      </p:graphicFrame>
      <p:sp>
        <p:nvSpPr>
          <p:cNvPr id="4" name="CasellaDiTesto 4">
            <a:extLst>
              <a:ext uri="{FF2B5EF4-FFF2-40B4-BE49-F238E27FC236}">
                <a16:creationId xmlns="" xmlns:a16="http://schemas.microsoft.com/office/drawing/2014/main" id="{4A7466FC-BA3F-4789-A55C-5F3F5AC80E36}"/>
              </a:ext>
            </a:extLst>
          </p:cNvPr>
          <p:cNvSpPr txBox="1"/>
          <p:nvPr/>
        </p:nvSpPr>
        <p:spPr>
          <a:xfrm>
            <a:off x="1864829" y="6463127"/>
            <a:ext cx="6103455" cy="33855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it-IT" sz="1600" dirty="0"/>
              <a:t>Fonte: Elaborazione IRES Lucia Morosini su consuntivi comunali</a:t>
            </a:r>
          </a:p>
        </p:txBody>
      </p:sp>
    </p:spTree>
    <p:extLst>
      <p:ext uri="{BB962C8B-B14F-4D97-AF65-F5344CB8AC3E}">
        <p14:creationId xmlns="" xmlns:p14="http://schemas.microsoft.com/office/powerpoint/2010/main" val="1039887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reeform 1">
            <a:extLst>
              <a:ext uri="{FF2B5EF4-FFF2-40B4-BE49-F238E27FC236}">
                <a16:creationId xmlns="" xmlns:a16="http://schemas.microsoft.com/office/drawing/2014/main" id="{13DBA2D9-D417-4096-885E-A34570E4CAEA}"/>
              </a:ext>
            </a:extLst>
          </p:cNvPr>
          <p:cNvSpPr>
            <a:spLocks noChangeArrowheads="1"/>
          </p:cNvSpPr>
          <p:nvPr/>
        </p:nvSpPr>
        <p:spPr bwMode="auto">
          <a:xfrm>
            <a:off x="584543" y="201812"/>
            <a:ext cx="10357777" cy="922933"/>
          </a:xfrm>
          <a:custGeom>
            <a:avLst/>
            <a:gdLst>
              <a:gd name="T0" fmla="*/ 0 w 21600"/>
              <a:gd name="T1" fmla="*/ 0 h 21600"/>
              <a:gd name="T2" fmla="*/ 2147483647 w 21600"/>
              <a:gd name="T3" fmla="*/ 0 h 21600"/>
              <a:gd name="T4" fmla="*/ 2147483647 w 21600"/>
              <a:gd name="T5" fmla="*/ 19708642 h 21600"/>
              <a:gd name="T6" fmla="*/ 0 w 21600"/>
              <a:gd name="T7" fmla="*/ 19708642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50760" tIns="25380" rIns="50760" bIns="25380" anchorCtr="1"/>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pPr algn="ctr" eaLnBrk="1">
              <a:lnSpc>
                <a:spcPct val="90000"/>
              </a:lnSpc>
            </a:pPr>
            <a:r>
              <a:rPr lang="it-IT" altLang="it-IT" sz="2400" b="1" dirty="0">
                <a:solidFill>
                  <a:schemeClr val="accent6">
                    <a:lumMod val="50000"/>
                  </a:schemeClr>
                </a:solidFill>
                <a:latin typeface="Candara" panose="020E0502030303020204" pitchFamily="34" charset="0"/>
              </a:rPr>
              <a:t>La leva del fisco locale: le opportunità per gli enti</a:t>
            </a:r>
          </a:p>
        </p:txBody>
      </p:sp>
      <p:sp>
        <p:nvSpPr>
          <p:cNvPr id="10244" name="Freeform 3">
            <a:extLst>
              <a:ext uri="{FF2B5EF4-FFF2-40B4-BE49-F238E27FC236}">
                <a16:creationId xmlns="" xmlns:a16="http://schemas.microsoft.com/office/drawing/2014/main" id="{84A02EA6-9262-449F-9988-E680957F5A23}"/>
              </a:ext>
            </a:extLst>
          </p:cNvPr>
          <p:cNvSpPr>
            <a:spLocks noChangeArrowheads="1"/>
          </p:cNvSpPr>
          <p:nvPr/>
        </p:nvSpPr>
        <p:spPr bwMode="auto">
          <a:xfrm>
            <a:off x="3995738" y="2481264"/>
            <a:ext cx="3600450" cy="2486025"/>
          </a:xfrm>
          <a:custGeom>
            <a:avLst/>
            <a:gdLst>
              <a:gd name="T0" fmla="*/ 0 w 21600"/>
              <a:gd name="T1" fmla="*/ 0 h 21600"/>
              <a:gd name="T2" fmla="*/ 1066933409 w 21600"/>
              <a:gd name="T3" fmla="*/ 0 h 21600"/>
              <a:gd name="T4" fmla="*/ 1066933409 w 21600"/>
              <a:gd name="T5" fmla="*/ 508668307 h 21600"/>
              <a:gd name="T6" fmla="*/ 0 w 21600"/>
              <a:gd name="T7" fmla="*/ 508668307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000000"/>
                </a:solidFill>
                <a:round/>
                <a:headEnd/>
                <a:tailEnd/>
              </a14:hiddenLine>
            </a:ext>
          </a:extLst>
        </p:spPr>
        <p:txBody>
          <a:bodyPr wrap="none" anchor="ctr"/>
          <a:lstStyle/>
          <a:p>
            <a:endParaRPr lang="it-IT" sz="1350"/>
          </a:p>
        </p:txBody>
      </p:sp>
      <p:sp>
        <p:nvSpPr>
          <p:cNvPr id="10245" name="Freeform 4">
            <a:extLst>
              <a:ext uri="{FF2B5EF4-FFF2-40B4-BE49-F238E27FC236}">
                <a16:creationId xmlns="" xmlns:a16="http://schemas.microsoft.com/office/drawing/2014/main" id="{3E88C27D-EDC5-433D-B206-8CD3671D59B5}"/>
              </a:ext>
            </a:extLst>
          </p:cNvPr>
          <p:cNvSpPr>
            <a:spLocks noChangeArrowheads="1"/>
          </p:cNvSpPr>
          <p:nvPr/>
        </p:nvSpPr>
        <p:spPr bwMode="auto">
          <a:xfrm>
            <a:off x="844826" y="1259841"/>
            <a:ext cx="10754139" cy="5529679"/>
          </a:xfrm>
          <a:custGeom>
            <a:avLst/>
            <a:gdLst>
              <a:gd name="T0" fmla="*/ 0 w 21600"/>
              <a:gd name="T1" fmla="*/ 0 h 21600"/>
              <a:gd name="T2" fmla="*/ 2147483647 w 21600"/>
              <a:gd name="T3" fmla="*/ 0 h 21600"/>
              <a:gd name="T4" fmla="*/ 2147483647 w 21600"/>
              <a:gd name="T5" fmla="*/ 1159902081 h 21600"/>
              <a:gd name="T6" fmla="*/ 0 w 21600"/>
              <a:gd name="T7" fmla="*/ 1159902081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square" lIns="50760" tIns="25380" rIns="50760" bIns="2538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r>
              <a:rPr lang="it-IT" sz="2000" b="1" dirty="0">
                <a:latin typeface="Candara" panose="020E0502030303020204" pitchFamily="34" charset="0"/>
              </a:rPr>
              <a:t>L’addizionale regionale all’Irpef</a:t>
            </a:r>
            <a:r>
              <a:rPr lang="it-IT" sz="2000" dirty="0">
                <a:latin typeface="Candara" panose="020E0502030303020204" pitchFamily="34" charset="0"/>
              </a:rPr>
              <a:t> potrà arrivare al 3,3%, </a:t>
            </a:r>
          </a:p>
          <a:p>
            <a:r>
              <a:rPr lang="it-IT" sz="2000" b="1" dirty="0">
                <a:latin typeface="Candara" panose="020E0502030303020204" pitchFamily="34" charset="0"/>
              </a:rPr>
              <a:t>l’addizionale comunale</a:t>
            </a:r>
            <a:r>
              <a:rPr lang="it-IT" sz="2000" dirty="0">
                <a:latin typeface="Candara" panose="020E0502030303020204" pitchFamily="34" charset="0"/>
              </a:rPr>
              <a:t> allo 0,8%</a:t>
            </a:r>
          </a:p>
          <a:p>
            <a:r>
              <a:rPr lang="it-IT" sz="2000" b="1" dirty="0" err="1">
                <a:latin typeface="Candara" panose="020E0502030303020204" pitchFamily="34" charset="0"/>
              </a:rPr>
              <a:t>l’Imu</a:t>
            </a:r>
            <a:r>
              <a:rPr lang="it-IT" sz="2000" dirty="0">
                <a:latin typeface="Candara" panose="020E0502030303020204" pitchFamily="34" charset="0"/>
              </a:rPr>
              <a:t>, insieme con la Tasi, al 10,6 per mille. </a:t>
            </a:r>
          </a:p>
          <a:p>
            <a:r>
              <a:rPr lang="it-IT" sz="2000" dirty="0">
                <a:latin typeface="Candara" panose="020E0502030303020204" pitchFamily="34" charset="0"/>
              </a:rPr>
              <a:t>Con riferimento alla </a:t>
            </a:r>
            <a:r>
              <a:rPr lang="it-IT" sz="2000" b="1" dirty="0">
                <a:latin typeface="Candara" panose="020E0502030303020204" pitchFamily="34" charset="0"/>
              </a:rPr>
              <a:t>Tasi</a:t>
            </a:r>
            <a:r>
              <a:rPr lang="it-IT" sz="2000" dirty="0">
                <a:latin typeface="Candara" panose="020E0502030303020204" pitchFamily="34" charset="0"/>
              </a:rPr>
              <a:t> (che, se venisse approvata la normativa al riguardo, potrebbe confluire, dal 2019, </a:t>
            </a:r>
            <a:r>
              <a:rPr lang="it-IT" sz="2000" dirty="0" err="1">
                <a:latin typeface="Candara" panose="020E0502030303020204" pitchFamily="34" charset="0"/>
              </a:rPr>
              <a:t>nell’Imu</a:t>
            </a:r>
            <a:r>
              <a:rPr lang="it-IT" sz="2000" dirty="0">
                <a:latin typeface="Candara" panose="020E0502030303020204" pitchFamily="34" charset="0"/>
              </a:rPr>
              <a:t> e trasformarsi nella nuova </a:t>
            </a:r>
            <a:r>
              <a:rPr lang="it-IT" sz="2000" dirty="0" err="1">
                <a:latin typeface="Candara" panose="020E0502030303020204" pitchFamily="34" charset="0"/>
              </a:rPr>
              <a:t>Imu</a:t>
            </a:r>
            <a:r>
              <a:rPr lang="it-IT" sz="2000" dirty="0">
                <a:latin typeface="Candara" panose="020E0502030303020204" pitchFamily="34" charset="0"/>
              </a:rPr>
              <a:t> unica), peraltro, diversi Comuni potrebbero deliberare una sua ulteriore maggiorazione dello 0,8 per mille per il 2019 e il 2020, permettendo così di raggiungere, sommando </a:t>
            </a:r>
            <a:r>
              <a:rPr lang="it-IT" sz="2000" b="1" dirty="0" err="1">
                <a:latin typeface="Candara" panose="020E0502030303020204" pitchFamily="34" charset="0"/>
              </a:rPr>
              <a:t>Imu</a:t>
            </a:r>
            <a:r>
              <a:rPr lang="it-IT" sz="2000" b="1" dirty="0">
                <a:latin typeface="Candara" panose="020E0502030303020204" pitchFamily="34" charset="0"/>
              </a:rPr>
              <a:t> e Tasi</a:t>
            </a:r>
            <a:r>
              <a:rPr lang="it-IT" sz="2000" dirty="0">
                <a:latin typeface="Candara" panose="020E0502030303020204" pitchFamily="34" charset="0"/>
              </a:rPr>
              <a:t>, un’aliquota dell’11,4 per mille sul valore dell’immobile, ben più alta rispetto al limite del 10,6, per mille.</a:t>
            </a:r>
          </a:p>
          <a:p>
            <a:endParaRPr lang="it-IT" sz="2000" dirty="0">
              <a:latin typeface="Candara" panose="020E0502030303020204" pitchFamily="34" charset="0"/>
            </a:endParaRPr>
          </a:p>
          <a:p>
            <a:r>
              <a:rPr lang="it-IT" sz="2000" dirty="0">
                <a:latin typeface="Candara" panose="020E0502030303020204" pitchFamily="34" charset="0"/>
              </a:rPr>
              <a:t>Possibile aumento anche per la </a:t>
            </a:r>
            <a:r>
              <a:rPr lang="it-IT" sz="2000" b="1" dirty="0">
                <a:latin typeface="Candara" panose="020E0502030303020204" pitchFamily="34" charset="0"/>
              </a:rPr>
              <a:t>Tari</a:t>
            </a:r>
            <a:r>
              <a:rPr lang="it-IT" sz="2000" dirty="0">
                <a:latin typeface="Candara" panose="020E0502030303020204" pitchFamily="34" charset="0"/>
              </a:rPr>
              <a:t>: per rendere più eque le tariffe, i Comuni potranno modificare i coefficienti per alcune categorie di attività, in aumento o in diminuzione del 50%.</a:t>
            </a:r>
          </a:p>
          <a:p>
            <a:endParaRPr lang="it-IT" sz="2000" dirty="0">
              <a:latin typeface="Candara" panose="020E0502030303020204" pitchFamily="34" charset="0"/>
            </a:endParaRPr>
          </a:p>
          <a:p>
            <a:r>
              <a:rPr lang="it-IT" sz="2000" dirty="0">
                <a:latin typeface="Candara" panose="020E0502030303020204" pitchFamily="34" charset="0"/>
              </a:rPr>
              <a:t>Per quanto riguarda l’</a:t>
            </a:r>
            <a:r>
              <a:rPr lang="it-IT" sz="2000" b="1" dirty="0">
                <a:latin typeface="Candara" panose="020E0502030303020204" pitchFamily="34" charset="0"/>
              </a:rPr>
              <a:t>Imposta comunale sulla Pubblicità</a:t>
            </a:r>
            <a:r>
              <a:rPr lang="it-IT" sz="2000" dirty="0">
                <a:latin typeface="Candara" panose="020E0502030303020204" pitchFamily="34" charset="0"/>
              </a:rPr>
              <a:t> e i diritti sulle pubbliche affissioni, le imprese che hanno pagato questi tributi in misura maggiorata nel 2013/2018 avranno diritto a un rimborso a rate da parte dei comuni. Tuttavia, dal 2019, la legge di Bilancio concede agli enti la facoltà di aumentare le tariffe ed i diritti fino al 50%, per le superfici superiori al metro quadrato.</a:t>
            </a:r>
          </a:p>
          <a:p>
            <a:r>
              <a:rPr lang="it-IT" sz="2000" dirty="0"/>
              <a:t> </a:t>
            </a:r>
          </a:p>
          <a:p>
            <a:pPr eaLnBrk="1" hangingPunct="1">
              <a:lnSpc>
                <a:spcPct val="100000"/>
              </a:lnSpc>
            </a:pPr>
            <a:endParaRPr lang="it-IT" altLang="it-IT" sz="1600" dirty="0">
              <a:solidFill>
                <a:srgbClr val="000000"/>
              </a:solidFill>
              <a:latin typeface="Candara" panose="020E0502030303020204" pitchFamily="34" charset="0"/>
            </a:endParaRPr>
          </a:p>
        </p:txBody>
      </p:sp>
      <p:sp>
        <p:nvSpPr>
          <p:cNvPr id="2" name="Rettangolo 1">
            <a:extLst>
              <a:ext uri="{FF2B5EF4-FFF2-40B4-BE49-F238E27FC236}">
                <a16:creationId xmlns="" xmlns:a16="http://schemas.microsoft.com/office/drawing/2014/main" id="{74D656CD-44E4-4CD6-994D-5BDFD59BBEA5}"/>
              </a:ext>
            </a:extLst>
          </p:cNvPr>
          <p:cNvSpPr/>
          <p:nvPr/>
        </p:nvSpPr>
        <p:spPr>
          <a:xfrm>
            <a:off x="9853136" y="5854204"/>
            <a:ext cx="284052" cy="307777"/>
          </a:xfrm>
          <a:prstGeom prst="rect">
            <a:avLst/>
          </a:prstGeom>
        </p:spPr>
        <p:txBody>
          <a:bodyPr wrap="none">
            <a:spAutoFit/>
          </a:bodyPr>
          <a:lstStyle/>
          <a:p>
            <a:r>
              <a:rPr lang="it-IT" sz="1400" dirty="0">
                <a:solidFill>
                  <a:schemeClr val="bg1"/>
                </a:solidFill>
              </a:rPr>
              <a:t>8</a:t>
            </a:r>
          </a:p>
        </p:txBody>
      </p:sp>
      <p:sp>
        <p:nvSpPr>
          <p:cNvPr id="6" name="Segnaposto numero diapositiva 5"/>
          <p:cNvSpPr>
            <a:spLocks noGrp="1"/>
          </p:cNvSpPr>
          <p:nvPr>
            <p:ph type="sldNum" sz="quarter" idx="12"/>
          </p:nvPr>
        </p:nvSpPr>
        <p:spPr/>
        <p:txBody>
          <a:bodyPr/>
          <a:lstStyle/>
          <a:p>
            <a:fld id="{04367BCE-68C4-48F0-967E-BA0255BE7097}" type="slidenum">
              <a:rPr lang="it-IT" smtClean="0"/>
              <a:pPr/>
              <a:t>4</a:t>
            </a:fld>
            <a:endParaRPr lang="it-IT"/>
          </a:p>
        </p:txBody>
      </p:sp>
    </p:spTree>
    <p:extLst>
      <p:ext uri="{BB962C8B-B14F-4D97-AF65-F5344CB8AC3E}">
        <p14:creationId xmlns="" xmlns:p14="http://schemas.microsoft.com/office/powerpoint/2010/main" val="2125630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B38EAD0A-82F4-4330-9E90-5A0D46680BD0}"/>
              </a:ext>
            </a:extLst>
          </p:cNvPr>
          <p:cNvSpPr>
            <a:spLocks noGrp="1"/>
          </p:cNvSpPr>
          <p:nvPr>
            <p:ph idx="1"/>
          </p:nvPr>
        </p:nvSpPr>
        <p:spPr>
          <a:xfrm>
            <a:off x="838380" y="1216242"/>
            <a:ext cx="10515240" cy="5173024"/>
          </a:xfrm>
        </p:spPr>
        <p:txBody>
          <a:bodyPr rtlCol="0">
            <a:normAutofit fontScale="25000" lnSpcReduction="20000"/>
          </a:bodyPr>
          <a:lstStyle/>
          <a:p>
            <a:pPr>
              <a:lnSpc>
                <a:spcPct val="120000"/>
              </a:lnSpc>
              <a:buNone/>
            </a:pPr>
            <a:r>
              <a:rPr lang="it-IT" sz="6400" dirty="0">
                <a:latin typeface="Candara" panose="020E0502030303020204" pitchFamily="34" charset="0"/>
              </a:rPr>
              <a:t>In generale molti comuni non raggiungono il livello massimo della capacità di spesa disponibile. </a:t>
            </a:r>
          </a:p>
          <a:p>
            <a:pPr>
              <a:lnSpc>
                <a:spcPct val="120000"/>
              </a:lnSpc>
              <a:buNone/>
            </a:pPr>
            <a:r>
              <a:rPr lang="it-IT" sz="6400" b="1" dirty="0">
                <a:latin typeface="Candara" panose="020E0502030303020204" pitchFamily="34" charset="0"/>
              </a:rPr>
              <a:t>La quasi totalità dei comuni lombardi (il 94,1%) dichiara infatti un avanzo di amministrazione disponibile</a:t>
            </a:r>
            <a:r>
              <a:rPr lang="it-IT" sz="6400" dirty="0">
                <a:latin typeface="Candara" panose="020E0502030303020204" pitchFamily="34" charset="0"/>
              </a:rPr>
              <a:t>, una quota in sensibile aumento rispetto al 2015 (77%), anno di avvio a regime della contabilità armonizzata. </a:t>
            </a:r>
          </a:p>
          <a:p>
            <a:pPr>
              <a:lnSpc>
                <a:spcPct val="120000"/>
              </a:lnSpc>
              <a:buNone/>
            </a:pPr>
            <a:r>
              <a:rPr lang="it-IT" sz="6400" dirty="0">
                <a:latin typeface="Candara" panose="020E0502030303020204" pitchFamily="34" charset="0"/>
              </a:rPr>
              <a:t>La situazione è diversa se si prendono in </a:t>
            </a:r>
            <a:r>
              <a:rPr lang="it-IT" sz="6400" b="1" dirty="0">
                <a:latin typeface="Candara" panose="020E0502030303020204" pitchFamily="34" charset="0"/>
              </a:rPr>
              <a:t>considerazione i bilanci delle medie e grandi città (con esclusione di Milano), dove la percentuale degli enti con avanzo disponibile scende di circa 10 punti percentuali (85%), </a:t>
            </a:r>
            <a:r>
              <a:rPr lang="it-IT" sz="6400" dirty="0">
                <a:latin typeface="Candara" panose="020E0502030303020204" pitchFamily="34" charset="0"/>
              </a:rPr>
              <a:t>un risultato da mettere in relazione probabilmente con un’insufficiente capacità di manovra degli enti (dimensioni e problemi strutturali non adeguatamente governati, servizi a rete e produttivi non efficienti) e con una capacità di riscossione molto bassa. </a:t>
            </a:r>
          </a:p>
          <a:p>
            <a:pPr>
              <a:lnSpc>
                <a:spcPct val="120000"/>
              </a:lnSpc>
              <a:buNone/>
            </a:pPr>
            <a:r>
              <a:rPr lang="it-IT" sz="6400" dirty="0">
                <a:latin typeface="Candara" panose="020E0502030303020204" pitchFamily="34" charset="0"/>
              </a:rPr>
              <a:t>La velocità di riscossione delle entrate proprie, data dal rapporto tra riscossioni e accertamenti a valere sulle entrate proprie in competenza, è ancora molto bassa, mediamente pari a livello lombardo a circa il 69%  per i comuni con popolazione superiore ai 50mila abitanti. Ciò significa che un numero significativo di comuni  non riesce a riscuotere nell’anno di competenza poco più di un euro su tre accertati, con il risultato, nei casi più gravi, di pregiudicare la capacità di spesa e gli equilibri di bilancio. </a:t>
            </a:r>
          </a:p>
          <a:p>
            <a:pPr>
              <a:lnSpc>
                <a:spcPct val="120000"/>
              </a:lnSpc>
              <a:buNone/>
            </a:pPr>
            <a:r>
              <a:rPr lang="it-IT" sz="6400" dirty="0">
                <a:latin typeface="Candara" panose="020E0502030303020204" pitchFamily="34" charset="0"/>
              </a:rPr>
              <a:t>Infatti, il fondo crediti di dubbia esigibilità è in crescita tra le medie e grandi città: mediamente, in Lombardia è cresciuto da circa 156 euro pro capite nel 2016 a 219 euro nel 2017 nei comuni con oltre 50mila abitanti (escluso il capoluogo). Nel bilancio di Milano il </a:t>
            </a:r>
            <a:r>
              <a:rPr lang="it-IT" sz="6400" dirty="0" err="1">
                <a:latin typeface="Candara" panose="020E0502030303020204" pitchFamily="34" charset="0"/>
              </a:rPr>
              <a:t>Fcde</a:t>
            </a:r>
            <a:r>
              <a:rPr lang="it-IT" sz="6400" dirty="0">
                <a:latin typeface="Candara" panose="020E0502030303020204" pitchFamily="34" charset="0"/>
              </a:rPr>
              <a:t> è cresciuto, sempre in termini pro capite, da 1.180 a 1.354 euro circa.   </a:t>
            </a:r>
          </a:p>
          <a:p>
            <a:pPr>
              <a:lnSpc>
                <a:spcPct val="120000"/>
              </a:lnSpc>
              <a:buNone/>
            </a:pPr>
            <a:endParaRPr lang="it-IT" sz="2900" dirty="0">
              <a:latin typeface="Candara" panose="020E0502030303020204" pitchFamily="34" charset="0"/>
            </a:endParaRPr>
          </a:p>
          <a:p>
            <a:pPr>
              <a:lnSpc>
                <a:spcPct val="120000"/>
              </a:lnSpc>
              <a:buNone/>
            </a:pPr>
            <a:r>
              <a:rPr lang="it-IT" sz="2900" dirty="0">
                <a:latin typeface="Candara" panose="020E0502030303020204" pitchFamily="34" charset="0"/>
              </a:rPr>
              <a:t> </a:t>
            </a:r>
            <a:endParaRPr lang="it-IT" sz="4000" dirty="0">
              <a:latin typeface="Candara" panose="020E0502030303020204" pitchFamily="34" charset="0"/>
            </a:endParaRPr>
          </a:p>
          <a:p>
            <a:pPr algn="just" eaLnBrk="1" fontAlgn="auto" hangingPunct="1">
              <a:spcAft>
                <a:spcPts val="0"/>
              </a:spcAft>
              <a:buNone/>
              <a:defRPr/>
            </a:pPr>
            <a:endParaRPr lang="it-IT" i="1" dirty="0"/>
          </a:p>
          <a:p>
            <a:pPr eaLnBrk="1" fontAlgn="auto" hangingPunct="1">
              <a:spcAft>
                <a:spcPts val="0"/>
              </a:spcAft>
              <a:defRPr/>
            </a:pPr>
            <a:endParaRPr lang="it-IT" dirty="0"/>
          </a:p>
        </p:txBody>
      </p:sp>
      <p:sp>
        <p:nvSpPr>
          <p:cNvPr id="6" name="Titolo 1">
            <a:extLst>
              <a:ext uri="{FF2B5EF4-FFF2-40B4-BE49-F238E27FC236}">
                <a16:creationId xmlns="" xmlns:a16="http://schemas.microsoft.com/office/drawing/2014/main" id="{B339FCA9-CB5A-44D4-80BF-0B3135275271}"/>
              </a:ext>
            </a:extLst>
          </p:cNvPr>
          <p:cNvSpPr txBox="1">
            <a:spLocks noChangeArrowheads="1"/>
          </p:cNvSpPr>
          <p:nvPr/>
        </p:nvSpPr>
        <p:spPr bwMode="auto">
          <a:xfrm>
            <a:off x="524932" y="268709"/>
            <a:ext cx="10515600" cy="676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it-IT" altLang="it-IT" sz="2400" b="1" dirty="0">
                <a:solidFill>
                  <a:schemeClr val="accent4">
                    <a:lumMod val="50000"/>
                  </a:schemeClr>
                </a:solidFill>
                <a:latin typeface="Candara" pitchFamily="34" charset="0"/>
                <a:ea typeface="Microsoft YaHei" panose="020B0503020204020204" pitchFamily="34" charset="-122"/>
                <a:cs typeface="Calibri Light" panose="020F0302020204030204" pitchFamily="34" charset="0"/>
              </a:rPr>
              <a:t>L’avanzo di amministrazione disponibile</a:t>
            </a:r>
          </a:p>
        </p:txBody>
      </p:sp>
      <p:sp>
        <p:nvSpPr>
          <p:cNvPr id="4" name="Segnaposto numero diapositiva 3"/>
          <p:cNvSpPr>
            <a:spLocks noGrp="1"/>
          </p:cNvSpPr>
          <p:nvPr>
            <p:ph type="sldNum" sz="quarter" idx="12"/>
          </p:nvPr>
        </p:nvSpPr>
        <p:spPr/>
        <p:txBody>
          <a:bodyPr/>
          <a:lstStyle/>
          <a:p>
            <a:fld id="{DB021A5B-36BE-41E5-B734-6716E131E1EC}" type="slidenum">
              <a:rPr lang="it-IT" smtClean="0"/>
              <a:pPr/>
              <a:t>40</a:t>
            </a:fld>
            <a:endParaRPr lang="it-IT"/>
          </a:p>
        </p:txBody>
      </p:sp>
    </p:spTree>
    <p:extLst>
      <p:ext uri="{BB962C8B-B14F-4D97-AF65-F5344CB8AC3E}">
        <p14:creationId xmlns="" xmlns:p14="http://schemas.microsoft.com/office/powerpoint/2010/main" val="27112375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715BA4BE-C712-416E-9E26-97E253A53AE9}"/>
              </a:ext>
            </a:extLst>
          </p:cNvPr>
          <p:cNvSpPr>
            <a:spLocks noGrp="1"/>
          </p:cNvSpPr>
          <p:nvPr>
            <p:ph type="title"/>
          </p:nvPr>
        </p:nvSpPr>
        <p:spPr>
          <a:xfrm>
            <a:off x="2037148" y="188088"/>
            <a:ext cx="7886700" cy="531226"/>
          </a:xfrm>
        </p:spPr>
        <p:txBody>
          <a:bodyPr>
            <a:noAutofit/>
          </a:bodyPr>
          <a:lstStyle/>
          <a:p>
            <a:pPr algn="ctr"/>
            <a:r>
              <a:rPr lang="it-IT" sz="2400" dirty="0">
                <a:solidFill>
                  <a:schemeClr val="accent4">
                    <a:lumMod val="50000"/>
                  </a:schemeClr>
                </a:solidFill>
              </a:rPr>
              <a:t>Distribuzione dei comuni rispetto al segno del risultato di amministrazione disponibile</a:t>
            </a:r>
          </a:p>
        </p:txBody>
      </p:sp>
      <p:graphicFrame>
        <p:nvGraphicFramePr>
          <p:cNvPr id="3" name="Tabella 2">
            <a:extLst>
              <a:ext uri="{FF2B5EF4-FFF2-40B4-BE49-F238E27FC236}">
                <a16:creationId xmlns="" xmlns:a16="http://schemas.microsoft.com/office/drawing/2014/main" id="{AC609AB1-ED37-408D-9A1B-5BEE2D5A37A4}"/>
              </a:ext>
            </a:extLst>
          </p:cNvPr>
          <p:cNvGraphicFramePr>
            <a:graphicFrameLocks noGrp="1"/>
          </p:cNvGraphicFramePr>
          <p:nvPr>
            <p:extLst/>
          </p:nvPr>
        </p:nvGraphicFramePr>
        <p:xfrm>
          <a:off x="2675999" y="1337094"/>
          <a:ext cx="6840007" cy="5299075"/>
        </p:xfrm>
        <a:graphic>
          <a:graphicData uri="http://schemas.openxmlformats.org/drawingml/2006/table">
            <a:tbl>
              <a:tblPr firstRow="1" firstCol="1" bandRow="1"/>
              <a:tblGrid>
                <a:gridCol w="1644211">
                  <a:extLst>
                    <a:ext uri="{9D8B030D-6E8A-4147-A177-3AD203B41FA5}">
                      <a16:colId xmlns="" xmlns:a16="http://schemas.microsoft.com/office/drawing/2014/main" val="3995921495"/>
                    </a:ext>
                  </a:extLst>
                </a:gridCol>
                <a:gridCol w="865966">
                  <a:extLst>
                    <a:ext uri="{9D8B030D-6E8A-4147-A177-3AD203B41FA5}">
                      <a16:colId xmlns="" xmlns:a16="http://schemas.microsoft.com/office/drawing/2014/main" val="2673989433"/>
                    </a:ext>
                  </a:extLst>
                </a:gridCol>
                <a:gridCol w="865966">
                  <a:extLst>
                    <a:ext uri="{9D8B030D-6E8A-4147-A177-3AD203B41FA5}">
                      <a16:colId xmlns="" xmlns:a16="http://schemas.microsoft.com/office/drawing/2014/main" val="710180097"/>
                    </a:ext>
                  </a:extLst>
                </a:gridCol>
                <a:gridCol w="865966">
                  <a:extLst>
                    <a:ext uri="{9D8B030D-6E8A-4147-A177-3AD203B41FA5}">
                      <a16:colId xmlns="" xmlns:a16="http://schemas.microsoft.com/office/drawing/2014/main" val="4262635405"/>
                    </a:ext>
                  </a:extLst>
                </a:gridCol>
                <a:gridCol w="865966">
                  <a:extLst>
                    <a:ext uri="{9D8B030D-6E8A-4147-A177-3AD203B41FA5}">
                      <a16:colId xmlns="" xmlns:a16="http://schemas.microsoft.com/office/drawing/2014/main" val="2193901644"/>
                    </a:ext>
                  </a:extLst>
                </a:gridCol>
                <a:gridCol w="865966">
                  <a:extLst>
                    <a:ext uri="{9D8B030D-6E8A-4147-A177-3AD203B41FA5}">
                      <a16:colId xmlns="" xmlns:a16="http://schemas.microsoft.com/office/drawing/2014/main" val="3199326751"/>
                    </a:ext>
                  </a:extLst>
                </a:gridCol>
                <a:gridCol w="865966">
                  <a:extLst>
                    <a:ext uri="{9D8B030D-6E8A-4147-A177-3AD203B41FA5}">
                      <a16:colId xmlns="" xmlns:a16="http://schemas.microsoft.com/office/drawing/2014/main" val="2124793052"/>
                    </a:ext>
                  </a:extLst>
                </a:gridCol>
              </a:tblGrid>
              <a:tr h="193502">
                <a:tc>
                  <a:txBody>
                    <a:bodyPr/>
                    <a:lstStyle/>
                    <a:p>
                      <a:pPr>
                        <a:lnSpc>
                          <a:spcPct val="107000"/>
                        </a:lnSpc>
                      </a:pPr>
                      <a:endParaRPr lang="it-IT" sz="1300" dirty="0">
                        <a:effectLst/>
                        <a:latin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gridSpan="3">
                  <a:txBody>
                    <a:bodyPr/>
                    <a:lstStyle/>
                    <a:p>
                      <a:pPr algn="ctr">
                        <a:lnSpc>
                          <a:spcPct val="107000"/>
                        </a:lnSpc>
                        <a:spcAft>
                          <a:spcPts val="0"/>
                        </a:spcAft>
                      </a:pPr>
                      <a:r>
                        <a:rPr lang="it-IT" sz="13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2016</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gridSpan="3">
                  <a:txBody>
                    <a:bodyPr/>
                    <a:lstStyle/>
                    <a:p>
                      <a:pPr algn="ctr">
                        <a:lnSpc>
                          <a:spcPct val="107000"/>
                        </a:lnSpc>
                        <a:spcAft>
                          <a:spcPts val="0"/>
                        </a:spcAft>
                      </a:pPr>
                      <a:r>
                        <a:rPr lang="it-IT" sz="13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2017</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extLst>
                  <a:ext uri="{0D108BD9-81ED-4DB2-BD59-A6C34878D82A}">
                    <a16:rowId xmlns="" xmlns:a16="http://schemas.microsoft.com/office/drawing/2014/main" val="1289361771"/>
                  </a:ext>
                </a:extLst>
              </a:tr>
              <a:tr h="193502">
                <a:tc>
                  <a:txBody>
                    <a:bodyPr/>
                    <a:lstStyle/>
                    <a:p>
                      <a:pPr>
                        <a:lnSpc>
                          <a:spcPct val="107000"/>
                        </a:lnSpc>
                      </a:pPr>
                      <a:endParaRPr lang="it-IT" sz="1300" dirty="0">
                        <a:effectLst/>
                        <a:latin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Avanzo</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t-IT" sz="13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Pareggio</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t-IT" sz="13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Disavanzo</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t-IT" sz="13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Avanzo</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t-IT" sz="13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Pareggio</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t-IT" sz="13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Disavanzo</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050842012"/>
                  </a:ext>
                </a:extLst>
              </a:tr>
              <a:tr h="193502">
                <a:tc>
                  <a:txBody>
                    <a:bodyPr/>
                    <a:lstStyle/>
                    <a:p>
                      <a:pP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w="12700" cap="flat" cmpd="sng" algn="ctr">
                      <a:solidFill>
                        <a:srgbClr val="000000"/>
                      </a:solidFill>
                      <a:prstDash val="solid"/>
                      <a:round/>
                      <a:headEnd type="none" w="med" len="med"/>
                      <a:tailEnd type="none" w="med" len="med"/>
                    </a:lnB>
                  </a:tcPr>
                </a:tc>
                <a:tc gridSpan="6">
                  <a:txBody>
                    <a:bodyPr/>
                    <a:lstStyle/>
                    <a:p>
                      <a:pPr algn="ctr">
                        <a:lnSpc>
                          <a:spcPct val="107000"/>
                        </a:lnSpc>
                        <a:spcAft>
                          <a:spcPts val="0"/>
                        </a:spcAft>
                      </a:pPr>
                      <a:r>
                        <a:rPr lang="it-IT" sz="13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Provincia</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 xmlns:a16="http://schemas.microsoft.com/office/drawing/2014/main" val="2941804892"/>
                  </a:ext>
                </a:extLst>
              </a:tr>
              <a:tr h="202705">
                <a:tc>
                  <a:txBody>
                    <a:bodyPr/>
                    <a:lstStyle/>
                    <a:p>
                      <a:pP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Bergamo</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96,7%</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2,9%</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0,4%</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96,7%</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836221355"/>
                  </a:ext>
                </a:extLst>
              </a:tr>
              <a:tr h="202705">
                <a:tc>
                  <a:txBody>
                    <a:bodyPr/>
                    <a:lstStyle/>
                    <a:p>
                      <a:pP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Brescia</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72,6%</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24,4%</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89,1%</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8,0%</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extLst>
                  <a:ext uri="{0D108BD9-81ED-4DB2-BD59-A6C34878D82A}">
                    <a16:rowId xmlns="" xmlns:a16="http://schemas.microsoft.com/office/drawing/2014/main" val="1304550437"/>
                  </a:ext>
                </a:extLst>
              </a:tr>
              <a:tr h="202705">
                <a:tc>
                  <a:txBody>
                    <a:bodyPr/>
                    <a:lstStyle/>
                    <a:p>
                      <a:pP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Como</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90,5%</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7,5%</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93,2%</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0,7%</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6,1%</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extLst>
                  <a:ext uri="{0D108BD9-81ED-4DB2-BD59-A6C34878D82A}">
                    <a16:rowId xmlns="" xmlns:a16="http://schemas.microsoft.com/office/drawing/2014/main" val="1541723229"/>
                  </a:ext>
                </a:extLst>
              </a:tr>
              <a:tr h="202705">
                <a:tc>
                  <a:txBody>
                    <a:bodyPr/>
                    <a:lstStyle/>
                    <a:p>
                      <a:pP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Cremona</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95,5%</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1,8%</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2,7%</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94,5%</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3,6%</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1,8%</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extLst>
                  <a:ext uri="{0D108BD9-81ED-4DB2-BD59-A6C34878D82A}">
                    <a16:rowId xmlns="" xmlns:a16="http://schemas.microsoft.com/office/drawing/2014/main" val="1867160622"/>
                  </a:ext>
                </a:extLst>
              </a:tr>
              <a:tr h="202705">
                <a:tc>
                  <a:txBody>
                    <a:bodyPr/>
                    <a:lstStyle/>
                    <a:p>
                      <a:pP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Lecco</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95,3%</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4,7%</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0,0%</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97,6%</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extLst>
                  <a:ext uri="{0D108BD9-81ED-4DB2-BD59-A6C34878D82A}">
                    <a16:rowId xmlns="" xmlns:a16="http://schemas.microsoft.com/office/drawing/2014/main" val="4255027987"/>
                  </a:ext>
                </a:extLst>
              </a:tr>
              <a:tr h="202705">
                <a:tc>
                  <a:txBody>
                    <a:bodyPr/>
                    <a:lstStyle/>
                    <a:p>
                      <a:pP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Lodi</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94,9%</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3,4%</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89,8%</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6,8%</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3,4%</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extLst>
                  <a:ext uri="{0D108BD9-81ED-4DB2-BD59-A6C34878D82A}">
                    <a16:rowId xmlns="" xmlns:a16="http://schemas.microsoft.com/office/drawing/2014/main" val="2215080114"/>
                  </a:ext>
                </a:extLst>
              </a:tr>
              <a:tr h="202705">
                <a:tc>
                  <a:txBody>
                    <a:bodyPr/>
                    <a:lstStyle/>
                    <a:p>
                      <a:pP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Mantova</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93,9%</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93,9%</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extLst>
                  <a:ext uri="{0D108BD9-81ED-4DB2-BD59-A6C34878D82A}">
                    <a16:rowId xmlns="" xmlns:a16="http://schemas.microsoft.com/office/drawing/2014/main" val="2264861528"/>
                  </a:ext>
                </a:extLst>
              </a:tr>
              <a:tr h="202705">
                <a:tc>
                  <a:txBody>
                    <a:bodyPr/>
                    <a:lstStyle/>
                    <a:p>
                      <a:pP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Milano</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92,4%</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4,5%</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91,7%</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3,8%</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4,5%</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extLst>
                  <a:ext uri="{0D108BD9-81ED-4DB2-BD59-A6C34878D82A}">
                    <a16:rowId xmlns="" xmlns:a16="http://schemas.microsoft.com/office/drawing/2014/main" val="1243078682"/>
                  </a:ext>
                </a:extLst>
              </a:tr>
              <a:tr h="202705">
                <a:tc>
                  <a:txBody>
                    <a:bodyPr/>
                    <a:lstStyle/>
                    <a:p>
                      <a:pP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Monza e della Brianza</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92,7%</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3,6%</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3,6%</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98,2%</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0,0%</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1,8%</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extLst>
                  <a:ext uri="{0D108BD9-81ED-4DB2-BD59-A6C34878D82A}">
                    <a16:rowId xmlns="" xmlns:a16="http://schemas.microsoft.com/office/drawing/2014/main" val="3047324047"/>
                  </a:ext>
                </a:extLst>
              </a:tr>
              <a:tr h="202705">
                <a:tc>
                  <a:txBody>
                    <a:bodyPr/>
                    <a:lstStyle/>
                    <a:p>
                      <a:pP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Pavia</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95,2%</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3,8%</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94,6%</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0,5%</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4,8%</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extLst>
                  <a:ext uri="{0D108BD9-81ED-4DB2-BD59-A6C34878D82A}">
                    <a16:rowId xmlns="" xmlns:a16="http://schemas.microsoft.com/office/drawing/2014/main" val="1623602881"/>
                  </a:ext>
                </a:extLst>
              </a:tr>
              <a:tr h="202705">
                <a:tc>
                  <a:txBody>
                    <a:bodyPr/>
                    <a:lstStyle/>
                    <a:p>
                      <a:pP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Sondrio</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98,7%</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0,0%</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97,4%</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2,6%</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0,0%</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extLst>
                  <a:ext uri="{0D108BD9-81ED-4DB2-BD59-A6C34878D82A}">
                    <a16:rowId xmlns="" xmlns:a16="http://schemas.microsoft.com/office/drawing/2014/main" val="3597509389"/>
                  </a:ext>
                </a:extLst>
              </a:tr>
              <a:tr h="202705">
                <a:tc>
                  <a:txBody>
                    <a:bodyPr/>
                    <a:lstStyle/>
                    <a:p>
                      <a:pP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Varese</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95,5%</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95,5%</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232764593"/>
                  </a:ext>
                </a:extLst>
              </a:tr>
              <a:tr h="202705">
                <a:tc>
                  <a:txBody>
                    <a:bodyPr/>
                    <a:lstStyle/>
                    <a:p>
                      <a:pP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a:lnSpc>
                          <a:spcPct val="107000"/>
                        </a:lnSpc>
                        <a:spcAft>
                          <a:spcPts val="0"/>
                        </a:spcAft>
                      </a:pPr>
                      <a:r>
                        <a:rPr lang="it-IT" sz="13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Classe demografica</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 xmlns:a16="http://schemas.microsoft.com/office/drawing/2014/main" val="3411745005"/>
                  </a:ext>
                </a:extLst>
              </a:tr>
              <a:tr h="202705">
                <a:tc>
                  <a:txBody>
                    <a:bodyPr/>
                    <a:lstStyle/>
                    <a:p>
                      <a:pP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Fino a 1.000</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94,3%</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4,4%</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96,2%</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240062745"/>
                  </a:ext>
                </a:extLst>
              </a:tr>
              <a:tr h="202705">
                <a:tc>
                  <a:txBody>
                    <a:bodyPr/>
                    <a:lstStyle/>
                    <a:p>
                      <a:pP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1.001-3.000</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93,9%</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4,2%</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95,0%</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3,1%</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extLst>
                  <a:ext uri="{0D108BD9-81ED-4DB2-BD59-A6C34878D82A}">
                    <a16:rowId xmlns="" xmlns:a16="http://schemas.microsoft.com/office/drawing/2014/main" val="2926205208"/>
                  </a:ext>
                </a:extLst>
              </a:tr>
              <a:tr h="202705">
                <a:tc>
                  <a:txBody>
                    <a:bodyPr/>
                    <a:lstStyle/>
                    <a:p>
                      <a:pP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3.001-5.000</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89,8%</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7,1%</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3,1%</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95,3%</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2,7%</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extLst>
                  <a:ext uri="{0D108BD9-81ED-4DB2-BD59-A6C34878D82A}">
                    <a16:rowId xmlns="" xmlns:a16="http://schemas.microsoft.com/office/drawing/2014/main" val="2941882226"/>
                  </a:ext>
                </a:extLst>
              </a:tr>
              <a:tr h="202705">
                <a:tc>
                  <a:txBody>
                    <a:bodyPr/>
                    <a:lstStyle/>
                    <a:p>
                      <a:pP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5.001-10.000</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89,7%</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6,3%</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4,1%</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92,3%</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3,3%</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4,4%</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extLst>
                  <a:ext uri="{0D108BD9-81ED-4DB2-BD59-A6C34878D82A}">
                    <a16:rowId xmlns="" xmlns:a16="http://schemas.microsoft.com/office/drawing/2014/main" val="1666151555"/>
                  </a:ext>
                </a:extLst>
              </a:tr>
              <a:tr h="202705">
                <a:tc>
                  <a:txBody>
                    <a:bodyPr/>
                    <a:lstStyle/>
                    <a:p>
                      <a:pP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10.001-20.000</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88,2%</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6,7%</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5,0%</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91,6%</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5,0%</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3,4%</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extLst>
                  <a:ext uri="{0D108BD9-81ED-4DB2-BD59-A6C34878D82A}">
                    <a16:rowId xmlns="" xmlns:a16="http://schemas.microsoft.com/office/drawing/2014/main" val="4267502677"/>
                  </a:ext>
                </a:extLst>
              </a:tr>
              <a:tr h="202705">
                <a:tc>
                  <a:txBody>
                    <a:bodyPr/>
                    <a:lstStyle/>
                    <a:p>
                      <a:pP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20.001-50.000</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87,9%</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5,2%</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6,9%</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87,9%</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5,2%</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6,9%</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extLst>
                  <a:ext uri="{0D108BD9-81ED-4DB2-BD59-A6C34878D82A}">
                    <a16:rowId xmlns="" xmlns:a16="http://schemas.microsoft.com/office/drawing/2014/main" val="1547462187"/>
                  </a:ext>
                </a:extLst>
              </a:tr>
              <a:tr h="202705">
                <a:tc>
                  <a:txBody>
                    <a:bodyPr/>
                    <a:lstStyle/>
                    <a:p>
                      <a:pP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50.001-500.000</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85,7%</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0,0%</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14,3%</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85,7%</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0,0%</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14,3%</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extLst>
                  <a:ext uri="{0D108BD9-81ED-4DB2-BD59-A6C34878D82A}">
                    <a16:rowId xmlns="" xmlns:a16="http://schemas.microsoft.com/office/drawing/2014/main" val="3716216312"/>
                  </a:ext>
                </a:extLst>
              </a:tr>
              <a:tr h="202705">
                <a:tc>
                  <a:txBody>
                    <a:bodyPr/>
                    <a:lstStyle/>
                    <a:p>
                      <a:pP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Oltre 500.000</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100,0%</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0,0%</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0,0%</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0,0%</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100,0%</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0,0%</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312440046"/>
                  </a:ext>
                </a:extLst>
              </a:tr>
              <a:tr h="202705">
                <a:tc>
                  <a:txBody>
                    <a:bodyPr/>
                    <a:lstStyle/>
                    <a:p>
                      <a:pP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Lombardia</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91,8%</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5,3%</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94,1%</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2,9%</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550166959"/>
                  </a:ext>
                </a:extLst>
              </a:tr>
            </a:tbl>
          </a:graphicData>
        </a:graphic>
      </p:graphicFrame>
      <p:sp>
        <p:nvSpPr>
          <p:cNvPr id="4" name="CasellaDiTesto 4">
            <a:extLst>
              <a:ext uri="{FF2B5EF4-FFF2-40B4-BE49-F238E27FC236}">
                <a16:creationId xmlns="" xmlns:a16="http://schemas.microsoft.com/office/drawing/2014/main" id="{D166DAC2-BC58-474A-8D75-DD386FB293E0}"/>
              </a:ext>
            </a:extLst>
          </p:cNvPr>
          <p:cNvSpPr txBox="1"/>
          <p:nvPr/>
        </p:nvSpPr>
        <p:spPr>
          <a:xfrm>
            <a:off x="1864829" y="6463127"/>
            <a:ext cx="6103455" cy="33855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it-IT" sz="1600" dirty="0"/>
              <a:t>Fonte: Elaborazione IRES Lucia Morosini su consuntivi comunali</a:t>
            </a:r>
          </a:p>
        </p:txBody>
      </p:sp>
    </p:spTree>
    <p:extLst>
      <p:ext uri="{BB962C8B-B14F-4D97-AF65-F5344CB8AC3E}">
        <p14:creationId xmlns="" xmlns:p14="http://schemas.microsoft.com/office/powerpoint/2010/main" val="8122620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1">
            <a:extLst>
              <a:ext uri="{FF2B5EF4-FFF2-40B4-BE49-F238E27FC236}">
                <a16:creationId xmlns="" xmlns:a16="http://schemas.microsoft.com/office/drawing/2014/main" id="{D6D14CC9-42CA-46E8-B085-18C6A0890255}"/>
              </a:ext>
            </a:extLst>
          </p:cNvPr>
          <p:cNvSpPr txBox="1">
            <a:spLocks noChangeArrowheads="1"/>
          </p:cNvSpPr>
          <p:nvPr/>
        </p:nvSpPr>
        <p:spPr bwMode="auto">
          <a:xfrm>
            <a:off x="1910080" y="279483"/>
            <a:ext cx="8229600" cy="85844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67500" tIns="33750" rIns="67500" bIns="33750" anchorCtr="1"/>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Lst>
              <a:defRPr>
                <a:solidFill>
                  <a:schemeClr val="tx1"/>
                </a:solidFill>
                <a:latin typeface="Arial" panose="020B0604020202020204" pitchFamily="34" charset="0"/>
                <a:ea typeface="Microsoft YaHei" panose="020B0503020204020204" pitchFamily="34" charset="-122"/>
              </a:defRPr>
            </a:lvl9pPr>
          </a:lstStyle>
          <a:p>
            <a:pPr algn="ctr" eaLnBrk="1" hangingPunct="1">
              <a:lnSpc>
                <a:spcPct val="90000"/>
              </a:lnSpc>
            </a:pPr>
            <a:r>
              <a:rPr lang="it-IT" altLang="it-IT" sz="2400" b="1" dirty="0">
                <a:solidFill>
                  <a:schemeClr val="accent4">
                    <a:lumMod val="50000"/>
                  </a:schemeClr>
                </a:solidFill>
                <a:latin typeface="Candara" pitchFamily="34" charset="0"/>
                <a:cs typeface="Calibri Light" panose="020F0302020204030204" pitchFamily="34" charset="0"/>
              </a:rPr>
              <a:t>I fabbisogni standard </a:t>
            </a:r>
          </a:p>
        </p:txBody>
      </p:sp>
      <p:sp>
        <p:nvSpPr>
          <p:cNvPr id="35843" name="Text Box 2">
            <a:extLst>
              <a:ext uri="{FF2B5EF4-FFF2-40B4-BE49-F238E27FC236}">
                <a16:creationId xmlns="" xmlns:a16="http://schemas.microsoft.com/office/drawing/2014/main" id="{6672801C-F4B9-424B-9AB8-F1716AB3DB53}"/>
              </a:ext>
            </a:extLst>
          </p:cNvPr>
          <p:cNvSpPr txBox="1">
            <a:spLocks noChangeArrowheads="1"/>
          </p:cNvSpPr>
          <p:nvPr/>
        </p:nvSpPr>
        <p:spPr bwMode="auto">
          <a:xfrm>
            <a:off x="228600" y="1219200"/>
            <a:ext cx="11849100" cy="523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67500" tIns="33750" rIns="67500" bIns="33750"/>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Microsoft YaHei" panose="020B0503020204020204" pitchFamily="34" charset="-122"/>
              </a:defRPr>
            </a:lvl9pPr>
          </a:lstStyle>
          <a:p>
            <a:pPr algn="just"/>
            <a:r>
              <a:rPr lang="it-IT" dirty="0">
                <a:latin typeface="Candara" panose="020E0502030303020204" pitchFamily="34" charset="0"/>
              </a:rPr>
              <a:t>L’introduzione dei fabbisogni standard ha evidenziato, pur con lacune rilevate nell’impianto dei parametri sostitutivi della spesa storica, uno dei principali problemi della spesa pubblica, cioè la ripartizione non equa delle risorse a livello settoriale. </a:t>
            </a:r>
          </a:p>
          <a:p>
            <a:pPr algn="just"/>
            <a:endParaRPr lang="it-IT" dirty="0">
              <a:latin typeface="Candara" panose="020E0502030303020204" pitchFamily="34" charset="0"/>
            </a:endParaRPr>
          </a:p>
          <a:p>
            <a:pPr algn="just"/>
            <a:r>
              <a:rPr lang="it-IT" dirty="0">
                <a:latin typeface="Candara" panose="020E0502030303020204" pitchFamily="34" charset="0"/>
              </a:rPr>
              <a:t>Sono numerosi i comuni per i quali si registra, ad esempio, la sotto-dotazione degli impegni di spesa sociale rispetto ai fabbisogni standard, ma molti per i quali si rileva una spesa storica totale (per tutte le funzioni fondamentali) superiore al fabbisogno. Inoltre, le rilevazioni approvate dal Mef nel 2016 indicano che per molti comuni il livello quantitativo dei principali servizi, che misura da 1 a 10 la capacità dell’ente di soddisfare la domanda di servizi espressa dai cittadini, è stato giudicato poco soddisfacente; il problema riguarda anche una parte dei </a:t>
            </a:r>
            <a:r>
              <a:rPr lang="it-IT" dirty="0" err="1">
                <a:latin typeface="Candara" panose="020E0502030303020204" pitchFamily="34" charset="0"/>
              </a:rPr>
              <a:t>dei</a:t>
            </a:r>
            <a:r>
              <a:rPr lang="it-IT" dirty="0">
                <a:latin typeface="Candara" panose="020E0502030303020204" pitchFamily="34" charset="0"/>
              </a:rPr>
              <a:t> capoluoghi. Il rischio che la spesa comunale non raggiunga in molti casi risultati soddisfacenti sotto il profilo dell’efficacia degli interventi, è abbastanza alto. </a:t>
            </a:r>
          </a:p>
          <a:p>
            <a:pPr algn="just"/>
            <a:endParaRPr lang="it-IT" dirty="0">
              <a:latin typeface="Candara" panose="020E0502030303020204" pitchFamily="34" charset="0"/>
            </a:endParaRPr>
          </a:p>
          <a:p>
            <a:pPr algn="just"/>
            <a:r>
              <a:rPr lang="it-IT" dirty="0">
                <a:latin typeface="Candara" panose="020E0502030303020204" pitchFamily="34" charset="0"/>
              </a:rPr>
              <a:t>Ciononostante, la legge di Bilancio 2018 (con provvedimento confermato dalla Legge di Bilancio 2019) ha rallentato l’applicazione dei fabbisogni standard, stabilendo la riduzione della percentuale dei nuovi criteri di ripartizione della spesa dal 55 al 40% del Fondo di solidarietà comunale (</a:t>
            </a:r>
            <a:r>
              <a:rPr lang="it-IT" dirty="0" err="1">
                <a:latin typeface="Candara" panose="020E0502030303020204" pitchFamily="34" charset="0"/>
              </a:rPr>
              <a:t>Fsc</a:t>
            </a:r>
            <a:r>
              <a:rPr lang="it-IT" dirty="0">
                <a:latin typeface="Candara" panose="020E0502030303020204" pitchFamily="34" charset="0"/>
              </a:rPr>
              <a:t>). Anche per quanto riguarda la Tari e i costi del servizio rifiuti, l’applicazione dei fabbisogni standard, che in base alla legge di Bilancio 2014 sarebbe dovuta avvenire nel 2018 per garantire il riallineamento tra costi storici del servizio e fabbisogni standard (con i primi più alti in molti comuni, secondo le recenti rilevazioni del </a:t>
            </a:r>
            <a:r>
              <a:rPr lang="it-IT" dirty="0" err="1">
                <a:latin typeface="Candara" panose="020E0502030303020204" pitchFamily="34" charset="0"/>
              </a:rPr>
              <a:t>Mef</a:t>
            </a:r>
            <a:r>
              <a:rPr lang="it-IT" dirty="0">
                <a:latin typeface="Candara" panose="020E0502030303020204" pitchFamily="34" charset="0"/>
              </a:rPr>
              <a:t>), è stata posticipata. Il risultato complessivo di queste scelte è la sostanziale conferma dello status quo nei criteri storici di attribuzione e ripartizione delle risorse gestite dai Comuni, un esito non in linea con le aspettative iniziali. </a:t>
            </a:r>
          </a:p>
          <a:p>
            <a:endParaRPr lang="it-IT" dirty="0">
              <a:latin typeface="Candara" panose="020E0502030303020204" pitchFamily="34" charset="0"/>
            </a:endParaRPr>
          </a:p>
          <a:p>
            <a:endParaRPr lang="it-IT" dirty="0"/>
          </a:p>
        </p:txBody>
      </p:sp>
      <p:sp>
        <p:nvSpPr>
          <p:cNvPr id="35844" name="Rectangle 3">
            <a:extLst>
              <a:ext uri="{FF2B5EF4-FFF2-40B4-BE49-F238E27FC236}">
                <a16:creationId xmlns="" xmlns:a16="http://schemas.microsoft.com/office/drawing/2014/main" id="{C9C1BD50-A5AF-4AAE-96DD-0482C84E2D96}"/>
              </a:ext>
            </a:extLst>
          </p:cNvPr>
          <p:cNvSpPr>
            <a:spLocks noChangeArrowheads="1"/>
          </p:cNvSpPr>
          <p:nvPr/>
        </p:nvSpPr>
        <p:spPr bwMode="auto">
          <a:xfrm>
            <a:off x="9768408" y="5882318"/>
            <a:ext cx="2057400" cy="2726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67500" tIns="33750" rIns="67500" bIns="33750"/>
          <a:lstStyle>
            <a:lvl1pPr eaLnBrk="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9pPr>
          </a:lstStyle>
          <a:p>
            <a:pPr eaLnBrk="1" hangingPunct="1">
              <a:lnSpc>
                <a:spcPct val="100000"/>
              </a:lnSpc>
            </a:pPr>
            <a:fld id="{7A13DCD2-B8D9-4E82-B390-6D047EE79D9B}" type="slidenum">
              <a:rPr lang="it-IT" altLang="it-IT" sz="1350">
                <a:solidFill>
                  <a:schemeClr val="bg1"/>
                </a:solidFill>
                <a:latin typeface="Calibri" panose="020F0502020204030204" pitchFamily="34" charset="0"/>
              </a:rPr>
              <a:pPr eaLnBrk="1" hangingPunct="1">
                <a:lnSpc>
                  <a:spcPct val="100000"/>
                </a:lnSpc>
              </a:pPr>
              <a:t>42</a:t>
            </a:fld>
            <a:endParaRPr lang="it-IT" altLang="it-IT" sz="1350" dirty="0">
              <a:solidFill>
                <a:schemeClr val="bg1"/>
              </a:solidFill>
              <a:latin typeface="Calibri" panose="020F0502020204030204" pitchFamily="34" charset="0"/>
            </a:endParaRPr>
          </a:p>
        </p:txBody>
      </p:sp>
      <p:sp>
        <p:nvSpPr>
          <p:cNvPr id="5" name="Segnaposto numero diapositiva 4"/>
          <p:cNvSpPr>
            <a:spLocks noGrp="1"/>
          </p:cNvSpPr>
          <p:nvPr>
            <p:ph type="sldNum" sz="quarter" idx="12"/>
          </p:nvPr>
        </p:nvSpPr>
        <p:spPr/>
        <p:txBody>
          <a:bodyPr/>
          <a:lstStyle/>
          <a:p>
            <a:fld id="{04367BCE-68C4-48F0-967E-BA0255BE7097}" type="slidenum">
              <a:rPr lang="it-IT" smtClean="0"/>
              <a:pPr/>
              <a:t>42</a:t>
            </a:fld>
            <a:endParaRPr lang="it-IT"/>
          </a:p>
        </p:txBody>
      </p:sp>
    </p:spTree>
    <p:extLst>
      <p:ext uri="{BB962C8B-B14F-4D97-AF65-F5344CB8AC3E}">
        <p14:creationId xmlns="" xmlns:p14="http://schemas.microsoft.com/office/powerpoint/2010/main" val="26139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715BA4BE-C712-416E-9E26-97E253A53AE9}"/>
              </a:ext>
            </a:extLst>
          </p:cNvPr>
          <p:cNvSpPr>
            <a:spLocks noGrp="1"/>
          </p:cNvSpPr>
          <p:nvPr>
            <p:ph type="title"/>
          </p:nvPr>
        </p:nvSpPr>
        <p:spPr>
          <a:xfrm>
            <a:off x="2152650" y="447779"/>
            <a:ext cx="7886700" cy="531226"/>
          </a:xfrm>
        </p:spPr>
        <p:txBody>
          <a:bodyPr>
            <a:normAutofit/>
          </a:bodyPr>
          <a:lstStyle/>
          <a:p>
            <a:pPr algn="ctr"/>
            <a:r>
              <a:rPr lang="it-IT" sz="2400" dirty="0">
                <a:solidFill>
                  <a:schemeClr val="accent4">
                    <a:lumMod val="50000"/>
                  </a:schemeClr>
                </a:solidFill>
              </a:rPr>
              <a:t>Spesa corrente per i servizi sociali (impegni)</a:t>
            </a:r>
          </a:p>
        </p:txBody>
      </p:sp>
      <p:graphicFrame>
        <p:nvGraphicFramePr>
          <p:cNvPr id="3" name="Tabella 2">
            <a:extLst>
              <a:ext uri="{FF2B5EF4-FFF2-40B4-BE49-F238E27FC236}">
                <a16:creationId xmlns="" xmlns:a16="http://schemas.microsoft.com/office/drawing/2014/main" id="{020920F2-00E2-42CE-8DA8-449F48B129FA}"/>
              </a:ext>
            </a:extLst>
          </p:cNvPr>
          <p:cNvGraphicFramePr>
            <a:graphicFrameLocks noGrp="1"/>
          </p:cNvGraphicFramePr>
          <p:nvPr>
            <p:extLst/>
          </p:nvPr>
        </p:nvGraphicFramePr>
        <p:xfrm>
          <a:off x="2676000" y="1346097"/>
          <a:ext cx="6840000" cy="5299075"/>
        </p:xfrm>
        <a:graphic>
          <a:graphicData uri="http://schemas.openxmlformats.org/drawingml/2006/table">
            <a:tbl>
              <a:tblPr firstRow="1" firstCol="1" bandRow="1"/>
              <a:tblGrid>
                <a:gridCol w="1604452">
                  <a:extLst>
                    <a:ext uri="{9D8B030D-6E8A-4147-A177-3AD203B41FA5}">
                      <a16:colId xmlns="" xmlns:a16="http://schemas.microsoft.com/office/drawing/2014/main" val="135076190"/>
                    </a:ext>
                  </a:extLst>
                </a:gridCol>
                <a:gridCol w="1308887">
                  <a:extLst>
                    <a:ext uri="{9D8B030D-6E8A-4147-A177-3AD203B41FA5}">
                      <a16:colId xmlns="" xmlns:a16="http://schemas.microsoft.com/office/drawing/2014/main" val="1102087415"/>
                    </a:ext>
                  </a:extLst>
                </a:gridCol>
                <a:gridCol w="1308887">
                  <a:extLst>
                    <a:ext uri="{9D8B030D-6E8A-4147-A177-3AD203B41FA5}">
                      <a16:colId xmlns="" xmlns:a16="http://schemas.microsoft.com/office/drawing/2014/main" val="4279742225"/>
                    </a:ext>
                  </a:extLst>
                </a:gridCol>
                <a:gridCol w="1308887">
                  <a:extLst>
                    <a:ext uri="{9D8B030D-6E8A-4147-A177-3AD203B41FA5}">
                      <a16:colId xmlns="" xmlns:a16="http://schemas.microsoft.com/office/drawing/2014/main" val="4065336076"/>
                    </a:ext>
                  </a:extLst>
                </a:gridCol>
                <a:gridCol w="1308887">
                  <a:extLst>
                    <a:ext uri="{9D8B030D-6E8A-4147-A177-3AD203B41FA5}">
                      <a16:colId xmlns="" xmlns:a16="http://schemas.microsoft.com/office/drawing/2014/main" val="2138240430"/>
                    </a:ext>
                  </a:extLst>
                </a:gridCol>
              </a:tblGrid>
              <a:tr h="201600">
                <a:tc>
                  <a:txBody>
                    <a:bodyPr/>
                    <a:lstStyle/>
                    <a:p>
                      <a:pPr>
                        <a:lnSpc>
                          <a:spcPct val="107000"/>
                        </a:lnSpc>
                        <a:spcAft>
                          <a:spcPts val="0"/>
                        </a:spcAft>
                      </a:pPr>
                      <a:r>
                        <a:rPr lang="it-IT" sz="13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gridSpan="2">
                  <a:txBody>
                    <a:bodyPr/>
                    <a:lstStyle/>
                    <a:p>
                      <a:pPr algn="ctr">
                        <a:lnSpc>
                          <a:spcPct val="107000"/>
                        </a:lnSpc>
                        <a:spcAft>
                          <a:spcPts val="0"/>
                        </a:spcAft>
                      </a:pPr>
                      <a:r>
                        <a:rPr lang="it-IT" sz="13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Valori pro capite</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algn="ctr">
                        <a:lnSpc>
                          <a:spcPct val="107000"/>
                        </a:lnSpc>
                        <a:spcAft>
                          <a:spcPts val="0"/>
                        </a:spcAft>
                      </a:pPr>
                      <a:r>
                        <a:rPr lang="it-IT" sz="13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Incidenza sulla spesa corrente</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it-IT"/>
                    </a:p>
                  </a:txBody>
                  <a:tcPr/>
                </a:tc>
                <a:extLst>
                  <a:ext uri="{0D108BD9-81ED-4DB2-BD59-A6C34878D82A}">
                    <a16:rowId xmlns="" xmlns:a16="http://schemas.microsoft.com/office/drawing/2014/main" val="2052844532"/>
                  </a:ext>
                </a:extLst>
              </a:tr>
              <a:tr h="201600">
                <a:tc>
                  <a:txBody>
                    <a:bodyPr/>
                    <a:lstStyle/>
                    <a:p>
                      <a:pPr>
                        <a:lnSpc>
                          <a:spcPct val="107000"/>
                        </a:lnSpc>
                      </a:pPr>
                      <a:endParaRPr lang="it-IT" sz="1300" dirty="0">
                        <a:effectLst/>
                        <a:latin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2016</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t-IT" sz="13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2017</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t-IT" sz="13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2016</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t-IT" sz="13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2017</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994265651"/>
                  </a:ext>
                </a:extLst>
              </a:tr>
              <a:tr h="201600">
                <a:tc>
                  <a:txBody>
                    <a:bodyPr/>
                    <a:lstStyle/>
                    <a:p>
                      <a:pP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w="12700" cap="flat" cmpd="sng" algn="ctr">
                      <a:solidFill>
                        <a:srgbClr val="000000"/>
                      </a:solidFill>
                      <a:prstDash val="solid"/>
                      <a:round/>
                      <a:headEnd type="none" w="med" len="med"/>
                      <a:tailEnd type="none" w="med" len="med"/>
                    </a:lnB>
                  </a:tcPr>
                </a:tc>
                <a:tc gridSpan="4">
                  <a:txBody>
                    <a:bodyPr/>
                    <a:lstStyle/>
                    <a:p>
                      <a:pPr algn="ctr">
                        <a:lnSpc>
                          <a:spcPct val="107000"/>
                        </a:lnSpc>
                        <a:spcAft>
                          <a:spcPts val="0"/>
                        </a:spcAft>
                      </a:pPr>
                      <a:r>
                        <a:rPr lang="it-IT" sz="13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Provincia</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 xmlns:a16="http://schemas.microsoft.com/office/drawing/2014/main" val="3600412728"/>
                  </a:ext>
                </a:extLst>
              </a:tr>
              <a:tr h="201600">
                <a:tc>
                  <a:txBody>
                    <a:bodyPr/>
                    <a:lstStyle/>
                    <a:p>
                      <a:pP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Bergamo</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94,3</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96,8</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14,8%</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15,2%</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384173528"/>
                  </a:ext>
                </a:extLst>
              </a:tr>
              <a:tr h="201600">
                <a:tc>
                  <a:txBody>
                    <a:bodyPr/>
                    <a:lstStyle/>
                    <a:p>
                      <a:pP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Brescia</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114,8</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117,7</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14,6%</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14,9%</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extLst>
                  <a:ext uri="{0D108BD9-81ED-4DB2-BD59-A6C34878D82A}">
                    <a16:rowId xmlns="" xmlns:a16="http://schemas.microsoft.com/office/drawing/2014/main" val="2634867397"/>
                  </a:ext>
                </a:extLst>
              </a:tr>
              <a:tr h="201600">
                <a:tc>
                  <a:txBody>
                    <a:bodyPr/>
                    <a:lstStyle/>
                    <a:p>
                      <a:pP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Como</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117,6</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119,4</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15,2%</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15,6%</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extLst>
                  <a:ext uri="{0D108BD9-81ED-4DB2-BD59-A6C34878D82A}">
                    <a16:rowId xmlns="" xmlns:a16="http://schemas.microsoft.com/office/drawing/2014/main" val="3104699379"/>
                  </a:ext>
                </a:extLst>
              </a:tr>
              <a:tr h="201600">
                <a:tc>
                  <a:txBody>
                    <a:bodyPr/>
                    <a:lstStyle/>
                    <a:p>
                      <a:pP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Cremona</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122,7</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120,0</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16,6%</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16,2%</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extLst>
                  <a:ext uri="{0D108BD9-81ED-4DB2-BD59-A6C34878D82A}">
                    <a16:rowId xmlns="" xmlns:a16="http://schemas.microsoft.com/office/drawing/2014/main" val="874252686"/>
                  </a:ext>
                </a:extLst>
              </a:tr>
              <a:tr h="201600">
                <a:tc>
                  <a:txBody>
                    <a:bodyPr/>
                    <a:lstStyle/>
                    <a:p>
                      <a:pP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Lecco</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123,7</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123,0</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18,0%</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18,2%</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extLst>
                  <a:ext uri="{0D108BD9-81ED-4DB2-BD59-A6C34878D82A}">
                    <a16:rowId xmlns="" xmlns:a16="http://schemas.microsoft.com/office/drawing/2014/main" val="144892282"/>
                  </a:ext>
                </a:extLst>
              </a:tr>
              <a:tr h="201600">
                <a:tc>
                  <a:txBody>
                    <a:bodyPr/>
                    <a:lstStyle/>
                    <a:p>
                      <a:pP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Lodi</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100,4</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102,5</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15,7%</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16,0%</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extLst>
                  <a:ext uri="{0D108BD9-81ED-4DB2-BD59-A6C34878D82A}">
                    <a16:rowId xmlns="" xmlns:a16="http://schemas.microsoft.com/office/drawing/2014/main" val="201842634"/>
                  </a:ext>
                </a:extLst>
              </a:tr>
              <a:tr h="201600">
                <a:tc>
                  <a:txBody>
                    <a:bodyPr/>
                    <a:lstStyle/>
                    <a:p>
                      <a:pP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Mantova</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128,2</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127,7</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18,4%</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18,7%</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extLst>
                  <a:ext uri="{0D108BD9-81ED-4DB2-BD59-A6C34878D82A}">
                    <a16:rowId xmlns="" xmlns:a16="http://schemas.microsoft.com/office/drawing/2014/main" val="2313888380"/>
                  </a:ext>
                </a:extLst>
              </a:tr>
              <a:tr h="201600">
                <a:tc>
                  <a:txBody>
                    <a:bodyPr/>
                    <a:lstStyle/>
                    <a:p>
                      <a:pP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Milano</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202,5</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201,1</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15,9%</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16,3%</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extLst>
                  <a:ext uri="{0D108BD9-81ED-4DB2-BD59-A6C34878D82A}">
                    <a16:rowId xmlns="" xmlns:a16="http://schemas.microsoft.com/office/drawing/2014/main" val="4144251045"/>
                  </a:ext>
                </a:extLst>
              </a:tr>
              <a:tr h="201600">
                <a:tc>
                  <a:txBody>
                    <a:bodyPr/>
                    <a:lstStyle/>
                    <a:p>
                      <a:pP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Monza e della Brianza</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146,2</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151,4</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21,9%</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22,7%</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extLst>
                  <a:ext uri="{0D108BD9-81ED-4DB2-BD59-A6C34878D82A}">
                    <a16:rowId xmlns="" xmlns:a16="http://schemas.microsoft.com/office/drawing/2014/main" val="1016878239"/>
                  </a:ext>
                </a:extLst>
              </a:tr>
              <a:tr h="201600">
                <a:tc>
                  <a:txBody>
                    <a:bodyPr/>
                    <a:lstStyle/>
                    <a:p>
                      <a:pP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Pavia</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110,3</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110,7</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15,0%</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15,0%</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extLst>
                  <a:ext uri="{0D108BD9-81ED-4DB2-BD59-A6C34878D82A}">
                    <a16:rowId xmlns="" xmlns:a16="http://schemas.microsoft.com/office/drawing/2014/main" val="3541540968"/>
                  </a:ext>
                </a:extLst>
              </a:tr>
              <a:tr h="201600">
                <a:tc>
                  <a:txBody>
                    <a:bodyPr/>
                    <a:lstStyle/>
                    <a:p>
                      <a:pP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Sondrio</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78,3</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79,6</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8,6%</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8,6%</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extLst>
                  <a:ext uri="{0D108BD9-81ED-4DB2-BD59-A6C34878D82A}">
                    <a16:rowId xmlns="" xmlns:a16="http://schemas.microsoft.com/office/drawing/2014/main" val="3780586067"/>
                  </a:ext>
                </a:extLst>
              </a:tr>
              <a:tr h="201600">
                <a:tc>
                  <a:txBody>
                    <a:bodyPr/>
                    <a:lstStyle/>
                    <a:p>
                      <a:pP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Varese</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126,4</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124,5</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17,7%</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17,8%</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5334963"/>
                  </a:ext>
                </a:extLst>
              </a:tr>
              <a:tr h="201600">
                <a:tc>
                  <a:txBody>
                    <a:bodyPr/>
                    <a:lstStyle/>
                    <a:p>
                      <a:pPr>
                        <a:lnSpc>
                          <a:spcPct val="107000"/>
                        </a:lnSpc>
                        <a:spcAft>
                          <a:spcPts val="0"/>
                        </a:spcAft>
                      </a:pPr>
                      <a:r>
                        <a:rPr lang="it-IT" sz="13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lnSpc>
                          <a:spcPct val="107000"/>
                        </a:lnSpc>
                        <a:spcAft>
                          <a:spcPts val="0"/>
                        </a:spcAft>
                      </a:pPr>
                      <a:r>
                        <a:rPr lang="it-IT" sz="13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Classe demografica</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 xmlns:a16="http://schemas.microsoft.com/office/drawing/2014/main" val="784216724"/>
                  </a:ext>
                </a:extLst>
              </a:tr>
              <a:tr h="201600">
                <a:tc>
                  <a:txBody>
                    <a:bodyPr/>
                    <a:lstStyle/>
                    <a:p>
                      <a:pP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Fino a 1.000</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49,5</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46,7</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5,3%</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5,0%</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2124910617"/>
                  </a:ext>
                </a:extLst>
              </a:tr>
              <a:tr h="201600">
                <a:tc>
                  <a:txBody>
                    <a:bodyPr/>
                    <a:lstStyle/>
                    <a:p>
                      <a:pP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1.001-3.000</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70,9</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70,4</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9,6%</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9,6%</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extLst>
                  <a:ext uri="{0D108BD9-81ED-4DB2-BD59-A6C34878D82A}">
                    <a16:rowId xmlns="" xmlns:a16="http://schemas.microsoft.com/office/drawing/2014/main" val="1793567440"/>
                  </a:ext>
                </a:extLst>
              </a:tr>
              <a:tr h="201600">
                <a:tc>
                  <a:txBody>
                    <a:bodyPr/>
                    <a:lstStyle/>
                    <a:p>
                      <a:pP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3.001-5.000</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79,0</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82,4</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12,4%</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12,8%</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extLst>
                  <a:ext uri="{0D108BD9-81ED-4DB2-BD59-A6C34878D82A}">
                    <a16:rowId xmlns="" xmlns:a16="http://schemas.microsoft.com/office/drawing/2014/main" val="2386919774"/>
                  </a:ext>
                </a:extLst>
              </a:tr>
              <a:tr h="201600">
                <a:tc>
                  <a:txBody>
                    <a:bodyPr/>
                    <a:lstStyle/>
                    <a:p>
                      <a:pP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5.001-10.000</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95,3</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97,6</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15,5%</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15,9%</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extLst>
                  <a:ext uri="{0D108BD9-81ED-4DB2-BD59-A6C34878D82A}">
                    <a16:rowId xmlns="" xmlns:a16="http://schemas.microsoft.com/office/drawing/2014/main" val="441985928"/>
                  </a:ext>
                </a:extLst>
              </a:tr>
              <a:tr h="201600">
                <a:tc>
                  <a:txBody>
                    <a:bodyPr/>
                    <a:lstStyle/>
                    <a:p>
                      <a:pP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10.001-20.000</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124,2</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126,9</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19,4%</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19,7%</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extLst>
                  <a:ext uri="{0D108BD9-81ED-4DB2-BD59-A6C34878D82A}">
                    <a16:rowId xmlns="" xmlns:a16="http://schemas.microsoft.com/office/drawing/2014/main" val="3631077237"/>
                  </a:ext>
                </a:extLst>
              </a:tr>
              <a:tr h="201600">
                <a:tc>
                  <a:txBody>
                    <a:bodyPr/>
                    <a:lstStyle/>
                    <a:p>
                      <a:pP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20.001-50.000</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156,3</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157,1</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22,0%</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22,2%</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extLst>
                  <a:ext uri="{0D108BD9-81ED-4DB2-BD59-A6C34878D82A}">
                    <a16:rowId xmlns="" xmlns:a16="http://schemas.microsoft.com/office/drawing/2014/main" val="2590979069"/>
                  </a:ext>
                </a:extLst>
              </a:tr>
              <a:tr h="201600">
                <a:tc>
                  <a:txBody>
                    <a:bodyPr/>
                    <a:lstStyle/>
                    <a:p>
                      <a:pP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50.001-500.000</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195,9</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198,1</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19,6%</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20,2%</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extLst>
                  <a:ext uri="{0D108BD9-81ED-4DB2-BD59-A6C34878D82A}">
                    <a16:rowId xmlns="" xmlns:a16="http://schemas.microsoft.com/office/drawing/2014/main" val="2692619510"/>
                  </a:ext>
                </a:extLst>
              </a:tr>
              <a:tr h="201600">
                <a:tc>
                  <a:txBody>
                    <a:bodyPr/>
                    <a:lstStyle/>
                    <a:p>
                      <a:pP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Oltre 500.000</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286,4</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278,1</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13,9%</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14,2%</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661390068"/>
                  </a:ext>
                </a:extLst>
              </a:tr>
              <a:tr h="201600">
                <a:tc>
                  <a:txBody>
                    <a:bodyPr/>
                    <a:lstStyle/>
                    <a:p>
                      <a:pP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Lombardia</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144,7</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145,3</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it-IT"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16,1%</a:t>
                      </a:r>
                      <a:endParaRPr lang="it-IT" sz="13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it-I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16,4%</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2542474980"/>
                  </a:ext>
                </a:extLst>
              </a:tr>
            </a:tbl>
          </a:graphicData>
        </a:graphic>
      </p:graphicFrame>
      <p:sp>
        <p:nvSpPr>
          <p:cNvPr id="4" name="CasellaDiTesto 4">
            <a:extLst>
              <a:ext uri="{FF2B5EF4-FFF2-40B4-BE49-F238E27FC236}">
                <a16:creationId xmlns="" xmlns:a16="http://schemas.microsoft.com/office/drawing/2014/main" id="{7754364A-610D-44CD-8A25-0F1D6AAA1EDA}"/>
              </a:ext>
            </a:extLst>
          </p:cNvPr>
          <p:cNvSpPr txBox="1"/>
          <p:nvPr/>
        </p:nvSpPr>
        <p:spPr>
          <a:xfrm>
            <a:off x="1864829" y="6463127"/>
            <a:ext cx="6103455" cy="33855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it-IT" sz="1600" dirty="0"/>
              <a:t>Fonte: Elaborazione IRES Lucia Morosini su consuntivi comunali</a:t>
            </a:r>
          </a:p>
        </p:txBody>
      </p:sp>
    </p:spTree>
    <p:extLst>
      <p:ext uri="{BB962C8B-B14F-4D97-AF65-F5344CB8AC3E}">
        <p14:creationId xmlns="" xmlns:p14="http://schemas.microsoft.com/office/powerpoint/2010/main" val="42352782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asellaDiTesto 6"/>
          <p:cNvSpPr txBox="1">
            <a:spLocks noChangeArrowheads="1"/>
          </p:cNvSpPr>
          <p:nvPr/>
        </p:nvSpPr>
        <p:spPr bwMode="auto">
          <a:xfrm>
            <a:off x="1549400" y="69850"/>
            <a:ext cx="8750300" cy="461963"/>
          </a:xfrm>
          <a:prstGeom prst="rect">
            <a:avLst/>
          </a:prstGeom>
          <a:noFill/>
          <a:ln w="9525">
            <a:noFill/>
            <a:miter lim="800000"/>
            <a:headEnd/>
            <a:tailEnd/>
          </a:ln>
        </p:spPr>
        <p:txBody>
          <a:bodyPr wrap="none">
            <a:spAutoFit/>
          </a:bodyPr>
          <a:lstStyle/>
          <a:p>
            <a:r>
              <a:rPr lang="it-IT" sz="2400" b="1" dirty="0">
                <a:solidFill>
                  <a:schemeClr val="accent4">
                    <a:lumMod val="50000"/>
                  </a:schemeClr>
                </a:solidFill>
                <a:latin typeface="Candara" pitchFamily="34" charset="0"/>
              </a:rPr>
              <a:t>I servizi sociali. La riduzione della presa in carico. La negoziazione</a:t>
            </a:r>
          </a:p>
        </p:txBody>
      </p:sp>
      <p:sp>
        <p:nvSpPr>
          <p:cNvPr id="5" name="Foliennummernplatzhalter 4">
            <a:extLst/>
          </p:cNvPr>
          <p:cNvSpPr>
            <a:spLocks noGrp="1"/>
          </p:cNvSpPr>
          <p:nvPr>
            <p:ph type="sldNum" sz="quarter" idx="12"/>
          </p:nvPr>
        </p:nvSpPr>
        <p:spPr/>
        <p:txBody>
          <a:bodyPr/>
          <a:lstStyle/>
          <a:p>
            <a:pPr>
              <a:defRPr/>
            </a:pPr>
            <a:fld id="{0C94E738-D512-4768-A012-7C26454D62F6}" type="slidenum">
              <a:rPr lang="it-IT"/>
              <a:pPr>
                <a:defRPr/>
              </a:pPr>
              <a:t>44</a:t>
            </a:fld>
            <a:endParaRPr lang="it-IT"/>
          </a:p>
        </p:txBody>
      </p:sp>
      <p:sp>
        <p:nvSpPr>
          <p:cNvPr id="13419" name="Rettangolo 3"/>
          <p:cNvSpPr>
            <a:spLocks noChangeArrowheads="1"/>
          </p:cNvSpPr>
          <p:nvPr/>
        </p:nvSpPr>
        <p:spPr bwMode="auto">
          <a:xfrm>
            <a:off x="424541" y="1624614"/>
            <a:ext cx="11194741" cy="5047536"/>
          </a:xfrm>
          <a:prstGeom prst="rect">
            <a:avLst/>
          </a:prstGeom>
          <a:noFill/>
          <a:ln w="9525">
            <a:noFill/>
            <a:miter lim="800000"/>
            <a:headEnd/>
            <a:tailEnd/>
          </a:ln>
        </p:spPr>
        <p:txBody>
          <a:bodyPr wrap="square">
            <a:spAutoFit/>
          </a:bodyPr>
          <a:lstStyle/>
          <a:p>
            <a:endParaRPr lang="it-IT" sz="1400" dirty="0">
              <a:latin typeface="Times New Roman" pitchFamily="18" charset="0"/>
              <a:cs typeface="Times New Roman" pitchFamily="18" charset="0"/>
            </a:endParaRPr>
          </a:p>
          <a:p>
            <a:endParaRPr lang="it-IT" sz="1400" dirty="0">
              <a:latin typeface="Times New Roman" pitchFamily="18" charset="0"/>
              <a:cs typeface="Times New Roman" pitchFamily="18" charset="0"/>
            </a:endParaRPr>
          </a:p>
          <a:p>
            <a:r>
              <a:rPr lang="it-IT" sz="2000" dirty="0">
                <a:latin typeface="Candara" panose="020E0502030303020204" pitchFamily="34" charset="0"/>
                <a:cs typeface="Times New Roman" pitchFamily="18" charset="0"/>
              </a:rPr>
              <a:t>I dati pubblicati dall’ISTAT sul numero di utenti dei servizi sociali (erogati dai comuni, in forma singola e associata) mostrano una riduzione nella consistenza dei casi in carico ai servizi sociali rilevata tra il 2012 e il 2015. Sono immediatamente evidenti i </a:t>
            </a:r>
            <a:r>
              <a:rPr lang="it-IT" sz="2000" i="1" dirty="0">
                <a:latin typeface="Candara" panose="020E0502030303020204" pitchFamily="34" charset="0"/>
                <a:cs typeface="Times New Roman" pitchFamily="18" charset="0"/>
              </a:rPr>
              <a:t>piccoli numeri </a:t>
            </a:r>
            <a:r>
              <a:rPr lang="it-IT" sz="2000" dirty="0">
                <a:latin typeface="Candara" panose="020E0502030303020204" pitchFamily="34" charset="0"/>
                <a:cs typeface="Times New Roman" pitchFamily="18" charset="0"/>
              </a:rPr>
              <a:t>dell’offerta.</a:t>
            </a:r>
          </a:p>
          <a:p>
            <a:endParaRPr lang="it-IT" sz="2000" dirty="0">
              <a:latin typeface="Candara" panose="020E0502030303020204" pitchFamily="34" charset="0"/>
              <a:cs typeface="Times New Roman" pitchFamily="18" charset="0"/>
            </a:endParaRPr>
          </a:p>
          <a:p>
            <a:r>
              <a:rPr lang="it-IT" sz="2000" dirty="0">
                <a:latin typeface="Candara" panose="020E0502030303020204" pitchFamily="34" charset="0"/>
                <a:cs typeface="Times New Roman" pitchFamily="18" charset="0"/>
              </a:rPr>
              <a:t>I dati, relativamente ai servizi per gli anziani, si riferiscono non alle persone ma agli interventi: ciò significa che la stessa persona anziana potrebbe aver ricevuto più interventi (ad esempio: assistenza domiciliare, centri sociali, sostegno economico, ecc.) nell’arco dell’anno di riferimento. </a:t>
            </a:r>
          </a:p>
          <a:p>
            <a:r>
              <a:rPr lang="it-IT" sz="2000" dirty="0">
                <a:latin typeface="Candara" panose="020E0502030303020204" pitchFamily="34" charset="0"/>
                <a:cs typeface="Times New Roman" pitchFamily="18" charset="0"/>
              </a:rPr>
              <a:t>Ciononostante, la quota degli anziani beneficiari dei servizi sociali è molto bassa. </a:t>
            </a:r>
          </a:p>
          <a:p>
            <a:r>
              <a:rPr lang="it-IT" sz="2000" dirty="0">
                <a:latin typeface="Candara" panose="020E0502030303020204" pitchFamily="34" charset="0"/>
                <a:cs typeface="Times New Roman" pitchFamily="18" charset="0"/>
              </a:rPr>
              <a:t>Nel 2015, solo 6.780 anziani lombardi hanno ricevuto c</a:t>
            </a:r>
            <a:r>
              <a:rPr lang="it-IT" sz="2000" dirty="0">
                <a:solidFill>
                  <a:srgbClr val="000000"/>
                </a:solidFill>
                <a:latin typeface="Candara" panose="020E0502030303020204" pitchFamily="34" charset="0"/>
              </a:rPr>
              <a:t>ontributi e integrazioni a retta per strutture residenziali; più alta è la quota dei beneficiari del trasporto sociale (31.020), del servizio sociale professionale (80.251), delle attività ricreative socio culturali (34.201), dell’assistenza domiciliare socio-assistenziale (25.576). </a:t>
            </a:r>
          </a:p>
          <a:p>
            <a:endParaRPr lang="it-IT" sz="2000" dirty="0">
              <a:solidFill>
                <a:srgbClr val="000000"/>
              </a:solidFill>
              <a:latin typeface="Candara" panose="020E0502030303020204" pitchFamily="34" charset="0"/>
            </a:endParaRPr>
          </a:p>
          <a:p>
            <a:r>
              <a:rPr lang="it-IT" sz="2000" dirty="0">
                <a:solidFill>
                  <a:srgbClr val="000000"/>
                </a:solidFill>
                <a:latin typeface="Candara" panose="020E0502030303020204" pitchFamily="34" charset="0"/>
              </a:rPr>
              <a:t>Criticità da approfondire: la bassa offerta del welfare locale. </a:t>
            </a:r>
          </a:p>
          <a:p>
            <a:endParaRPr lang="it-IT" sz="1400" dirty="0">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a 5">
            <a:extLst>
              <a:ext uri="{FF2B5EF4-FFF2-40B4-BE49-F238E27FC236}">
                <a16:creationId xmlns="" xmlns:a16="http://schemas.microsoft.com/office/drawing/2014/main" id="{5C759D25-E833-4A77-AEE3-E605AF29E79D}"/>
              </a:ext>
            </a:extLst>
          </p:cNvPr>
          <p:cNvGraphicFramePr>
            <a:graphicFrameLocks noGrp="1"/>
          </p:cNvGraphicFramePr>
          <p:nvPr>
            <p:extLst/>
          </p:nvPr>
        </p:nvGraphicFramePr>
        <p:xfrm>
          <a:off x="838200" y="1713397"/>
          <a:ext cx="10515599" cy="4448175"/>
        </p:xfrm>
        <a:graphic>
          <a:graphicData uri="http://schemas.openxmlformats.org/drawingml/2006/table">
            <a:tbl>
              <a:tblPr/>
              <a:tblGrid>
                <a:gridCol w="4886739">
                  <a:extLst>
                    <a:ext uri="{9D8B030D-6E8A-4147-A177-3AD203B41FA5}">
                      <a16:colId xmlns="" xmlns:a16="http://schemas.microsoft.com/office/drawing/2014/main" val="3964527273"/>
                    </a:ext>
                  </a:extLst>
                </a:gridCol>
                <a:gridCol w="1407215">
                  <a:extLst>
                    <a:ext uri="{9D8B030D-6E8A-4147-A177-3AD203B41FA5}">
                      <a16:colId xmlns="" xmlns:a16="http://schemas.microsoft.com/office/drawing/2014/main" val="203334885"/>
                    </a:ext>
                  </a:extLst>
                </a:gridCol>
                <a:gridCol w="1407215">
                  <a:extLst>
                    <a:ext uri="{9D8B030D-6E8A-4147-A177-3AD203B41FA5}">
                      <a16:colId xmlns="" xmlns:a16="http://schemas.microsoft.com/office/drawing/2014/main" val="52485562"/>
                    </a:ext>
                  </a:extLst>
                </a:gridCol>
                <a:gridCol w="1407215">
                  <a:extLst>
                    <a:ext uri="{9D8B030D-6E8A-4147-A177-3AD203B41FA5}">
                      <a16:colId xmlns="" xmlns:a16="http://schemas.microsoft.com/office/drawing/2014/main" val="4156950649"/>
                    </a:ext>
                  </a:extLst>
                </a:gridCol>
                <a:gridCol w="1407215">
                  <a:extLst>
                    <a:ext uri="{9D8B030D-6E8A-4147-A177-3AD203B41FA5}">
                      <a16:colId xmlns="" xmlns:a16="http://schemas.microsoft.com/office/drawing/2014/main" val="293462195"/>
                    </a:ext>
                  </a:extLst>
                </a:gridCol>
              </a:tblGrid>
              <a:tr h="190500">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gridSpan="2">
                  <a:txBody>
                    <a:bodyPr/>
                    <a:lstStyle/>
                    <a:p>
                      <a:pPr algn="ctr" fontAlgn="b"/>
                      <a:r>
                        <a:rPr lang="it-IT" sz="1400" b="1" i="0" u="none" strike="noStrike" dirty="0">
                          <a:solidFill>
                            <a:srgbClr val="000000"/>
                          </a:solidFill>
                          <a:effectLst/>
                          <a:latin typeface="Calibri" panose="020F0502020204030204" pitchFamily="34" charset="0"/>
                        </a:rPr>
                        <a:t>Valori assoluti</a:t>
                      </a:r>
                      <a:endParaRPr lang="it-IT"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it-IT"/>
                    </a:p>
                  </a:txBody>
                  <a:tcPr>
                    <a:lnL w="12700" cmpd="sng">
                      <a:noFill/>
                      <a:prstDash val="solid"/>
                    </a:lnL>
                  </a:tcPr>
                </a:tc>
                <a:tc gridSpan="2">
                  <a:txBody>
                    <a:bodyPr/>
                    <a:lstStyle/>
                    <a:p>
                      <a:pPr algn="ctr" fontAlgn="ctr"/>
                      <a:r>
                        <a:rPr lang="it-IT" sz="1400" b="1" i="0" u="none" strike="noStrike">
                          <a:solidFill>
                            <a:srgbClr val="000000"/>
                          </a:solidFill>
                          <a:effectLst/>
                          <a:latin typeface="Calibri" panose="020F0502020204030204" pitchFamily="34" charset="0"/>
                        </a:rPr>
                        <a:t>Incidenza sulla popolazione ultrasessantacinquenne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it-IT"/>
                    </a:p>
                  </a:txBody>
                  <a:tcPr/>
                </a:tc>
                <a:extLst>
                  <a:ext uri="{0D108BD9-81ED-4DB2-BD59-A6C34878D82A}">
                    <a16:rowId xmlns="" xmlns:a16="http://schemas.microsoft.com/office/drawing/2014/main" val="1483949239"/>
                  </a:ext>
                </a:extLst>
              </a:tr>
              <a:tr h="190500">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b"/>
                      <a:r>
                        <a:rPr lang="it-IT" sz="1400" b="1" i="0" u="none" strike="noStrike" dirty="0">
                          <a:solidFill>
                            <a:srgbClr val="000000"/>
                          </a:solidFill>
                          <a:effectLst/>
                          <a:latin typeface="Calibri" panose="020F0502020204030204" pitchFamily="34" charset="0"/>
                        </a:rPr>
                        <a:t>2012</a:t>
                      </a:r>
                      <a:endParaRPr lang="it-IT"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400" b="1" i="0" u="none" strike="noStrike" dirty="0">
                          <a:solidFill>
                            <a:srgbClr val="000000"/>
                          </a:solidFill>
                          <a:effectLst/>
                          <a:latin typeface="Calibri" panose="020F0502020204030204" pitchFamily="34" charset="0"/>
                        </a:rPr>
                        <a:t>2015</a:t>
                      </a:r>
                    </a:p>
                  </a:txBody>
                  <a:tcPr marL="9525" marR="9525" marT="9525" marB="0" anchor="ctr">
                    <a:lnL>
                      <a:noFill/>
                    </a:lnL>
                    <a:lnR>
                      <a:noFill/>
                    </a:lnR>
                    <a:lnB w="12700" cap="flat" cmpd="sng" algn="ctr">
                      <a:solidFill>
                        <a:schemeClr val="tx1"/>
                      </a:solidFill>
                      <a:prstDash val="solid"/>
                      <a:round/>
                      <a:headEnd type="none" w="med" len="med"/>
                      <a:tailEnd type="none" w="med" len="med"/>
                    </a:lnB>
                  </a:tcPr>
                </a:tc>
                <a:tc>
                  <a:txBody>
                    <a:bodyPr/>
                    <a:lstStyle/>
                    <a:p>
                      <a:pPr algn="ctr" fontAlgn="ctr"/>
                      <a:r>
                        <a:rPr lang="it-IT" sz="1400" b="1" i="0" u="none" strike="noStrike" dirty="0">
                          <a:solidFill>
                            <a:srgbClr val="000000"/>
                          </a:solidFill>
                          <a:effectLst/>
                          <a:latin typeface="Calibri" panose="020F0502020204030204" pitchFamily="34" charset="0"/>
                        </a:rPr>
                        <a:t>2012</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400" b="1" i="0" u="none" strike="noStrike" dirty="0">
                          <a:solidFill>
                            <a:srgbClr val="000000"/>
                          </a:solidFill>
                          <a:effectLst/>
                          <a:latin typeface="Calibri" panose="020F0502020204030204" pitchFamily="34" charset="0"/>
                        </a:rPr>
                        <a:t>2015</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11696129"/>
                  </a:ext>
                </a:extLst>
              </a:tr>
              <a:tr h="190500">
                <a:tc gridSpan="5">
                  <a:txBody>
                    <a:bodyPr/>
                    <a:lstStyle/>
                    <a:p>
                      <a:pPr algn="l" fontAlgn="b"/>
                      <a:r>
                        <a:rPr lang="it-IT" sz="1400" b="1" i="0" u="none" strike="noStrike" dirty="0">
                          <a:solidFill>
                            <a:srgbClr val="000000"/>
                          </a:solidFill>
                          <a:effectLst/>
                          <a:latin typeface="Calibri" panose="020F0502020204030204" pitchFamily="34" charset="0"/>
                        </a:rPr>
                        <a:t>Attività di servizio sociale professionale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it-IT"/>
                    </a:p>
                  </a:txBody>
                  <a:tcPr/>
                </a:tc>
                <a:tc hMerge="1">
                  <a:txBody>
                    <a:bodyPr/>
                    <a:lstStyle/>
                    <a:p>
                      <a:endParaRPr lang="it-IT"/>
                    </a:p>
                  </a:txBody>
                  <a:tcPr>
                    <a:lnL w="12700" cmpd="sng">
                      <a:noFill/>
                      <a:prstDash val="solid"/>
                    </a:lnL>
                    <a:lnT w="12700" cap="flat" cmpd="sng" algn="ctr">
                      <a:solidFill>
                        <a:schemeClr val="tx1"/>
                      </a:solidFill>
                      <a:prstDash val="solid"/>
                      <a:round/>
                      <a:headEnd type="none" w="med" len="med"/>
                      <a:tailEnd type="none" w="med" len="med"/>
                    </a:lnT>
                  </a:tcPr>
                </a:tc>
                <a:tc hMerge="1">
                  <a:txBody>
                    <a:bodyPr/>
                    <a:lstStyle/>
                    <a:p>
                      <a:endParaRPr lang="it-IT"/>
                    </a:p>
                  </a:txBody>
                  <a:tcPr/>
                </a:tc>
                <a:tc hMerge="1">
                  <a:txBody>
                    <a:bodyPr/>
                    <a:lstStyle/>
                    <a:p>
                      <a:endParaRPr lang="it-IT"/>
                    </a:p>
                  </a:txBody>
                  <a:tcPr/>
                </a:tc>
                <a:extLst>
                  <a:ext uri="{0D108BD9-81ED-4DB2-BD59-A6C34878D82A}">
                    <a16:rowId xmlns="" xmlns:a16="http://schemas.microsoft.com/office/drawing/2014/main" val="1775238885"/>
                  </a:ext>
                </a:extLst>
              </a:tr>
              <a:tr h="190500">
                <a:tc>
                  <a:txBody>
                    <a:bodyPr/>
                    <a:lstStyle/>
                    <a:p>
                      <a:pPr algn="l" fontAlgn="b"/>
                      <a:r>
                        <a:rPr lang="it-IT" sz="1400" b="0" i="0" u="none" strike="noStrike" dirty="0">
                          <a:solidFill>
                            <a:srgbClr val="000000"/>
                          </a:solidFill>
                          <a:effectLst/>
                          <a:latin typeface="Calibri" panose="020F0502020204030204" pitchFamily="34" charset="0"/>
                        </a:rPr>
                        <a:t>Servizio sociale professionale</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it-IT" sz="1400" b="0" i="0" u="none" strike="noStrike" dirty="0">
                          <a:solidFill>
                            <a:srgbClr val="000000"/>
                          </a:solidFill>
                          <a:effectLst/>
                          <a:latin typeface="Calibri" panose="020F0502020204030204" pitchFamily="34" charset="0"/>
                        </a:rPr>
                        <a:t>89.177</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80.251</a:t>
                      </a:r>
                    </a:p>
                  </a:txBody>
                  <a:tcPr marL="9525" marR="9525" marT="9525" marB="0" anchor="ctr">
                    <a:lnL>
                      <a:noFill/>
                    </a:lnL>
                    <a:lnR>
                      <a:noFill/>
                    </a:lnR>
                    <a:lnB>
                      <a:noFill/>
                    </a:lnB>
                  </a:tcPr>
                </a:tc>
                <a:tc>
                  <a:txBody>
                    <a:bodyPr/>
                    <a:lstStyle/>
                    <a:p>
                      <a:pPr algn="ctr" fontAlgn="ctr"/>
                      <a:r>
                        <a:rPr lang="it-IT" sz="1400" b="0" i="0" u="none" strike="noStrike">
                          <a:solidFill>
                            <a:srgbClr val="000000"/>
                          </a:solidFill>
                          <a:effectLst/>
                          <a:latin typeface="Calibri" panose="020F0502020204030204" pitchFamily="34" charset="0"/>
                        </a:rPr>
                        <a:t>4,42%</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effectLst/>
                          <a:latin typeface="Calibri" panose="020F0502020204030204" pitchFamily="34" charset="0"/>
                        </a:rPr>
                        <a:t>3,71%</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 xmlns:a16="http://schemas.microsoft.com/office/drawing/2014/main" val="3352375295"/>
                  </a:ext>
                </a:extLst>
              </a:tr>
              <a:tr h="190500">
                <a:tc>
                  <a:txBody>
                    <a:bodyPr/>
                    <a:lstStyle/>
                    <a:p>
                      <a:pPr algn="l" fontAlgn="b"/>
                      <a:r>
                        <a:rPr lang="it-IT" sz="1400" b="0" i="0" u="none" strike="noStrike" dirty="0">
                          <a:solidFill>
                            <a:srgbClr val="000000"/>
                          </a:solidFill>
                          <a:effectLst/>
                          <a:latin typeface="Calibri" panose="020F0502020204030204" pitchFamily="34" charset="0"/>
                        </a:rPr>
                        <a:t>Intermediazione abitativa/assegnazione alloggi</a:t>
                      </a:r>
                    </a:p>
                  </a:txBody>
                  <a:tcPr marL="9525" marR="9525" marT="9525" marB="0" anchor="ctr">
                    <a:lnL>
                      <a:noFill/>
                    </a:lnL>
                    <a:lnR>
                      <a:noFill/>
                    </a:lnR>
                    <a:lnT>
                      <a:noFill/>
                    </a:lnT>
                    <a:lnB>
                      <a:noFill/>
                    </a:lnB>
                  </a:tcPr>
                </a:tc>
                <a:tc>
                  <a:txBody>
                    <a:bodyPr/>
                    <a:lstStyle/>
                    <a:p>
                      <a:pPr algn="ctr" fontAlgn="b"/>
                      <a:r>
                        <a:rPr lang="it-IT" sz="1400" b="0" i="0" u="none" strike="noStrike" dirty="0">
                          <a:solidFill>
                            <a:srgbClr val="000000"/>
                          </a:solidFill>
                          <a:effectLst/>
                          <a:latin typeface="Calibri" panose="020F0502020204030204" pitchFamily="34" charset="0"/>
                        </a:rPr>
                        <a:t>731</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539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effectLst/>
                          <a:latin typeface="Calibri" panose="020F0502020204030204" pitchFamily="34" charset="0"/>
                        </a:rPr>
                        <a:t>0,04%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effectLst/>
                          <a:latin typeface="Calibri" panose="020F0502020204030204" pitchFamily="34" charset="0"/>
                        </a:rPr>
                        <a:t>0,02%</a:t>
                      </a:r>
                    </a:p>
                  </a:txBody>
                  <a:tcPr marL="9525" marR="9525" marT="9525" marB="0" anchor="ctr">
                    <a:lnL>
                      <a:noFill/>
                    </a:lnL>
                    <a:lnR>
                      <a:noFill/>
                    </a:lnR>
                    <a:lnT>
                      <a:noFill/>
                    </a:lnT>
                    <a:lnB>
                      <a:noFill/>
                    </a:lnB>
                  </a:tcPr>
                </a:tc>
                <a:extLst>
                  <a:ext uri="{0D108BD9-81ED-4DB2-BD59-A6C34878D82A}">
                    <a16:rowId xmlns="" xmlns:a16="http://schemas.microsoft.com/office/drawing/2014/main" val="1610834567"/>
                  </a:ext>
                </a:extLst>
              </a:tr>
              <a:tr h="190500">
                <a:tc>
                  <a:txBody>
                    <a:bodyPr/>
                    <a:lstStyle/>
                    <a:p>
                      <a:pPr algn="l" fontAlgn="b"/>
                      <a:r>
                        <a:rPr lang="it-IT" sz="1400" b="0" i="0" u="none" strike="noStrike">
                          <a:solidFill>
                            <a:srgbClr val="000000"/>
                          </a:solidFill>
                          <a:effectLst/>
                          <a:latin typeface="Calibri" panose="020F0502020204030204" pitchFamily="34" charset="0"/>
                        </a:rPr>
                        <a:t>Servizio per l'affidamento familiare</a:t>
                      </a:r>
                    </a:p>
                  </a:txBody>
                  <a:tcPr marL="9525" marR="9525" marT="9525" marB="0" anchor="ctr">
                    <a:lnL>
                      <a:noFill/>
                    </a:lnL>
                    <a:lnR>
                      <a:noFill/>
                    </a:lnR>
                    <a:lnT>
                      <a:noFill/>
                    </a:lnT>
                    <a:lnB>
                      <a:noFill/>
                    </a:lnB>
                  </a:tcPr>
                </a:tc>
                <a:tc>
                  <a:txBody>
                    <a:bodyPr/>
                    <a:lstStyle/>
                    <a:p>
                      <a:pPr algn="ctr" fontAlgn="b"/>
                      <a:r>
                        <a:rPr lang="it-IT" sz="1400" b="0" i="0" u="none" strike="noStrike">
                          <a:solidFill>
                            <a:srgbClr val="000000"/>
                          </a:solidFill>
                          <a:effectLst/>
                          <a:latin typeface="Calibri" panose="020F0502020204030204" pitchFamily="34" charset="0"/>
                        </a:rPr>
                        <a:t>28</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effectLst/>
                          <a:latin typeface="Calibri" panose="020F0502020204030204" pitchFamily="34" charset="0"/>
                        </a:rPr>
                        <a:t>0,00%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effectLst/>
                          <a:latin typeface="Calibri" panose="020F0502020204030204" pitchFamily="34" charset="0"/>
                        </a:rPr>
                        <a:t>0,00%</a:t>
                      </a:r>
                    </a:p>
                  </a:txBody>
                  <a:tcPr marL="9525" marR="9525" marT="9525" marB="0" anchor="ctr">
                    <a:lnL>
                      <a:noFill/>
                    </a:lnL>
                    <a:lnR>
                      <a:noFill/>
                    </a:lnR>
                    <a:lnT>
                      <a:noFill/>
                    </a:lnT>
                    <a:lnB>
                      <a:noFill/>
                    </a:lnB>
                  </a:tcPr>
                </a:tc>
                <a:extLst>
                  <a:ext uri="{0D108BD9-81ED-4DB2-BD59-A6C34878D82A}">
                    <a16:rowId xmlns="" xmlns:a16="http://schemas.microsoft.com/office/drawing/2014/main" val="3887651136"/>
                  </a:ext>
                </a:extLst>
              </a:tr>
              <a:tr h="190500">
                <a:tc>
                  <a:txBody>
                    <a:bodyPr/>
                    <a:lstStyle/>
                    <a:p>
                      <a:pPr algn="l" fontAlgn="b"/>
                      <a:r>
                        <a:rPr lang="it-IT" sz="1400" b="0" i="0" u="none" strike="noStrike" dirty="0">
                          <a:solidFill>
                            <a:srgbClr val="000000"/>
                          </a:solidFill>
                          <a:effectLst/>
                          <a:latin typeface="Calibri" panose="020F0502020204030204" pitchFamily="34" charset="0"/>
                        </a:rPr>
                        <a:t>Altre attività di servizio sociale professionale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it-IT" sz="1400" b="0" i="0" u="none" strike="noStrike" dirty="0">
                          <a:solidFill>
                            <a:srgbClr val="000000"/>
                          </a:solidFill>
                          <a:effectLst/>
                          <a:latin typeface="Calibri" panose="020F0502020204030204" pitchFamily="34" charset="0"/>
                        </a:rPr>
                        <a:t>720</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ctr"/>
                      <a:r>
                        <a:rPr lang="it-IT" sz="1400" b="0" i="0" u="none" strike="noStrike" dirty="0">
                          <a:solidFill>
                            <a:srgbClr val="000000"/>
                          </a:solidFill>
                          <a:effectLst/>
                          <a:latin typeface="Calibri" panose="020F0502020204030204" pitchFamily="34" charset="0"/>
                        </a:rPr>
                        <a:t>2.884</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ctr"/>
                      <a:r>
                        <a:rPr lang="it-IT" sz="1400" b="0" i="0" u="none" strike="noStrike">
                          <a:solidFill>
                            <a:srgbClr val="000000"/>
                          </a:solidFill>
                          <a:effectLst/>
                          <a:latin typeface="Calibri" panose="020F0502020204030204" pitchFamily="34" charset="0"/>
                        </a:rPr>
                        <a:t>0,04%</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ctr"/>
                      <a:r>
                        <a:rPr lang="it-IT" sz="1400" b="0" i="0" u="none" strike="noStrike">
                          <a:solidFill>
                            <a:srgbClr val="000000"/>
                          </a:solidFill>
                          <a:effectLst/>
                          <a:latin typeface="Calibri" panose="020F0502020204030204" pitchFamily="34" charset="0"/>
                        </a:rPr>
                        <a:t>0,13%</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517609897"/>
                  </a:ext>
                </a:extLst>
              </a:tr>
              <a:tr h="190500">
                <a:tc gridSpan="5">
                  <a:txBody>
                    <a:bodyPr/>
                    <a:lstStyle/>
                    <a:p>
                      <a:pPr algn="l" fontAlgn="b"/>
                      <a:r>
                        <a:rPr lang="it-IT" sz="1400" b="1" i="0" u="none" strike="noStrike" dirty="0">
                          <a:solidFill>
                            <a:srgbClr val="000000"/>
                          </a:solidFill>
                          <a:effectLst/>
                          <a:latin typeface="Calibri" panose="020F0502020204030204" pitchFamily="34" charset="0"/>
                        </a:rPr>
                        <a:t>Integrazione sociale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a:p>
                  </a:txBody>
                  <a:tcPr/>
                </a:tc>
                <a:tc hMerge="1">
                  <a:txBody>
                    <a:bodyPr/>
                    <a:lstStyle/>
                    <a:p>
                      <a:endParaRPr lang="it-IT"/>
                    </a:p>
                  </a:txBody>
                  <a:tcPr>
                    <a:lnL w="12700" cmpd="sng">
                      <a:noFill/>
                      <a:prstDash val="solid"/>
                    </a:lnL>
                    <a:lnT w="12700" cap="flat" cmpd="sng" algn="ctr">
                      <a:solidFill>
                        <a:schemeClr val="tx1"/>
                      </a:solidFill>
                      <a:prstDash val="solid"/>
                      <a:round/>
                      <a:headEnd type="none" w="med" len="med"/>
                      <a:tailEnd type="none" w="med" len="med"/>
                    </a:lnT>
                  </a:tcPr>
                </a:tc>
                <a:tc hMerge="1">
                  <a:txBody>
                    <a:bodyPr/>
                    <a:lstStyle/>
                    <a:p>
                      <a:endParaRPr lang="it-IT"/>
                    </a:p>
                  </a:txBody>
                  <a:tcPr/>
                </a:tc>
                <a:tc hMerge="1">
                  <a:txBody>
                    <a:bodyPr/>
                    <a:lstStyle/>
                    <a:p>
                      <a:endParaRPr lang="it-IT"/>
                    </a:p>
                  </a:txBody>
                  <a:tcPr/>
                </a:tc>
                <a:extLst>
                  <a:ext uri="{0D108BD9-81ED-4DB2-BD59-A6C34878D82A}">
                    <a16:rowId xmlns="" xmlns:a16="http://schemas.microsoft.com/office/drawing/2014/main" val="3247617637"/>
                  </a:ext>
                </a:extLst>
              </a:tr>
              <a:tr h="190500">
                <a:tc>
                  <a:txBody>
                    <a:bodyPr/>
                    <a:lstStyle/>
                    <a:p>
                      <a:pPr algn="l" fontAlgn="b"/>
                      <a:r>
                        <a:rPr lang="it-IT" sz="1400" b="0" i="0" u="none" strike="noStrike">
                          <a:solidFill>
                            <a:srgbClr val="000000"/>
                          </a:solidFill>
                          <a:effectLst/>
                          <a:latin typeface="Calibri" panose="020F0502020204030204" pitchFamily="34" charset="0"/>
                        </a:rPr>
                        <a:t>Interventi per l'integrazione sociale dei soggetti deboli o a rischio</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it-IT" sz="1400" b="0" i="0" u="none" strike="noStrike" dirty="0">
                          <a:solidFill>
                            <a:srgbClr val="000000"/>
                          </a:solidFill>
                          <a:effectLst/>
                          <a:latin typeface="Calibri" panose="020F0502020204030204" pitchFamily="34" charset="0"/>
                        </a:rPr>
                        <a:t>1.698</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676</a:t>
                      </a:r>
                    </a:p>
                  </a:txBody>
                  <a:tcPr marL="9525" marR="9525" marT="9525" marB="0" anchor="ctr">
                    <a:lnL>
                      <a:noFill/>
                    </a:lnL>
                    <a:lnR>
                      <a:noFill/>
                    </a:lnR>
                    <a:lnB>
                      <a:noFill/>
                    </a:lnB>
                  </a:tcPr>
                </a:tc>
                <a:tc>
                  <a:txBody>
                    <a:bodyPr/>
                    <a:lstStyle/>
                    <a:p>
                      <a:pPr algn="ctr" fontAlgn="ctr"/>
                      <a:r>
                        <a:rPr lang="it-IT" sz="1400" b="0" i="0" u="none" strike="noStrike">
                          <a:solidFill>
                            <a:srgbClr val="000000"/>
                          </a:solidFill>
                          <a:effectLst/>
                          <a:latin typeface="Calibri" panose="020F0502020204030204" pitchFamily="34" charset="0"/>
                        </a:rPr>
                        <a:t>0,08%</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effectLst/>
                          <a:latin typeface="Calibri" panose="020F0502020204030204" pitchFamily="34" charset="0"/>
                        </a:rPr>
                        <a:t>0,03%</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 xmlns:a16="http://schemas.microsoft.com/office/drawing/2014/main" val="3347693725"/>
                  </a:ext>
                </a:extLst>
              </a:tr>
              <a:tr h="190500">
                <a:tc>
                  <a:txBody>
                    <a:bodyPr/>
                    <a:lstStyle/>
                    <a:p>
                      <a:pPr algn="l" fontAlgn="b"/>
                      <a:r>
                        <a:rPr lang="it-IT" sz="1400" b="0" i="0" u="none" strike="noStrike" dirty="0">
                          <a:solidFill>
                            <a:srgbClr val="000000"/>
                          </a:solidFill>
                          <a:effectLst/>
                          <a:latin typeface="Calibri" panose="020F0502020204030204" pitchFamily="34" charset="0"/>
                        </a:rPr>
                        <a:t>Attività ricreative, sociali, culturali</a:t>
                      </a:r>
                    </a:p>
                  </a:txBody>
                  <a:tcPr marL="9525" marR="9525" marT="9525" marB="0" anchor="ctr">
                    <a:lnL>
                      <a:noFill/>
                    </a:lnL>
                    <a:lnR>
                      <a:noFill/>
                    </a:lnR>
                    <a:lnT>
                      <a:noFill/>
                    </a:lnT>
                    <a:lnB>
                      <a:noFill/>
                    </a:lnB>
                  </a:tcPr>
                </a:tc>
                <a:tc>
                  <a:txBody>
                    <a:bodyPr/>
                    <a:lstStyle/>
                    <a:p>
                      <a:pPr algn="ctr" fontAlgn="b"/>
                      <a:r>
                        <a:rPr lang="it-IT" sz="1400" b="0" i="0" u="none" strike="noStrike">
                          <a:solidFill>
                            <a:srgbClr val="000000"/>
                          </a:solidFill>
                          <a:effectLst/>
                          <a:latin typeface="Calibri" panose="020F0502020204030204" pitchFamily="34" charset="0"/>
                        </a:rPr>
                        <a:t>46.694</a:t>
                      </a:r>
                      <a:endParaRPr lang="it-IT"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34.201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effectLst/>
                          <a:latin typeface="Calibri" panose="020F0502020204030204" pitchFamily="34" charset="0"/>
                        </a:rPr>
                        <a:t>2,31%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effectLst/>
                          <a:latin typeface="Calibri" panose="020F0502020204030204" pitchFamily="34" charset="0"/>
                        </a:rPr>
                        <a:t>1,56%</a:t>
                      </a:r>
                    </a:p>
                  </a:txBody>
                  <a:tcPr marL="9525" marR="9525" marT="9525" marB="0" anchor="ctr">
                    <a:lnL>
                      <a:noFill/>
                    </a:lnL>
                    <a:lnR>
                      <a:noFill/>
                    </a:lnR>
                    <a:lnT>
                      <a:noFill/>
                    </a:lnT>
                    <a:lnB>
                      <a:noFill/>
                    </a:lnB>
                  </a:tcPr>
                </a:tc>
                <a:extLst>
                  <a:ext uri="{0D108BD9-81ED-4DB2-BD59-A6C34878D82A}">
                    <a16:rowId xmlns="" xmlns:a16="http://schemas.microsoft.com/office/drawing/2014/main" val="2247463280"/>
                  </a:ext>
                </a:extLst>
              </a:tr>
              <a:tr h="190500">
                <a:tc>
                  <a:txBody>
                    <a:bodyPr/>
                    <a:lstStyle/>
                    <a:p>
                      <a:pPr algn="l" fontAlgn="b"/>
                      <a:r>
                        <a:rPr lang="it-IT" sz="1400" b="0" i="0" u="none" strike="noStrike">
                          <a:solidFill>
                            <a:srgbClr val="000000"/>
                          </a:solidFill>
                          <a:effectLst/>
                          <a:latin typeface="Calibri" panose="020F0502020204030204" pitchFamily="34" charset="0"/>
                        </a:rPr>
                        <a:t>Altre attività di integrazione sociale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it-IT" sz="1400" b="0" i="0" u="none" strike="noStrike" dirty="0">
                          <a:solidFill>
                            <a:srgbClr val="000000"/>
                          </a:solidFill>
                          <a:effectLst/>
                          <a:latin typeface="Calibri" panose="020F0502020204030204" pitchFamily="34" charset="0"/>
                        </a:rPr>
                        <a:t>2.662</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ctr"/>
                      <a:r>
                        <a:rPr lang="it-IT" sz="1400" b="0" i="0" u="none" strike="noStrike" dirty="0">
                          <a:solidFill>
                            <a:srgbClr val="000000"/>
                          </a:solidFill>
                          <a:effectLst/>
                          <a:latin typeface="Calibri" panose="020F0502020204030204" pitchFamily="34" charset="0"/>
                        </a:rPr>
                        <a:t>6.385</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ctr"/>
                      <a:r>
                        <a:rPr lang="it-IT" sz="1400" b="0" i="0" u="none" strike="noStrike" dirty="0">
                          <a:solidFill>
                            <a:srgbClr val="000000"/>
                          </a:solidFill>
                          <a:effectLst/>
                          <a:latin typeface="Calibri" panose="020F0502020204030204" pitchFamily="34" charset="0"/>
                        </a:rPr>
                        <a:t>0,13%</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ctr"/>
                      <a:r>
                        <a:rPr lang="it-IT" sz="1400" b="0" i="0" u="none" strike="noStrike">
                          <a:solidFill>
                            <a:srgbClr val="000000"/>
                          </a:solidFill>
                          <a:effectLst/>
                          <a:latin typeface="Calibri" panose="020F0502020204030204" pitchFamily="34" charset="0"/>
                        </a:rPr>
                        <a:t>0,29%</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496106417"/>
                  </a:ext>
                </a:extLst>
              </a:tr>
              <a:tr h="190500">
                <a:tc gridSpan="5">
                  <a:txBody>
                    <a:bodyPr/>
                    <a:lstStyle/>
                    <a:p>
                      <a:pPr algn="l" fontAlgn="b"/>
                      <a:r>
                        <a:rPr lang="it-IT" sz="1400" b="1" i="0" u="none" strike="noStrike" dirty="0">
                          <a:solidFill>
                            <a:srgbClr val="000000"/>
                          </a:solidFill>
                          <a:effectLst/>
                          <a:latin typeface="Calibri" panose="020F0502020204030204" pitchFamily="34" charset="0"/>
                        </a:rPr>
                        <a:t>Assistenza domiciliare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a:p>
                  </a:txBody>
                  <a:tcPr/>
                </a:tc>
                <a:tc hMerge="1">
                  <a:txBody>
                    <a:bodyPr/>
                    <a:lstStyle/>
                    <a:p>
                      <a:endParaRPr lang="it-IT"/>
                    </a:p>
                  </a:txBody>
                  <a:tcPr>
                    <a:lnL w="12700" cmpd="sng">
                      <a:noFill/>
                      <a:prstDash val="solid"/>
                    </a:lnL>
                    <a:lnT w="12700" cap="flat" cmpd="sng" algn="ctr">
                      <a:solidFill>
                        <a:schemeClr val="tx1"/>
                      </a:solidFill>
                      <a:prstDash val="solid"/>
                      <a:round/>
                      <a:headEnd type="none" w="med" len="med"/>
                      <a:tailEnd type="none" w="med" len="med"/>
                    </a:lnT>
                  </a:tcPr>
                </a:tc>
                <a:tc hMerge="1">
                  <a:txBody>
                    <a:bodyPr/>
                    <a:lstStyle/>
                    <a:p>
                      <a:endParaRPr lang="it-IT"/>
                    </a:p>
                  </a:txBody>
                  <a:tcPr/>
                </a:tc>
                <a:tc hMerge="1">
                  <a:txBody>
                    <a:bodyPr/>
                    <a:lstStyle/>
                    <a:p>
                      <a:endParaRPr lang="it-IT"/>
                    </a:p>
                  </a:txBody>
                  <a:tcPr/>
                </a:tc>
                <a:extLst>
                  <a:ext uri="{0D108BD9-81ED-4DB2-BD59-A6C34878D82A}">
                    <a16:rowId xmlns="" xmlns:a16="http://schemas.microsoft.com/office/drawing/2014/main" val="683703812"/>
                  </a:ext>
                </a:extLst>
              </a:tr>
              <a:tr h="190500">
                <a:tc>
                  <a:txBody>
                    <a:bodyPr/>
                    <a:lstStyle/>
                    <a:p>
                      <a:pPr algn="l" fontAlgn="b"/>
                      <a:r>
                        <a:rPr lang="it-IT" sz="1400" b="0" i="0" u="none" strike="noStrike" dirty="0">
                          <a:solidFill>
                            <a:srgbClr val="000000"/>
                          </a:solidFill>
                          <a:effectLst/>
                          <a:latin typeface="Calibri" panose="020F0502020204030204" pitchFamily="34" charset="0"/>
                        </a:rPr>
                        <a:t>Assistenza domiciliare socio-assistenziale</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it-IT" sz="1400" b="0" i="0" u="none" strike="noStrike" dirty="0">
                          <a:solidFill>
                            <a:srgbClr val="000000"/>
                          </a:solidFill>
                          <a:effectLst/>
                          <a:latin typeface="Calibri" panose="020F0502020204030204" pitchFamily="34" charset="0"/>
                        </a:rPr>
                        <a:t>28.155</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25.576</a:t>
                      </a:r>
                    </a:p>
                  </a:txBody>
                  <a:tcPr marL="9525" marR="9525" marT="9525" marB="0" anchor="ctr">
                    <a:lnL>
                      <a:noFill/>
                    </a:lnL>
                    <a:lnR>
                      <a:noFill/>
                    </a:lnR>
                    <a:lnB>
                      <a:noFill/>
                    </a:lnB>
                  </a:tcPr>
                </a:tc>
                <a:tc>
                  <a:txBody>
                    <a:bodyPr/>
                    <a:lstStyle/>
                    <a:p>
                      <a:pPr algn="ctr" fontAlgn="ctr"/>
                      <a:r>
                        <a:rPr lang="it-IT" sz="1400" b="0" i="0" u="none" strike="noStrike" dirty="0">
                          <a:solidFill>
                            <a:srgbClr val="000000"/>
                          </a:solidFill>
                          <a:effectLst/>
                          <a:latin typeface="Calibri" panose="020F0502020204030204" pitchFamily="34" charset="0"/>
                        </a:rPr>
                        <a:t>1,40%</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1,17%</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 xmlns:a16="http://schemas.microsoft.com/office/drawing/2014/main" val="251577330"/>
                  </a:ext>
                </a:extLst>
              </a:tr>
              <a:tr h="190500">
                <a:tc>
                  <a:txBody>
                    <a:bodyPr/>
                    <a:lstStyle/>
                    <a:p>
                      <a:pPr algn="l" fontAlgn="b"/>
                      <a:r>
                        <a:rPr lang="it-IT" sz="1400" b="0" i="0" u="none" strike="noStrike">
                          <a:solidFill>
                            <a:srgbClr val="000000"/>
                          </a:solidFill>
                          <a:effectLst/>
                          <a:latin typeface="Calibri" panose="020F0502020204030204" pitchFamily="34" charset="0"/>
                        </a:rPr>
                        <a:t>Assistenza domiciliare integrata con servizi sanitari</a:t>
                      </a:r>
                    </a:p>
                  </a:txBody>
                  <a:tcPr marL="9525" marR="9525" marT="9525" marB="0" anchor="ctr">
                    <a:lnL>
                      <a:noFill/>
                    </a:lnL>
                    <a:lnR>
                      <a:noFill/>
                    </a:lnR>
                    <a:lnT>
                      <a:noFill/>
                    </a:lnT>
                    <a:lnB>
                      <a:noFill/>
                    </a:lnB>
                  </a:tcPr>
                </a:tc>
                <a:tc>
                  <a:txBody>
                    <a:bodyPr/>
                    <a:lstStyle/>
                    <a:p>
                      <a:pPr algn="ctr" fontAlgn="b"/>
                      <a:r>
                        <a:rPr lang="it-IT" sz="1400" b="0" i="0" u="none" strike="noStrike" dirty="0">
                          <a:solidFill>
                            <a:srgbClr val="000000"/>
                          </a:solidFill>
                          <a:effectLst/>
                          <a:latin typeface="Calibri" panose="020F0502020204030204" pitchFamily="34" charset="0"/>
                        </a:rPr>
                        <a:t>3.658</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3.709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effectLst/>
                          <a:latin typeface="Calibri" panose="020F0502020204030204" pitchFamily="34" charset="0"/>
                        </a:rPr>
                        <a:t>0,18%</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0,17%</a:t>
                      </a:r>
                    </a:p>
                  </a:txBody>
                  <a:tcPr marL="9525" marR="9525" marT="9525" marB="0" anchor="ctr">
                    <a:lnL>
                      <a:noFill/>
                    </a:lnL>
                    <a:lnR>
                      <a:noFill/>
                    </a:lnR>
                    <a:lnT>
                      <a:noFill/>
                    </a:lnT>
                    <a:lnB>
                      <a:noFill/>
                    </a:lnB>
                  </a:tcPr>
                </a:tc>
                <a:extLst>
                  <a:ext uri="{0D108BD9-81ED-4DB2-BD59-A6C34878D82A}">
                    <a16:rowId xmlns="" xmlns:a16="http://schemas.microsoft.com/office/drawing/2014/main" val="2694646251"/>
                  </a:ext>
                </a:extLst>
              </a:tr>
              <a:tr h="190500">
                <a:tc>
                  <a:txBody>
                    <a:bodyPr/>
                    <a:lstStyle/>
                    <a:p>
                      <a:pPr algn="l" fontAlgn="b"/>
                      <a:r>
                        <a:rPr lang="it-IT" sz="1400" b="0" i="0" u="none" strike="noStrike" dirty="0">
                          <a:solidFill>
                            <a:srgbClr val="000000"/>
                          </a:solidFill>
                          <a:effectLst/>
                          <a:latin typeface="Calibri" panose="020F0502020204030204" pitchFamily="34" charset="0"/>
                        </a:rPr>
                        <a:t>Voucher, assegno di cura, buono socio-sanitario</a:t>
                      </a:r>
                    </a:p>
                  </a:txBody>
                  <a:tcPr marL="9525" marR="9525" marT="9525" marB="0" anchor="ctr">
                    <a:lnL>
                      <a:noFill/>
                    </a:lnL>
                    <a:lnR>
                      <a:noFill/>
                    </a:lnR>
                    <a:lnT>
                      <a:noFill/>
                    </a:lnT>
                    <a:lnB>
                      <a:noFill/>
                    </a:lnB>
                  </a:tcPr>
                </a:tc>
                <a:tc>
                  <a:txBody>
                    <a:bodyPr/>
                    <a:lstStyle/>
                    <a:p>
                      <a:pPr algn="ctr" fontAlgn="b"/>
                      <a:r>
                        <a:rPr lang="it-IT" sz="1400" b="0" i="0" u="none" strike="noStrike" dirty="0">
                          <a:solidFill>
                            <a:srgbClr val="000000"/>
                          </a:solidFill>
                          <a:effectLst/>
                          <a:latin typeface="Calibri" panose="020F0502020204030204" pitchFamily="34" charset="0"/>
                        </a:rPr>
                        <a:t>9.944</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4.352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effectLst/>
                          <a:latin typeface="Calibri" panose="020F0502020204030204" pitchFamily="34" charset="0"/>
                        </a:rPr>
                        <a:t>0,49%</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0,20%</a:t>
                      </a:r>
                    </a:p>
                  </a:txBody>
                  <a:tcPr marL="9525" marR="9525" marT="9525" marB="0" anchor="ctr">
                    <a:lnL>
                      <a:noFill/>
                    </a:lnL>
                    <a:lnR>
                      <a:noFill/>
                    </a:lnR>
                    <a:lnT>
                      <a:noFill/>
                    </a:lnT>
                    <a:lnB>
                      <a:noFill/>
                    </a:lnB>
                  </a:tcPr>
                </a:tc>
                <a:extLst>
                  <a:ext uri="{0D108BD9-81ED-4DB2-BD59-A6C34878D82A}">
                    <a16:rowId xmlns="" xmlns:a16="http://schemas.microsoft.com/office/drawing/2014/main" val="3030235825"/>
                  </a:ext>
                </a:extLst>
              </a:tr>
              <a:tr h="190500">
                <a:tc>
                  <a:txBody>
                    <a:bodyPr/>
                    <a:lstStyle/>
                    <a:p>
                      <a:pPr algn="l" fontAlgn="b"/>
                      <a:r>
                        <a:rPr lang="it-IT" sz="1400" b="0" i="0" u="none" strike="noStrike">
                          <a:solidFill>
                            <a:srgbClr val="000000"/>
                          </a:solidFill>
                          <a:effectLst/>
                          <a:latin typeface="Calibri" panose="020F0502020204030204" pitchFamily="34" charset="0"/>
                        </a:rPr>
                        <a:t>Distribuzione pasti e/o lavanderia a domicilio</a:t>
                      </a:r>
                    </a:p>
                  </a:txBody>
                  <a:tcPr marL="9525" marR="9525" marT="9525" marB="0" anchor="ctr">
                    <a:lnL>
                      <a:noFill/>
                    </a:lnL>
                    <a:lnR>
                      <a:noFill/>
                    </a:lnR>
                    <a:lnT>
                      <a:noFill/>
                    </a:lnT>
                    <a:lnB>
                      <a:noFill/>
                    </a:lnB>
                  </a:tcPr>
                </a:tc>
                <a:tc>
                  <a:txBody>
                    <a:bodyPr/>
                    <a:lstStyle/>
                    <a:p>
                      <a:pPr algn="ctr" fontAlgn="b"/>
                      <a:r>
                        <a:rPr lang="it-IT" sz="1400" b="0" i="0" u="none" strike="noStrike">
                          <a:solidFill>
                            <a:srgbClr val="000000"/>
                          </a:solidFill>
                          <a:effectLst/>
                          <a:latin typeface="Calibri" panose="020F0502020204030204" pitchFamily="34" charset="0"/>
                        </a:rPr>
                        <a:t>16.619</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15.066</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0,82%</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0,69%</a:t>
                      </a:r>
                    </a:p>
                  </a:txBody>
                  <a:tcPr marL="9525" marR="9525" marT="9525" marB="0" anchor="ctr">
                    <a:lnL>
                      <a:noFill/>
                    </a:lnL>
                    <a:lnR>
                      <a:noFill/>
                    </a:lnR>
                    <a:lnT>
                      <a:noFill/>
                    </a:lnT>
                    <a:lnB>
                      <a:noFill/>
                    </a:lnB>
                  </a:tcPr>
                </a:tc>
                <a:extLst>
                  <a:ext uri="{0D108BD9-81ED-4DB2-BD59-A6C34878D82A}">
                    <a16:rowId xmlns="" xmlns:a16="http://schemas.microsoft.com/office/drawing/2014/main" val="3303210557"/>
                  </a:ext>
                </a:extLst>
              </a:tr>
              <a:tr h="190500">
                <a:tc>
                  <a:txBody>
                    <a:bodyPr/>
                    <a:lstStyle/>
                    <a:p>
                      <a:pPr algn="l" fontAlgn="b"/>
                      <a:r>
                        <a:rPr lang="it-IT" sz="1400" b="0" i="0" u="none" strike="noStrike">
                          <a:solidFill>
                            <a:srgbClr val="000000"/>
                          </a:solidFill>
                          <a:effectLst/>
                          <a:latin typeface="Calibri" panose="020F0502020204030204" pitchFamily="34" charset="0"/>
                        </a:rPr>
                        <a:t>Telesoccorso e teleassistenza</a:t>
                      </a:r>
                    </a:p>
                  </a:txBody>
                  <a:tcPr marL="9525" marR="9525" marT="9525" marB="0" anchor="ctr">
                    <a:lnL>
                      <a:noFill/>
                    </a:lnL>
                    <a:lnR>
                      <a:noFill/>
                    </a:lnR>
                    <a:lnT>
                      <a:noFill/>
                    </a:lnT>
                    <a:lnB>
                      <a:noFill/>
                    </a:lnB>
                  </a:tcPr>
                </a:tc>
                <a:tc>
                  <a:txBody>
                    <a:bodyPr/>
                    <a:lstStyle/>
                    <a:p>
                      <a:pPr algn="ctr" fontAlgn="b"/>
                      <a:r>
                        <a:rPr lang="it-IT" sz="1400" b="0" i="0" u="none" strike="noStrike" dirty="0">
                          <a:solidFill>
                            <a:srgbClr val="000000"/>
                          </a:solidFill>
                          <a:effectLst/>
                          <a:latin typeface="Calibri" panose="020F0502020204030204" pitchFamily="34" charset="0"/>
                        </a:rPr>
                        <a:t>10.989</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6.948</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0,54%</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0,32%</a:t>
                      </a:r>
                    </a:p>
                  </a:txBody>
                  <a:tcPr marL="9525" marR="9525" marT="9525" marB="0" anchor="ctr">
                    <a:lnL>
                      <a:noFill/>
                    </a:lnL>
                    <a:lnR>
                      <a:noFill/>
                    </a:lnR>
                    <a:lnT>
                      <a:noFill/>
                    </a:lnT>
                    <a:lnB>
                      <a:noFill/>
                    </a:lnB>
                  </a:tcPr>
                </a:tc>
                <a:extLst>
                  <a:ext uri="{0D108BD9-81ED-4DB2-BD59-A6C34878D82A}">
                    <a16:rowId xmlns="" xmlns:a16="http://schemas.microsoft.com/office/drawing/2014/main" val="863500612"/>
                  </a:ext>
                </a:extLst>
              </a:tr>
              <a:tr h="190500">
                <a:tc>
                  <a:txBody>
                    <a:bodyPr/>
                    <a:lstStyle/>
                    <a:p>
                      <a:pPr algn="l" fontAlgn="b"/>
                      <a:r>
                        <a:rPr lang="it-IT" sz="1400" b="0" i="0" u="none" strike="noStrike">
                          <a:solidFill>
                            <a:srgbClr val="000000"/>
                          </a:solidFill>
                          <a:effectLst/>
                          <a:latin typeface="Calibri" panose="020F0502020204030204" pitchFamily="34" charset="0"/>
                        </a:rPr>
                        <a:t>Servizi di prossimità (buonvicinato)</a:t>
                      </a:r>
                    </a:p>
                  </a:txBody>
                  <a:tcPr marL="9525" marR="9525" marT="9525" marB="0" anchor="ctr">
                    <a:lnL>
                      <a:noFill/>
                    </a:lnL>
                    <a:lnR>
                      <a:noFill/>
                    </a:lnR>
                    <a:lnT>
                      <a:noFill/>
                    </a:lnT>
                    <a:lnB>
                      <a:noFill/>
                    </a:lnB>
                  </a:tcPr>
                </a:tc>
                <a:tc>
                  <a:txBody>
                    <a:bodyPr/>
                    <a:lstStyle/>
                    <a:p>
                      <a:pPr algn="ctr" fontAlgn="b"/>
                      <a:r>
                        <a:rPr lang="it-IT" sz="1400" b="0" i="0" u="none" strike="noStrike">
                          <a:solidFill>
                            <a:srgbClr val="000000"/>
                          </a:solidFill>
                          <a:effectLst/>
                          <a:latin typeface="Calibri" panose="020F0502020204030204" pitchFamily="34" charset="0"/>
                        </a:rPr>
                        <a:t>9.165</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6.671</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0,45%</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0,30%</a:t>
                      </a:r>
                    </a:p>
                  </a:txBody>
                  <a:tcPr marL="9525" marR="9525" marT="9525" marB="0" anchor="ctr">
                    <a:lnL>
                      <a:noFill/>
                    </a:lnL>
                    <a:lnR>
                      <a:noFill/>
                    </a:lnR>
                    <a:lnT>
                      <a:noFill/>
                    </a:lnT>
                    <a:lnB>
                      <a:noFill/>
                    </a:lnB>
                  </a:tcPr>
                </a:tc>
                <a:extLst>
                  <a:ext uri="{0D108BD9-81ED-4DB2-BD59-A6C34878D82A}">
                    <a16:rowId xmlns="" xmlns:a16="http://schemas.microsoft.com/office/drawing/2014/main" val="3204027572"/>
                  </a:ext>
                </a:extLst>
              </a:tr>
              <a:tr h="190500">
                <a:tc>
                  <a:txBody>
                    <a:bodyPr/>
                    <a:lstStyle/>
                    <a:p>
                      <a:pPr algn="l" fontAlgn="b"/>
                      <a:r>
                        <a:rPr lang="it-IT" sz="1400" b="0" i="0" u="none" strike="noStrike">
                          <a:solidFill>
                            <a:srgbClr val="000000"/>
                          </a:solidFill>
                          <a:effectLst/>
                          <a:latin typeface="Calibri" panose="020F0502020204030204" pitchFamily="34" charset="0"/>
                        </a:rPr>
                        <a:t>Altri interventi di assistenza domiciliare</a:t>
                      </a:r>
                    </a:p>
                  </a:txBody>
                  <a:tcPr marL="9525" marR="9525" marT="9525" marB="0" anchor="ctr">
                    <a:lnL>
                      <a:noFill/>
                    </a:lnL>
                    <a:lnR>
                      <a:noFill/>
                    </a:lnR>
                    <a:lnT>
                      <a:noFill/>
                    </a:lnT>
                    <a:lnB>
                      <a:noFill/>
                    </a:lnB>
                  </a:tcPr>
                </a:tc>
                <a:tc>
                  <a:txBody>
                    <a:bodyPr/>
                    <a:lstStyle/>
                    <a:p>
                      <a:pPr algn="ctr" fontAlgn="b"/>
                      <a:r>
                        <a:rPr lang="it-IT" sz="1400" b="0" i="0" u="none" strike="noStrike" dirty="0">
                          <a:solidFill>
                            <a:srgbClr val="000000"/>
                          </a:solidFill>
                          <a:effectLst/>
                          <a:latin typeface="Calibri" panose="020F0502020204030204" pitchFamily="34" charset="0"/>
                        </a:rPr>
                        <a:t>1.108</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8.314</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0,05%</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0,38%</a:t>
                      </a:r>
                    </a:p>
                  </a:txBody>
                  <a:tcPr marL="9525" marR="9525" marT="9525" marB="0" anchor="ctr">
                    <a:lnL>
                      <a:noFill/>
                    </a:lnL>
                    <a:lnR>
                      <a:noFill/>
                    </a:lnR>
                    <a:lnT>
                      <a:noFill/>
                    </a:lnT>
                    <a:lnB>
                      <a:noFill/>
                    </a:lnB>
                  </a:tcPr>
                </a:tc>
                <a:extLst>
                  <a:ext uri="{0D108BD9-81ED-4DB2-BD59-A6C34878D82A}">
                    <a16:rowId xmlns="" xmlns:a16="http://schemas.microsoft.com/office/drawing/2014/main" val="1562645071"/>
                  </a:ext>
                </a:extLst>
              </a:tr>
            </a:tbl>
          </a:graphicData>
        </a:graphic>
      </p:graphicFrame>
      <p:sp>
        <p:nvSpPr>
          <p:cNvPr id="7" name="CasellaDiTesto 6">
            <a:extLst>
              <a:ext uri="{FF2B5EF4-FFF2-40B4-BE49-F238E27FC236}">
                <a16:creationId xmlns="" xmlns:a16="http://schemas.microsoft.com/office/drawing/2014/main" id="{EB3048DF-14C7-44E9-AD64-A6A2B36F8D35}"/>
              </a:ext>
            </a:extLst>
          </p:cNvPr>
          <p:cNvSpPr txBox="1"/>
          <p:nvPr/>
        </p:nvSpPr>
        <p:spPr>
          <a:xfrm>
            <a:off x="732180" y="6161572"/>
            <a:ext cx="5257803" cy="307777"/>
          </a:xfrm>
          <a:prstGeom prst="rect">
            <a:avLst/>
          </a:prstGeom>
          <a:noFill/>
        </p:spPr>
        <p:txBody>
          <a:bodyPr wrap="square" rtlCol="0">
            <a:spAutoFit/>
          </a:bodyPr>
          <a:lstStyle/>
          <a:p>
            <a:r>
              <a:rPr lang="it-IT" sz="1400" b="1" dirty="0"/>
              <a:t>Fonte: Elaborazione IRES Lucia Morosini su dati ISTAT</a:t>
            </a:r>
          </a:p>
        </p:txBody>
      </p:sp>
      <p:sp>
        <p:nvSpPr>
          <p:cNvPr id="9" name="Titolo 1">
            <a:extLst>
              <a:ext uri="{FF2B5EF4-FFF2-40B4-BE49-F238E27FC236}">
                <a16:creationId xmlns="" xmlns:a16="http://schemas.microsoft.com/office/drawing/2014/main" id="{E7945A52-0470-48BD-B97C-10CB117D224B}"/>
              </a:ext>
            </a:extLst>
          </p:cNvPr>
          <p:cNvSpPr>
            <a:spLocks noGrp="1"/>
          </p:cNvSpPr>
          <p:nvPr>
            <p:ph type="title"/>
          </p:nvPr>
        </p:nvSpPr>
        <p:spPr>
          <a:xfrm>
            <a:off x="838197" y="116149"/>
            <a:ext cx="10515600" cy="668545"/>
          </a:xfrm>
        </p:spPr>
        <p:txBody>
          <a:bodyPr>
            <a:normAutofit/>
          </a:bodyPr>
          <a:lstStyle/>
          <a:p>
            <a:pPr algn="ctr"/>
            <a:r>
              <a:rPr lang="it-IT" sz="3200" dirty="0">
                <a:solidFill>
                  <a:schemeClr val="accent4">
                    <a:lumMod val="50000"/>
                  </a:schemeClr>
                </a:solidFill>
              </a:rPr>
              <a:t>Utenti ultrasessantacinquenni dei servizi sociali (1)</a:t>
            </a:r>
          </a:p>
        </p:txBody>
      </p:sp>
    </p:spTree>
    <p:extLst>
      <p:ext uri="{BB962C8B-B14F-4D97-AF65-F5344CB8AC3E}">
        <p14:creationId xmlns="" xmlns:p14="http://schemas.microsoft.com/office/powerpoint/2010/main" val="26669293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CFC5473-C464-43B6-B619-9BE324C0BC1E}"/>
              </a:ext>
            </a:extLst>
          </p:cNvPr>
          <p:cNvSpPr>
            <a:spLocks noGrp="1"/>
          </p:cNvSpPr>
          <p:nvPr>
            <p:ph type="title"/>
          </p:nvPr>
        </p:nvSpPr>
        <p:spPr>
          <a:xfrm>
            <a:off x="838197" y="116149"/>
            <a:ext cx="10515600" cy="668545"/>
          </a:xfrm>
        </p:spPr>
        <p:txBody>
          <a:bodyPr>
            <a:normAutofit/>
          </a:bodyPr>
          <a:lstStyle/>
          <a:p>
            <a:pPr algn="ctr"/>
            <a:r>
              <a:rPr lang="it-IT" sz="3200" dirty="0">
                <a:solidFill>
                  <a:schemeClr val="accent4">
                    <a:lumMod val="50000"/>
                  </a:schemeClr>
                </a:solidFill>
              </a:rPr>
              <a:t>Utenti ultrasessantacinquenni dei servizi sociali (2)</a:t>
            </a:r>
          </a:p>
        </p:txBody>
      </p:sp>
      <p:graphicFrame>
        <p:nvGraphicFramePr>
          <p:cNvPr id="5" name="Tabella 4">
            <a:extLst>
              <a:ext uri="{FF2B5EF4-FFF2-40B4-BE49-F238E27FC236}">
                <a16:creationId xmlns="" xmlns:a16="http://schemas.microsoft.com/office/drawing/2014/main" id="{D0845E8B-7D7C-43D9-80F3-E4ECAD793053}"/>
              </a:ext>
            </a:extLst>
          </p:cNvPr>
          <p:cNvGraphicFramePr>
            <a:graphicFrameLocks noGrp="1"/>
          </p:cNvGraphicFramePr>
          <p:nvPr>
            <p:extLst/>
          </p:nvPr>
        </p:nvGraphicFramePr>
        <p:xfrm>
          <a:off x="819150" y="901148"/>
          <a:ext cx="10534646" cy="5532926"/>
        </p:xfrm>
        <a:graphic>
          <a:graphicData uri="http://schemas.openxmlformats.org/drawingml/2006/table">
            <a:tbl>
              <a:tblPr/>
              <a:tblGrid>
                <a:gridCol w="5316606">
                  <a:extLst>
                    <a:ext uri="{9D8B030D-6E8A-4147-A177-3AD203B41FA5}">
                      <a16:colId xmlns="" xmlns:a16="http://schemas.microsoft.com/office/drawing/2014/main" val="24114908"/>
                    </a:ext>
                  </a:extLst>
                </a:gridCol>
                <a:gridCol w="1304510">
                  <a:extLst>
                    <a:ext uri="{9D8B030D-6E8A-4147-A177-3AD203B41FA5}">
                      <a16:colId xmlns="" xmlns:a16="http://schemas.microsoft.com/office/drawing/2014/main" val="2242471732"/>
                    </a:ext>
                  </a:extLst>
                </a:gridCol>
                <a:gridCol w="1304510">
                  <a:extLst>
                    <a:ext uri="{9D8B030D-6E8A-4147-A177-3AD203B41FA5}">
                      <a16:colId xmlns="" xmlns:a16="http://schemas.microsoft.com/office/drawing/2014/main" val="2240077262"/>
                    </a:ext>
                  </a:extLst>
                </a:gridCol>
                <a:gridCol w="1304510">
                  <a:extLst>
                    <a:ext uri="{9D8B030D-6E8A-4147-A177-3AD203B41FA5}">
                      <a16:colId xmlns="" xmlns:a16="http://schemas.microsoft.com/office/drawing/2014/main" val="3827276256"/>
                    </a:ext>
                  </a:extLst>
                </a:gridCol>
                <a:gridCol w="1304510">
                  <a:extLst>
                    <a:ext uri="{9D8B030D-6E8A-4147-A177-3AD203B41FA5}">
                      <a16:colId xmlns="" xmlns:a16="http://schemas.microsoft.com/office/drawing/2014/main" val="4043553941"/>
                    </a:ext>
                  </a:extLst>
                </a:gridCol>
              </a:tblGrid>
              <a:tr h="437322">
                <a:tc>
                  <a:txBody>
                    <a:bodyPr/>
                    <a:lstStyle/>
                    <a:p>
                      <a:pPr algn="ctr" fontAlgn="b"/>
                      <a:endParaRPr lang="it-IT" sz="1400" b="0" i="0" u="none" strike="noStrike" dirty="0">
                        <a:solidFill>
                          <a:srgbClr val="000000"/>
                        </a:solidFill>
                        <a:effectLst/>
                        <a:latin typeface="Calibri" panose="020F0502020204030204" pitchFamily="34" charset="0"/>
                      </a:endParaRPr>
                    </a:p>
                  </a:txBody>
                  <a:tcPr marL="8188" marR="8188" marT="8188" marB="0" anchor="b">
                    <a:lnL>
                      <a:noFill/>
                    </a:lnL>
                    <a:lnR>
                      <a:noFill/>
                    </a:lnR>
                    <a:lnT>
                      <a:noFill/>
                    </a:lnT>
                    <a:lnB>
                      <a:noFill/>
                    </a:lnB>
                    <a:lnTlToBr w="12700" cmpd="sng">
                      <a:noFill/>
                      <a:prstDash val="solid"/>
                    </a:lnTlToBr>
                    <a:lnBlToTr w="12700" cmpd="sng">
                      <a:noFill/>
                      <a:prstDash val="solid"/>
                    </a:lnBlToTr>
                  </a:tcPr>
                </a:tc>
                <a:tc gridSpan="2">
                  <a:txBody>
                    <a:bodyPr/>
                    <a:lstStyle/>
                    <a:p>
                      <a:pPr algn="ctr"/>
                      <a:r>
                        <a:rPr lang="it-IT" sz="1400" b="1" i="0" u="none" strike="noStrike" dirty="0">
                          <a:solidFill>
                            <a:srgbClr val="000000"/>
                          </a:solidFill>
                          <a:effectLst/>
                          <a:latin typeface="Calibri" panose="020F0502020204030204" pitchFamily="34" charset="0"/>
                        </a:rPr>
                        <a:t>Valori assoluti</a:t>
                      </a:r>
                      <a:endParaRPr lang="it-IT" dirty="0"/>
                    </a:p>
                  </a:txBody>
                  <a:tcPr marL="8188" marR="8188" marT="8188"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it-IT"/>
                    </a:p>
                  </a:txBody>
                  <a:tcPr>
                    <a:lnL w="12700" cmpd="sng">
                      <a:noFill/>
                      <a:prstDash val="solid"/>
                    </a:lnL>
                  </a:tcPr>
                </a:tc>
                <a:tc gridSpan="2">
                  <a:txBody>
                    <a:bodyPr/>
                    <a:lstStyle/>
                    <a:p>
                      <a:pPr algn="ctr" fontAlgn="ctr"/>
                      <a:r>
                        <a:rPr lang="it-IT" sz="1400" b="1" i="0" u="none" strike="noStrike" dirty="0">
                          <a:solidFill>
                            <a:srgbClr val="000000"/>
                          </a:solidFill>
                          <a:effectLst/>
                          <a:latin typeface="Calibri" panose="020F0502020204030204" pitchFamily="34" charset="0"/>
                        </a:rPr>
                        <a:t>Incidenza sulla popolazione ultrasessantacinquenne</a:t>
                      </a:r>
                    </a:p>
                  </a:txBody>
                  <a:tcPr marL="8188" marR="8188" marT="8188"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it-IT"/>
                    </a:p>
                  </a:txBody>
                  <a:tcPr/>
                </a:tc>
                <a:extLst>
                  <a:ext uri="{0D108BD9-81ED-4DB2-BD59-A6C34878D82A}">
                    <a16:rowId xmlns="" xmlns:a16="http://schemas.microsoft.com/office/drawing/2014/main" val="418448141"/>
                  </a:ext>
                </a:extLst>
              </a:tr>
              <a:tr h="163769">
                <a:tc>
                  <a:txBody>
                    <a:bodyPr/>
                    <a:lstStyle/>
                    <a:p>
                      <a:pPr algn="ctr" fontAlgn="b"/>
                      <a:endParaRPr lang="it-IT" sz="1400" b="0" i="0" u="none" strike="noStrike" dirty="0">
                        <a:solidFill>
                          <a:srgbClr val="000000"/>
                        </a:solidFill>
                        <a:effectLst/>
                        <a:latin typeface="Calibri" panose="020F0502020204030204" pitchFamily="34" charset="0"/>
                      </a:endParaRPr>
                    </a:p>
                  </a:txBody>
                  <a:tcPr marL="8188" marR="8188" marT="8188"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it-IT" sz="1400" b="1" i="0" u="none" strike="noStrike" dirty="0">
                          <a:solidFill>
                            <a:srgbClr val="000000"/>
                          </a:solidFill>
                          <a:effectLst/>
                          <a:latin typeface="Calibri" panose="020F0502020204030204" pitchFamily="34" charset="0"/>
                        </a:rPr>
                        <a:t>2012</a:t>
                      </a:r>
                      <a:endParaRPr lang="it-IT" sz="1400" b="0" i="0" u="none" strike="noStrike" dirty="0">
                        <a:solidFill>
                          <a:srgbClr val="000000"/>
                        </a:solidFill>
                        <a:effectLst/>
                        <a:latin typeface="Calibri" panose="020F0502020204030204" pitchFamily="34" charset="0"/>
                      </a:endParaRPr>
                    </a:p>
                  </a:txBody>
                  <a:tcPr marL="8188" marR="8188" marT="8188"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400" b="1" i="0" u="none" strike="noStrike" dirty="0">
                          <a:solidFill>
                            <a:srgbClr val="000000"/>
                          </a:solidFill>
                          <a:effectLst/>
                          <a:latin typeface="Calibri" panose="020F0502020204030204" pitchFamily="34" charset="0"/>
                        </a:rPr>
                        <a:t>2015</a:t>
                      </a:r>
                    </a:p>
                  </a:txBody>
                  <a:tcPr marL="8188" marR="8188" marT="8188"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400" b="1" i="0" u="none" strike="noStrike" dirty="0">
                          <a:solidFill>
                            <a:srgbClr val="000000"/>
                          </a:solidFill>
                          <a:effectLst/>
                          <a:latin typeface="Calibri" panose="020F0502020204030204" pitchFamily="34" charset="0"/>
                        </a:rPr>
                        <a:t>2012</a:t>
                      </a:r>
                    </a:p>
                  </a:txBody>
                  <a:tcPr marL="8188" marR="8188" marT="8188"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400" b="1" i="0" u="none" strike="noStrike" dirty="0">
                          <a:solidFill>
                            <a:srgbClr val="000000"/>
                          </a:solidFill>
                          <a:effectLst/>
                          <a:latin typeface="Calibri" panose="020F0502020204030204" pitchFamily="34" charset="0"/>
                        </a:rPr>
                        <a:t>2015</a:t>
                      </a:r>
                    </a:p>
                  </a:txBody>
                  <a:tcPr marL="8188" marR="8188" marT="8188"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309007150"/>
                  </a:ext>
                </a:extLst>
              </a:tr>
              <a:tr h="163769">
                <a:tc gridSpan="5">
                  <a:txBody>
                    <a:bodyPr/>
                    <a:lstStyle/>
                    <a:p>
                      <a:pPr algn="l" fontAlgn="b"/>
                      <a:r>
                        <a:rPr lang="it-IT" sz="1400" b="1" i="0" u="none" strike="noStrike" dirty="0">
                          <a:solidFill>
                            <a:srgbClr val="000000"/>
                          </a:solidFill>
                          <a:effectLst/>
                          <a:latin typeface="Calibri" panose="020F0502020204030204" pitchFamily="34" charset="0"/>
                        </a:rPr>
                        <a:t>Trasferimenti in denaro</a:t>
                      </a:r>
                    </a:p>
                  </a:txBody>
                  <a:tcPr marL="8188" marR="8188" marT="8188"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it-IT"/>
                    </a:p>
                  </a:txBody>
                  <a:tcPr>
                    <a:lnL w="12700" cmpd="sng">
                      <a:noFill/>
                      <a:prstDash val="solid"/>
                    </a:lnL>
                    <a:lnT w="12700" cap="flat" cmpd="sng" algn="ctr">
                      <a:solidFill>
                        <a:schemeClr val="tx1"/>
                      </a:solidFill>
                      <a:prstDash val="solid"/>
                      <a:round/>
                      <a:headEnd type="none" w="med" len="med"/>
                      <a:tailEnd type="none" w="med" len="med"/>
                    </a:lnT>
                  </a:tcPr>
                </a:tc>
                <a:tc hMerge="1">
                  <a:txBody>
                    <a:bodyPr/>
                    <a:lstStyle/>
                    <a:p>
                      <a:endParaRPr lang="it-IT"/>
                    </a:p>
                  </a:txBody>
                  <a:tcPr>
                    <a:lnL w="12700" cmpd="sng">
                      <a:noFill/>
                      <a:prstDash val="solid"/>
                    </a:lnL>
                    <a:lnT w="12700" cap="flat" cmpd="sng" algn="ctr">
                      <a:solidFill>
                        <a:schemeClr val="tx1"/>
                      </a:solidFill>
                      <a:prstDash val="solid"/>
                      <a:round/>
                      <a:headEnd type="none" w="med" len="med"/>
                      <a:tailEnd type="none" w="med" len="med"/>
                    </a:lnT>
                  </a:tcPr>
                </a:tc>
                <a:tc hMerge="1">
                  <a:txBody>
                    <a:bodyPr/>
                    <a:lstStyle/>
                    <a:p>
                      <a:endParaRPr lang="it-IT"/>
                    </a:p>
                  </a:txBody>
                  <a:tcPr/>
                </a:tc>
                <a:tc hMerge="1">
                  <a:txBody>
                    <a:bodyPr/>
                    <a:lstStyle/>
                    <a:p>
                      <a:endParaRPr lang="it-IT"/>
                    </a:p>
                  </a:txBody>
                  <a:tcPr/>
                </a:tc>
                <a:extLst>
                  <a:ext uri="{0D108BD9-81ED-4DB2-BD59-A6C34878D82A}">
                    <a16:rowId xmlns="" xmlns:a16="http://schemas.microsoft.com/office/drawing/2014/main" val="1584659216"/>
                  </a:ext>
                </a:extLst>
              </a:tr>
              <a:tr h="163769">
                <a:tc>
                  <a:txBody>
                    <a:bodyPr/>
                    <a:lstStyle/>
                    <a:p>
                      <a:pPr algn="l" fontAlgn="b"/>
                      <a:r>
                        <a:rPr lang="it-IT" sz="1400" b="0" i="0" u="none" strike="noStrike" dirty="0">
                          <a:solidFill>
                            <a:srgbClr val="000000"/>
                          </a:solidFill>
                          <a:effectLst/>
                          <a:latin typeface="Calibri" panose="020F0502020204030204" pitchFamily="34" charset="0"/>
                        </a:rPr>
                        <a:t>Mensa</a:t>
                      </a:r>
                    </a:p>
                  </a:txBody>
                  <a:tcPr marL="8188" marR="8188" marT="8188"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it-IT" sz="1400" b="0" i="0" u="none" strike="noStrike">
                          <a:solidFill>
                            <a:srgbClr val="000000"/>
                          </a:solidFill>
                          <a:effectLst/>
                          <a:latin typeface="Calibri" panose="020F0502020204030204" pitchFamily="34" charset="0"/>
                        </a:rPr>
                        <a:t>1.027</a:t>
                      </a:r>
                      <a:endParaRPr lang="it-IT" sz="1400" b="0" i="0" u="none" strike="noStrike" dirty="0">
                        <a:solidFill>
                          <a:srgbClr val="000000"/>
                        </a:solidFill>
                        <a:effectLst/>
                        <a:latin typeface="Calibri" panose="020F0502020204030204" pitchFamily="34" charset="0"/>
                      </a:endParaRPr>
                    </a:p>
                  </a:txBody>
                  <a:tcPr marL="8188" marR="8188" marT="8188" marB="0" anchor="ctr">
                    <a:lnL>
                      <a:noFill/>
                    </a:lnL>
                    <a:lnR>
                      <a:noFill/>
                    </a:lnR>
                    <a:lnB>
                      <a:noFill/>
                    </a:lnB>
                  </a:tcPr>
                </a:tc>
                <a:tc>
                  <a:txBody>
                    <a:bodyPr/>
                    <a:lstStyle/>
                    <a:p>
                      <a:pPr algn="ctr" fontAlgn="ctr"/>
                      <a:r>
                        <a:rPr lang="it-IT" sz="1400" b="0" i="0" u="none" strike="noStrike" dirty="0">
                          <a:solidFill>
                            <a:srgbClr val="000000"/>
                          </a:solidFill>
                          <a:effectLst/>
                          <a:latin typeface="Calibri" panose="020F0502020204030204" pitchFamily="34" charset="0"/>
                        </a:rPr>
                        <a:t>721</a:t>
                      </a:r>
                    </a:p>
                  </a:txBody>
                  <a:tcPr marL="8188" marR="8188" marT="8188"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0,05%</a:t>
                      </a:r>
                    </a:p>
                  </a:txBody>
                  <a:tcPr marL="8188" marR="8188" marT="8188"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0,03%</a:t>
                      </a:r>
                    </a:p>
                  </a:txBody>
                  <a:tcPr marL="8188" marR="8188" marT="8188" marB="0" anchor="ctr">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 xmlns:a16="http://schemas.microsoft.com/office/drawing/2014/main" val="3935380394"/>
                  </a:ext>
                </a:extLst>
              </a:tr>
              <a:tr h="163769">
                <a:tc>
                  <a:txBody>
                    <a:bodyPr/>
                    <a:lstStyle/>
                    <a:p>
                      <a:pPr algn="l" fontAlgn="b"/>
                      <a:r>
                        <a:rPr lang="it-IT" sz="1400" b="0" i="0" u="none" strike="noStrike" dirty="0">
                          <a:solidFill>
                            <a:srgbClr val="000000"/>
                          </a:solidFill>
                          <a:effectLst/>
                          <a:latin typeface="Calibri" panose="020F0502020204030204" pitchFamily="34" charset="0"/>
                        </a:rPr>
                        <a:t>Trasporto sociale</a:t>
                      </a:r>
                    </a:p>
                  </a:txBody>
                  <a:tcPr marL="8188" marR="8188" marT="8188" marB="0" anchor="ctr">
                    <a:lnL>
                      <a:noFill/>
                    </a:lnL>
                    <a:lnR>
                      <a:noFill/>
                    </a:lnR>
                    <a:lnT>
                      <a:noFill/>
                    </a:lnT>
                    <a:lnB>
                      <a:noFill/>
                    </a:lnB>
                  </a:tcPr>
                </a:tc>
                <a:tc>
                  <a:txBody>
                    <a:bodyPr/>
                    <a:lstStyle/>
                    <a:p>
                      <a:pPr algn="ctr" fontAlgn="b"/>
                      <a:r>
                        <a:rPr lang="it-IT" sz="1400" b="0" i="0" u="none" strike="noStrike" dirty="0">
                          <a:solidFill>
                            <a:srgbClr val="000000"/>
                          </a:solidFill>
                          <a:effectLst/>
                          <a:latin typeface="Calibri" panose="020F0502020204030204" pitchFamily="34" charset="0"/>
                        </a:rPr>
                        <a:t>29.480</a:t>
                      </a:r>
                    </a:p>
                  </a:txBody>
                  <a:tcPr marL="8188" marR="8188" marT="8188" marB="0" anchor="ctr">
                    <a:lnL>
                      <a:noFill/>
                    </a:lnL>
                    <a:lnR>
                      <a:noFill/>
                    </a:lnR>
                    <a:lnT>
                      <a:noFill/>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31.020</a:t>
                      </a:r>
                    </a:p>
                  </a:txBody>
                  <a:tcPr marL="8188" marR="8188" marT="8188" marB="0" anchor="ctr">
                    <a:lnL>
                      <a:noFill/>
                    </a:lnL>
                    <a:lnR>
                      <a:noFill/>
                    </a:lnR>
                    <a:lnT>
                      <a:noFill/>
                    </a:lnT>
                    <a:lnB>
                      <a:noFill/>
                    </a:lnB>
                  </a:tcPr>
                </a:tc>
                <a:tc>
                  <a:txBody>
                    <a:bodyPr/>
                    <a:lstStyle/>
                    <a:p>
                      <a:pPr algn="ctr" fontAlgn="ctr"/>
                      <a:r>
                        <a:rPr lang="it-IT" sz="1400" b="0" i="0" u="none" strike="noStrike">
                          <a:solidFill>
                            <a:srgbClr val="000000"/>
                          </a:solidFill>
                          <a:effectLst/>
                          <a:latin typeface="Calibri" panose="020F0502020204030204" pitchFamily="34" charset="0"/>
                        </a:rPr>
                        <a:t>1,46%</a:t>
                      </a:r>
                    </a:p>
                  </a:txBody>
                  <a:tcPr marL="8188" marR="8188" marT="8188" marB="0" anchor="ctr">
                    <a:lnL>
                      <a:noFill/>
                    </a:lnL>
                    <a:lnR>
                      <a:noFill/>
                    </a:lnR>
                    <a:lnT>
                      <a:noFill/>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1,41%</a:t>
                      </a:r>
                    </a:p>
                  </a:txBody>
                  <a:tcPr marL="8188" marR="8188" marT="8188" marB="0" anchor="ctr">
                    <a:lnL>
                      <a:noFill/>
                    </a:lnL>
                    <a:lnR>
                      <a:noFill/>
                    </a:lnR>
                    <a:lnT>
                      <a:noFill/>
                    </a:lnT>
                    <a:lnB>
                      <a:noFill/>
                    </a:lnB>
                  </a:tcPr>
                </a:tc>
                <a:extLst>
                  <a:ext uri="{0D108BD9-81ED-4DB2-BD59-A6C34878D82A}">
                    <a16:rowId xmlns="" xmlns:a16="http://schemas.microsoft.com/office/drawing/2014/main" val="3837163681"/>
                  </a:ext>
                </a:extLst>
              </a:tr>
              <a:tr h="163769">
                <a:tc>
                  <a:txBody>
                    <a:bodyPr/>
                    <a:lstStyle/>
                    <a:p>
                      <a:pPr algn="l" fontAlgn="b"/>
                      <a:r>
                        <a:rPr lang="it-IT" sz="1400" b="0" i="0" u="none" strike="noStrike" dirty="0">
                          <a:solidFill>
                            <a:srgbClr val="000000"/>
                          </a:solidFill>
                          <a:effectLst/>
                          <a:latin typeface="Calibri" panose="020F0502020204030204" pitchFamily="34" charset="0"/>
                        </a:rPr>
                        <a:t>Contributi per servizi alla persona</a:t>
                      </a:r>
                    </a:p>
                  </a:txBody>
                  <a:tcPr marL="8188" marR="8188" marT="8188" marB="0" anchor="ctr">
                    <a:lnL>
                      <a:noFill/>
                    </a:lnL>
                    <a:lnR>
                      <a:noFill/>
                    </a:lnR>
                    <a:lnT>
                      <a:noFill/>
                    </a:lnT>
                    <a:lnB>
                      <a:noFill/>
                    </a:lnB>
                  </a:tcPr>
                </a:tc>
                <a:tc>
                  <a:txBody>
                    <a:bodyPr/>
                    <a:lstStyle/>
                    <a:p>
                      <a:pPr algn="ctr" fontAlgn="b"/>
                      <a:r>
                        <a:rPr lang="it-IT" sz="1400" b="0" i="0" u="none" strike="noStrike">
                          <a:solidFill>
                            <a:srgbClr val="000000"/>
                          </a:solidFill>
                          <a:effectLst/>
                          <a:latin typeface="Calibri" panose="020F0502020204030204" pitchFamily="34" charset="0"/>
                        </a:rPr>
                        <a:t>2.490</a:t>
                      </a:r>
                      <a:endParaRPr lang="it-IT" sz="1400" b="0" i="0" u="none" strike="noStrike" dirty="0">
                        <a:solidFill>
                          <a:srgbClr val="000000"/>
                        </a:solidFill>
                        <a:effectLst/>
                        <a:latin typeface="Calibri" panose="020F0502020204030204" pitchFamily="34" charset="0"/>
                      </a:endParaRPr>
                    </a:p>
                  </a:txBody>
                  <a:tcPr marL="8188" marR="8188" marT="8188" marB="0" anchor="ctr">
                    <a:lnL>
                      <a:noFill/>
                    </a:lnL>
                    <a:lnR>
                      <a:noFill/>
                    </a:lnR>
                    <a:lnT>
                      <a:noFill/>
                    </a:lnT>
                    <a:lnB>
                      <a:noFill/>
                    </a:lnB>
                  </a:tcPr>
                </a:tc>
                <a:tc>
                  <a:txBody>
                    <a:bodyPr/>
                    <a:lstStyle/>
                    <a:p>
                      <a:pPr algn="ctr" fontAlgn="ctr"/>
                      <a:r>
                        <a:rPr lang="it-IT" sz="1400" b="0" i="0" u="none" strike="noStrike">
                          <a:solidFill>
                            <a:srgbClr val="000000"/>
                          </a:solidFill>
                          <a:effectLst/>
                          <a:latin typeface="Calibri" panose="020F0502020204030204" pitchFamily="34" charset="0"/>
                        </a:rPr>
                        <a:t>4.635</a:t>
                      </a:r>
                    </a:p>
                  </a:txBody>
                  <a:tcPr marL="8188" marR="8188" marT="8188" marB="0" anchor="ctr">
                    <a:lnL>
                      <a:noFill/>
                    </a:lnL>
                    <a:lnR>
                      <a:noFill/>
                    </a:lnR>
                    <a:lnT>
                      <a:noFill/>
                    </a:lnT>
                    <a:lnB>
                      <a:noFill/>
                    </a:lnB>
                  </a:tcPr>
                </a:tc>
                <a:tc>
                  <a:txBody>
                    <a:bodyPr/>
                    <a:lstStyle/>
                    <a:p>
                      <a:pPr algn="ctr" fontAlgn="ctr"/>
                      <a:r>
                        <a:rPr lang="it-IT" sz="1400" b="0" i="0" u="none" strike="noStrike">
                          <a:solidFill>
                            <a:srgbClr val="000000"/>
                          </a:solidFill>
                          <a:effectLst/>
                          <a:latin typeface="Calibri" panose="020F0502020204030204" pitchFamily="34" charset="0"/>
                        </a:rPr>
                        <a:t>0,12%</a:t>
                      </a:r>
                    </a:p>
                  </a:txBody>
                  <a:tcPr marL="8188" marR="8188" marT="8188" marB="0" anchor="ctr">
                    <a:lnL>
                      <a:noFill/>
                    </a:lnL>
                    <a:lnR>
                      <a:noFill/>
                    </a:lnR>
                    <a:lnT>
                      <a:noFill/>
                    </a:lnT>
                    <a:lnB>
                      <a:noFill/>
                    </a:lnB>
                  </a:tcPr>
                </a:tc>
                <a:tc>
                  <a:txBody>
                    <a:bodyPr/>
                    <a:lstStyle/>
                    <a:p>
                      <a:pPr algn="ctr" fontAlgn="ctr"/>
                      <a:r>
                        <a:rPr lang="it-IT" sz="1400" b="0" i="0" u="none" strike="noStrike">
                          <a:solidFill>
                            <a:srgbClr val="000000"/>
                          </a:solidFill>
                          <a:effectLst/>
                          <a:latin typeface="Calibri" panose="020F0502020204030204" pitchFamily="34" charset="0"/>
                        </a:rPr>
                        <a:t>0,21%</a:t>
                      </a:r>
                    </a:p>
                  </a:txBody>
                  <a:tcPr marL="8188" marR="8188" marT="8188" marB="0" anchor="ctr">
                    <a:lnL>
                      <a:noFill/>
                    </a:lnL>
                    <a:lnR>
                      <a:noFill/>
                    </a:lnR>
                    <a:lnT>
                      <a:noFill/>
                    </a:lnT>
                    <a:lnB>
                      <a:noFill/>
                    </a:lnB>
                  </a:tcPr>
                </a:tc>
                <a:extLst>
                  <a:ext uri="{0D108BD9-81ED-4DB2-BD59-A6C34878D82A}">
                    <a16:rowId xmlns="" xmlns:a16="http://schemas.microsoft.com/office/drawing/2014/main" val="1981242723"/>
                  </a:ext>
                </a:extLst>
              </a:tr>
              <a:tr h="163769">
                <a:tc>
                  <a:txBody>
                    <a:bodyPr/>
                    <a:lstStyle/>
                    <a:p>
                      <a:pPr algn="l" fontAlgn="b"/>
                      <a:r>
                        <a:rPr lang="it-IT" sz="1400" b="0" i="0" u="none" strike="noStrike" dirty="0">
                          <a:solidFill>
                            <a:srgbClr val="000000"/>
                          </a:solidFill>
                          <a:effectLst/>
                          <a:latin typeface="Calibri" panose="020F0502020204030204" pitchFamily="34" charset="0"/>
                        </a:rPr>
                        <a:t>Contributi per cure o prestazioni sanitarie</a:t>
                      </a:r>
                    </a:p>
                  </a:txBody>
                  <a:tcPr marL="8188" marR="8188" marT="8188" marB="0" anchor="ctr">
                    <a:lnL>
                      <a:noFill/>
                    </a:lnL>
                    <a:lnR>
                      <a:noFill/>
                    </a:lnR>
                    <a:lnT>
                      <a:noFill/>
                    </a:lnT>
                    <a:lnB>
                      <a:noFill/>
                    </a:lnB>
                  </a:tcPr>
                </a:tc>
                <a:tc>
                  <a:txBody>
                    <a:bodyPr/>
                    <a:lstStyle/>
                    <a:p>
                      <a:pPr algn="ctr" fontAlgn="b"/>
                      <a:r>
                        <a:rPr lang="it-IT" sz="1400" b="0" i="0" u="none" strike="noStrike">
                          <a:solidFill>
                            <a:srgbClr val="000000"/>
                          </a:solidFill>
                          <a:effectLst/>
                          <a:latin typeface="Calibri" panose="020F0502020204030204" pitchFamily="34" charset="0"/>
                        </a:rPr>
                        <a:t>2.452</a:t>
                      </a:r>
                      <a:endParaRPr lang="it-IT" sz="1400" b="0" i="0" u="none" strike="noStrike" dirty="0">
                        <a:solidFill>
                          <a:srgbClr val="000000"/>
                        </a:solidFill>
                        <a:effectLst/>
                        <a:latin typeface="Calibri" panose="020F0502020204030204" pitchFamily="34" charset="0"/>
                      </a:endParaRPr>
                    </a:p>
                  </a:txBody>
                  <a:tcPr marL="8188" marR="8188" marT="8188" marB="0" anchor="ctr">
                    <a:lnL>
                      <a:noFill/>
                    </a:lnL>
                    <a:lnR>
                      <a:noFill/>
                    </a:lnR>
                    <a:lnT>
                      <a:noFill/>
                    </a:lnT>
                    <a:lnB>
                      <a:noFill/>
                    </a:lnB>
                  </a:tcPr>
                </a:tc>
                <a:tc>
                  <a:txBody>
                    <a:bodyPr/>
                    <a:lstStyle/>
                    <a:p>
                      <a:pPr algn="ctr" fontAlgn="ctr"/>
                      <a:r>
                        <a:rPr lang="it-IT" sz="1400" b="0" i="0" u="none" strike="noStrike">
                          <a:solidFill>
                            <a:srgbClr val="000000"/>
                          </a:solidFill>
                          <a:effectLst/>
                          <a:latin typeface="Calibri" panose="020F0502020204030204" pitchFamily="34" charset="0"/>
                        </a:rPr>
                        <a:t>1.895</a:t>
                      </a:r>
                    </a:p>
                  </a:txBody>
                  <a:tcPr marL="8188" marR="8188" marT="8188" marB="0" anchor="ctr">
                    <a:lnL>
                      <a:noFill/>
                    </a:lnL>
                    <a:lnR>
                      <a:noFill/>
                    </a:lnR>
                    <a:lnT>
                      <a:noFill/>
                    </a:lnT>
                    <a:lnB>
                      <a:noFill/>
                    </a:lnB>
                  </a:tcPr>
                </a:tc>
                <a:tc>
                  <a:txBody>
                    <a:bodyPr/>
                    <a:lstStyle/>
                    <a:p>
                      <a:pPr algn="ctr" fontAlgn="ctr"/>
                      <a:r>
                        <a:rPr lang="it-IT" sz="1400" b="0" i="0" u="none" strike="noStrike">
                          <a:solidFill>
                            <a:srgbClr val="000000"/>
                          </a:solidFill>
                          <a:effectLst/>
                          <a:latin typeface="Calibri" panose="020F0502020204030204" pitchFamily="34" charset="0"/>
                        </a:rPr>
                        <a:t>0,12%</a:t>
                      </a:r>
                    </a:p>
                  </a:txBody>
                  <a:tcPr marL="8188" marR="8188" marT="8188" marB="0" anchor="ctr">
                    <a:lnL>
                      <a:noFill/>
                    </a:lnL>
                    <a:lnR>
                      <a:noFill/>
                    </a:lnR>
                    <a:lnT>
                      <a:noFill/>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0,09%</a:t>
                      </a:r>
                    </a:p>
                  </a:txBody>
                  <a:tcPr marL="8188" marR="8188" marT="8188" marB="0" anchor="ctr">
                    <a:lnL>
                      <a:noFill/>
                    </a:lnL>
                    <a:lnR>
                      <a:noFill/>
                    </a:lnR>
                    <a:lnT>
                      <a:noFill/>
                    </a:lnT>
                    <a:lnB>
                      <a:noFill/>
                    </a:lnB>
                  </a:tcPr>
                </a:tc>
                <a:extLst>
                  <a:ext uri="{0D108BD9-81ED-4DB2-BD59-A6C34878D82A}">
                    <a16:rowId xmlns="" xmlns:a16="http://schemas.microsoft.com/office/drawing/2014/main" val="2456554744"/>
                  </a:ext>
                </a:extLst>
              </a:tr>
              <a:tr h="163769">
                <a:tc>
                  <a:txBody>
                    <a:bodyPr/>
                    <a:lstStyle/>
                    <a:p>
                      <a:pPr algn="l" fontAlgn="b"/>
                      <a:r>
                        <a:rPr lang="it-IT" sz="1400" b="0" i="0" u="none" strike="noStrike" dirty="0">
                          <a:solidFill>
                            <a:srgbClr val="000000"/>
                          </a:solidFill>
                          <a:effectLst/>
                          <a:latin typeface="Calibri" panose="020F0502020204030204" pitchFamily="34" charset="0"/>
                        </a:rPr>
                        <a:t>Contributi per servizio trasporto</a:t>
                      </a:r>
                    </a:p>
                  </a:txBody>
                  <a:tcPr marL="8188" marR="8188" marT="8188" marB="0" anchor="ctr">
                    <a:lnL>
                      <a:noFill/>
                    </a:lnL>
                    <a:lnR>
                      <a:noFill/>
                    </a:lnR>
                    <a:lnT>
                      <a:noFill/>
                    </a:lnT>
                    <a:lnB>
                      <a:noFill/>
                    </a:lnB>
                  </a:tcPr>
                </a:tc>
                <a:tc>
                  <a:txBody>
                    <a:bodyPr/>
                    <a:lstStyle/>
                    <a:p>
                      <a:pPr algn="ctr" fontAlgn="b"/>
                      <a:r>
                        <a:rPr lang="it-IT" sz="1400" b="0" i="0" u="none" strike="noStrike">
                          <a:solidFill>
                            <a:srgbClr val="000000"/>
                          </a:solidFill>
                          <a:effectLst/>
                          <a:latin typeface="Calibri" panose="020F0502020204030204" pitchFamily="34" charset="0"/>
                        </a:rPr>
                        <a:t>3.380</a:t>
                      </a:r>
                      <a:endParaRPr lang="it-IT" sz="1400" b="0" i="0" u="none" strike="noStrike" dirty="0">
                        <a:solidFill>
                          <a:srgbClr val="000000"/>
                        </a:solidFill>
                        <a:effectLst/>
                        <a:latin typeface="Calibri" panose="020F0502020204030204" pitchFamily="34" charset="0"/>
                      </a:endParaRPr>
                    </a:p>
                  </a:txBody>
                  <a:tcPr marL="8188" marR="8188" marT="8188" marB="0" anchor="ctr">
                    <a:lnL>
                      <a:noFill/>
                    </a:lnL>
                    <a:lnR>
                      <a:noFill/>
                    </a:lnR>
                    <a:lnT>
                      <a:noFill/>
                    </a:lnT>
                    <a:lnB>
                      <a:noFill/>
                    </a:lnB>
                  </a:tcPr>
                </a:tc>
                <a:tc>
                  <a:txBody>
                    <a:bodyPr/>
                    <a:lstStyle/>
                    <a:p>
                      <a:pPr algn="ctr" fontAlgn="ctr"/>
                      <a:r>
                        <a:rPr lang="it-IT" sz="1400" b="0" i="0" u="none" strike="noStrike">
                          <a:solidFill>
                            <a:srgbClr val="000000"/>
                          </a:solidFill>
                          <a:effectLst/>
                          <a:latin typeface="Calibri" panose="020F0502020204030204" pitchFamily="34" charset="0"/>
                        </a:rPr>
                        <a:t>3.044</a:t>
                      </a:r>
                    </a:p>
                  </a:txBody>
                  <a:tcPr marL="8188" marR="8188" marT="8188" marB="0" anchor="ctr">
                    <a:lnL>
                      <a:noFill/>
                    </a:lnL>
                    <a:lnR>
                      <a:noFill/>
                    </a:lnR>
                    <a:lnT>
                      <a:noFill/>
                    </a:lnT>
                    <a:lnB>
                      <a:noFill/>
                    </a:lnB>
                  </a:tcPr>
                </a:tc>
                <a:tc>
                  <a:txBody>
                    <a:bodyPr/>
                    <a:lstStyle/>
                    <a:p>
                      <a:pPr algn="ctr" fontAlgn="ctr"/>
                      <a:r>
                        <a:rPr lang="it-IT" sz="1400" b="0" i="0" u="none" strike="noStrike">
                          <a:solidFill>
                            <a:srgbClr val="000000"/>
                          </a:solidFill>
                          <a:effectLst/>
                          <a:latin typeface="Calibri" panose="020F0502020204030204" pitchFamily="34" charset="0"/>
                        </a:rPr>
                        <a:t>0,17%</a:t>
                      </a:r>
                    </a:p>
                  </a:txBody>
                  <a:tcPr marL="8188" marR="8188" marT="8188" marB="0" anchor="ctr">
                    <a:lnL>
                      <a:noFill/>
                    </a:lnL>
                    <a:lnR>
                      <a:noFill/>
                    </a:lnR>
                    <a:lnT>
                      <a:noFill/>
                    </a:lnT>
                    <a:lnB>
                      <a:noFill/>
                    </a:lnB>
                  </a:tcPr>
                </a:tc>
                <a:tc>
                  <a:txBody>
                    <a:bodyPr/>
                    <a:lstStyle/>
                    <a:p>
                      <a:pPr algn="ctr" fontAlgn="ctr"/>
                      <a:r>
                        <a:rPr lang="it-IT" sz="1400" b="0" i="0" u="none" strike="noStrike">
                          <a:solidFill>
                            <a:srgbClr val="000000"/>
                          </a:solidFill>
                          <a:effectLst/>
                          <a:latin typeface="Calibri" panose="020F0502020204030204" pitchFamily="34" charset="0"/>
                        </a:rPr>
                        <a:t>0,14%</a:t>
                      </a:r>
                    </a:p>
                  </a:txBody>
                  <a:tcPr marL="8188" marR="8188" marT="8188" marB="0" anchor="ctr">
                    <a:lnL>
                      <a:noFill/>
                    </a:lnL>
                    <a:lnR>
                      <a:noFill/>
                    </a:lnR>
                    <a:lnT>
                      <a:noFill/>
                    </a:lnT>
                    <a:lnB>
                      <a:noFill/>
                    </a:lnB>
                  </a:tcPr>
                </a:tc>
                <a:extLst>
                  <a:ext uri="{0D108BD9-81ED-4DB2-BD59-A6C34878D82A}">
                    <a16:rowId xmlns="" xmlns:a16="http://schemas.microsoft.com/office/drawing/2014/main" val="1624430950"/>
                  </a:ext>
                </a:extLst>
              </a:tr>
              <a:tr h="163769">
                <a:tc>
                  <a:txBody>
                    <a:bodyPr/>
                    <a:lstStyle/>
                    <a:p>
                      <a:pPr algn="l" fontAlgn="b"/>
                      <a:r>
                        <a:rPr lang="it-IT" sz="1400" b="0" i="0" u="none" strike="noStrike" dirty="0">
                          <a:solidFill>
                            <a:srgbClr val="000000"/>
                          </a:solidFill>
                          <a:effectLst/>
                          <a:latin typeface="Calibri" panose="020F0502020204030204" pitchFamily="34" charset="0"/>
                        </a:rPr>
                        <a:t>Contributi per l'affido familiare</a:t>
                      </a:r>
                    </a:p>
                  </a:txBody>
                  <a:tcPr marL="8188" marR="8188" marT="8188" marB="0" anchor="ctr">
                    <a:lnL>
                      <a:noFill/>
                    </a:lnL>
                    <a:lnR>
                      <a:noFill/>
                    </a:lnR>
                    <a:lnT>
                      <a:noFill/>
                    </a:lnT>
                    <a:lnB>
                      <a:noFill/>
                    </a:lnB>
                  </a:tcPr>
                </a:tc>
                <a:tc>
                  <a:txBody>
                    <a:bodyPr/>
                    <a:lstStyle/>
                    <a:p>
                      <a:pPr algn="ctr" fontAlgn="b"/>
                      <a:r>
                        <a:rPr lang="it-IT" sz="1400" b="0" i="0" u="none" strike="noStrike">
                          <a:solidFill>
                            <a:srgbClr val="000000"/>
                          </a:solidFill>
                          <a:effectLst/>
                          <a:latin typeface="Calibri" panose="020F0502020204030204" pitchFamily="34" charset="0"/>
                        </a:rPr>
                        <a:t>231</a:t>
                      </a:r>
                      <a:endParaRPr lang="it-IT" sz="1400" b="0" i="0" u="none" strike="noStrike" dirty="0">
                        <a:solidFill>
                          <a:srgbClr val="000000"/>
                        </a:solidFill>
                        <a:effectLst/>
                        <a:latin typeface="Calibri" panose="020F0502020204030204" pitchFamily="34" charset="0"/>
                      </a:endParaRPr>
                    </a:p>
                  </a:txBody>
                  <a:tcPr marL="8188" marR="8188" marT="8188" marB="0" anchor="ctr">
                    <a:lnL>
                      <a:noFill/>
                    </a:lnL>
                    <a:lnR>
                      <a:noFill/>
                    </a:lnR>
                    <a:lnT>
                      <a:noFill/>
                    </a:lnT>
                    <a:lnB>
                      <a:noFill/>
                    </a:lnB>
                  </a:tcPr>
                </a:tc>
                <a:tc>
                  <a:txBody>
                    <a:bodyPr/>
                    <a:lstStyle/>
                    <a:p>
                      <a:pPr algn="ctr" fontAlgn="ctr"/>
                      <a:r>
                        <a:rPr lang="it-IT" sz="1400" b="0" i="0" u="none" strike="noStrike">
                          <a:solidFill>
                            <a:srgbClr val="000000"/>
                          </a:solidFill>
                          <a:effectLst/>
                          <a:latin typeface="Calibri" panose="020F0502020204030204" pitchFamily="34" charset="0"/>
                        </a:rPr>
                        <a:t>270</a:t>
                      </a:r>
                    </a:p>
                  </a:txBody>
                  <a:tcPr marL="8188" marR="8188" marT="8188" marB="0" anchor="ctr">
                    <a:lnL>
                      <a:noFill/>
                    </a:lnL>
                    <a:lnR>
                      <a:noFill/>
                    </a:lnR>
                    <a:lnT>
                      <a:noFill/>
                    </a:lnT>
                    <a:lnB>
                      <a:noFill/>
                    </a:lnB>
                  </a:tcPr>
                </a:tc>
                <a:tc>
                  <a:txBody>
                    <a:bodyPr/>
                    <a:lstStyle/>
                    <a:p>
                      <a:pPr algn="ctr" fontAlgn="ctr"/>
                      <a:r>
                        <a:rPr lang="it-IT" sz="1400" b="0" i="0" u="none" strike="noStrike">
                          <a:solidFill>
                            <a:srgbClr val="000000"/>
                          </a:solidFill>
                          <a:effectLst/>
                          <a:latin typeface="Calibri" panose="020F0502020204030204" pitchFamily="34" charset="0"/>
                        </a:rPr>
                        <a:t>0,01%</a:t>
                      </a:r>
                    </a:p>
                  </a:txBody>
                  <a:tcPr marL="8188" marR="8188" marT="8188" marB="0" anchor="ctr">
                    <a:lnL>
                      <a:noFill/>
                    </a:lnL>
                    <a:lnR>
                      <a:noFill/>
                    </a:lnR>
                    <a:lnT>
                      <a:noFill/>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0,01%</a:t>
                      </a:r>
                    </a:p>
                  </a:txBody>
                  <a:tcPr marL="8188" marR="8188" marT="8188" marB="0" anchor="ctr">
                    <a:lnL>
                      <a:noFill/>
                    </a:lnL>
                    <a:lnR>
                      <a:noFill/>
                    </a:lnR>
                    <a:lnT>
                      <a:noFill/>
                    </a:lnT>
                    <a:lnB>
                      <a:noFill/>
                    </a:lnB>
                  </a:tcPr>
                </a:tc>
                <a:extLst>
                  <a:ext uri="{0D108BD9-81ED-4DB2-BD59-A6C34878D82A}">
                    <a16:rowId xmlns="" xmlns:a16="http://schemas.microsoft.com/office/drawing/2014/main" val="3630208725"/>
                  </a:ext>
                </a:extLst>
              </a:tr>
              <a:tr h="163769">
                <a:tc>
                  <a:txBody>
                    <a:bodyPr/>
                    <a:lstStyle/>
                    <a:p>
                      <a:pPr algn="l" fontAlgn="b"/>
                      <a:r>
                        <a:rPr lang="it-IT" sz="1400" b="0" i="0" u="none" strike="noStrike" dirty="0">
                          <a:solidFill>
                            <a:srgbClr val="000000"/>
                          </a:solidFill>
                          <a:effectLst/>
                          <a:latin typeface="Calibri" panose="020F0502020204030204" pitchFamily="34" charset="0"/>
                        </a:rPr>
                        <a:t>Contributi e integrazioni a retta per centri diurni</a:t>
                      </a:r>
                    </a:p>
                  </a:txBody>
                  <a:tcPr marL="8188" marR="8188" marT="8188" marB="0" anchor="ctr">
                    <a:lnL>
                      <a:noFill/>
                    </a:lnL>
                    <a:lnR>
                      <a:noFill/>
                    </a:lnR>
                    <a:lnT>
                      <a:noFill/>
                    </a:lnT>
                    <a:lnB>
                      <a:noFill/>
                    </a:lnB>
                  </a:tcPr>
                </a:tc>
                <a:tc>
                  <a:txBody>
                    <a:bodyPr/>
                    <a:lstStyle/>
                    <a:p>
                      <a:pPr algn="ctr" fontAlgn="b"/>
                      <a:r>
                        <a:rPr lang="it-IT" sz="1400" b="0" i="0" u="none" strike="noStrike" dirty="0">
                          <a:solidFill>
                            <a:srgbClr val="000000"/>
                          </a:solidFill>
                          <a:effectLst/>
                          <a:latin typeface="Calibri" panose="020F0502020204030204" pitchFamily="34" charset="0"/>
                        </a:rPr>
                        <a:t>688</a:t>
                      </a:r>
                    </a:p>
                  </a:txBody>
                  <a:tcPr marL="8188" marR="8188" marT="8188" marB="0" anchor="ctr">
                    <a:lnL>
                      <a:noFill/>
                    </a:lnL>
                    <a:lnR>
                      <a:noFill/>
                    </a:lnR>
                    <a:lnT>
                      <a:noFill/>
                    </a:lnT>
                    <a:lnB>
                      <a:noFill/>
                    </a:lnB>
                  </a:tcPr>
                </a:tc>
                <a:tc>
                  <a:txBody>
                    <a:bodyPr/>
                    <a:lstStyle/>
                    <a:p>
                      <a:pPr algn="ctr" fontAlgn="ctr"/>
                      <a:r>
                        <a:rPr lang="it-IT" sz="1400" b="0" i="0" u="none" strike="noStrike">
                          <a:solidFill>
                            <a:srgbClr val="000000"/>
                          </a:solidFill>
                          <a:effectLst/>
                          <a:latin typeface="Calibri" panose="020F0502020204030204" pitchFamily="34" charset="0"/>
                        </a:rPr>
                        <a:t>951</a:t>
                      </a:r>
                    </a:p>
                  </a:txBody>
                  <a:tcPr marL="8188" marR="8188" marT="8188" marB="0" anchor="ctr">
                    <a:lnL>
                      <a:noFill/>
                    </a:lnL>
                    <a:lnR>
                      <a:noFill/>
                    </a:lnR>
                    <a:lnT>
                      <a:noFill/>
                    </a:lnT>
                    <a:lnB>
                      <a:noFill/>
                    </a:lnB>
                  </a:tcPr>
                </a:tc>
                <a:tc>
                  <a:txBody>
                    <a:bodyPr/>
                    <a:lstStyle/>
                    <a:p>
                      <a:pPr algn="ctr" fontAlgn="ctr"/>
                      <a:r>
                        <a:rPr lang="it-IT" sz="1400" b="0" i="0" u="none" strike="noStrike">
                          <a:solidFill>
                            <a:srgbClr val="000000"/>
                          </a:solidFill>
                          <a:effectLst/>
                          <a:latin typeface="Calibri" panose="020F0502020204030204" pitchFamily="34" charset="0"/>
                        </a:rPr>
                        <a:t>0,03%</a:t>
                      </a:r>
                    </a:p>
                  </a:txBody>
                  <a:tcPr marL="8188" marR="8188" marT="8188" marB="0" anchor="ctr">
                    <a:lnL>
                      <a:noFill/>
                    </a:lnL>
                    <a:lnR>
                      <a:noFill/>
                    </a:lnR>
                    <a:lnT>
                      <a:noFill/>
                    </a:lnT>
                    <a:lnB>
                      <a:noFill/>
                    </a:lnB>
                  </a:tcPr>
                </a:tc>
                <a:tc>
                  <a:txBody>
                    <a:bodyPr/>
                    <a:lstStyle/>
                    <a:p>
                      <a:pPr algn="ctr" fontAlgn="ctr"/>
                      <a:r>
                        <a:rPr lang="it-IT" sz="1400" b="0" i="0" u="none" strike="noStrike">
                          <a:solidFill>
                            <a:srgbClr val="000000"/>
                          </a:solidFill>
                          <a:effectLst/>
                          <a:latin typeface="Calibri" panose="020F0502020204030204" pitchFamily="34" charset="0"/>
                        </a:rPr>
                        <a:t>0,04%</a:t>
                      </a:r>
                    </a:p>
                  </a:txBody>
                  <a:tcPr marL="8188" marR="8188" marT="8188" marB="0" anchor="ctr">
                    <a:lnL>
                      <a:noFill/>
                    </a:lnL>
                    <a:lnR>
                      <a:noFill/>
                    </a:lnR>
                    <a:lnT>
                      <a:noFill/>
                    </a:lnT>
                    <a:lnB>
                      <a:noFill/>
                    </a:lnB>
                  </a:tcPr>
                </a:tc>
                <a:extLst>
                  <a:ext uri="{0D108BD9-81ED-4DB2-BD59-A6C34878D82A}">
                    <a16:rowId xmlns="" xmlns:a16="http://schemas.microsoft.com/office/drawing/2014/main" val="2512816621"/>
                  </a:ext>
                </a:extLst>
              </a:tr>
              <a:tr h="163769">
                <a:tc>
                  <a:txBody>
                    <a:bodyPr/>
                    <a:lstStyle/>
                    <a:p>
                      <a:pPr algn="l" fontAlgn="b"/>
                      <a:r>
                        <a:rPr lang="it-IT" sz="1400" b="0" i="0" u="none" strike="noStrike" dirty="0">
                          <a:solidFill>
                            <a:srgbClr val="000000"/>
                          </a:solidFill>
                          <a:effectLst/>
                          <a:latin typeface="Calibri" panose="020F0502020204030204" pitchFamily="34" charset="0"/>
                        </a:rPr>
                        <a:t>Contributi e integrazioni a retta per altre prestazioni semi-residenziali</a:t>
                      </a:r>
                    </a:p>
                  </a:txBody>
                  <a:tcPr marL="8188" marR="8188" marT="8188" marB="0" anchor="ctr">
                    <a:lnL>
                      <a:noFill/>
                    </a:lnL>
                    <a:lnR>
                      <a:noFill/>
                    </a:lnR>
                    <a:lnT>
                      <a:noFill/>
                    </a:lnT>
                    <a:lnB>
                      <a:noFill/>
                    </a:lnB>
                  </a:tcPr>
                </a:tc>
                <a:tc>
                  <a:txBody>
                    <a:bodyPr/>
                    <a:lstStyle/>
                    <a:p>
                      <a:pPr algn="ctr" fontAlgn="b"/>
                      <a:r>
                        <a:rPr lang="it-IT" sz="1400" b="0" i="0" u="none" strike="noStrike">
                          <a:solidFill>
                            <a:srgbClr val="000000"/>
                          </a:solidFill>
                          <a:effectLst/>
                          <a:latin typeface="Calibri" panose="020F0502020204030204" pitchFamily="34" charset="0"/>
                        </a:rPr>
                        <a:t>64</a:t>
                      </a:r>
                      <a:endParaRPr lang="it-IT" sz="1400" b="0" i="0" u="none" strike="noStrike" dirty="0">
                        <a:solidFill>
                          <a:srgbClr val="000000"/>
                        </a:solidFill>
                        <a:effectLst/>
                        <a:latin typeface="Calibri" panose="020F0502020204030204" pitchFamily="34" charset="0"/>
                      </a:endParaRPr>
                    </a:p>
                  </a:txBody>
                  <a:tcPr marL="8188" marR="8188" marT="8188" marB="0" anchor="ctr">
                    <a:lnL>
                      <a:noFill/>
                    </a:lnL>
                    <a:lnR>
                      <a:noFill/>
                    </a:lnR>
                    <a:lnT>
                      <a:noFill/>
                    </a:lnT>
                    <a:lnB>
                      <a:noFill/>
                    </a:lnB>
                  </a:tcPr>
                </a:tc>
                <a:tc>
                  <a:txBody>
                    <a:bodyPr/>
                    <a:lstStyle/>
                    <a:p>
                      <a:pPr algn="ctr" fontAlgn="ctr"/>
                      <a:r>
                        <a:rPr lang="it-IT" sz="1400" b="0" i="0" u="none" strike="noStrike">
                          <a:solidFill>
                            <a:srgbClr val="000000"/>
                          </a:solidFill>
                          <a:effectLst/>
                          <a:latin typeface="Calibri" panose="020F0502020204030204" pitchFamily="34" charset="0"/>
                        </a:rPr>
                        <a:t>55</a:t>
                      </a:r>
                    </a:p>
                  </a:txBody>
                  <a:tcPr marL="8188" marR="8188" marT="8188" marB="0" anchor="ctr">
                    <a:lnL>
                      <a:noFill/>
                    </a:lnL>
                    <a:lnR>
                      <a:noFill/>
                    </a:lnR>
                    <a:lnT>
                      <a:noFill/>
                    </a:lnT>
                    <a:lnB>
                      <a:noFill/>
                    </a:lnB>
                  </a:tcPr>
                </a:tc>
                <a:tc>
                  <a:txBody>
                    <a:bodyPr/>
                    <a:lstStyle/>
                    <a:p>
                      <a:pPr algn="ctr" fontAlgn="ctr"/>
                      <a:r>
                        <a:rPr lang="it-IT" sz="1400" b="0" i="0" u="none" strike="noStrike">
                          <a:solidFill>
                            <a:srgbClr val="000000"/>
                          </a:solidFill>
                          <a:effectLst/>
                          <a:latin typeface="Calibri" panose="020F0502020204030204" pitchFamily="34" charset="0"/>
                        </a:rPr>
                        <a:t>0,00%</a:t>
                      </a:r>
                    </a:p>
                  </a:txBody>
                  <a:tcPr marL="8188" marR="8188" marT="8188" marB="0" anchor="ctr">
                    <a:lnL>
                      <a:noFill/>
                    </a:lnL>
                    <a:lnR>
                      <a:noFill/>
                    </a:lnR>
                    <a:lnT>
                      <a:noFill/>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0,00%</a:t>
                      </a:r>
                    </a:p>
                  </a:txBody>
                  <a:tcPr marL="8188" marR="8188" marT="8188" marB="0" anchor="ctr">
                    <a:lnL>
                      <a:noFill/>
                    </a:lnL>
                    <a:lnR>
                      <a:noFill/>
                    </a:lnR>
                    <a:lnT>
                      <a:noFill/>
                    </a:lnT>
                    <a:lnB>
                      <a:noFill/>
                    </a:lnB>
                  </a:tcPr>
                </a:tc>
                <a:extLst>
                  <a:ext uri="{0D108BD9-81ED-4DB2-BD59-A6C34878D82A}">
                    <a16:rowId xmlns="" xmlns:a16="http://schemas.microsoft.com/office/drawing/2014/main" val="592296134"/>
                  </a:ext>
                </a:extLst>
              </a:tr>
              <a:tr h="163769">
                <a:tc>
                  <a:txBody>
                    <a:bodyPr/>
                    <a:lstStyle/>
                    <a:p>
                      <a:pPr algn="l" fontAlgn="b"/>
                      <a:r>
                        <a:rPr lang="it-IT" sz="1400" b="0" i="0" u="none" strike="noStrike" dirty="0">
                          <a:solidFill>
                            <a:srgbClr val="000000"/>
                          </a:solidFill>
                          <a:effectLst/>
                          <a:latin typeface="Calibri" panose="020F0502020204030204" pitchFamily="34" charset="0"/>
                        </a:rPr>
                        <a:t>Contributi e integrazioni a retta per strutture residenziali</a:t>
                      </a:r>
                    </a:p>
                  </a:txBody>
                  <a:tcPr marL="8188" marR="8188" marT="8188" marB="0" anchor="ctr">
                    <a:lnL>
                      <a:noFill/>
                    </a:lnL>
                    <a:lnR>
                      <a:noFill/>
                    </a:lnR>
                    <a:lnT>
                      <a:noFill/>
                    </a:lnT>
                    <a:lnB>
                      <a:noFill/>
                    </a:lnB>
                  </a:tcPr>
                </a:tc>
                <a:tc>
                  <a:txBody>
                    <a:bodyPr/>
                    <a:lstStyle/>
                    <a:p>
                      <a:pPr algn="ctr" fontAlgn="b"/>
                      <a:r>
                        <a:rPr lang="it-IT" sz="1400" b="0" i="0" u="none" strike="noStrike">
                          <a:solidFill>
                            <a:srgbClr val="000000"/>
                          </a:solidFill>
                          <a:effectLst/>
                          <a:latin typeface="Calibri" panose="020F0502020204030204" pitchFamily="34" charset="0"/>
                        </a:rPr>
                        <a:t>7.785</a:t>
                      </a:r>
                      <a:endParaRPr lang="it-IT" sz="1400" b="0" i="0" u="none" strike="noStrike" dirty="0">
                        <a:solidFill>
                          <a:srgbClr val="000000"/>
                        </a:solidFill>
                        <a:effectLst/>
                        <a:latin typeface="Calibri" panose="020F0502020204030204" pitchFamily="34" charset="0"/>
                      </a:endParaRPr>
                    </a:p>
                  </a:txBody>
                  <a:tcPr marL="8188" marR="8188" marT="8188" marB="0" anchor="ctr">
                    <a:lnL>
                      <a:noFill/>
                    </a:lnL>
                    <a:lnR>
                      <a:noFill/>
                    </a:lnR>
                    <a:lnT>
                      <a:noFill/>
                    </a:lnT>
                    <a:lnB>
                      <a:noFill/>
                    </a:lnB>
                  </a:tcPr>
                </a:tc>
                <a:tc>
                  <a:txBody>
                    <a:bodyPr/>
                    <a:lstStyle/>
                    <a:p>
                      <a:pPr algn="ctr" fontAlgn="ctr"/>
                      <a:r>
                        <a:rPr lang="it-IT" sz="1400" b="0" i="0" u="none" strike="noStrike">
                          <a:solidFill>
                            <a:srgbClr val="000000"/>
                          </a:solidFill>
                          <a:effectLst/>
                          <a:latin typeface="Calibri" panose="020F0502020204030204" pitchFamily="34" charset="0"/>
                        </a:rPr>
                        <a:t>6.780</a:t>
                      </a:r>
                    </a:p>
                  </a:txBody>
                  <a:tcPr marL="8188" marR="8188" marT="8188" marB="0" anchor="ctr">
                    <a:lnL>
                      <a:noFill/>
                    </a:lnL>
                    <a:lnR>
                      <a:noFill/>
                    </a:lnR>
                    <a:lnT>
                      <a:noFill/>
                    </a:lnT>
                    <a:lnB>
                      <a:noFill/>
                    </a:lnB>
                  </a:tcPr>
                </a:tc>
                <a:tc>
                  <a:txBody>
                    <a:bodyPr/>
                    <a:lstStyle/>
                    <a:p>
                      <a:pPr algn="ctr" fontAlgn="ctr"/>
                      <a:r>
                        <a:rPr lang="it-IT" sz="1400" b="0" i="0" u="none" strike="noStrike">
                          <a:solidFill>
                            <a:srgbClr val="000000"/>
                          </a:solidFill>
                          <a:effectLst/>
                          <a:latin typeface="Calibri" panose="020F0502020204030204" pitchFamily="34" charset="0"/>
                        </a:rPr>
                        <a:t>0,39%</a:t>
                      </a:r>
                    </a:p>
                  </a:txBody>
                  <a:tcPr marL="8188" marR="8188" marT="8188" marB="0" anchor="ctr">
                    <a:lnL>
                      <a:noFill/>
                    </a:lnL>
                    <a:lnR>
                      <a:noFill/>
                    </a:lnR>
                    <a:lnT>
                      <a:noFill/>
                    </a:lnT>
                    <a:lnB>
                      <a:noFill/>
                    </a:lnB>
                  </a:tcPr>
                </a:tc>
                <a:tc>
                  <a:txBody>
                    <a:bodyPr/>
                    <a:lstStyle/>
                    <a:p>
                      <a:pPr algn="ctr" fontAlgn="ctr"/>
                      <a:r>
                        <a:rPr lang="it-IT" sz="1400" b="0" i="0" u="none" strike="noStrike">
                          <a:solidFill>
                            <a:srgbClr val="000000"/>
                          </a:solidFill>
                          <a:effectLst/>
                          <a:latin typeface="Calibri" panose="020F0502020204030204" pitchFamily="34" charset="0"/>
                        </a:rPr>
                        <a:t>0,31%</a:t>
                      </a:r>
                    </a:p>
                  </a:txBody>
                  <a:tcPr marL="8188" marR="8188" marT="8188" marB="0" anchor="ctr">
                    <a:lnL>
                      <a:noFill/>
                    </a:lnL>
                    <a:lnR>
                      <a:noFill/>
                    </a:lnR>
                    <a:lnT>
                      <a:noFill/>
                    </a:lnT>
                    <a:lnB>
                      <a:noFill/>
                    </a:lnB>
                  </a:tcPr>
                </a:tc>
                <a:extLst>
                  <a:ext uri="{0D108BD9-81ED-4DB2-BD59-A6C34878D82A}">
                    <a16:rowId xmlns="" xmlns:a16="http://schemas.microsoft.com/office/drawing/2014/main" val="1753119737"/>
                  </a:ext>
                </a:extLst>
              </a:tr>
              <a:tr h="163769">
                <a:tc>
                  <a:txBody>
                    <a:bodyPr/>
                    <a:lstStyle/>
                    <a:p>
                      <a:pPr algn="l" fontAlgn="b"/>
                      <a:r>
                        <a:rPr lang="it-IT" sz="1400" b="0" i="0" u="none" strike="noStrike" dirty="0">
                          <a:solidFill>
                            <a:srgbClr val="000000"/>
                          </a:solidFill>
                          <a:effectLst/>
                          <a:latin typeface="Calibri" panose="020F0502020204030204" pitchFamily="34" charset="0"/>
                        </a:rPr>
                        <a:t>Buoni spesa o buoni pasto</a:t>
                      </a:r>
                    </a:p>
                  </a:txBody>
                  <a:tcPr marL="8188" marR="8188" marT="8188" marB="0" anchor="ctr">
                    <a:lnL>
                      <a:noFill/>
                    </a:lnL>
                    <a:lnR>
                      <a:noFill/>
                    </a:lnR>
                    <a:lnT>
                      <a:noFill/>
                    </a:lnT>
                    <a:lnB>
                      <a:noFill/>
                    </a:lnB>
                  </a:tcPr>
                </a:tc>
                <a:tc>
                  <a:txBody>
                    <a:bodyPr/>
                    <a:lstStyle/>
                    <a:p>
                      <a:pPr algn="ctr" fontAlgn="b"/>
                      <a:r>
                        <a:rPr lang="it-IT" sz="1400" b="0" i="0" u="none" strike="noStrike">
                          <a:solidFill>
                            <a:srgbClr val="000000"/>
                          </a:solidFill>
                          <a:effectLst/>
                          <a:latin typeface="Calibri" panose="020F0502020204030204" pitchFamily="34" charset="0"/>
                        </a:rPr>
                        <a:t>280</a:t>
                      </a:r>
                      <a:endParaRPr lang="it-IT" sz="1400" b="0" i="0" u="none" strike="noStrike" dirty="0">
                        <a:solidFill>
                          <a:srgbClr val="000000"/>
                        </a:solidFill>
                        <a:effectLst/>
                        <a:latin typeface="Calibri" panose="020F0502020204030204" pitchFamily="34" charset="0"/>
                      </a:endParaRPr>
                    </a:p>
                  </a:txBody>
                  <a:tcPr marL="8188" marR="8188" marT="8188" marB="0" anchor="ctr">
                    <a:lnL>
                      <a:noFill/>
                    </a:lnL>
                    <a:lnR>
                      <a:noFill/>
                    </a:lnR>
                    <a:lnT>
                      <a:noFill/>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263</a:t>
                      </a:r>
                    </a:p>
                  </a:txBody>
                  <a:tcPr marL="8188" marR="8188" marT="8188" marB="0" anchor="ctr">
                    <a:lnL>
                      <a:noFill/>
                    </a:lnL>
                    <a:lnR>
                      <a:noFill/>
                    </a:lnR>
                    <a:lnT>
                      <a:noFill/>
                    </a:lnT>
                    <a:lnB>
                      <a:noFill/>
                    </a:lnB>
                  </a:tcPr>
                </a:tc>
                <a:tc>
                  <a:txBody>
                    <a:bodyPr/>
                    <a:lstStyle/>
                    <a:p>
                      <a:pPr algn="ctr" fontAlgn="ctr"/>
                      <a:r>
                        <a:rPr lang="it-IT" sz="1400" b="0" i="0" u="none" strike="noStrike">
                          <a:solidFill>
                            <a:srgbClr val="000000"/>
                          </a:solidFill>
                          <a:effectLst/>
                          <a:latin typeface="Calibri" panose="020F0502020204030204" pitchFamily="34" charset="0"/>
                        </a:rPr>
                        <a:t>0,01%</a:t>
                      </a:r>
                    </a:p>
                  </a:txBody>
                  <a:tcPr marL="8188" marR="8188" marT="8188" marB="0" anchor="ctr">
                    <a:lnL>
                      <a:noFill/>
                    </a:lnL>
                    <a:lnR>
                      <a:noFill/>
                    </a:lnR>
                    <a:lnT>
                      <a:noFill/>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0,01%</a:t>
                      </a:r>
                    </a:p>
                  </a:txBody>
                  <a:tcPr marL="8188" marR="8188" marT="8188" marB="0" anchor="ctr">
                    <a:lnL>
                      <a:noFill/>
                    </a:lnL>
                    <a:lnR>
                      <a:noFill/>
                    </a:lnR>
                    <a:lnT>
                      <a:noFill/>
                    </a:lnT>
                    <a:lnB>
                      <a:noFill/>
                    </a:lnB>
                  </a:tcPr>
                </a:tc>
                <a:extLst>
                  <a:ext uri="{0D108BD9-81ED-4DB2-BD59-A6C34878D82A}">
                    <a16:rowId xmlns="" xmlns:a16="http://schemas.microsoft.com/office/drawing/2014/main" val="155506410"/>
                  </a:ext>
                </a:extLst>
              </a:tr>
              <a:tr h="163769">
                <a:tc>
                  <a:txBody>
                    <a:bodyPr/>
                    <a:lstStyle/>
                    <a:p>
                      <a:pPr algn="l" fontAlgn="b"/>
                      <a:r>
                        <a:rPr lang="it-IT" sz="1400" b="0" i="0" u="none" strike="noStrike">
                          <a:solidFill>
                            <a:srgbClr val="000000"/>
                          </a:solidFill>
                          <a:effectLst/>
                          <a:latin typeface="Calibri" panose="020F0502020204030204" pitchFamily="34" charset="0"/>
                        </a:rPr>
                        <a:t>Contributi erogati a titolo di prestito (prestiti d'onore)</a:t>
                      </a:r>
                    </a:p>
                  </a:txBody>
                  <a:tcPr marL="8188" marR="8188" marT="8188" marB="0" anchor="ctr">
                    <a:lnL>
                      <a:noFill/>
                    </a:lnL>
                    <a:lnR>
                      <a:noFill/>
                    </a:lnR>
                    <a:lnT>
                      <a:noFill/>
                    </a:lnT>
                    <a:lnB>
                      <a:noFill/>
                    </a:lnB>
                  </a:tcPr>
                </a:tc>
                <a:tc>
                  <a:txBody>
                    <a:bodyPr/>
                    <a:lstStyle/>
                    <a:p>
                      <a:pPr algn="ctr" fontAlgn="b"/>
                      <a:r>
                        <a:rPr lang="it-IT" sz="1400" b="0" i="0" u="none" strike="noStrike">
                          <a:solidFill>
                            <a:srgbClr val="000000"/>
                          </a:solidFill>
                          <a:effectLst/>
                          <a:latin typeface="Calibri" panose="020F0502020204030204" pitchFamily="34" charset="0"/>
                        </a:rPr>
                        <a:t>11</a:t>
                      </a:r>
                    </a:p>
                  </a:txBody>
                  <a:tcPr marL="8188" marR="8188" marT="8188" marB="0" anchor="ctr">
                    <a:lnL>
                      <a:noFill/>
                    </a:lnL>
                    <a:lnR>
                      <a:noFill/>
                    </a:lnR>
                    <a:lnT>
                      <a:noFill/>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3</a:t>
                      </a:r>
                    </a:p>
                  </a:txBody>
                  <a:tcPr marL="8188" marR="8188" marT="8188" marB="0" anchor="ctr">
                    <a:lnL>
                      <a:noFill/>
                    </a:lnL>
                    <a:lnR>
                      <a:noFill/>
                    </a:lnR>
                    <a:lnT>
                      <a:noFill/>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0,00%</a:t>
                      </a:r>
                    </a:p>
                  </a:txBody>
                  <a:tcPr marL="8188" marR="8188" marT="8188" marB="0" anchor="ctr">
                    <a:lnL>
                      <a:noFill/>
                    </a:lnL>
                    <a:lnR>
                      <a:noFill/>
                    </a:lnR>
                    <a:lnT>
                      <a:noFill/>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0,00%</a:t>
                      </a:r>
                    </a:p>
                  </a:txBody>
                  <a:tcPr marL="8188" marR="8188" marT="8188" marB="0" anchor="ctr">
                    <a:lnL>
                      <a:noFill/>
                    </a:lnL>
                    <a:lnR>
                      <a:noFill/>
                    </a:lnR>
                    <a:lnT>
                      <a:noFill/>
                    </a:lnT>
                    <a:lnB>
                      <a:noFill/>
                    </a:lnB>
                  </a:tcPr>
                </a:tc>
                <a:extLst>
                  <a:ext uri="{0D108BD9-81ED-4DB2-BD59-A6C34878D82A}">
                    <a16:rowId xmlns="" xmlns:a16="http://schemas.microsoft.com/office/drawing/2014/main" val="681929544"/>
                  </a:ext>
                </a:extLst>
              </a:tr>
              <a:tr h="163769">
                <a:tc>
                  <a:txBody>
                    <a:bodyPr/>
                    <a:lstStyle/>
                    <a:p>
                      <a:pPr algn="l" fontAlgn="b"/>
                      <a:r>
                        <a:rPr lang="it-IT" sz="1400" b="0" i="0" u="none" strike="noStrike" dirty="0">
                          <a:solidFill>
                            <a:srgbClr val="000000"/>
                          </a:solidFill>
                          <a:effectLst/>
                          <a:latin typeface="Calibri" panose="020F0502020204030204" pitchFamily="34" charset="0"/>
                        </a:rPr>
                        <a:t>Contributi per alloggio</a:t>
                      </a:r>
                    </a:p>
                  </a:txBody>
                  <a:tcPr marL="8188" marR="8188" marT="8188" marB="0" anchor="ctr">
                    <a:lnL>
                      <a:noFill/>
                    </a:lnL>
                    <a:lnR>
                      <a:noFill/>
                    </a:lnR>
                    <a:lnT>
                      <a:noFill/>
                    </a:lnT>
                    <a:lnB>
                      <a:noFill/>
                    </a:lnB>
                  </a:tcPr>
                </a:tc>
                <a:tc>
                  <a:txBody>
                    <a:bodyPr/>
                    <a:lstStyle/>
                    <a:p>
                      <a:pPr algn="ctr" fontAlgn="b"/>
                      <a:r>
                        <a:rPr lang="it-IT" sz="1400" b="0" i="0" u="none" strike="noStrike">
                          <a:solidFill>
                            <a:srgbClr val="000000"/>
                          </a:solidFill>
                          <a:effectLst/>
                          <a:latin typeface="Calibri" panose="020F0502020204030204" pitchFamily="34" charset="0"/>
                        </a:rPr>
                        <a:t>2.198</a:t>
                      </a:r>
                      <a:endParaRPr lang="it-IT" sz="1400" b="0" i="0" u="none" strike="noStrike" dirty="0">
                        <a:solidFill>
                          <a:srgbClr val="000000"/>
                        </a:solidFill>
                        <a:effectLst/>
                        <a:latin typeface="Calibri" panose="020F0502020204030204" pitchFamily="34" charset="0"/>
                      </a:endParaRPr>
                    </a:p>
                  </a:txBody>
                  <a:tcPr marL="8188" marR="8188" marT="8188" marB="0" anchor="ctr">
                    <a:lnL>
                      <a:noFill/>
                    </a:lnL>
                    <a:lnR>
                      <a:noFill/>
                    </a:lnR>
                    <a:lnT>
                      <a:noFill/>
                    </a:lnT>
                    <a:lnB>
                      <a:noFill/>
                    </a:lnB>
                  </a:tcPr>
                </a:tc>
                <a:tc>
                  <a:txBody>
                    <a:bodyPr/>
                    <a:lstStyle/>
                    <a:p>
                      <a:pPr algn="ctr" fontAlgn="ctr"/>
                      <a:r>
                        <a:rPr lang="it-IT" sz="1400" b="0" i="0" u="none" strike="noStrike">
                          <a:solidFill>
                            <a:srgbClr val="000000"/>
                          </a:solidFill>
                          <a:effectLst/>
                          <a:latin typeface="Calibri" panose="020F0502020204030204" pitchFamily="34" charset="0"/>
                        </a:rPr>
                        <a:t>1.398</a:t>
                      </a:r>
                    </a:p>
                  </a:txBody>
                  <a:tcPr marL="8188" marR="8188" marT="8188" marB="0" anchor="ctr">
                    <a:lnL>
                      <a:noFill/>
                    </a:lnL>
                    <a:lnR>
                      <a:noFill/>
                    </a:lnR>
                    <a:lnT>
                      <a:noFill/>
                    </a:lnT>
                    <a:lnB>
                      <a:noFill/>
                    </a:lnB>
                  </a:tcPr>
                </a:tc>
                <a:tc>
                  <a:txBody>
                    <a:bodyPr/>
                    <a:lstStyle/>
                    <a:p>
                      <a:pPr algn="ctr" fontAlgn="ctr"/>
                      <a:r>
                        <a:rPr lang="it-IT" sz="1400" b="0" i="0" u="none" strike="noStrike">
                          <a:solidFill>
                            <a:srgbClr val="000000"/>
                          </a:solidFill>
                          <a:effectLst/>
                          <a:latin typeface="Calibri" panose="020F0502020204030204" pitchFamily="34" charset="0"/>
                        </a:rPr>
                        <a:t>0,11%</a:t>
                      </a:r>
                    </a:p>
                  </a:txBody>
                  <a:tcPr marL="8188" marR="8188" marT="8188" marB="0" anchor="ctr">
                    <a:lnL>
                      <a:noFill/>
                    </a:lnL>
                    <a:lnR>
                      <a:noFill/>
                    </a:lnR>
                    <a:lnT>
                      <a:noFill/>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0,06%</a:t>
                      </a:r>
                    </a:p>
                  </a:txBody>
                  <a:tcPr marL="8188" marR="8188" marT="8188" marB="0" anchor="ctr">
                    <a:lnL>
                      <a:noFill/>
                    </a:lnL>
                    <a:lnR>
                      <a:noFill/>
                    </a:lnR>
                    <a:lnT>
                      <a:noFill/>
                    </a:lnT>
                    <a:lnB>
                      <a:noFill/>
                    </a:lnB>
                  </a:tcPr>
                </a:tc>
                <a:extLst>
                  <a:ext uri="{0D108BD9-81ED-4DB2-BD59-A6C34878D82A}">
                    <a16:rowId xmlns="" xmlns:a16="http://schemas.microsoft.com/office/drawing/2014/main" val="3471961818"/>
                  </a:ext>
                </a:extLst>
              </a:tr>
              <a:tr h="163769">
                <a:tc>
                  <a:txBody>
                    <a:bodyPr/>
                    <a:lstStyle/>
                    <a:p>
                      <a:pPr algn="l" fontAlgn="b"/>
                      <a:r>
                        <a:rPr lang="it-IT" sz="1400" b="0" i="0" u="none" strike="noStrike" dirty="0">
                          <a:solidFill>
                            <a:srgbClr val="000000"/>
                          </a:solidFill>
                          <a:effectLst/>
                          <a:latin typeface="Calibri" panose="020F0502020204030204" pitchFamily="34" charset="0"/>
                        </a:rPr>
                        <a:t>Contributi a integrazione del reddito familiare</a:t>
                      </a:r>
                    </a:p>
                  </a:txBody>
                  <a:tcPr marL="8188" marR="8188" marT="8188" marB="0" anchor="ctr">
                    <a:lnL>
                      <a:noFill/>
                    </a:lnL>
                    <a:lnR>
                      <a:noFill/>
                    </a:lnR>
                    <a:lnT>
                      <a:noFill/>
                    </a:lnT>
                    <a:lnB>
                      <a:noFill/>
                    </a:lnB>
                  </a:tcPr>
                </a:tc>
                <a:tc>
                  <a:txBody>
                    <a:bodyPr/>
                    <a:lstStyle/>
                    <a:p>
                      <a:pPr algn="ctr" fontAlgn="b"/>
                      <a:r>
                        <a:rPr lang="it-IT" sz="1400" b="0" i="0" u="none" strike="noStrike">
                          <a:solidFill>
                            <a:srgbClr val="000000"/>
                          </a:solidFill>
                          <a:effectLst/>
                          <a:latin typeface="Calibri" panose="020F0502020204030204" pitchFamily="34" charset="0"/>
                        </a:rPr>
                        <a:t>6.450</a:t>
                      </a:r>
                      <a:endParaRPr lang="it-IT" sz="1400" b="0" i="0" u="none" strike="noStrike" dirty="0">
                        <a:solidFill>
                          <a:srgbClr val="000000"/>
                        </a:solidFill>
                        <a:effectLst/>
                        <a:latin typeface="Calibri" panose="020F0502020204030204" pitchFamily="34" charset="0"/>
                      </a:endParaRPr>
                    </a:p>
                  </a:txBody>
                  <a:tcPr marL="8188" marR="8188" marT="8188" marB="0" anchor="ctr">
                    <a:lnL>
                      <a:noFill/>
                    </a:lnL>
                    <a:lnR>
                      <a:noFill/>
                    </a:lnR>
                    <a:lnT>
                      <a:noFill/>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5.667</a:t>
                      </a:r>
                    </a:p>
                  </a:txBody>
                  <a:tcPr marL="8188" marR="8188" marT="8188" marB="0" anchor="ctr">
                    <a:lnL>
                      <a:noFill/>
                    </a:lnL>
                    <a:lnR>
                      <a:noFill/>
                    </a:lnR>
                    <a:lnT>
                      <a:noFill/>
                    </a:lnT>
                    <a:lnB>
                      <a:noFill/>
                    </a:lnB>
                  </a:tcPr>
                </a:tc>
                <a:tc>
                  <a:txBody>
                    <a:bodyPr/>
                    <a:lstStyle/>
                    <a:p>
                      <a:pPr algn="ctr" fontAlgn="ctr"/>
                      <a:r>
                        <a:rPr lang="it-IT" sz="1400" b="0" i="0" u="none" strike="noStrike">
                          <a:solidFill>
                            <a:srgbClr val="000000"/>
                          </a:solidFill>
                          <a:effectLst/>
                          <a:latin typeface="Calibri" panose="020F0502020204030204" pitchFamily="34" charset="0"/>
                        </a:rPr>
                        <a:t>0,32%</a:t>
                      </a:r>
                    </a:p>
                  </a:txBody>
                  <a:tcPr marL="8188" marR="8188" marT="8188" marB="0" anchor="ctr">
                    <a:lnL>
                      <a:noFill/>
                    </a:lnL>
                    <a:lnR>
                      <a:noFill/>
                    </a:lnR>
                    <a:lnT>
                      <a:noFill/>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0,26%</a:t>
                      </a:r>
                    </a:p>
                  </a:txBody>
                  <a:tcPr marL="8188" marR="8188" marT="8188" marB="0" anchor="ctr">
                    <a:lnL>
                      <a:noFill/>
                    </a:lnL>
                    <a:lnR>
                      <a:noFill/>
                    </a:lnR>
                    <a:lnT>
                      <a:noFill/>
                    </a:lnT>
                    <a:lnB>
                      <a:noFill/>
                    </a:lnB>
                  </a:tcPr>
                </a:tc>
                <a:extLst>
                  <a:ext uri="{0D108BD9-81ED-4DB2-BD59-A6C34878D82A}">
                    <a16:rowId xmlns="" xmlns:a16="http://schemas.microsoft.com/office/drawing/2014/main" val="3583206436"/>
                  </a:ext>
                </a:extLst>
              </a:tr>
              <a:tr h="163769">
                <a:tc>
                  <a:txBody>
                    <a:bodyPr/>
                    <a:lstStyle/>
                    <a:p>
                      <a:pPr algn="l" fontAlgn="b"/>
                      <a:r>
                        <a:rPr lang="it-IT" sz="1400" b="0" i="0" u="none" strike="noStrike">
                          <a:solidFill>
                            <a:srgbClr val="000000"/>
                          </a:solidFill>
                          <a:effectLst/>
                          <a:latin typeface="Calibri" panose="020F0502020204030204" pitchFamily="34" charset="0"/>
                        </a:rPr>
                        <a:t>Altri contributi economici</a:t>
                      </a:r>
                    </a:p>
                  </a:txBody>
                  <a:tcPr marL="8188" marR="8188" marT="8188"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it-IT" sz="1400" b="0" i="0" u="none" strike="noStrike" dirty="0">
                          <a:solidFill>
                            <a:srgbClr val="000000"/>
                          </a:solidFill>
                          <a:effectLst/>
                          <a:latin typeface="Calibri" panose="020F0502020204030204" pitchFamily="34" charset="0"/>
                        </a:rPr>
                        <a:t>571</a:t>
                      </a:r>
                    </a:p>
                  </a:txBody>
                  <a:tcPr marL="8188" marR="8188" marT="8188"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ctr"/>
                      <a:r>
                        <a:rPr lang="it-IT" sz="1400" b="0" i="0" u="none" strike="noStrike" dirty="0">
                          <a:solidFill>
                            <a:srgbClr val="000000"/>
                          </a:solidFill>
                          <a:effectLst/>
                          <a:latin typeface="Calibri" panose="020F0502020204030204" pitchFamily="34" charset="0"/>
                        </a:rPr>
                        <a:t>17.639</a:t>
                      </a:r>
                    </a:p>
                  </a:txBody>
                  <a:tcPr marL="8188" marR="8188" marT="8188"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ctr"/>
                      <a:r>
                        <a:rPr lang="it-IT" sz="1400" b="0" i="0" u="none" strike="noStrike" dirty="0">
                          <a:solidFill>
                            <a:srgbClr val="000000"/>
                          </a:solidFill>
                          <a:effectLst/>
                          <a:latin typeface="Calibri" panose="020F0502020204030204" pitchFamily="34" charset="0"/>
                        </a:rPr>
                        <a:t>0,03%</a:t>
                      </a:r>
                    </a:p>
                  </a:txBody>
                  <a:tcPr marL="8188" marR="8188" marT="8188"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ctr"/>
                      <a:r>
                        <a:rPr lang="it-IT" sz="1400" b="0" i="0" u="none" strike="noStrike">
                          <a:solidFill>
                            <a:srgbClr val="000000"/>
                          </a:solidFill>
                          <a:effectLst/>
                          <a:latin typeface="Calibri" panose="020F0502020204030204" pitchFamily="34" charset="0"/>
                        </a:rPr>
                        <a:t>0,80%</a:t>
                      </a:r>
                    </a:p>
                  </a:txBody>
                  <a:tcPr marL="8188" marR="8188" marT="8188" marB="0" anchor="ctr">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206921559"/>
                  </a:ext>
                </a:extLst>
              </a:tr>
              <a:tr h="163769">
                <a:tc gridSpan="5">
                  <a:txBody>
                    <a:bodyPr/>
                    <a:lstStyle/>
                    <a:p>
                      <a:pPr algn="l" fontAlgn="b"/>
                      <a:r>
                        <a:rPr lang="it-IT" sz="1400" b="1" i="0" u="none" strike="noStrike" dirty="0">
                          <a:solidFill>
                            <a:srgbClr val="000000"/>
                          </a:solidFill>
                          <a:effectLst/>
                          <a:latin typeface="Calibri" panose="020F0502020204030204" pitchFamily="34" charset="0"/>
                        </a:rPr>
                        <a:t>Strutture a ciclo diurno, comunitarie, residenziali e semi-residenziali</a:t>
                      </a:r>
                    </a:p>
                  </a:txBody>
                  <a:tcPr marL="8188" marR="8188" marT="8188"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a:p>
                  </a:txBody>
                  <a:tcPr>
                    <a:lnL w="12700" cmpd="sng">
                      <a:noFill/>
                      <a:prstDash val="solid"/>
                    </a:lnL>
                    <a:lnT w="12700" cap="flat" cmpd="sng" algn="ctr">
                      <a:solidFill>
                        <a:schemeClr val="tx1"/>
                      </a:solidFill>
                      <a:prstDash val="solid"/>
                      <a:round/>
                      <a:headEnd type="none" w="med" len="med"/>
                      <a:tailEnd type="none" w="med" len="med"/>
                    </a:lnT>
                  </a:tcPr>
                </a:tc>
                <a:tc hMerge="1">
                  <a:txBody>
                    <a:bodyPr/>
                    <a:lstStyle/>
                    <a:p>
                      <a:endParaRPr lang="it-IT"/>
                    </a:p>
                  </a:txBody>
                  <a:tcPr>
                    <a:lnL w="12700" cmpd="sng">
                      <a:noFill/>
                      <a:prstDash val="solid"/>
                    </a:lnL>
                    <a:lnT w="12700" cap="flat" cmpd="sng" algn="ctr">
                      <a:solidFill>
                        <a:schemeClr val="tx1"/>
                      </a:solidFill>
                      <a:prstDash val="solid"/>
                      <a:round/>
                      <a:headEnd type="none" w="med" len="med"/>
                      <a:tailEnd type="none" w="med" len="med"/>
                    </a:lnT>
                  </a:tcPr>
                </a:tc>
                <a:tc hMerge="1">
                  <a:txBody>
                    <a:bodyPr/>
                    <a:lstStyle/>
                    <a:p>
                      <a:endParaRPr lang="it-IT"/>
                    </a:p>
                  </a:txBody>
                  <a:tcPr/>
                </a:tc>
                <a:tc hMerge="1">
                  <a:txBody>
                    <a:bodyPr/>
                    <a:lstStyle/>
                    <a:p>
                      <a:endParaRPr lang="it-IT"/>
                    </a:p>
                  </a:txBody>
                  <a:tcPr/>
                </a:tc>
                <a:extLst>
                  <a:ext uri="{0D108BD9-81ED-4DB2-BD59-A6C34878D82A}">
                    <a16:rowId xmlns="" xmlns:a16="http://schemas.microsoft.com/office/drawing/2014/main" val="2488904597"/>
                  </a:ext>
                </a:extLst>
              </a:tr>
              <a:tr h="163769">
                <a:tc>
                  <a:txBody>
                    <a:bodyPr/>
                    <a:lstStyle/>
                    <a:p>
                      <a:pPr algn="l" fontAlgn="b"/>
                      <a:r>
                        <a:rPr lang="it-IT" sz="1400" b="0" i="0" u="none" strike="noStrike" dirty="0">
                          <a:solidFill>
                            <a:srgbClr val="000000"/>
                          </a:solidFill>
                          <a:effectLst/>
                          <a:latin typeface="Calibri" panose="020F0502020204030204" pitchFamily="34" charset="0"/>
                        </a:rPr>
                        <a:t>Centri diurni</a:t>
                      </a:r>
                    </a:p>
                  </a:txBody>
                  <a:tcPr marL="8188" marR="8188" marT="8188"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it-IT" sz="1400" b="0" i="0" u="none" strike="noStrike">
                          <a:solidFill>
                            <a:srgbClr val="000000"/>
                          </a:solidFill>
                          <a:effectLst/>
                          <a:latin typeface="Calibri" panose="020F0502020204030204" pitchFamily="34" charset="0"/>
                        </a:rPr>
                        <a:t>7.561</a:t>
                      </a:r>
                      <a:endParaRPr lang="it-IT" sz="1400" b="0" i="0" u="none" strike="noStrike" dirty="0">
                        <a:solidFill>
                          <a:srgbClr val="000000"/>
                        </a:solidFill>
                        <a:effectLst/>
                        <a:latin typeface="Calibri" panose="020F0502020204030204" pitchFamily="34" charset="0"/>
                      </a:endParaRPr>
                    </a:p>
                  </a:txBody>
                  <a:tcPr marL="8188" marR="8188" marT="8188" marB="0" anchor="ctr">
                    <a:lnL>
                      <a:noFill/>
                    </a:lnL>
                    <a:lnR>
                      <a:noFill/>
                    </a:lnR>
                    <a:lnB>
                      <a:noFill/>
                    </a:lnB>
                  </a:tcPr>
                </a:tc>
                <a:tc>
                  <a:txBody>
                    <a:bodyPr/>
                    <a:lstStyle/>
                    <a:p>
                      <a:pPr algn="ctr" fontAlgn="ctr"/>
                      <a:r>
                        <a:rPr lang="it-IT" sz="1400" b="0" i="0" u="none" strike="noStrike" dirty="0">
                          <a:solidFill>
                            <a:srgbClr val="000000"/>
                          </a:solidFill>
                          <a:effectLst/>
                          <a:latin typeface="Calibri" panose="020F0502020204030204" pitchFamily="34" charset="0"/>
                        </a:rPr>
                        <a:t>6.940</a:t>
                      </a:r>
                    </a:p>
                  </a:txBody>
                  <a:tcPr marL="8188" marR="8188" marT="8188" marB="0" anchor="ctr">
                    <a:lnL>
                      <a:noFill/>
                    </a:lnL>
                    <a:lnR>
                      <a:noFill/>
                    </a:lnR>
                    <a:lnB>
                      <a:noFill/>
                    </a:lnB>
                  </a:tcPr>
                </a:tc>
                <a:tc>
                  <a:txBody>
                    <a:bodyPr/>
                    <a:lstStyle/>
                    <a:p>
                      <a:pPr algn="ctr" fontAlgn="ctr"/>
                      <a:r>
                        <a:rPr lang="it-IT" sz="1400" b="0" i="0" u="none" strike="noStrike">
                          <a:solidFill>
                            <a:srgbClr val="000000"/>
                          </a:solidFill>
                          <a:effectLst/>
                          <a:latin typeface="Calibri" panose="020F0502020204030204" pitchFamily="34" charset="0"/>
                        </a:rPr>
                        <a:t>0,37%</a:t>
                      </a:r>
                    </a:p>
                  </a:txBody>
                  <a:tcPr marL="8188" marR="8188" marT="8188"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0,32%</a:t>
                      </a:r>
                    </a:p>
                  </a:txBody>
                  <a:tcPr marL="8188" marR="8188" marT="8188" marB="0" anchor="ctr">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 xmlns:a16="http://schemas.microsoft.com/office/drawing/2014/main" val="2301391153"/>
                  </a:ext>
                </a:extLst>
              </a:tr>
              <a:tr h="163769">
                <a:tc>
                  <a:txBody>
                    <a:bodyPr/>
                    <a:lstStyle/>
                    <a:p>
                      <a:pPr algn="l" fontAlgn="b"/>
                      <a:r>
                        <a:rPr lang="it-IT" sz="1400" b="0" i="0" u="none" strike="noStrike" dirty="0">
                          <a:solidFill>
                            <a:srgbClr val="000000"/>
                          </a:solidFill>
                          <a:effectLst/>
                          <a:latin typeface="Calibri" panose="020F0502020204030204" pitchFamily="34" charset="0"/>
                        </a:rPr>
                        <a:t>Centri di aggregazione / sociali</a:t>
                      </a:r>
                    </a:p>
                  </a:txBody>
                  <a:tcPr marL="8188" marR="8188" marT="8188" marB="0" anchor="ctr">
                    <a:lnL>
                      <a:noFill/>
                    </a:lnL>
                    <a:lnR>
                      <a:noFill/>
                    </a:lnR>
                    <a:lnT>
                      <a:noFill/>
                    </a:lnT>
                    <a:lnB>
                      <a:noFill/>
                    </a:lnB>
                  </a:tcPr>
                </a:tc>
                <a:tc>
                  <a:txBody>
                    <a:bodyPr/>
                    <a:lstStyle/>
                    <a:p>
                      <a:pPr algn="ctr" fontAlgn="b"/>
                      <a:r>
                        <a:rPr lang="it-IT" sz="1400" b="0" i="0" u="none" strike="noStrike">
                          <a:solidFill>
                            <a:srgbClr val="000000"/>
                          </a:solidFill>
                          <a:effectLst/>
                          <a:latin typeface="Calibri" panose="020F0502020204030204" pitchFamily="34" charset="0"/>
                        </a:rPr>
                        <a:t>42.532</a:t>
                      </a:r>
                      <a:endParaRPr lang="it-IT" sz="1400" b="0" i="0" u="none" strike="noStrike" dirty="0">
                        <a:solidFill>
                          <a:srgbClr val="000000"/>
                        </a:solidFill>
                        <a:effectLst/>
                        <a:latin typeface="Calibri" panose="020F0502020204030204" pitchFamily="34" charset="0"/>
                      </a:endParaRPr>
                    </a:p>
                  </a:txBody>
                  <a:tcPr marL="8188" marR="8188" marT="8188" marB="0" anchor="ctr">
                    <a:lnL>
                      <a:noFill/>
                    </a:lnL>
                    <a:lnR>
                      <a:noFill/>
                    </a:lnR>
                    <a:lnT>
                      <a:noFill/>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24.219</a:t>
                      </a:r>
                    </a:p>
                  </a:txBody>
                  <a:tcPr marL="8188" marR="8188" marT="8188" marB="0" anchor="ctr">
                    <a:lnL>
                      <a:noFill/>
                    </a:lnL>
                    <a:lnR>
                      <a:noFill/>
                    </a:lnR>
                    <a:lnT>
                      <a:noFill/>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2,11%</a:t>
                      </a:r>
                    </a:p>
                  </a:txBody>
                  <a:tcPr marL="8188" marR="8188" marT="8188" marB="0" anchor="ctr">
                    <a:lnL>
                      <a:noFill/>
                    </a:lnL>
                    <a:lnR>
                      <a:noFill/>
                    </a:lnR>
                    <a:lnT>
                      <a:noFill/>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1,10%</a:t>
                      </a:r>
                    </a:p>
                  </a:txBody>
                  <a:tcPr marL="8188" marR="8188" marT="8188" marB="0" anchor="ctr">
                    <a:lnL>
                      <a:noFill/>
                    </a:lnL>
                    <a:lnR>
                      <a:noFill/>
                    </a:lnR>
                    <a:lnT>
                      <a:noFill/>
                    </a:lnT>
                    <a:lnB>
                      <a:noFill/>
                    </a:lnB>
                  </a:tcPr>
                </a:tc>
                <a:extLst>
                  <a:ext uri="{0D108BD9-81ED-4DB2-BD59-A6C34878D82A}">
                    <a16:rowId xmlns="" xmlns:a16="http://schemas.microsoft.com/office/drawing/2014/main" val="1469012328"/>
                  </a:ext>
                </a:extLst>
              </a:tr>
              <a:tr h="163769">
                <a:tc>
                  <a:txBody>
                    <a:bodyPr/>
                    <a:lstStyle/>
                    <a:p>
                      <a:pPr algn="l" fontAlgn="b"/>
                      <a:r>
                        <a:rPr lang="it-IT" sz="1400" b="0" i="0" u="none" strike="noStrike" dirty="0">
                          <a:solidFill>
                            <a:srgbClr val="000000"/>
                          </a:solidFill>
                          <a:effectLst/>
                          <a:latin typeface="Calibri" panose="020F0502020204030204" pitchFamily="34" charset="0"/>
                        </a:rPr>
                        <a:t>Altri centri e strutture a ciclo diurno</a:t>
                      </a:r>
                    </a:p>
                  </a:txBody>
                  <a:tcPr marL="8188" marR="8188" marT="8188" marB="0" anchor="ctr">
                    <a:lnL>
                      <a:noFill/>
                    </a:lnL>
                    <a:lnR>
                      <a:noFill/>
                    </a:lnR>
                    <a:lnT>
                      <a:noFill/>
                    </a:lnT>
                    <a:lnB>
                      <a:noFill/>
                    </a:lnB>
                  </a:tcPr>
                </a:tc>
                <a:tc>
                  <a:txBody>
                    <a:bodyPr/>
                    <a:lstStyle/>
                    <a:p>
                      <a:pPr algn="ctr" fontAlgn="b"/>
                      <a:r>
                        <a:rPr lang="it-IT" sz="1400" b="0" i="0" u="none" strike="noStrike">
                          <a:solidFill>
                            <a:srgbClr val="000000"/>
                          </a:solidFill>
                          <a:effectLst/>
                          <a:latin typeface="Calibri" panose="020F0502020204030204" pitchFamily="34" charset="0"/>
                        </a:rPr>
                        <a:t>420</a:t>
                      </a:r>
                      <a:endParaRPr lang="it-IT" sz="1400" b="0" i="0" u="none" strike="noStrike" dirty="0">
                        <a:solidFill>
                          <a:srgbClr val="000000"/>
                        </a:solidFill>
                        <a:effectLst/>
                        <a:latin typeface="Calibri" panose="020F0502020204030204" pitchFamily="34" charset="0"/>
                      </a:endParaRPr>
                    </a:p>
                  </a:txBody>
                  <a:tcPr marL="8188" marR="8188" marT="8188" marB="0" anchor="ctr">
                    <a:lnL>
                      <a:noFill/>
                    </a:lnL>
                    <a:lnR>
                      <a:noFill/>
                    </a:lnR>
                    <a:lnT>
                      <a:noFill/>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449</a:t>
                      </a:r>
                    </a:p>
                  </a:txBody>
                  <a:tcPr marL="8188" marR="8188" marT="8188" marB="0" anchor="ctr">
                    <a:lnL>
                      <a:noFill/>
                    </a:lnL>
                    <a:lnR>
                      <a:noFill/>
                    </a:lnR>
                    <a:lnT>
                      <a:noFill/>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0,02%</a:t>
                      </a:r>
                    </a:p>
                  </a:txBody>
                  <a:tcPr marL="8188" marR="8188" marT="8188" marB="0" anchor="ctr">
                    <a:lnL>
                      <a:noFill/>
                    </a:lnL>
                    <a:lnR>
                      <a:noFill/>
                    </a:lnR>
                    <a:lnT>
                      <a:noFill/>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0,02%</a:t>
                      </a:r>
                    </a:p>
                  </a:txBody>
                  <a:tcPr marL="8188" marR="8188" marT="8188" marB="0" anchor="ctr">
                    <a:lnL>
                      <a:noFill/>
                    </a:lnL>
                    <a:lnR>
                      <a:noFill/>
                    </a:lnR>
                    <a:lnT>
                      <a:noFill/>
                    </a:lnT>
                    <a:lnB>
                      <a:noFill/>
                    </a:lnB>
                  </a:tcPr>
                </a:tc>
                <a:extLst>
                  <a:ext uri="{0D108BD9-81ED-4DB2-BD59-A6C34878D82A}">
                    <a16:rowId xmlns="" xmlns:a16="http://schemas.microsoft.com/office/drawing/2014/main" val="2671087014"/>
                  </a:ext>
                </a:extLst>
              </a:tr>
              <a:tr h="163769">
                <a:tc>
                  <a:txBody>
                    <a:bodyPr/>
                    <a:lstStyle/>
                    <a:p>
                      <a:pPr algn="l" fontAlgn="b"/>
                      <a:r>
                        <a:rPr lang="it-IT" sz="1400" b="0" i="0" u="none" strike="noStrike" dirty="0">
                          <a:solidFill>
                            <a:srgbClr val="000000"/>
                          </a:solidFill>
                          <a:effectLst/>
                          <a:latin typeface="Calibri" panose="020F0502020204030204" pitchFamily="34" charset="0"/>
                        </a:rPr>
                        <a:t>Strutture residenziali</a:t>
                      </a:r>
                    </a:p>
                  </a:txBody>
                  <a:tcPr marL="8188" marR="8188" marT="8188" marB="0" anchor="ctr">
                    <a:lnL>
                      <a:noFill/>
                    </a:lnL>
                    <a:lnR>
                      <a:noFill/>
                    </a:lnR>
                    <a:lnT>
                      <a:noFill/>
                    </a:lnT>
                    <a:lnB>
                      <a:noFill/>
                    </a:lnB>
                  </a:tcPr>
                </a:tc>
                <a:tc>
                  <a:txBody>
                    <a:bodyPr/>
                    <a:lstStyle/>
                    <a:p>
                      <a:pPr algn="ctr" fontAlgn="b"/>
                      <a:r>
                        <a:rPr lang="it-IT" sz="1400" b="0" i="0" u="none" strike="noStrike">
                          <a:solidFill>
                            <a:srgbClr val="000000"/>
                          </a:solidFill>
                          <a:effectLst/>
                          <a:latin typeface="Calibri" panose="020F0502020204030204" pitchFamily="34" charset="0"/>
                        </a:rPr>
                        <a:t>4.045</a:t>
                      </a:r>
                    </a:p>
                  </a:txBody>
                  <a:tcPr marL="8188" marR="8188" marT="8188" marB="0" anchor="ctr">
                    <a:lnL>
                      <a:noFill/>
                    </a:lnL>
                    <a:lnR>
                      <a:noFill/>
                    </a:lnR>
                    <a:lnT>
                      <a:noFill/>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3.884</a:t>
                      </a:r>
                    </a:p>
                  </a:txBody>
                  <a:tcPr marL="8188" marR="8188" marT="8188" marB="0" anchor="ctr">
                    <a:lnL>
                      <a:noFill/>
                    </a:lnL>
                    <a:lnR>
                      <a:noFill/>
                    </a:lnR>
                    <a:lnT>
                      <a:noFill/>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0,20%</a:t>
                      </a:r>
                    </a:p>
                  </a:txBody>
                  <a:tcPr marL="8188" marR="8188" marT="8188" marB="0" anchor="ctr">
                    <a:lnL>
                      <a:noFill/>
                    </a:lnL>
                    <a:lnR>
                      <a:noFill/>
                    </a:lnR>
                    <a:lnT>
                      <a:noFill/>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0,18%</a:t>
                      </a:r>
                    </a:p>
                  </a:txBody>
                  <a:tcPr marL="8188" marR="8188" marT="8188" marB="0" anchor="ctr">
                    <a:lnL>
                      <a:noFill/>
                    </a:lnL>
                    <a:lnR>
                      <a:noFill/>
                    </a:lnR>
                    <a:lnT>
                      <a:noFill/>
                    </a:lnT>
                    <a:lnB>
                      <a:noFill/>
                    </a:lnB>
                  </a:tcPr>
                </a:tc>
                <a:extLst>
                  <a:ext uri="{0D108BD9-81ED-4DB2-BD59-A6C34878D82A}">
                    <a16:rowId xmlns="" xmlns:a16="http://schemas.microsoft.com/office/drawing/2014/main" val="1260302678"/>
                  </a:ext>
                </a:extLst>
              </a:tr>
              <a:tr h="163769">
                <a:tc>
                  <a:txBody>
                    <a:bodyPr/>
                    <a:lstStyle/>
                    <a:p>
                      <a:pPr algn="l" fontAlgn="b"/>
                      <a:r>
                        <a:rPr lang="it-IT" sz="1400" b="0" i="0" u="none" strike="noStrike" dirty="0">
                          <a:solidFill>
                            <a:srgbClr val="000000"/>
                          </a:solidFill>
                          <a:effectLst/>
                          <a:latin typeface="Calibri" panose="020F0502020204030204" pitchFamily="34" charset="0"/>
                        </a:rPr>
                        <a:t>Centri estivi o invernali (con pernottamento)</a:t>
                      </a:r>
                    </a:p>
                  </a:txBody>
                  <a:tcPr marL="8188" marR="8188" marT="8188" marB="0" anchor="ctr">
                    <a:lnL>
                      <a:noFill/>
                    </a:lnL>
                    <a:lnR>
                      <a:noFill/>
                    </a:lnR>
                    <a:lnT>
                      <a:noFill/>
                    </a:lnT>
                    <a:lnB>
                      <a:noFill/>
                    </a:lnB>
                  </a:tcPr>
                </a:tc>
                <a:tc>
                  <a:txBody>
                    <a:bodyPr/>
                    <a:lstStyle/>
                    <a:p>
                      <a:pPr algn="ctr" fontAlgn="b"/>
                      <a:r>
                        <a:rPr lang="it-IT" sz="1400" b="0" i="0" u="none" strike="noStrike">
                          <a:solidFill>
                            <a:srgbClr val="000000"/>
                          </a:solidFill>
                          <a:effectLst/>
                          <a:latin typeface="Calibri" panose="020F0502020204030204" pitchFamily="34" charset="0"/>
                        </a:rPr>
                        <a:t>267</a:t>
                      </a:r>
                    </a:p>
                  </a:txBody>
                  <a:tcPr marL="8188" marR="8188" marT="8188" marB="0" anchor="ctr">
                    <a:lnL>
                      <a:noFill/>
                    </a:lnL>
                    <a:lnR>
                      <a:noFill/>
                    </a:lnR>
                    <a:lnT>
                      <a:noFill/>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53</a:t>
                      </a:r>
                    </a:p>
                  </a:txBody>
                  <a:tcPr marL="8188" marR="8188" marT="8188" marB="0" anchor="ctr">
                    <a:lnL>
                      <a:noFill/>
                    </a:lnL>
                    <a:lnR>
                      <a:noFill/>
                    </a:lnR>
                    <a:lnT>
                      <a:noFill/>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0,01%</a:t>
                      </a:r>
                    </a:p>
                  </a:txBody>
                  <a:tcPr marL="8188" marR="8188" marT="8188" marB="0" anchor="ctr">
                    <a:lnL>
                      <a:noFill/>
                    </a:lnL>
                    <a:lnR>
                      <a:noFill/>
                    </a:lnR>
                    <a:lnT>
                      <a:noFill/>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0,00%</a:t>
                      </a:r>
                    </a:p>
                  </a:txBody>
                  <a:tcPr marL="8188" marR="8188" marT="8188" marB="0" anchor="ctr">
                    <a:lnL>
                      <a:noFill/>
                    </a:lnL>
                    <a:lnR>
                      <a:noFill/>
                    </a:lnR>
                    <a:lnT>
                      <a:noFill/>
                    </a:lnT>
                    <a:lnB>
                      <a:noFill/>
                    </a:lnB>
                  </a:tcPr>
                </a:tc>
                <a:extLst>
                  <a:ext uri="{0D108BD9-81ED-4DB2-BD59-A6C34878D82A}">
                    <a16:rowId xmlns="" xmlns:a16="http://schemas.microsoft.com/office/drawing/2014/main" val="4228408758"/>
                  </a:ext>
                </a:extLst>
              </a:tr>
              <a:tr h="163769">
                <a:tc>
                  <a:txBody>
                    <a:bodyPr/>
                    <a:lstStyle/>
                    <a:p>
                      <a:pPr algn="l" fontAlgn="b"/>
                      <a:r>
                        <a:rPr lang="it-IT" sz="1400" b="0" i="0" u="none" strike="noStrike" dirty="0">
                          <a:solidFill>
                            <a:srgbClr val="000000"/>
                          </a:solidFill>
                          <a:effectLst/>
                          <a:latin typeface="Calibri" panose="020F0502020204030204" pitchFamily="34" charset="0"/>
                        </a:rPr>
                        <a:t>Altri centri e strutture residenziali</a:t>
                      </a:r>
                    </a:p>
                  </a:txBody>
                  <a:tcPr marL="8188" marR="8188" marT="8188" marB="0" anchor="ctr">
                    <a:lnL>
                      <a:noFill/>
                    </a:lnL>
                    <a:lnR>
                      <a:noFill/>
                    </a:lnR>
                    <a:lnT>
                      <a:noFill/>
                    </a:lnT>
                    <a:lnB>
                      <a:noFill/>
                    </a:lnB>
                  </a:tcPr>
                </a:tc>
                <a:tc>
                  <a:txBody>
                    <a:bodyPr/>
                    <a:lstStyle/>
                    <a:p>
                      <a:pPr algn="ctr" fontAlgn="b"/>
                      <a:r>
                        <a:rPr lang="it-IT" sz="1400" b="0" i="0" u="none" strike="noStrike" dirty="0">
                          <a:solidFill>
                            <a:srgbClr val="000000"/>
                          </a:solidFill>
                          <a:effectLst/>
                          <a:latin typeface="Calibri" panose="020F0502020204030204" pitchFamily="34" charset="0"/>
                        </a:rPr>
                        <a:t>177</a:t>
                      </a:r>
                    </a:p>
                  </a:txBody>
                  <a:tcPr marL="8188" marR="8188" marT="8188" marB="0" anchor="ctr">
                    <a:lnL>
                      <a:noFill/>
                    </a:lnL>
                    <a:lnR>
                      <a:noFill/>
                    </a:lnR>
                    <a:lnT>
                      <a:noFill/>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1.312</a:t>
                      </a:r>
                    </a:p>
                  </a:txBody>
                  <a:tcPr marL="8188" marR="8188" marT="8188" marB="0" anchor="ctr">
                    <a:lnL>
                      <a:noFill/>
                    </a:lnL>
                    <a:lnR>
                      <a:noFill/>
                    </a:lnR>
                    <a:lnT>
                      <a:noFill/>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0,01%</a:t>
                      </a:r>
                    </a:p>
                  </a:txBody>
                  <a:tcPr marL="8188" marR="8188" marT="8188" marB="0" anchor="ctr">
                    <a:lnL>
                      <a:noFill/>
                    </a:lnL>
                    <a:lnR>
                      <a:noFill/>
                    </a:lnR>
                    <a:lnT>
                      <a:noFill/>
                    </a:lnT>
                    <a:lnB>
                      <a:noFill/>
                    </a:lnB>
                  </a:tcPr>
                </a:tc>
                <a:tc>
                  <a:txBody>
                    <a:bodyPr/>
                    <a:lstStyle/>
                    <a:p>
                      <a:pPr algn="ctr" fontAlgn="ctr"/>
                      <a:r>
                        <a:rPr lang="it-IT" sz="1400" b="0" i="0" u="none" strike="noStrike" dirty="0">
                          <a:solidFill>
                            <a:srgbClr val="000000"/>
                          </a:solidFill>
                          <a:effectLst/>
                          <a:latin typeface="Calibri" panose="020F0502020204030204" pitchFamily="34" charset="0"/>
                        </a:rPr>
                        <a:t>0,06%</a:t>
                      </a:r>
                    </a:p>
                  </a:txBody>
                  <a:tcPr marL="8188" marR="8188" marT="8188" marB="0" anchor="ctr">
                    <a:lnL>
                      <a:noFill/>
                    </a:lnL>
                    <a:lnR>
                      <a:noFill/>
                    </a:lnR>
                    <a:lnT>
                      <a:noFill/>
                    </a:lnT>
                    <a:lnB>
                      <a:noFill/>
                    </a:lnB>
                  </a:tcPr>
                </a:tc>
                <a:extLst>
                  <a:ext uri="{0D108BD9-81ED-4DB2-BD59-A6C34878D82A}">
                    <a16:rowId xmlns="" xmlns:a16="http://schemas.microsoft.com/office/drawing/2014/main" val="1342506127"/>
                  </a:ext>
                </a:extLst>
              </a:tr>
            </a:tbl>
          </a:graphicData>
        </a:graphic>
      </p:graphicFrame>
      <p:sp>
        <p:nvSpPr>
          <p:cNvPr id="6" name="CasellaDiTesto 5">
            <a:extLst>
              <a:ext uri="{FF2B5EF4-FFF2-40B4-BE49-F238E27FC236}">
                <a16:creationId xmlns="" xmlns:a16="http://schemas.microsoft.com/office/drawing/2014/main" id="{32FE2F7F-BC7E-4718-BACC-5FE4172AFBF1}"/>
              </a:ext>
            </a:extLst>
          </p:cNvPr>
          <p:cNvSpPr txBox="1"/>
          <p:nvPr/>
        </p:nvSpPr>
        <p:spPr>
          <a:xfrm>
            <a:off x="732180" y="6434074"/>
            <a:ext cx="5257803" cy="307777"/>
          </a:xfrm>
          <a:prstGeom prst="rect">
            <a:avLst/>
          </a:prstGeom>
          <a:noFill/>
        </p:spPr>
        <p:txBody>
          <a:bodyPr wrap="square" rtlCol="0">
            <a:spAutoFit/>
          </a:bodyPr>
          <a:lstStyle/>
          <a:p>
            <a:r>
              <a:rPr lang="it-IT" sz="1400" b="1" dirty="0"/>
              <a:t>Fonte: Elaborazione IRES Lucia Morosini su dati ISTAT</a:t>
            </a:r>
          </a:p>
        </p:txBody>
      </p:sp>
    </p:spTree>
    <p:extLst>
      <p:ext uri="{BB962C8B-B14F-4D97-AF65-F5344CB8AC3E}">
        <p14:creationId xmlns="" xmlns:p14="http://schemas.microsoft.com/office/powerpoint/2010/main" val="37604699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a:extLst>
              <a:ext uri="{FF2B5EF4-FFF2-40B4-BE49-F238E27FC236}">
                <a16:creationId xmlns="" xmlns:a16="http://schemas.microsoft.com/office/drawing/2014/main" id="{AE160404-D166-475A-8BFC-253177562241}"/>
              </a:ext>
            </a:extLst>
          </p:cNvPr>
          <p:cNvSpPr>
            <a:spLocks noChangeArrowheads="1"/>
          </p:cNvSpPr>
          <p:nvPr/>
        </p:nvSpPr>
        <p:spPr bwMode="auto">
          <a:xfrm>
            <a:off x="1850231" y="2087167"/>
            <a:ext cx="2667000" cy="317896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67500" tIns="33750" rIns="67500" bIns="33750"/>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eaLnBrk="1" hangingPunct="1">
              <a:lnSpc>
                <a:spcPct val="100000"/>
              </a:lnSpc>
            </a:pPr>
            <a:endParaRPr lang="it-IT" altLang="it-IT" sz="1200">
              <a:solidFill>
                <a:srgbClr val="000000"/>
              </a:solidFill>
              <a:latin typeface="Calibri" panose="020F0502020204030204" pitchFamily="34" charset="0"/>
            </a:endParaRPr>
          </a:p>
          <a:p>
            <a:pPr eaLnBrk="1" hangingPunct="1">
              <a:lnSpc>
                <a:spcPct val="100000"/>
              </a:lnSpc>
            </a:pPr>
            <a:endParaRPr lang="it-IT" altLang="it-IT" sz="1200" b="1">
              <a:solidFill>
                <a:srgbClr val="000000"/>
              </a:solidFill>
              <a:latin typeface="Calibri" panose="020F0502020204030204" pitchFamily="34" charset="0"/>
            </a:endParaRPr>
          </a:p>
        </p:txBody>
      </p:sp>
      <p:sp>
        <p:nvSpPr>
          <p:cNvPr id="2" name="Rechteck 1">
            <a:extLst>
              <a:ext uri="{FF2B5EF4-FFF2-40B4-BE49-F238E27FC236}">
                <a16:creationId xmlns="" xmlns:a16="http://schemas.microsoft.com/office/drawing/2014/main" id="{11374739-C74E-41A5-A318-7E2B99071716}"/>
              </a:ext>
            </a:extLst>
          </p:cNvPr>
          <p:cNvSpPr/>
          <p:nvPr/>
        </p:nvSpPr>
        <p:spPr>
          <a:xfrm>
            <a:off x="994298" y="1339779"/>
            <a:ext cx="10271463" cy="5229637"/>
          </a:xfrm>
          <a:prstGeom prst="rect">
            <a:avLst/>
          </a:prstGeom>
        </p:spPr>
        <p:txBody>
          <a:bodyPr wrap="square">
            <a:spAutoFit/>
          </a:bodyPr>
          <a:lstStyle/>
          <a:p>
            <a:pPr marL="342900" indent="-342900">
              <a:spcBef>
                <a:spcPts val="525"/>
              </a:spcBef>
              <a:buFont typeface="+mj-lt"/>
              <a:buAutoNum type="arabicPeriod"/>
            </a:pPr>
            <a:endParaRPr lang="it-IT" altLang="it-IT" dirty="0">
              <a:latin typeface="Candara" panose="020E0502030303020204" pitchFamily="34" charset="0"/>
            </a:endParaRPr>
          </a:p>
          <a:p>
            <a:pPr marL="342900" indent="-342900">
              <a:spcBef>
                <a:spcPts val="525"/>
              </a:spcBef>
            </a:pPr>
            <a:endParaRPr lang="it-IT" altLang="it-IT" dirty="0">
              <a:latin typeface="Candara" panose="020E0502030303020204" pitchFamily="34" charset="0"/>
            </a:endParaRPr>
          </a:p>
          <a:p>
            <a:pPr marL="342900" indent="-342900">
              <a:spcBef>
                <a:spcPts val="525"/>
              </a:spcBef>
            </a:pPr>
            <a:r>
              <a:rPr lang="it-IT" altLang="it-IT" dirty="0">
                <a:latin typeface="Candara" panose="020E0502030303020204" pitchFamily="34" charset="0"/>
              </a:rPr>
              <a:t>       </a:t>
            </a:r>
          </a:p>
          <a:p>
            <a:pPr marL="342900" indent="-342900">
              <a:spcBef>
                <a:spcPts val="525"/>
              </a:spcBef>
              <a:buFont typeface="Wingdings" pitchFamily="2" charset="2"/>
              <a:buChar char="ü"/>
            </a:pPr>
            <a:r>
              <a:rPr lang="it-IT" altLang="it-IT" dirty="0">
                <a:latin typeface="Candara" panose="020E0502030303020204" pitchFamily="34" charset="0"/>
              </a:rPr>
              <a:t>Il punto di partenza sono: le idee, i programmi e i progetti elaborati dal Sindacato per la tutela dei diritti sociali e di cittadinanza e per lo sviluppo delle politiche di welfare e dell’economia sostenibile. </a:t>
            </a:r>
          </a:p>
          <a:p>
            <a:pPr marL="342900" indent="-342900">
              <a:spcBef>
                <a:spcPts val="525"/>
              </a:spcBef>
              <a:buFont typeface="Wingdings" pitchFamily="2" charset="2"/>
              <a:buChar char="ü"/>
            </a:pPr>
            <a:r>
              <a:rPr lang="it-IT" altLang="it-IT" dirty="0">
                <a:latin typeface="Candara" panose="020E0502030303020204" pitchFamily="34" charset="0"/>
              </a:rPr>
              <a:t>L’importanza di dotarsi di una «visione organica» e di migliorare la capacità di progettazione.</a:t>
            </a:r>
          </a:p>
          <a:p>
            <a:pPr marL="342900" indent="-342900">
              <a:spcBef>
                <a:spcPts val="525"/>
              </a:spcBef>
              <a:buFont typeface="Wingdings" pitchFamily="2" charset="2"/>
              <a:buChar char="ü"/>
            </a:pPr>
            <a:r>
              <a:rPr lang="it-IT" altLang="it-IT" dirty="0">
                <a:latin typeface="Candara" panose="020E0502030303020204" pitchFamily="34" charset="0"/>
              </a:rPr>
              <a:t>L’elaborazione di programmi e progetti (che saranno poi tradotti in piattaforme) si basa sulla conoscenza dei bisogni della popolazione e dello stato dell’offerta, e si arricchisce della riflessione del Sindacato sull’evoluzione della società e delle istituzioni e sulle migliori esperienze di welfare realizzate a livello europeo (innovazione sociale).</a:t>
            </a:r>
          </a:p>
          <a:p>
            <a:pPr>
              <a:spcBef>
                <a:spcPts val="525"/>
              </a:spcBef>
            </a:pPr>
            <a:endParaRPr lang="it-IT" altLang="it-IT" dirty="0">
              <a:latin typeface="Candara" panose="020E0502030303020204" pitchFamily="34" charset="0"/>
            </a:endParaRPr>
          </a:p>
          <a:p>
            <a:pPr>
              <a:spcBef>
                <a:spcPts val="525"/>
              </a:spcBef>
            </a:pPr>
            <a:endParaRPr lang="it-IT" altLang="it-IT" dirty="0">
              <a:latin typeface="Candara" panose="020E0502030303020204" pitchFamily="34" charset="0"/>
            </a:endParaRPr>
          </a:p>
          <a:p>
            <a:pPr marL="342900" indent="-342900">
              <a:spcBef>
                <a:spcPts val="525"/>
              </a:spcBef>
            </a:pPr>
            <a:endParaRPr lang="it-IT" altLang="it-IT" dirty="0">
              <a:latin typeface="Candara" panose="020E0502030303020204" pitchFamily="34" charset="0"/>
            </a:endParaRPr>
          </a:p>
          <a:p>
            <a:pPr>
              <a:spcBef>
                <a:spcPts val="525"/>
              </a:spcBef>
            </a:pPr>
            <a:endParaRPr lang="it-IT" altLang="it-IT" dirty="0">
              <a:latin typeface="Candara" panose="020E0502030303020204" pitchFamily="34" charset="0"/>
            </a:endParaRPr>
          </a:p>
          <a:p>
            <a:pPr>
              <a:spcBef>
                <a:spcPts val="525"/>
              </a:spcBef>
              <a:buFont typeface="Wingdings" pitchFamily="2" charset="2"/>
              <a:buChar char="ü"/>
            </a:pPr>
            <a:endParaRPr lang="it-IT" altLang="it-IT" dirty="0">
              <a:latin typeface="Candara" panose="020E0502030303020204" pitchFamily="34" charset="0"/>
            </a:endParaRPr>
          </a:p>
          <a:p>
            <a:pPr>
              <a:spcBef>
                <a:spcPts val="525"/>
              </a:spcBef>
            </a:pPr>
            <a:endParaRPr lang="it-IT" altLang="it-IT" dirty="0">
              <a:latin typeface="Candara" panose="020E0502030303020204" pitchFamily="34" charset="0"/>
            </a:endParaRPr>
          </a:p>
        </p:txBody>
      </p:sp>
      <p:sp>
        <p:nvSpPr>
          <p:cNvPr id="9" name="CasellaDiTesto 2">
            <a:extLst>
              <a:ext uri="{FF2B5EF4-FFF2-40B4-BE49-F238E27FC236}">
                <a16:creationId xmlns="" xmlns:a16="http://schemas.microsoft.com/office/drawing/2014/main" id="{29DE2AEB-AA0B-4297-BEAE-CCAAFBCC2303}"/>
              </a:ext>
            </a:extLst>
          </p:cNvPr>
          <p:cNvSpPr txBox="1">
            <a:spLocks noChangeArrowheads="1"/>
          </p:cNvSpPr>
          <p:nvPr/>
        </p:nvSpPr>
        <p:spPr bwMode="auto">
          <a:xfrm>
            <a:off x="1631950" y="0"/>
            <a:ext cx="8842909"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484979"/>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B3B3C4"/>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0C0C3"/>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0C0C3"/>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0C0C3"/>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0C0C3"/>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0C0C3"/>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ctr" eaLnBrk="1">
              <a:buNone/>
            </a:pPr>
            <a:r>
              <a:rPr lang="it-IT" b="1" dirty="0">
                <a:solidFill>
                  <a:schemeClr val="accent4">
                    <a:lumMod val="50000"/>
                  </a:schemeClr>
                </a:solidFill>
                <a:latin typeface="Candara" panose="020E0502030303020204" pitchFamily="34" charset="0"/>
              </a:rPr>
              <a:t>Il processo di negoziazione sociale. Le premesse </a:t>
            </a:r>
            <a:endParaRPr lang="it-IT" altLang="it-IT" b="1" dirty="0">
              <a:solidFill>
                <a:schemeClr val="accent4">
                  <a:lumMod val="50000"/>
                </a:schemeClr>
              </a:solidFill>
              <a:latin typeface="Candara" panose="020E0502030303020204" pitchFamily="34" charset="0"/>
            </a:endParaRPr>
          </a:p>
        </p:txBody>
      </p:sp>
      <p:sp>
        <p:nvSpPr>
          <p:cNvPr id="5" name="Segnaposto numero diapositiva 4"/>
          <p:cNvSpPr>
            <a:spLocks noGrp="1"/>
          </p:cNvSpPr>
          <p:nvPr>
            <p:ph type="sldNum" sz="quarter" idx="12"/>
          </p:nvPr>
        </p:nvSpPr>
        <p:spPr/>
        <p:txBody>
          <a:bodyPr/>
          <a:lstStyle/>
          <a:p>
            <a:fld id="{04367BCE-68C4-48F0-967E-BA0255BE7097}" type="slidenum">
              <a:rPr lang="it-IT" smtClean="0"/>
              <a:pPr/>
              <a:t>47</a:t>
            </a:fld>
            <a:endParaRPr lang="it-IT"/>
          </a:p>
        </p:txBody>
      </p:sp>
    </p:spTree>
    <p:extLst>
      <p:ext uri="{BB962C8B-B14F-4D97-AF65-F5344CB8AC3E}">
        <p14:creationId xmlns="" xmlns:p14="http://schemas.microsoft.com/office/powerpoint/2010/main" val="41040508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a:extLst>
              <a:ext uri="{FF2B5EF4-FFF2-40B4-BE49-F238E27FC236}">
                <a16:creationId xmlns="" xmlns:a16="http://schemas.microsoft.com/office/drawing/2014/main" id="{AE160404-D166-475A-8BFC-253177562241}"/>
              </a:ext>
            </a:extLst>
          </p:cNvPr>
          <p:cNvSpPr>
            <a:spLocks noChangeArrowheads="1"/>
          </p:cNvSpPr>
          <p:nvPr/>
        </p:nvSpPr>
        <p:spPr bwMode="auto">
          <a:xfrm>
            <a:off x="1850231" y="2087167"/>
            <a:ext cx="2667000" cy="317896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67500" tIns="33750" rIns="67500" bIns="33750"/>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eaLnBrk="1" hangingPunct="1">
              <a:lnSpc>
                <a:spcPct val="100000"/>
              </a:lnSpc>
            </a:pPr>
            <a:endParaRPr lang="it-IT" altLang="it-IT" sz="1200">
              <a:solidFill>
                <a:srgbClr val="000000"/>
              </a:solidFill>
              <a:latin typeface="Calibri" panose="020F0502020204030204" pitchFamily="34" charset="0"/>
            </a:endParaRPr>
          </a:p>
          <a:p>
            <a:pPr eaLnBrk="1" hangingPunct="1">
              <a:lnSpc>
                <a:spcPct val="100000"/>
              </a:lnSpc>
            </a:pPr>
            <a:endParaRPr lang="it-IT" altLang="it-IT" sz="1200" b="1">
              <a:solidFill>
                <a:srgbClr val="000000"/>
              </a:solidFill>
              <a:latin typeface="Calibri" panose="020F0502020204030204" pitchFamily="34" charset="0"/>
            </a:endParaRPr>
          </a:p>
        </p:txBody>
      </p:sp>
      <p:sp>
        <p:nvSpPr>
          <p:cNvPr id="2" name="Rechteck 1">
            <a:extLst>
              <a:ext uri="{FF2B5EF4-FFF2-40B4-BE49-F238E27FC236}">
                <a16:creationId xmlns="" xmlns:a16="http://schemas.microsoft.com/office/drawing/2014/main" id="{11374739-C74E-41A5-A318-7E2B99071716}"/>
              </a:ext>
            </a:extLst>
          </p:cNvPr>
          <p:cNvSpPr/>
          <p:nvPr/>
        </p:nvSpPr>
        <p:spPr>
          <a:xfrm>
            <a:off x="861134" y="1344052"/>
            <a:ext cx="10466773" cy="3929281"/>
          </a:xfrm>
          <a:prstGeom prst="rect">
            <a:avLst/>
          </a:prstGeom>
        </p:spPr>
        <p:txBody>
          <a:bodyPr wrap="square">
            <a:spAutoFit/>
          </a:bodyPr>
          <a:lstStyle/>
          <a:p>
            <a:pPr>
              <a:spcBef>
                <a:spcPts val="525"/>
              </a:spcBef>
            </a:pPr>
            <a:r>
              <a:rPr lang="it-IT" altLang="it-IT" dirty="0">
                <a:latin typeface="Candara" panose="020E0502030303020204" pitchFamily="34" charset="0"/>
              </a:rPr>
              <a:t>La negoziazione sociale si focalizza sulle principali linee di programmazione e di gestione degli enti territoriali (politiche di entrata, welfare, ecc.) </a:t>
            </a:r>
          </a:p>
          <a:p>
            <a:pPr>
              <a:spcBef>
                <a:spcPts val="525"/>
              </a:spcBef>
            </a:pPr>
            <a:r>
              <a:rPr lang="it-IT" altLang="it-IT" dirty="0">
                <a:latin typeface="Candara" panose="020E0502030303020204" pitchFamily="34" charset="0"/>
              </a:rPr>
              <a:t>per: </a:t>
            </a:r>
          </a:p>
          <a:p>
            <a:pPr>
              <a:spcBef>
                <a:spcPts val="525"/>
              </a:spcBef>
            </a:pPr>
            <a:r>
              <a:rPr lang="it-IT" altLang="it-IT" dirty="0">
                <a:latin typeface="Candara" panose="020E0502030303020204" pitchFamily="34" charset="0"/>
              </a:rPr>
              <a:t>verificarne la coerenza nei confronti della domanda sociale (con riferimento alle politiche di welfare e ai principi di equità e di tutela dei redditi più bassi);</a:t>
            </a:r>
          </a:p>
          <a:p>
            <a:pPr>
              <a:spcBef>
                <a:spcPts val="525"/>
              </a:spcBef>
            </a:pPr>
            <a:r>
              <a:rPr lang="it-IT" altLang="it-IT" dirty="0">
                <a:latin typeface="Candara" panose="020E0502030303020204" pitchFamily="34" charset="0"/>
              </a:rPr>
              <a:t>verificare se le risorse strumentali e l’organizzazione dei servizi e del personale sono adeguate ed efficienti;</a:t>
            </a:r>
          </a:p>
          <a:p>
            <a:pPr>
              <a:spcBef>
                <a:spcPts val="525"/>
              </a:spcBef>
            </a:pPr>
            <a:r>
              <a:rPr lang="it-IT" altLang="it-IT" dirty="0">
                <a:latin typeface="Candara" panose="020E0502030303020204" pitchFamily="34" charset="0"/>
              </a:rPr>
              <a:t>sollecitare eventualmente l’adozione di nuove priorità nell’agenda dell’ente locale.</a:t>
            </a:r>
          </a:p>
          <a:p>
            <a:pPr>
              <a:spcBef>
                <a:spcPts val="525"/>
              </a:spcBef>
            </a:pPr>
            <a:endParaRPr lang="it-IT" altLang="it-IT" dirty="0">
              <a:latin typeface="Candara" panose="020E0502030303020204" pitchFamily="34" charset="0"/>
            </a:endParaRPr>
          </a:p>
          <a:p>
            <a:pPr>
              <a:spcBef>
                <a:spcPts val="525"/>
              </a:spcBef>
            </a:pPr>
            <a:r>
              <a:rPr lang="it-IT" altLang="it-IT" dirty="0">
                <a:latin typeface="Candara" panose="020E0502030303020204" pitchFamily="34" charset="0"/>
              </a:rPr>
              <a:t> Il Documento Unico di Programmazione </a:t>
            </a:r>
          </a:p>
          <a:p>
            <a:pPr>
              <a:spcBef>
                <a:spcPts val="525"/>
              </a:spcBef>
            </a:pPr>
            <a:endParaRPr lang="it-IT" altLang="it-IT" dirty="0">
              <a:latin typeface="Candara" panose="020E0502030303020204" pitchFamily="34" charset="0"/>
            </a:endParaRPr>
          </a:p>
          <a:p>
            <a:pPr>
              <a:spcBef>
                <a:spcPts val="525"/>
              </a:spcBef>
            </a:pPr>
            <a:r>
              <a:rPr lang="it-IT" altLang="it-IT" dirty="0">
                <a:latin typeface="Candara" panose="020E0502030303020204" pitchFamily="34" charset="0"/>
              </a:rPr>
              <a:t>Lo strumento principale per conseguire gli obiettivi individuati è la piattaforma, che dovrebbe essere costituita anche attraverso la partecipazione della cittadinanza e di altri soggetti partner.</a:t>
            </a:r>
          </a:p>
        </p:txBody>
      </p:sp>
      <p:sp>
        <p:nvSpPr>
          <p:cNvPr id="9" name="CasellaDiTesto 2">
            <a:extLst>
              <a:ext uri="{FF2B5EF4-FFF2-40B4-BE49-F238E27FC236}">
                <a16:creationId xmlns="" xmlns:a16="http://schemas.microsoft.com/office/drawing/2014/main" id="{29DE2AEB-AA0B-4297-BEAE-CCAAFBCC2303}"/>
              </a:ext>
            </a:extLst>
          </p:cNvPr>
          <p:cNvSpPr txBox="1">
            <a:spLocks noChangeArrowheads="1"/>
          </p:cNvSpPr>
          <p:nvPr/>
        </p:nvSpPr>
        <p:spPr bwMode="auto">
          <a:xfrm>
            <a:off x="1550368" y="72429"/>
            <a:ext cx="9558234"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484979"/>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B3B3C4"/>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0C0C3"/>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0C0C3"/>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0C0C3"/>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0C0C3"/>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0C0C3"/>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a:buNone/>
            </a:pPr>
            <a:r>
              <a:rPr lang="it-IT" b="1" dirty="0">
                <a:solidFill>
                  <a:schemeClr val="accent4">
                    <a:lumMod val="50000"/>
                  </a:schemeClr>
                </a:solidFill>
                <a:latin typeface="+mn-lt"/>
              </a:rPr>
              <a:t>Il processo di negoziazione sociale e la programmazione</a:t>
            </a:r>
            <a:endParaRPr lang="it-IT" altLang="it-IT" b="1" dirty="0">
              <a:solidFill>
                <a:schemeClr val="accent4">
                  <a:lumMod val="50000"/>
                </a:schemeClr>
              </a:solidFill>
              <a:latin typeface="+mn-lt"/>
            </a:endParaRPr>
          </a:p>
        </p:txBody>
      </p:sp>
      <p:sp>
        <p:nvSpPr>
          <p:cNvPr id="5" name="Segnaposto numero diapositiva 4"/>
          <p:cNvSpPr>
            <a:spLocks noGrp="1"/>
          </p:cNvSpPr>
          <p:nvPr>
            <p:ph type="sldNum" sz="quarter" idx="12"/>
          </p:nvPr>
        </p:nvSpPr>
        <p:spPr/>
        <p:txBody>
          <a:bodyPr/>
          <a:lstStyle/>
          <a:p>
            <a:fld id="{04367BCE-68C4-48F0-967E-BA0255BE7097}" type="slidenum">
              <a:rPr lang="it-IT" smtClean="0"/>
              <a:pPr/>
              <a:t>48</a:t>
            </a:fld>
            <a:endParaRPr lang="it-IT"/>
          </a:p>
        </p:txBody>
      </p:sp>
    </p:spTree>
    <p:extLst>
      <p:ext uri="{BB962C8B-B14F-4D97-AF65-F5344CB8AC3E}">
        <p14:creationId xmlns="" xmlns:p14="http://schemas.microsoft.com/office/powerpoint/2010/main" val="36755776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reeform 1">
            <a:extLst>
              <a:ext uri="{FF2B5EF4-FFF2-40B4-BE49-F238E27FC236}">
                <a16:creationId xmlns="" xmlns:a16="http://schemas.microsoft.com/office/drawing/2014/main" id="{13DBA2D9-D417-4096-885E-A34570E4CAEA}"/>
              </a:ext>
            </a:extLst>
          </p:cNvPr>
          <p:cNvSpPr>
            <a:spLocks noChangeArrowheads="1"/>
          </p:cNvSpPr>
          <p:nvPr/>
        </p:nvSpPr>
        <p:spPr bwMode="auto">
          <a:xfrm>
            <a:off x="904462" y="377687"/>
            <a:ext cx="9829800" cy="747058"/>
          </a:xfrm>
          <a:custGeom>
            <a:avLst/>
            <a:gdLst>
              <a:gd name="T0" fmla="*/ 0 w 21600"/>
              <a:gd name="T1" fmla="*/ 0 h 21600"/>
              <a:gd name="T2" fmla="*/ 2147483647 w 21600"/>
              <a:gd name="T3" fmla="*/ 0 h 21600"/>
              <a:gd name="T4" fmla="*/ 2147483647 w 21600"/>
              <a:gd name="T5" fmla="*/ 19708642 h 21600"/>
              <a:gd name="T6" fmla="*/ 0 w 21600"/>
              <a:gd name="T7" fmla="*/ 19708642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50760" tIns="25380" rIns="50760" bIns="25380" anchorCtr="1"/>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pPr algn="ctr" eaLnBrk="1">
              <a:lnSpc>
                <a:spcPct val="90000"/>
              </a:lnSpc>
            </a:pPr>
            <a:r>
              <a:rPr lang="it-IT" altLang="it-IT" sz="2400" b="1" dirty="0">
                <a:solidFill>
                  <a:schemeClr val="accent6">
                    <a:lumMod val="50000"/>
                  </a:schemeClr>
                </a:solidFill>
                <a:latin typeface="Candara" panose="020E0502030303020204" pitchFamily="34" charset="0"/>
              </a:rPr>
              <a:t>Tagli ai fondi comunali in cambio dello sblocco delle aliquote?</a:t>
            </a:r>
          </a:p>
        </p:txBody>
      </p:sp>
      <p:sp>
        <p:nvSpPr>
          <p:cNvPr id="10244" name="Freeform 3">
            <a:extLst>
              <a:ext uri="{FF2B5EF4-FFF2-40B4-BE49-F238E27FC236}">
                <a16:creationId xmlns="" xmlns:a16="http://schemas.microsoft.com/office/drawing/2014/main" id="{84A02EA6-9262-449F-9988-E680957F5A23}"/>
              </a:ext>
            </a:extLst>
          </p:cNvPr>
          <p:cNvSpPr>
            <a:spLocks noChangeArrowheads="1"/>
          </p:cNvSpPr>
          <p:nvPr/>
        </p:nvSpPr>
        <p:spPr bwMode="auto">
          <a:xfrm>
            <a:off x="3995738" y="2481264"/>
            <a:ext cx="3600450" cy="2486025"/>
          </a:xfrm>
          <a:custGeom>
            <a:avLst/>
            <a:gdLst>
              <a:gd name="T0" fmla="*/ 0 w 21600"/>
              <a:gd name="T1" fmla="*/ 0 h 21600"/>
              <a:gd name="T2" fmla="*/ 1066933409 w 21600"/>
              <a:gd name="T3" fmla="*/ 0 h 21600"/>
              <a:gd name="T4" fmla="*/ 1066933409 w 21600"/>
              <a:gd name="T5" fmla="*/ 508668307 h 21600"/>
              <a:gd name="T6" fmla="*/ 0 w 21600"/>
              <a:gd name="T7" fmla="*/ 508668307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000000"/>
                </a:solidFill>
                <a:round/>
                <a:headEnd/>
                <a:tailEnd/>
              </a14:hiddenLine>
            </a:ext>
          </a:extLst>
        </p:spPr>
        <p:txBody>
          <a:bodyPr wrap="none" anchor="ctr"/>
          <a:lstStyle/>
          <a:p>
            <a:endParaRPr lang="it-IT" sz="1350"/>
          </a:p>
        </p:txBody>
      </p:sp>
      <p:sp>
        <p:nvSpPr>
          <p:cNvPr id="10245" name="Freeform 4">
            <a:extLst>
              <a:ext uri="{FF2B5EF4-FFF2-40B4-BE49-F238E27FC236}">
                <a16:creationId xmlns="" xmlns:a16="http://schemas.microsoft.com/office/drawing/2014/main" id="{3E88C27D-EDC5-433D-B206-8CD3671D59B5}"/>
              </a:ext>
            </a:extLst>
          </p:cNvPr>
          <p:cNvSpPr>
            <a:spLocks noChangeArrowheads="1"/>
          </p:cNvSpPr>
          <p:nvPr/>
        </p:nvSpPr>
        <p:spPr bwMode="auto">
          <a:xfrm>
            <a:off x="0" y="1233714"/>
            <a:ext cx="12191999" cy="6726587"/>
          </a:xfrm>
          <a:custGeom>
            <a:avLst/>
            <a:gdLst>
              <a:gd name="T0" fmla="*/ 0 w 21600"/>
              <a:gd name="T1" fmla="*/ 0 h 21600"/>
              <a:gd name="T2" fmla="*/ 2147483647 w 21600"/>
              <a:gd name="T3" fmla="*/ 0 h 21600"/>
              <a:gd name="T4" fmla="*/ 2147483647 w 21600"/>
              <a:gd name="T5" fmla="*/ 1159902081 h 21600"/>
              <a:gd name="T6" fmla="*/ 0 w 21600"/>
              <a:gd name="T7" fmla="*/ 1159902081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square" lIns="50760" tIns="25380" rIns="50760" bIns="2538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r>
              <a:rPr lang="it-IT" sz="2000" b="1" dirty="0">
                <a:latin typeface="Candara" panose="020E0502030303020204" pitchFamily="34" charset="0"/>
              </a:rPr>
              <a:t>La questione è abbastanza controversa e sembra porsi in questi termini:</a:t>
            </a:r>
          </a:p>
          <a:p>
            <a:r>
              <a:rPr lang="it-IT" sz="2000" b="1" dirty="0">
                <a:latin typeface="Candara" panose="020E0502030303020204" pitchFamily="34" charset="0"/>
              </a:rPr>
              <a:t>Il Sole 24 ore, riprendendo le posizioni dell’Anci,  il 1° gennaio scrive che </a:t>
            </a:r>
            <a:r>
              <a:rPr lang="it-IT" sz="2000" dirty="0">
                <a:latin typeface="Candara" panose="020E0502030303020204" pitchFamily="34" charset="0"/>
              </a:rPr>
              <a:t> »fra tagli (110 milioni sul Fondo </a:t>
            </a:r>
            <a:r>
              <a:rPr lang="it-IT" sz="2000" dirty="0" err="1">
                <a:latin typeface="Candara" panose="020E0502030303020204" pitchFamily="34" charset="0"/>
              </a:rPr>
              <a:t>Imu</a:t>
            </a:r>
            <a:r>
              <a:rPr lang="it-IT" sz="2000" dirty="0">
                <a:latin typeface="Candara" panose="020E0502030303020204" pitchFamily="34" charset="0"/>
              </a:rPr>
              <a:t>-Tasi), obblighi di accantonamento (410 milioni in più a garanzia dei buchi della riscossione), spese inevitabili (180 milioni di indennità per i contratti scaduti del personale) e mancate integrazioni di fondi (i 560 milioni della spending 2014 silenziosamente confermati per l’anno prossimo), la legge di Bilancio 2019 presenta ai sindaci un conto che sfiora gli 1,3 miliardi. Se arrivasse ovunque al massimo, l’</a:t>
            </a:r>
            <a:r>
              <a:rPr lang="it-IT" sz="2000" dirty="0" err="1">
                <a:latin typeface="Candara" panose="020E0502030303020204" pitchFamily="34" charset="0"/>
              </a:rPr>
              <a:t>Imu</a:t>
            </a:r>
            <a:r>
              <a:rPr lang="it-IT" sz="2000" dirty="0">
                <a:latin typeface="Candara" panose="020E0502030303020204" pitchFamily="34" charset="0"/>
              </a:rPr>
              <a:t>-Tasi potrebbe raccogliere 2 miliardi in più dei 16,3 che oggi porta nelle casse dei sindaci (a cui se ne aggiungono 4 che vanno direttamente allo Stato). Magari non subito, anche perché l’anno prossimo vanno al voto più di 3mila Comuni.</a:t>
            </a:r>
          </a:p>
          <a:p>
            <a:r>
              <a:rPr lang="it-IT" sz="2000" dirty="0">
                <a:latin typeface="Candara" panose="020E0502030303020204" pitchFamily="34" charset="0"/>
              </a:rPr>
              <a:t>Occorre precisare quanto segue: </a:t>
            </a:r>
            <a:r>
              <a:rPr lang="it-IT" sz="2000" dirty="0" smtClean="0">
                <a:latin typeface="Candara" panose="020E0502030303020204" pitchFamily="34" charset="0"/>
              </a:rPr>
              <a:t>Il taglio </a:t>
            </a:r>
            <a:r>
              <a:rPr lang="it-IT" sz="2000" dirty="0">
                <a:latin typeface="Candara" panose="020E0502030303020204" pitchFamily="34" charset="0"/>
              </a:rPr>
              <a:t>operato dalla Legge di Bilancio sul ristoro del Fondo </a:t>
            </a:r>
            <a:r>
              <a:rPr lang="it-IT" sz="2000" dirty="0" err="1">
                <a:latin typeface="Candara" panose="020E0502030303020204" pitchFamily="34" charset="0"/>
              </a:rPr>
              <a:t>Imu-Tasi</a:t>
            </a:r>
            <a:r>
              <a:rPr lang="it-IT" sz="2000" dirty="0">
                <a:latin typeface="Candara" panose="020E0502030303020204" pitchFamily="34" charset="0"/>
              </a:rPr>
              <a:t> (da 300 a 190 milioni) </a:t>
            </a:r>
            <a:r>
              <a:rPr lang="it-IT" sz="2000" dirty="0" smtClean="0">
                <a:latin typeface="Candara" panose="020E0502030303020204" pitchFamily="34" charset="0"/>
              </a:rPr>
              <a:t> è stato cancellato </a:t>
            </a:r>
            <a:r>
              <a:rPr lang="it-IT" sz="2000" dirty="0">
                <a:latin typeface="Candara" panose="020E0502030303020204" pitchFamily="34" charset="0"/>
              </a:rPr>
              <a:t>con </a:t>
            </a:r>
            <a:r>
              <a:rPr lang="it-IT" sz="2000" dirty="0" smtClean="0">
                <a:latin typeface="Candara" panose="020E0502030303020204" pitchFamily="34" charset="0"/>
              </a:rPr>
              <a:t>un subemendamento al decreto semplificazioni approvato il 24 gennaio in commissione Affari costituzionali e lavori pubblici del Senato.  L'abrogazione del comma 895 evita di dover certificare l'utilizzo del fondo alla voce «contributo investimenti» nella banca dati delle amministrazioni pubbliche. I 300 milioni, dunque, potranno essere impiegati anche per spesa corrente, come accadeva lo scorso anno. Ad </a:t>
            </a:r>
            <a:r>
              <a:rPr lang="it-IT" sz="2000" dirty="0">
                <a:latin typeface="Candara" panose="020E0502030303020204" pitchFamily="34" charset="0"/>
              </a:rPr>
              <a:t>ogni modo, quel taglio riguarda solo circa 1.800 comuni, i quali nel 2012 e 2013 avevano apportato gli aumenti più consistenti alle aliquote </a:t>
            </a:r>
            <a:r>
              <a:rPr lang="it-IT" sz="2000" dirty="0" err="1">
                <a:latin typeface="Candara" panose="020E0502030303020204" pitchFamily="34" charset="0"/>
              </a:rPr>
              <a:t>Imu</a:t>
            </a:r>
            <a:r>
              <a:rPr lang="it-IT" sz="2000" dirty="0">
                <a:latin typeface="Candara" panose="020E0502030303020204" pitchFamily="34" charset="0"/>
              </a:rPr>
              <a:t>, secondo le disposizioni varate dal Governo Monti. Successivamente, nel 2014, con l’introduzione della Tasi e l’eliminazione </a:t>
            </a:r>
            <a:r>
              <a:rPr lang="it-IT" sz="2000" dirty="0" err="1">
                <a:latin typeface="Candara" panose="020E0502030303020204" pitchFamily="34" charset="0"/>
              </a:rPr>
              <a:t>dell’Imu</a:t>
            </a:r>
            <a:r>
              <a:rPr lang="it-IT" sz="2000" dirty="0">
                <a:latin typeface="Candara" panose="020E0502030303020204" pitchFamily="34" charset="0"/>
              </a:rPr>
              <a:t> sulla prima casa, quei 1.800 comuni  hanno perduto gli introiti derivanti dall’applicazione delle aliquote più alte. Poi, la negoziazione tra Anci e Governo ha raggiunto un accordo per operare il </a:t>
            </a:r>
            <a:r>
              <a:rPr lang="it-IT" sz="2000" dirty="0" smtClean="0">
                <a:latin typeface="Candara" panose="020E0502030303020204" pitchFamily="34" charset="0"/>
              </a:rPr>
              <a:t>ristoro. </a:t>
            </a:r>
            <a:endParaRPr lang="it-IT" sz="2000" dirty="0">
              <a:latin typeface="Candara" panose="020E0502030303020204" pitchFamily="34" charset="0"/>
            </a:endParaRPr>
          </a:p>
          <a:p>
            <a:endParaRPr lang="it-IT" sz="1600" dirty="0">
              <a:latin typeface="+mn-lt"/>
            </a:endParaRPr>
          </a:p>
          <a:p>
            <a:r>
              <a:rPr lang="it-IT" sz="1600" dirty="0">
                <a:latin typeface="+mn-lt"/>
              </a:rPr>
              <a:t>   </a:t>
            </a:r>
          </a:p>
          <a:p>
            <a:r>
              <a:rPr lang="it-IT" sz="1600" dirty="0">
                <a:latin typeface="+mn-lt"/>
              </a:rPr>
              <a:t> </a:t>
            </a:r>
          </a:p>
          <a:p>
            <a:pPr eaLnBrk="1" hangingPunct="1">
              <a:lnSpc>
                <a:spcPct val="100000"/>
              </a:lnSpc>
            </a:pPr>
            <a:endParaRPr lang="it-IT" altLang="it-IT" sz="1600" dirty="0">
              <a:solidFill>
                <a:srgbClr val="000000"/>
              </a:solidFill>
              <a:latin typeface="Candara" panose="020E0502030303020204" pitchFamily="34" charset="0"/>
            </a:endParaRPr>
          </a:p>
        </p:txBody>
      </p:sp>
      <p:sp>
        <p:nvSpPr>
          <p:cNvPr id="2" name="Rettangolo 1">
            <a:extLst>
              <a:ext uri="{FF2B5EF4-FFF2-40B4-BE49-F238E27FC236}">
                <a16:creationId xmlns="" xmlns:a16="http://schemas.microsoft.com/office/drawing/2014/main" id="{74D656CD-44E4-4CD6-994D-5BDFD59BBEA5}"/>
              </a:ext>
            </a:extLst>
          </p:cNvPr>
          <p:cNvSpPr/>
          <p:nvPr/>
        </p:nvSpPr>
        <p:spPr>
          <a:xfrm>
            <a:off x="9853136" y="5854204"/>
            <a:ext cx="284052" cy="307777"/>
          </a:xfrm>
          <a:prstGeom prst="rect">
            <a:avLst/>
          </a:prstGeom>
        </p:spPr>
        <p:txBody>
          <a:bodyPr wrap="none">
            <a:spAutoFit/>
          </a:bodyPr>
          <a:lstStyle/>
          <a:p>
            <a:r>
              <a:rPr lang="it-IT" sz="1400" dirty="0">
                <a:solidFill>
                  <a:schemeClr val="bg1"/>
                </a:solidFill>
              </a:rPr>
              <a:t>8</a:t>
            </a:r>
          </a:p>
        </p:txBody>
      </p:sp>
      <p:sp>
        <p:nvSpPr>
          <p:cNvPr id="6" name="Segnaposto numero diapositiva 5"/>
          <p:cNvSpPr>
            <a:spLocks noGrp="1"/>
          </p:cNvSpPr>
          <p:nvPr>
            <p:ph type="sldNum" sz="quarter" idx="12"/>
          </p:nvPr>
        </p:nvSpPr>
        <p:spPr/>
        <p:txBody>
          <a:bodyPr/>
          <a:lstStyle/>
          <a:p>
            <a:fld id="{04367BCE-68C4-48F0-967E-BA0255BE7097}" type="slidenum">
              <a:rPr lang="it-IT" smtClean="0"/>
              <a:pPr/>
              <a:t>5</a:t>
            </a:fld>
            <a:endParaRPr lang="it-IT"/>
          </a:p>
        </p:txBody>
      </p:sp>
    </p:spTree>
    <p:extLst>
      <p:ext uri="{BB962C8B-B14F-4D97-AF65-F5344CB8AC3E}">
        <p14:creationId xmlns="" xmlns:p14="http://schemas.microsoft.com/office/powerpoint/2010/main" val="20897634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reeform 1">
            <a:extLst>
              <a:ext uri="{FF2B5EF4-FFF2-40B4-BE49-F238E27FC236}">
                <a16:creationId xmlns="" xmlns:a16="http://schemas.microsoft.com/office/drawing/2014/main" id="{13DBA2D9-D417-4096-885E-A34570E4CAEA}"/>
              </a:ext>
            </a:extLst>
          </p:cNvPr>
          <p:cNvSpPr>
            <a:spLocks noChangeArrowheads="1"/>
          </p:cNvSpPr>
          <p:nvPr/>
        </p:nvSpPr>
        <p:spPr bwMode="auto">
          <a:xfrm>
            <a:off x="584543" y="201812"/>
            <a:ext cx="10357777" cy="922933"/>
          </a:xfrm>
          <a:custGeom>
            <a:avLst/>
            <a:gdLst>
              <a:gd name="T0" fmla="*/ 0 w 21600"/>
              <a:gd name="T1" fmla="*/ 0 h 21600"/>
              <a:gd name="T2" fmla="*/ 2147483647 w 21600"/>
              <a:gd name="T3" fmla="*/ 0 h 21600"/>
              <a:gd name="T4" fmla="*/ 2147483647 w 21600"/>
              <a:gd name="T5" fmla="*/ 19708642 h 21600"/>
              <a:gd name="T6" fmla="*/ 0 w 21600"/>
              <a:gd name="T7" fmla="*/ 19708642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50760" tIns="25380" rIns="50760" bIns="25380" anchorCtr="1"/>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pPr algn="ctr" eaLnBrk="1">
              <a:lnSpc>
                <a:spcPct val="90000"/>
              </a:lnSpc>
            </a:pPr>
            <a:r>
              <a:rPr lang="it-IT" altLang="it-IT" sz="2400" b="1" dirty="0">
                <a:solidFill>
                  <a:schemeClr val="accent6">
                    <a:lumMod val="50000"/>
                  </a:schemeClr>
                </a:solidFill>
                <a:latin typeface="Candara" panose="020E0502030303020204" pitchFamily="34" charset="0"/>
              </a:rPr>
              <a:t>Tagli ai fondi comunali in cambio dello sblocco delle aliquote?</a:t>
            </a:r>
          </a:p>
          <a:p>
            <a:pPr algn="ctr" eaLnBrk="1">
              <a:lnSpc>
                <a:spcPct val="90000"/>
              </a:lnSpc>
            </a:pPr>
            <a:r>
              <a:rPr lang="it-IT" altLang="it-IT" sz="2400" b="1" dirty="0">
                <a:solidFill>
                  <a:schemeClr val="accent6">
                    <a:lumMod val="50000"/>
                  </a:schemeClr>
                </a:solidFill>
                <a:latin typeface="Candara" panose="020E0502030303020204" pitchFamily="34" charset="0"/>
              </a:rPr>
              <a:t>Segue</a:t>
            </a:r>
          </a:p>
        </p:txBody>
      </p:sp>
      <p:sp>
        <p:nvSpPr>
          <p:cNvPr id="10244" name="Freeform 3">
            <a:extLst>
              <a:ext uri="{FF2B5EF4-FFF2-40B4-BE49-F238E27FC236}">
                <a16:creationId xmlns="" xmlns:a16="http://schemas.microsoft.com/office/drawing/2014/main" id="{84A02EA6-9262-449F-9988-E680957F5A23}"/>
              </a:ext>
            </a:extLst>
          </p:cNvPr>
          <p:cNvSpPr>
            <a:spLocks noChangeArrowheads="1"/>
          </p:cNvSpPr>
          <p:nvPr/>
        </p:nvSpPr>
        <p:spPr bwMode="auto">
          <a:xfrm>
            <a:off x="3995738" y="2481264"/>
            <a:ext cx="3600450" cy="2486025"/>
          </a:xfrm>
          <a:custGeom>
            <a:avLst/>
            <a:gdLst>
              <a:gd name="T0" fmla="*/ 0 w 21600"/>
              <a:gd name="T1" fmla="*/ 0 h 21600"/>
              <a:gd name="T2" fmla="*/ 1066933409 w 21600"/>
              <a:gd name="T3" fmla="*/ 0 h 21600"/>
              <a:gd name="T4" fmla="*/ 1066933409 w 21600"/>
              <a:gd name="T5" fmla="*/ 508668307 h 21600"/>
              <a:gd name="T6" fmla="*/ 0 w 21600"/>
              <a:gd name="T7" fmla="*/ 508668307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000000"/>
                </a:solidFill>
                <a:round/>
                <a:headEnd/>
                <a:tailEnd/>
              </a14:hiddenLine>
            </a:ext>
          </a:extLst>
        </p:spPr>
        <p:txBody>
          <a:bodyPr wrap="none" anchor="ctr"/>
          <a:lstStyle/>
          <a:p>
            <a:endParaRPr lang="it-IT" sz="1350"/>
          </a:p>
        </p:txBody>
      </p:sp>
      <p:sp>
        <p:nvSpPr>
          <p:cNvPr id="10245" name="Freeform 4">
            <a:extLst>
              <a:ext uri="{FF2B5EF4-FFF2-40B4-BE49-F238E27FC236}">
                <a16:creationId xmlns="" xmlns:a16="http://schemas.microsoft.com/office/drawing/2014/main" id="{3E88C27D-EDC5-433D-B206-8CD3671D59B5}"/>
              </a:ext>
            </a:extLst>
          </p:cNvPr>
          <p:cNvSpPr>
            <a:spLocks noChangeArrowheads="1"/>
          </p:cNvSpPr>
          <p:nvPr/>
        </p:nvSpPr>
        <p:spPr bwMode="auto">
          <a:xfrm>
            <a:off x="1" y="1384182"/>
            <a:ext cx="11971090" cy="6637674"/>
          </a:xfrm>
          <a:custGeom>
            <a:avLst/>
            <a:gdLst>
              <a:gd name="T0" fmla="*/ 0 w 21600"/>
              <a:gd name="T1" fmla="*/ 0 h 21600"/>
              <a:gd name="T2" fmla="*/ 2147483647 w 21600"/>
              <a:gd name="T3" fmla="*/ 0 h 21600"/>
              <a:gd name="T4" fmla="*/ 2147483647 w 21600"/>
              <a:gd name="T5" fmla="*/ 1159902081 h 21600"/>
              <a:gd name="T6" fmla="*/ 0 w 21600"/>
              <a:gd name="T7" fmla="*/ 1159902081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square" lIns="50760" tIns="25380" rIns="50760" bIns="2538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endParaRPr lang="it-IT" sz="1600" b="1" dirty="0">
              <a:latin typeface="+mn-lt"/>
            </a:endParaRPr>
          </a:p>
          <a:p>
            <a:endParaRPr lang="it-IT" sz="1600" b="1" dirty="0">
              <a:latin typeface="+mn-lt"/>
            </a:endParaRPr>
          </a:p>
          <a:p>
            <a:r>
              <a:rPr lang="it-IT" sz="2000" dirty="0">
                <a:latin typeface="Candara" panose="020E0502030303020204" pitchFamily="34" charset="0"/>
              </a:rPr>
              <a:t>Relativamente ai 410 milioni in più per l’accantonamento a valere sul Fondo Crediti di Dubbia Esigibilità (FCDE), va ricordato che la normativa posta in essere precedentemente alla nuova legge di Bilancio prevedeva un inserimento graduale del Fondo crediti dubbia esigibilità all'interno del bilancio di previsione, riconoscendo la possibilità di non accantonare integralmente nel fondo l'intero importo determinato con la media quinquennale, ma una percentuale dello stesso, peraltro recentemente così modificata dalla legge di bilancio 2018: il 1° anno (2018) una quota pari al 75%; il secondo (2019) una quota pari all’85% e il terzo anno (2020) una quota pari al 95%. La Legge di Bilancio 2019 agevola i comuni, riducendo la quota di accantonamento FCDE di cinque punti percentuali, dal 85% all’80</a:t>
            </a:r>
            <a:r>
              <a:rPr lang="it-IT" sz="2000" dirty="0" smtClean="0">
                <a:latin typeface="Candara" panose="020E0502030303020204" pitchFamily="34" charset="0"/>
              </a:rPr>
              <a:t>% (solo per gli enti che dimostrano il rispetto dei tempi di pagamento e riducono il debito commerciale), </a:t>
            </a:r>
            <a:r>
              <a:rPr lang="it-IT" sz="2000" dirty="0">
                <a:latin typeface="Candara" panose="020E0502030303020204" pitchFamily="34" charset="0"/>
              </a:rPr>
              <a:t>rispetto a quanto previsto dalla normativa precedente. Non si tratta di un taglio di risorse effettuato dal governo a valere sul 2019.  </a:t>
            </a:r>
          </a:p>
          <a:p>
            <a:endParaRPr lang="it-IT" sz="2000" b="1" dirty="0">
              <a:latin typeface="Candara" panose="020E0502030303020204" pitchFamily="34" charset="0"/>
            </a:endParaRPr>
          </a:p>
          <a:p>
            <a:r>
              <a:rPr lang="it-IT" sz="2000" b="1" dirty="0">
                <a:latin typeface="Candara" panose="020E0502030303020204" pitchFamily="34" charset="0"/>
              </a:rPr>
              <a:t>Per quanto riguarda il taglio di 564 milioni che i comuni hanno subito, si tratta della spending review (Decreto n. 66/2014) effettuata nel 2014 a carico di tutte le amministrazioni pubbliche per 4 anni, poi confermata anche per il 2018 e 2019.  </a:t>
            </a:r>
            <a:endParaRPr lang="it-IT" sz="2000" dirty="0">
              <a:latin typeface="Candara" panose="020E0502030303020204" pitchFamily="34" charset="0"/>
            </a:endParaRPr>
          </a:p>
          <a:p>
            <a:r>
              <a:rPr lang="it-IT" sz="2000" dirty="0">
                <a:latin typeface="Candara" panose="020E0502030303020204" pitchFamily="34" charset="0"/>
              </a:rPr>
              <a:t>Va detto che una quota delle risorse tagliate riguarda la spesa corrente destinata ad interventi di spending review, e cioè acquisto e manutenzione di Auto blu, Consulenze, spese di Rappresentanza, ecc.  </a:t>
            </a:r>
          </a:p>
          <a:p>
            <a:r>
              <a:rPr lang="it-IT" sz="2000" dirty="0">
                <a:latin typeface="Candara" panose="020E0502030303020204" pitchFamily="34" charset="0"/>
              </a:rPr>
              <a:t> </a:t>
            </a:r>
          </a:p>
          <a:p>
            <a:r>
              <a:rPr lang="it-IT" sz="2000" dirty="0">
                <a:latin typeface="Candara" panose="020E0502030303020204" pitchFamily="34" charset="0"/>
              </a:rPr>
              <a:t>   </a:t>
            </a:r>
          </a:p>
          <a:p>
            <a:r>
              <a:rPr lang="it-IT" sz="2000" dirty="0">
                <a:latin typeface="Candara" panose="020E0502030303020204" pitchFamily="34" charset="0"/>
              </a:rPr>
              <a:t> </a:t>
            </a:r>
          </a:p>
          <a:p>
            <a:pPr eaLnBrk="1" hangingPunct="1">
              <a:lnSpc>
                <a:spcPct val="100000"/>
              </a:lnSpc>
            </a:pPr>
            <a:endParaRPr lang="it-IT" altLang="it-IT" sz="1600" dirty="0">
              <a:solidFill>
                <a:srgbClr val="000000"/>
              </a:solidFill>
              <a:latin typeface="Candara" panose="020E0502030303020204" pitchFamily="34" charset="0"/>
            </a:endParaRPr>
          </a:p>
        </p:txBody>
      </p:sp>
      <p:sp>
        <p:nvSpPr>
          <p:cNvPr id="2" name="Rettangolo 1">
            <a:extLst>
              <a:ext uri="{FF2B5EF4-FFF2-40B4-BE49-F238E27FC236}">
                <a16:creationId xmlns="" xmlns:a16="http://schemas.microsoft.com/office/drawing/2014/main" id="{74D656CD-44E4-4CD6-994D-5BDFD59BBEA5}"/>
              </a:ext>
            </a:extLst>
          </p:cNvPr>
          <p:cNvSpPr/>
          <p:nvPr/>
        </p:nvSpPr>
        <p:spPr>
          <a:xfrm>
            <a:off x="9853136" y="5854204"/>
            <a:ext cx="284052" cy="307777"/>
          </a:xfrm>
          <a:prstGeom prst="rect">
            <a:avLst/>
          </a:prstGeom>
        </p:spPr>
        <p:txBody>
          <a:bodyPr wrap="none">
            <a:spAutoFit/>
          </a:bodyPr>
          <a:lstStyle/>
          <a:p>
            <a:r>
              <a:rPr lang="it-IT" sz="1400" dirty="0">
                <a:solidFill>
                  <a:schemeClr val="bg1"/>
                </a:solidFill>
              </a:rPr>
              <a:t>8</a:t>
            </a:r>
          </a:p>
        </p:txBody>
      </p:sp>
      <p:sp>
        <p:nvSpPr>
          <p:cNvPr id="6" name="Segnaposto numero diapositiva 5"/>
          <p:cNvSpPr>
            <a:spLocks noGrp="1"/>
          </p:cNvSpPr>
          <p:nvPr>
            <p:ph type="sldNum" sz="quarter" idx="12"/>
          </p:nvPr>
        </p:nvSpPr>
        <p:spPr/>
        <p:txBody>
          <a:bodyPr/>
          <a:lstStyle/>
          <a:p>
            <a:fld id="{04367BCE-68C4-48F0-967E-BA0255BE7097}" type="slidenum">
              <a:rPr lang="it-IT" smtClean="0"/>
              <a:pPr/>
              <a:t>6</a:t>
            </a:fld>
            <a:endParaRPr lang="it-IT"/>
          </a:p>
        </p:txBody>
      </p:sp>
    </p:spTree>
    <p:extLst>
      <p:ext uri="{BB962C8B-B14F-4D97-AF65-F5344CB8AC3E}">
        <p14:creationId xmlns="" xmlns:p14="http://schemas.microsoft.com/office/powerpoint/2010/main" val="1705910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reeform 1">
            <a:extLst>
              <a:ext uri="{FF2B5EF4-FFF2-40B4-BE49-F238E27FC236}">
                <a16:creationId xmlns="" xmlns:a16="http://schemas.microsoft.com/office/drawing/2014/main" id="{13DBA2D9-D417-4096-885E-A34570E4CAEA}"/>
              </a:ext>
            </a:extLst>
          </p:cNvPr>
          <p:cNvSpPr>
            <a:spLocks noChangeArrowheads="1"/>
          </p:cNvSpPr>
          <p:nvPr/>
        </p:nvSpPr>
        <p:spPr bwMode="auto">
          <a:xfrm>
            <a:off x="584543" y="201812"/>
            <a:ext cx="10357777" cy="922933"/>
          </a:xfrm>
          <a:custGeom>
            <a:avLst/>
            <a:gdLst>
              <a:gd name="T0" fmla="*/ 0 w 21600"/>
              <a:gd name="T1" fmla="*/ 0 h 21600"/>
              <a:gd name="T2" fmla="*/ 2147483647 w 21600"/>
              <a:gd name="T3" fmla="*/ 0 h 21600"/>
              <a:gd name="T4" fmla="*/ 2147483647 w 21600"/>
              <a:gd name="T5" fmla="*/ 19708642 h 21600"/>
              <a:gd name="T6" fmla="*/ 0 w 21600"/>
              <a:gd name="T7" fmla="*/ 19708642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50760" tIns="25380" rIns="50760" bIns="25380" anchorCtr="1"/>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pPr algn="ctr" eaLnBrk="1">
              <a:lnSpc>
                <a:spcPct val="90000"/>
              </a:lnSpc>
            </a:pPr>
            <a:r>
              <a:rPr lang="it-IT" altLang="it-IT" sz="2400" b="1" dirty="0">
                <a:solidFill>
                  <a:schemeClr val="accent6">
                    <a:lumMod val="50000"/>
                  </a:schemeClr>
                </a:solidFill>
                <a:latin typeface="Candara" panose="020E0502030303020204" pitchFamily="34" charset="0"/>
              </a:rPr>
              <a:t>Povertà e reddito di cittadinanza</a:t>
            </a:r>
          </a:p>
        </p:txBody>
      </p:sp>
      <p:sp>
        <p:nvSpPr>
          <p:cNvPr id="10244" name="Freeform 3">
            <a:extLst>
              <a:ext uri="{FF2B5EF4-FFF2-40B4-BE49-F238E27FC236}">
                <a16:creationId xmlns="" xmlns:a16="http://schemas.microsoft.com/office/drawing/2014/main" id="{84A02EA6-9262-449F-9988-E680957F5A23}"/>
              </a:ext>
            </a:extLst>
          </p:cNvPr>
          <p:cNvSpPr>
            <a:spLocks noChangeArrowheads="1"/>
          </p:cNvSpPr>
          <p:nvPr/>
        </p:nvSpPr>
        <p:spPr bwMode="auto">
          <a:xfrm>
            <a:off x="3995738" y="2481264"/>
            <a:ext cx="3600450" cy="2486025"/>
          </a:xfrm>
          <a:custGeom>
            <a:avLst/>
            <a:gdLst>
              <a:gd name="T0" fmla="*/ 0 w 21600"/>
              <a:gd name="T1" fmla="*/ 0 h 21600"/>
              <a:gd name="T2" fmla="*/ 1066933409 w 21600"/>
              <a:gd name="T3" fmla="*/ 0 h 21600"/>
              <a:gd name="T4" fmla="*/ 1066933409 w 21600"/>
              <a:gd name="T5" fmla="*/ 508668307 h 21600"/>
              <a:gd name="T6" fmla="*/ 0 w 21600"/>
              <a:gd name="T7" fmla="*/ 508668307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000000"/>
                </a:solidFill>
                <a:round/>
                <a:headEnd/>
                <a:tailEnd/>
              </a14:hiddenLine>
            </a:ext>
          </a:extLst>
        </p:spPr>
        <p:txBody>
          <a:bodyPr wrap="none" anchor="ctr"/>
          <a:lstStyle/>
          <a:p>
            <a:endParaRPr lang="it-IT" sz="1350"/>
          </a:p>
        </p:txBody>
      </p:sp>
      <p:sp>
        <p:nvSpPr>
          <p:cNvPr id="10245" name="Freeform 4">
            <a:extLst>
              <a:ext uri="{FF2B5EF4-FFF2-40B4-BE49-F238E27FC236}">
                <a16:creationId xmlns="" xmlns:a16="http://schemas.microsoft.com/office/drawing/2014/main" id="{3E88C27D-EDC5-433D-B206-8CD3671D59B5}"/>
              </a:ext>
            </a:extLst>
          </p:cNvPr>
          <p:cNvSpPr>
            <a:spLocks noChangeArrowheads="1"/>
          </p:cNvSpPr>
          <p:nvPr/>
        </p:nvSpPr>
        <p:spPr bwMode="auto">
          <a:xfrm>
            <a:off x="1037312" y="1248936"/>
            <a:ext cx="9261738" cy="4052351"/>
          </a:xfrm>
          <a:custGeom>
            <a:avLst/>
            <a:gdLst>
              <a:gd name="T0" fmla="*/ 0 w 21600"/>
              <a:gd name="T1" fmla="*/ 0 h 21600"/>
              <a:gd name="T2" fmla="*/ 2147483647 w 21600"/>
              <a:gd name="T3" fmla="*/ 0 h 21600"/>
              <a:gd name="T4" fmla="*/ 2147483647 w 21600"/>
              <a:gd name="T5" fmla="*/ 1159902081 h 21600"/>
              <a:gd name="T6" fmla="*/ 0 w 21600"/>
              <a:gd name="T7" fmla="*/ 1159902081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square" lIns="50760" tIns="25380" rIns="50760" bIns="2538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r>
              <a:rPr lang="it-IT" sz="2000" dirty="0">
                <a:latin typeface="Candara" panose="020E0502030303020204" pitchFamily="34" charset="0"/>
              </a:rPr>
              <a:t>In Italia, nel 2017, erano in povertà 1.778.000 famiglie, 5.058.000 individui, 1 su 12 residenti. Dal 2007 gli individui poveri sono aumentati di più di due volte e mezzo, dal 3,1% al 8,4% dei residenti, e ancora tendono ad aumentare (ISTAT, 2018). </a:t>
            </a:r>
          </a:p>
          <a:p>
            <a:endParaRPr lang="it-IT" sz="2000" dirty="0">
              <a:latin typeface="Candara" panose="020E0502030303020204" pitchFamily="34" charset="0"/>
            </a:endParaRPr>
          </a:p>
          <a:p>
            <a:r>
              <a:rPr lang="it-IT" sz="2000" dirty="0">
                <a:latin typeface="Candara" panose="020E0502030303020204" pitchFamily="34" charset="0"/>
              </a:rPr>
              <a:t>Si tratta di individui in povertà assoluta, i cui redditi sono al di sotto della soglia che l’Istat pone come necessaria per poter acquisire i beni e servizi necessari per poter condurre una vita minimamente dignitosa. Tale soglia varia nei vari contesti territoriali (ripartizione geografica), da 554 a 817 euro individuo/mese in rapporto al costo della vita, e varia poi in rapporto alla composizione della famiglia.</a:t>
            </a:r>
          </a:p>
          <a:p>
            <a:endParaRPr lang="it-IT" sz="2000" dirty="0">
              <a:latin typeface="Candara" panose="020E0502030303020204" pitchFamily="34" charset="0"/>
            </a:endParaRPr>
          </a:p>
          <a:p>
            <a:r>
              <a:rPr lang="it-IT" sz="2000" dirty="0">
                <a:latin typeface="Candara" panose="020E0502030303020204" pitchFamily="34" charset="0"/>
              </a:rPr>
              <a:t>Allo stesso tempo, secondo l’ISTAT, nel 2016, l’economia non osservata (sommerso economico e attività illegali) a livello Italia vale circa 210 miliardi di euro, pari al 12,4% del Pil. </a:t>
            </a:r>
          </a:p>
        </p:txBody>
      </p:sp>
      <p:sp>
        <p:nvSpPr>
          <p:cNvPr id="2" name="Rettangolo 1">
            <a:extLst>
              <a:ext uri="{FF2B5EF4-FFF2-40B4-BE49-F238E27FC236}">
                <a16:creationId xmlns="" xmlns:a16="http://schemas.microsoft.com/office/drawing/2014/main" id="{74D656CD-44E4-4CD6-994D-5BDFD59BBEA5}"/>
              </a:ext>
            </a:extLst>
          </p:cNvPr>
          <p:cNvSpPr/>
          <p:nvPr/>
        </p:nvSpPr>
        <p:spPr>
          <a:xfrm>
            <a:off x="9853136" y="5854204"/>
            <a:ext cx="284052" cy="307777"/>
          </a:xfrm>
          <a:prstGeom prst="rect">
            <a:avLst/>
          </a:prstGeom>
        </p:spPr>
        <p:txBody>
          <a:bodyPr wrap="none">
            <a:spAutoFit/>
          </a:bodyPr>
          <a:lstStyle/>
          <a:p>
            <a:r>
              <a:rPr lang="it-IT" sz="1400" dirty="0">
                <a:solidFill>
                  <a:schemeClr val="bg1"/>
                </a:solidFill>
              </a:rPr>
              <a:t>8</a:t>
            </a:r>
          </a:p>
        </p:txBody>
      </p:sp>
      <p:sp>
        <p:nvSpPr>
          <p:cNvPr id="6" name="Segnaposto numero diapositiva 5"/>
          <p:cNvSpPr>
            <a:spLocks noGrp="1"/>
          </p:cNvSpPr>
          <p:nvPr>
            <p:ph type="sldNum" sz="quarter" idx="12"/>
          </p:nvPr>
        </p:nvSpPr>
        <p:spPr/>
        <p:txBody>
          <a:bodyPr/>
          <a:lstStyle/>
          <a:p>
            <a:fld id="{04367BCE-68C4-48F0-967E-BA0255BE7097}" type="slidenum">
              <a:rPr lang="it-IT" smtClean="0"/>
              <a:pPr/>
              <a:t>7</a:t>
            </a:fld>
            <a:endParaRPr lang="it-IT"/>
          </a:p>
        </p:txBody>
      </p:sp>
    </p:spTree>
    <p:extLst>
      <p:ext uri="{BB962C8B-B14F-4D97-AF65-F5344CB8AC3E}">
        <p14:creationId xmlns="" xmlns:p14="http://schemas.microsoft.com/office/powerpoint/2010/main" val="203584985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reeform 1">
            <a:extLst>
              <a:ext uri="{FF2B5EF4-FFF2-40B4-BE49-F238E27FC236}">
                <a16:creationId xmlns="" xmlns:a16="http://schemas.microsoft.com/office/drawing/2014/main" id="{13DBA2D9-D417-4096-885E-A34570E4CAEA}"/>
              </a:ext>
            </a:extLst>
          </p:cNvPr>
          <p:cNvSpPr>
            <a:spLocks noChangeArrowheads="1"/>
          </p:cNvSpPr>
          <p:nvPr/>
        </p:nvSpPr>
        <p:spPr bwMode="auto">
          <a:xfrm>
            <a:off x="584543" y="201812"/>
            <a:ext cx="10357777" cy="922933"/>
          </a:xfrm>
          <a:custGeom>
            <a:avLst/>
            <a:gdLst>
              <a:gd name="T0" fmla="*/ 0 w 21600"/>
              <a:gd name="T1" fmla="*/ 0 h 21600"/>
              <a:gd name="T2" fmla="*/ 2147483647 w 21600"/>
              <a:gd name="T3" fmla="*/ 0 h 21600"/>
              <a:gd name="T4" fmla="*/ 2147483647 w 21600"/>
              <a:gd name="T5" fmla="*/ 19708642 h 21600"/>
              <a:gd name="T6" fmla="*/ 0 w 21600"/>
              <a:gd name="T7" fmla="*/ 19708642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50760" tIns="25380" rIns="50760" bIns="25380" anchorCtr="1"/>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pPr algn="ctr" eaLnBrk="1">
              <a:lnSpc>
                <a:spcPct val="90000"/>
              </a:lnSpc>
            </a:pPr>
            <a:r>
              <a:rPr lang="it-IT" altLang="it-IT" sz="2400" b="1" dirty="0">
                <a:solidFill>
                  <a:schemeClr val="accent6">
                    <a:lumMod val="50000"/>
                  </a:schemeClr>
                </a:solidFill>
                <a:latin typeface="Candara" panose="020E0502030303020204" pitchFamily="34" charset="0"/>
              </a:rPr>
              <a:t>Il reddito di cittadinanza e i possibili beneficiari</a:t>
            </a:r>
          </a:p>
        </p:txBody>
      </p:sp>
      <p:sp>
        <p:nvSpPr>
          <p:cNvPr id="10244" name="Freeform 3">
            <a:extLst>
              <a:ext uri="{FF2B5EF4-FFF2-40B4-BE49-F238E27FC236}">
                <a16:creationId xmlns="" xmlns:a16="http://schemas.microsoft.com/office/drawing/2014/main" id="{84A02EA6-9262-449F-9988-E680957F5A23}"/>
              </a:ext>
            </a:extLst>
          </p:cNvPr>
          <p:cNvSpPr>
            <a:spLocks noChangeArrowheads="1"/>
          </p:cNvSpPr>
          <p:nvPr/>
        </p:nvSpPr>
        <p:spPr bwMode="auto">
          <a:xfrm>
            <a:off x="3995738" y="2481264"/>
            <a:ext cx="3600450" cy="2486025"/>
          </a:xfrm>
          <a:custGeom>
            <a:avLst/>
            <a:gdLst>
              <a:gd name="T0" fmla="*/ 0 w 21600"/>
              <a:gd name="T1" fmla="*/ 0 h 21600"/>
              <a:gd name="T2" fmla="*/ 1066933409 w 21600"/>
              <a:gd name="T3" fmla="*/ 0 h 21600"/>
              <a:gd name="T4" fmla="*/ 1066933409 w 21600"/>
              <a:gd name="T5" fmla="*/ 508668307 h 21600"/>
              <a:gd name="T6" fmla="*/ 0 w 21600"/>
              <a:gd name="T7" fmla="*/ 508668307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000000"/>
                </a:solidFill>
                <a:round/>
                <a:headEnd/>
                <a:tailEnd/>
              </a14:hiddenLine>
            </a:ext>
          </a:extLst>
        </p:spPr>
        <p:txBody>
          <a:bodyPr wrap="none" anchor="ctr"/>
          <a:lstStyle/>
          <a:p>
            <a:endParaRPr lang="it-IT" sz="1350"/>
          </a:p>
        </p:txBody>
      </p:sp>
      <p:sp>
        <p:nvSpPr>
          <p:cNvPr id="10245" name="Freeform 4">
            <a:extLst>
              <a:ext uri="{FF2B5EF4-FFF2-40B4-BE49-F238E27FC236}">
                <a16:creationId xmlns="" xmlns:a16="http://schemas.microsoft.com/office/drawing/2014/main" id="{3E88C27D-EDC5-433D-B206-8CD3671D59B5}"/>
              </a:ext>
            </a:extLst>
          </p:cNvPr>
          <p:cNvSpPr>
            <a:spLocks noChangeArrowheads="1"/>
          </p:cNvSpPr>
          <p:nvPr/>
        </p:nvSpPr>
        <p:spPr bwMode="auto">
          <a:xfrm>
            <a:off x="1568918" y="1259841"/>
            <a:ext cx="8426245" cy="3744574"/>
          </a:xfrm>
          <a:custGeom>
            <a:avLst/>
            <a:gdLst>
              <a:gd name="T0" fmla="*/ 0 w 21600"/>
              <a:gd name="T1" fmla="*/ 0 h 21600"/>
              <a:gd name="T2" fmla="*/ 2147483647 w 21600"/>
              <a:gd name="T3" fmla="*/ 0 h 21600"/>
              <a:gd name="T4" fmla="*/ 2147483647 w 21600"/>
              <a:gd name="T5" fmla="*/ 1159902081 h 21600"/>
              <a:gd name="T6" fmla="*/ 0 w 21600"/>
              <a:gd name="T7" fmla="*/ 1159902081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square" lIns="50760" tIns="25380" rIns="50760" bIns="2538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endParaRPr lang="it-IT" sz="2000" dirty="0">
              <a:latin typeface="Candara" panose="020E0502030303020204" pitchFamily="34" charset="0"/>
            </a:endParaRPr>
          </a:p>
          <a:p>
            <a:r>
              <a:rPr lang="it-IT" sz="2000" dirty="0">
                <a:latin typeface="Candara" panose="020E0502030303020204" pitchFamily="34" charset="0"/>
              </a:rPr>
              <a:t>In base alle stime effettuate dal Ministero dell’Economia e delle Finanze (MEF) relativamente al Reddito di cittadinanza (bozza di decreto del 4 gennaio 2019), per il 2019 le famiglie beneficiarie saranno 1.437.000 famiglie.</a:t>
            </a:r>
          </a:p>
          <a:p>
            <a:r>
              <a:rPr lang="it-IT" sz="2000" dirty="0">
                <a:latin typeface="Candara" panose="020E0502030303020204" pitchFamily="34" charset="0"/>
              </a:rPr>
              <a:t> I nuclei composti da una sola persona saranno 387 mila, circa un quarto del totale.</a:t>
            </a:r>
          </a:p>
          <a:p>
            <a:endParaRPr lang="it-IT" sz="2000" dirty="0">
              <a:latin typeface="Candara" panose="020E0502030303020204" pitchFamily="34" charset="0"/>
            </a:endParaRPr>
          </a:p>
          <a:p>
            <a:r>
              <a:rPr lang="it-IT" sz="2000" dirty="0">
                <a:latin typeface="Candara" panose="020E0502030303020204" pitchFamily="34" charset="0"/>
              </a:rPr>
              <a:t>Circa 198mila le famiglie con 5 o più componenti.</a:t>
            </a:r>
          </a:p>
          <a:p>
            <a:endParaRPr lang="it-IT" sz="2000" dirty="0">
              <a:latin typeface="Candara" panose="020E0502030303020204" pitchFamily="34" charset="0"/>
            </a:endParaRPr>
          </a:p>
          <a:p>
            <a:r>
              <a:rPr lang="it-IT" sz="2000" dirty="0">
                <a:latin typeface="Candara" panose="020E0502030303020204" pitchFamily="34" charset="0"/>
              </a:rPr>
              <a:t>Il 47% beneficiari teorici risiede al Centro – Nord, il 53% nelle Isole e al Sud, con in testa la Campania.</a:t>
            </a:r>
          </a:p>
          <a:p>
            <a:endParaRPr lang="it-IT" sz="2000" dirty="0">
              <a:latin typeface="Candara" panose="020E0502030303020204" pitchFamily="34" charset="0"/>
            </a:endParaRPr>
          </a:p>
        </p:txBody>
      </p:sp>
      <p:sp>
        <p:nvSpPr>
          <p:cNvPr id="2" name="Rettangolo 1">
            <a:extLst>
              <a:ext uri="{FF2B5EF4-FFF2-40B4-BE49-F238E27FC236}">
                <a16:creationId xmlns="" xmlns:a16="http://schemas.microsoft.com/office/drawing/2014/main" id="{74D656CD-44E4-4CD6-994D-5BDFD59BBEA5}"/>
              </a:ext>
            </a:extLst>
          </p:cNvPr>
          <p:cNvSpPr/>
          <p:nvPr/>
        </p:nvSpPr>
        <p:spPr>
          <a:xfrm>
            <a:off x="9853136" y="5854204"/>
            <a:ext cx="284052" cy="307777"/>
          </a:xfrm>
          <a:prstGeom prst="rect">
            <a:avLst/>
          </a:prstGeom>
        </p:spPr>
        <p:txBody>
          <a:bodyPr wrap="none">
            <a:spAutoFit/>
          </a:bodyPr>
          <a:lstStyle/>
          <a:p>
            <a:r>
              <a:rPr lang="it-IT" sz="1400" dirty="0">
                <a:solidFill>
                  <a:schemeClr val="bg1"/>
                </a:solidFill>
              </a:rPr>
              <a:t>8</a:t>
            </a:r>
          </a:p>
        </p:txBody>
      </p:sp>
      <p:sp>
        <p:nvSpPr>
          <p:cNvPr id="6" name="Segnaposto numero diapositiva 5"/>
          <p:cNvSpPr>
            <a:spLocks noGrp="1"/>
          </p:cNvSpPr>
          <p:nvPr>
            <p:ph type="sldNum" sz="quarter" idx="12"/>
          </p:nvPr>
        </p:nvSpPr>
        <p:spPr/>
        <p:txBody>
          <a:bodyPr/>
          <a:lstStyle/>
          <a:p>
            <a:fld id="{04367BCE-68C4-48F0-967E-BA0255BE7097}" type="slidenum">
              <a:rPr lang="it-IT" smtClean="0"/>
              <a:pPr/>
              <a:t>8</a:t>
            </a:fld>
            <a:endParaRPr lang="it-IT"/>
          </a:p>
        </p:txBody>
      </p:sp>
    </p:spTree>
    <p:extLst>
      <p:ext uri="{BB962C8B-B14F-4D97-AF65-F5344CB8AC3E}">
        <p14:creationId xmlns="" xmlns:p14="http://schemas.microsoft.com/office/powerpoint/2010/main" val="34484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reeform 1">
            <a:extLst>
              <a:ext uri="{FF2B5EF4-FFF2-40B4-BE49-F238E27FC236}">
                <a16:creationId xmlns="" xmlns:a16="http://schemas.microsoft.com/office/drawing/2014/main" id="{13DBA2D9-D417-4096-885E-A34570E4CAEA}"/>
              </a:ext>
            </a:extLst>
          </p:cNvPr>
          <p:cNvSpPr>
            <a:spLocks noChangeArrowheads="1"/>
          </p:cNvSpPr>
          <p:nvPr/>
        </p:nvSpPr>
        <p:spPr bwMode="auto">
          <a:xfrm>
            <a:off x="584543" y="201812"/>
            <a:ext cx="10357777" cy="922933"/>
          </a:xfrm>
          <a:custGeom>
            <a:avLst/>
            <a:gdLst>
              <a:gd name="T0" fmla="*/ 0 w 21600"/>
              <a:gd name="T1" fmla="*/ 0 h 21600"/>
              <a:gd name="T2" fmla="*/ 2147483647 w 21600"/>
              <a:gd name="T3" fmla="*/ 0 h 21600"/>
              <a:gd name="T4" fmla="*/ 2147483647 w 21600"/>
              <a:gd name="T5" fmla="*/ 19708642 h 21600"/>
              <a:gd name="T6" fmla="*/ 0 w 21600"/>
              <a:gd name="T7" fmla="*/ 19708642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50760" tIns="25380" rIns="50760" bIns="25380" anchorCtr="1"/>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pPr algn="ctr" eaLnBrk="1">
              <a:lnSpc>
                <a:spcPct val="90000"/>
              </a:lnSpc>
            </a:pPr>
            <a:r>
              <a:rPr lang="it-IT" altLang="it-IT" sz="2400" b="1" dirty="0">
                <a:solidFill>
                  <a:schemeClr val="accent6">
                    <a:lumMod val="50000"/>
                  </a:schemeClr>
                </a:solidFill>
                <a:latin typeface="Candara" panose="020E0502030303020204" pitchFamily="34" charset="0"/>
              </a:rPr>
              <a:t>Il reddito di cittadinanza: i benefici</a:t>
            </a:r>
          </a:p>
        </p:txBody>
      </p:sp>
      <p:sp>
        <p:nvSpPr>
          <p:cNvPr id="10244" name="Freeform 3">
            <a:extLst>
              <a:ext uri="{FF2B5EF4-FFF2-40B4-BE49-F238E27FC236}">
                <a16:creationId xmlns="" xmlns:a16="http://schemas.microsoft.com/office/drawing/2014/main" id="{84A02EA6-9262-449F-9988-E680957F5A23}"/>
              </a:ext>
            </a:extLst>
          </p:cNvPr>
          <p:cNvSpPr>
            <a:spLocks noChangeArrowheads="1"/>
          </p:cNvSpPr>
          <p:nvPr/>
        </p:nvSpPr>
        <p:spPr bwMode="auto">
          <a:xfrm>
            <a:off x="3995738" y="2481264"/>
            <a:ext cx="3600450" cy="2486025"/>
          </a:xfrm>
          <a:custGeom>
            <a:avLst/>
            <a:gdLst>
              <a:gd name="T0" fmla="*/ 0 w 21600"/>
              <a:gd name="T1" fmla="*/ 0 h 21600"/>
              <a:gd name="T2" fmla="*/ 1066933409 w 21600"/>
              <a:gd name="T3" fmla="*/ 0 h 21600"/>
              <a:gd name="T4" fmla="*/ 1066933409 w 21600"/>
              <a:gd name="T5" fmla="*/ 508668307 h 21600"/>
              <a:gd name="T6" fmla="*/ 0 w 21600"/>
              <a:gd name="T7" fmla="*/ 508668307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000000"/>
                </a:solidFill>
                <a:round/>
                <a:headEnd/>
                <a:tailEnd/>
              </a14:hiddenLine>
            </a:ext>
          </a:extLst>
        </p:spPr>
        <p:txBody>
          <a:bodyPr wrap="none" anchor="ctr"/>
          <a:lstStyle/>
          <a:p>
            <a:endParaRPr lang="it-IT" sz="1350"/>
          </a:p>
        </p:txBody>
      </p:sp>
      <p:sp>
        <p:nvSpPr>
          <p:cNvPr id="10245" name="Freeform 4">
            <a:extLst>
              <a:ext uri="{FF2B5EF4-FFF2-40B4-BE49-F238E27FC236}">
                <a16:creationId xmlns="" xmlns:a16="http://schemas.microsoft.com/office/drawing/2014/main" id="{3E88C27D-EDC5-433D-B206-8CD3671D59B5}"/>
              </a:ext>
            </a:extLst>
          </p:cNvPr>
          <p:cNvSpPr>
            <a:spLocks noChangeArrowheads="1"/>
          </p:cNvSpPr>
          <p:nvPr/>
        </p:nvSpPr>
        <p:spPr bwMode="auto">
          <a:xfrm>
            <a:off x="1568918" y="1253492"/>
            <a:ext cx="8426245" cy="5252680"/>
          </a:xfrm>
          <a:custGeom>
            <a:avLst/>
            <a:gdLst>
              <a:gd name="T0" fmla="*/ 0 w 21600"/>
              <a:gd name="T1" fmla="*/ 0 h 21600"/>
              <a:gd name="T2" fmla="*/ 2147483647 w 21600"/>
              <a:gd name="T3" fmla="*/ 0 h 21600"/>
              <a:gd name="T4" fmla="*/ 2147483647 w 21600"/>
              <a:gd name="T5" fmla="*/ 1159902081 h 21600"/>
              <a:gd name="T6" fmla="*/ 0 w 21600"/>
              <a:gd name="T7" fmla="*/ 1159902081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square" lIns="50760" tIns="25380" rIns="50760" bIns="2538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endParaRPr lang="it-IT" sz="2000" b="1" dirty="0">
              <a:latin typeface="Candara" panose="020E0502030303020204" pitchFamily="34" charset="0"/>
            </a:endParaRPr>
          </a:p>
          <a:p>
            <a:r>
              <a:rPr lang="it-IT" sz="2000" dirty="0">
                <a:latin typeface="Candara" panose="020E0502030303020204" pitchFamily="34" charset="0"/>
              </a:rPr>
              <a:t>La misura è  destinata a famiglie con reddito entro i 9.360 euro (6mila euro se proprietarie di casa).</a:t>
            </a:r>
          </a:p>
          <a:p>
            <a:r>
              <a:rPr lang="it-IT" sz="2000" dirty="0">
                <a:latin typeface="Candara" panose="020E0502030303020204" pitchFamily="34" charset="0"/>
              </a:rPr>
              <a:t>Il sussidio ha una durata massima di 18 mesi (prorogabile di ulteriori 18, con una pausa di 1 mese.), erogato attraverso la carta </a:t>
            </a:r>
            <a:r>
              <a:rPr lang="it-IT" sz="2000" dirty="0" err="1">
                <a:latin typeface="Candara" panose="020E0502030303020204" pitchFamily="34" charset="0"/>
              </a:rPr>
              <a:t>Rdc</a:t>
            </a:r>
            <a:r>
              <a:rPr lang="it-IT" sz="2000" dirty="0">
                <a:latin typeface="Candara" panose="020E0502030303020204" pitchFamily="34" charset="0"/>
              </a:rPr>
              <a:t>, si compone di due voci: </a:t>
            </a:r>
          </a:p>
          <a:p>
            <a:r>
              <a:rPr lang="it-IT" sz="2000" dirty="0">
                <a:latin typeface="Candara" panose="020E0502030303020204" pitchFamily="34" charset="0"/>
              </a:rPr>
              <a:t>un’integrazione al reddito fino a 500 euro mensili per un single (che arrivano fino a 1.050 euro per nuclei con 3 adulti e 2 minorenni) e ulteriori 280 euro di contributo per l’affitto. </a:t>
            </a:r>
          </a:p>
          <a:p>
            <a:endParaRPr lang="it-IT" sz="2000" dirty="0">
              <a:latin typeface="Candara" panose="020E0502030303020204" pitchFamily="34" charset="0"/>
            </a:endParaRPr>
          </a:p>
          <a:p>
            <a:r>
              <a:rPr lang="it-IT" sz="2000" dirty="0">
                <a:latin typeface="Candara" panose="020E0502030303020204" pitchFamily="34" charset="0"/>
              </a:rPr>
              <a:t>Insieme parte anche la pensione di cittadinanza: rispetto alla bozza originaria, nel testo del Dl il requisito si alza dai precedenti 65 a 67 anni: sarà un’integrazione al reddito di 630 euro (882 euro per due componenti), con ulteriori 150 euro di contributo all’affitto (per due componenti, dunque, in totale si arriva a 1.032 euro). </a:t>
            </a:r>
            <a:br>
              <a:rPr lang="it-IT" sz="2000" dirty="0">
                <a:latin typeface="Candara" panose="020E0502030303020204" pitchFamily="34" charset="0"/>
              </a:rPr>
            </a:br>
            <a:endParaRPr lang="it-IT" sz="2000" b="1" dirty="0">
              <a:latin typeface="Candara" panose="020E0502030303020204" pitchFamily="34" charset="0"/>
            </a:endParaRPr>
          </a:p>
          <a:p>
            <a:endParaRPr lang="it-IT" dirty="0">
              <a:latin typeface="Candara" panose="020E0502030303020204" pitchFamily="34" charset="0"/>
            </a:endParaRPr>
          </a:p>
        </p:txBody>
      </p:sp>
      <p:sp>
        <p:nvSpPr>
          <p:cNvPr id="2" name="Rettangolo 1">
            <a:extLst>
              <a:ext uri="{FF2B5EF4-FFF2-40B4-BE49-F238E27FC236}">
                <a16:creationId xmlns="" xmlns:a16="http://schemas.microsoft.com/office/drawing/2014/main" id="{74D656CD-44E4-4CD6-994D-5BDFD59BBEA5}"/>
              </a:ext>
            </a:extLst>
          </p:cNvPr>
          <p:cNvSpPr/>
          <p:nvPr/>
        </p:nvSpPr>
        <p:spPr>
          <a:xfrm>
            <a:off x="9853136" y="5854204"/>
            <a:ext cx="284052" cy="307777"/>
          </a:xfrm>
          <a:prstGeom prst="rect">
            <a:avLst/>
          </a:prstGeom>
        </p:spPr>
        <p:txBody>
          <a:bodyPr wrap="none">
            <a:spAutoFit/>
          </a:bodyPr>
          <a:lstStyle/>
          <a:p>
            <a:r>
              <a:rPr lang="it-IT" sz="1400" dirty="0">
                <a:solidFill>
                  <a:schemeClr val="bg1"/>
                </a:solidFill>
              </a:rPr>
              <a:t>8</a:t>
            </a:r>
          </a:p>
        </p:txBody>
      </p:sp>
      <p:sp>
        <p:nvSpPr>
          <p:cNvPr id="3" name="Segnaposto numero diapositiva 2">
            <a:extLst>
              <a:ext uri="{FF2B5EF4-FFF2-40B4-BE49-F238E27FC236}">
                <a16:creationId xmlns="" xmlns:a16="http://schemas.microsoft.com/office/drawing/2014/main" id="{E8EAF02C-13A9-4E63-8FB3-45B8121FB85B}"/>
              </a:ext>
            </a:extLst>
          </p:cNvPr>
          <p:cNvSpPr>
            <a:spLocks noGrp="1"/>
          </p:cNvSpPr>
          <p:nvPr>
            <p:ph type="sldNum" sz="quarter" idx="12"/>
          </p:nvPr>
        </p:nvSpPr>
        <p:spPr/>
        <p:txBody>
          <a:bodyPr/>
          <a:lstStyle/>
          <a:p>
            <a:fld id="{04367BCE-68C4-48F0-967E-BA0255BE7097}" type="slidenum">
              <a:rPr lang="it-IT" smtClean="0"/>
              <a:pPr/>
              <a:t>9</a:t>
            </a:fld>
            <a:endParaRPr lang="it-IT"/>
          </a:p>
        </p:txBody>
      </p:sp>
    </p:spTree>
    <p:extLst>
      <p:ext uri="{BB962C8B-B14F-4D97-AF65-F5344CB8AC3E}">
        <p14:creationId xmlns="" xmlns:p14="http://schemas.microsoft.com/office/powerpoint/2010/main" val="39461613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edefinit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redefinito 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8113</TotalTime>
  <Words>7031</Words>
  <Application>Microsoft Office PowerPoint</Application>
  <PresentationFormat>Personalizzato</PresentationFormat>
  <Paragraphs>1099</Paragraphs>
  <Slides>48</Slides>
  <Notes>30</Notes>
  <HiddenSlides>0</HiddenSlides>
  <MMClips>0</MMClips>
  <ScaleCrop>false</ScaleCrop>
  <HeadingPairs>
    <vt:vector size="4" baseType="variant">
      <vt:variant>
        <vt:lpstr>Tema</vt:lpstr>
      </vt:variant>
      <vt:variant>
        <vt:i4>2</vt:i4>
      </vt:variant>
      <vt:variant>
        <vt:lpstr>Titoli diapositive</vt:lpstr>
      </vt:variant>
      <vt:variant>
        <vt:i4>48</vt:i4>
      </vt:variant>
    </vt:vector>
  </HeadingPairs>
  <TitlesOfParts>
    <vt:vector size="50" baseType="lpstr">
      <vt:lpstr>Predefinito</vt:lpstr>
      <vt:lpstr>Predefinito 1</vt:lpstr>
      <vt:lpstr>   </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Gli investimenti</vt:lpstr>
      <vt:lpstr>Gli investimenti</vt:lpstr>
      <vt:lpstr>Gli investimenti</vt:lpstr>
      <vt:lpstr>Gli investimenti</vt:lpstr>
      <vt:lpstr>Gli investimenti</vt:lpstr>
      <vt:lpstr>Gli investimenti</vt:lpstr>
      <vt:lpstr>Gli investimenti</vt:lpstr>
      <vt:lpstr>Diapositiva 34</vt:lpstr>
      <vt:lpstr>Diapositiva 35</vt:lpstr>
      <vt:lpstr>La capacità di gestione - gli indicatori</vt:lpstr>
      <vt:lpstr>La capacità di governo del territorio - gli indicatori</vt:lpstr>
      <vt:lpstr>Diapositiva 38</vt:lpstr>
      <vt:lpstr>Diapositiva 39</vt:lpstr>
      <vt:lpstr>Diapositiva 40</vt:lpstr>
      <vt:lpstr>Distribuzione dei comuni rispetto al segno del risultato di amministrazione disponibile</vt:lpstr>
      <vt:lpstr>Diapositiva 42</vt:lpstr>
      <vt:lpstr>Spesa corrente per i servizi sociali (impegni)</vt:lpstr>
      <vt:lpstr>Diapositiva 44</vt:lpstr>
      <vt:lpstr>Utenti ultrasessantacinquenni dei servizi sociali (1)</vt:lpstr>
      <vt:lpstr>Utenti ultrasessantacinquenni dei servizi sociali (2)</vt:lpstr>
      <vt:lpstr>Diapositiva 47</vt:lpstr>
      <vt:lpstr>Diapositiva 48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Francesco Montemurro</dc:creator>
  <cp:lastModifiedBy>Dossi Claudio</cp:lastModifiedBy>
  <cp:revision>505</cp:revision>
  <dcterms:modified xsi:type="dcterms:W3CDTF">2019-01-31T13:09:11Z</dcterms:modified>
</cp:coreProperties>
</file>