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04"/>
  </p:notesMasterIdLst>
  <p:handoutMasterIdLst>
    <p:handoutMasterId r:id="rId105"/>
  </p:handoutMasterIdLst>
  <p:sldIdLst>
    <p:sldId id="256" r:id="rId4"/>
    <p:sldId id="296" r:id="rId5"/>
    <p:sldId id="257" r:id="rId6"/>
    <p:sldId id="297" r:id="rId7"/>
    <p:sldId id="298" r:id="rId8"/>
    <p:sldId id="299" r:id="rId9"/>
    <p:sldId id="300" r:id="rId10"/>
    <p:sldId id="301" r:id="rId11"/>
    <p:sldId id="302" r:id="rId12"/>
    <p:sldId id="303" r:id="rId13"/>
    <p:sldId id="304" r:id="rId14"/>
    <p:sldId id="305" r:id="rId15"/>
    <p:sldId id="363" r:id="rId16"/>
    <p:sldId id="357" r:id="rId17"/>
    <p:sldId id="358" r:id="rId18"/>
    <p:sldId id="359" r:id="rId19"/>
    <p:sldId id="360" r:id="rId20"/>
    <p:sldId id="356" r:id="rId21"/>
    <p:sldId id="362" r:id="rId22"/>
    <p:sldId id="295" r:id="rId23"/>
    <p:sldId id="306" r:id="rId24"/>
    <p:sldId id="307" r:id="rId25"/>
    <p:sldId id="258" r:id="rId26"/>
    <p:sldId id="259" r:id="rId27"/>
    <p:sldId id="294" r:id="rId28"/>
    <p:sldId id="261" r:id="rId29"/>
    <p:sldId id="266" r:id="rId30"/>
    <p:sldId id="267" r:id="rId31"/>
    <p:sldId id="268" r:id="rId32"/>
    <p:sldId id="269" r:id="rId33"/>
    <p:sldId id="270" r:id="rId34"/>
    <p:sldId id="271" r:id="rId35"/>
    <p:sldId id="272" r:id="rId36"/>
    <p:sldId id="273" r:id="rId37"/>
    <p:sldId id="274" r:id="rId38"/>
    <p:sldId id="276" r:id="rId39"/>
    <p:sldId id="278" r:id="rId40"/>
    <p:sldId id="279" r:id="rId41"/>
    <p:sldId id="280" r:id="rId42"/>
    <p:sldId id="281" r:id="rId43"/>
    <p:sldId id="282" r:id="rId44"/>
    <p:sldId id="283" r:id="rId45"/>
    <p:sldId id="284" r:id="rId46"/>
    <p:sldId id="285" r:id="rId47"/>
    <p:sldId id="286" r:id="rId48"/>
    <p:sldId id="287" r:id="rId49"/>
    <p:sldId id="288" r:id="rId50"/>
    <p:sldId id="289" r:id="rId51"/>
    <p:sldId id="290" r:id="rId52"/>
    <p:sldId id="291" r:id="rId53"/>
    <p:sldId id="292" r:id="rId54"/>
    <p:sldId id="361"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Lst>
  <p:sldSz cx="12192000" cy="6858000"/>
  <p:notesSz cx="666273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4" d="100"/>
          <a:sy n="84" d="100"/>
        </p:scale>
        <p:origin x="-342" y="-84"/>
      </p:cViewPr>
      <p:guideLst>
        <p:guide orient="horz" pos="2160"/>
        <p:guide pos="3840"/>
      </p:guideLst>
    </p:cSldViewPr>
  </p:slideViewPr>
  <p:notesTextViewPr>
    <p:cViewPr>
      <p:scale>
        <a:sx n="75" d="100"/>
        <a:sy n="75"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07" Type="http://schemas.openxmlformats.org/officeDocument/2006/relationships/viewProps" Target="viewProps.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tableStyles" Target="tableStyles.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1"/>
            <a:ext cx="2891383" cy="495940"/>
          </a:xfrm>
          <a:prstGeom prst="rect">
            <a:avLst/>
          </a:prstGeom>
          <a:noFill/>
          <a:ln>
            <a:noFill/>
          </a:ln>
        </p:spPr>
        <p:txBody>
          <a:bodyPr vert="horz" wrap="none" lIns="78840" tIns="39600" rIns="78840" bIns="396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3" name="Datumsplatzhalter 2"/>
          <p:cNvSpPr txBox="1">
            <a:spLocks noGrp="1"/>
          </p:cNvSpPr>
          <p:nvPr>
            <p:ph type="dt" sz="quarter" idx="1"/>
          </p:nvPr>
        </p:nvSpPr>
        <p:spPr>
          <a:xfrm>
            <a:off x="3771355" y="1"/>
            <a:ext cx="2891383" cy="495940"/>
          </a:xfrm>
          <a:prstGeom prst="rect">
            <a:avLst/>
          </a:prstGeom>
          <a:noFill/>
          <a:ln>
            <a:noFill/>
          </a:ln>
        </p:spPr>
        <p:txBody>
          <a:bodyPr vert="horz" wrap="none" lIns="78840" tIns="39600" rIns="78840" bIns="396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4" name="Fußzeilenplatzhalter 3"/>
          <p:cNvSpPr txBox="1">
            <a:spLocks noGrp="1"/>
          </p:cNvSpPr>
          <p:nvPr>
            <p:ph type="ftr" sz="quarter" idx="2"/>
          </p:nvPr>
        </p:nvSpPr>
        <p:spPr>
          <a:xfrm>
            <a:off x="0" y="9430307"/>
            <a:ext cx="2891383" cy="495940"/>
          </a:xfrm>
          <a:prstGeom prst="rect">
            <a:avLst/>
          </a:prstGeom>
          <a:noFill/>
          <a:ln>
            <a:noFill/>
          </a:ln>
        </p:spPr>
        <p:txBody>
          <a:bodyPr vert="horz" wrap="none" lIns="78840" tIns="39600" rIns="78840" bIns="39600" anchor="b"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Foliennummernplatzhalter 4"/>
          <p:cNvSpPr txBox="1">
            <a:spLocks noGrp="1"/>
          </p:cNvSpPr>
          <p:nvPr>
            <p:ph type="sldNum" sz="quarter" idx="3"/>
          </p:nvPr>
        </p:nvSpPr>
        <p:spPr>
          <a:xfrm>
            <a:off x="3771355" y="9430307"/>
            <a:ext cx="2891383" cy="495940"/>
          </a:xfrm>
          <a:prstGeom prst="rect">
            <a:avLst/>
          </a:prstGeom>
          <a:noFill/>
          <a:ln>
            <a:noFill/>
          </a:ln>
        </p:spPr>
        <p:txBody>
          <a:bodyPr vert="horz" wrap="none" lIns="78840" tIns="39600" rIns="78840" bIns="39600" anchor="b" anchorCtr="0" compatLnSpc="0">
            <a:noAutofit/>
          </a:bodyPr>
          <a:lstStyle/>
          <a:p>
            <a:pPr marL="0" marR="0" lvl="0" indent="0" algn="r" rtl="0" hangingPunct="0">
              <a:lnSpc>
                <a:spcPct val="100000"/>
              </a:lnSpc>
              <a:spcBef>
                <a:spcPts val="0"/>
              </a:spcBef>
              <a:spcAft>
                <a:spcPts val="0"/>
              </a:spcAft>
              <a:buNone/>
              <a:tabLst/>
            </a:pPr>
            <a:fld id="{B44A9E7B-3E8F-426D-A947-FB022FA24B0B}" type="slidenum">
              <a:rPr/>
              <a:pPr marL="0" marR="0" lvl="0" indent="0" algn="r" rtl="0" hangingPunct="0">
                <a:lnSpc>
                  <a:spcPct val="100000"/>
                </a:lnSpc>
                <a:spcBef>
                  <a:spcPts val="0"/>
                </a:spcBef>
                <a:spcAft>
                  <a:spcPts val="0"/>
                </a:spcAft>
                <a:buNone/>
                <a:tabLst/>
              </a:pPr>
              <a:t>‹N›</a:t>
            </a:fld>
            <a:endParaRPr lang="it-IT" sz="1200" b="0" i="0" u="none" strike="noStrike" kern="1200" spc="0" baseline="0">
              <a:ln>
                <a:noFill/>
              </a:ln>
              <a:solidFill>
                <a:srgbClr val="000000"/>
              </a:solidFill>
              <a:latin typeface="Arial" pitchFamily="18"/>
              <a:ea typeface="Microsoft YaHei" pitchFamily="2"/>
              <a:cs typeface="Lucida Sans" pitchFamily="2"/>
            </a:endParaRPr>
          </a:p>
        </p:txBody>
      </p:sp>
    </p:spTree>
    <p:extLst>
      <p:ext uri="{BB962C8B-B14F-4D97-AF65-F5344CB8AC3E}">
        <p14:creationId xmlns="" xmlns:p14="http://schemas.microsoft.com/office/powerpoint/2010/main" val="2015743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Folienbildplatzhalter 1"/>
          <p:cNvSpPr>
            <a:spLocks noGrp="1" noRot="1" noChangeAspect="1"/>
          </p:cNvSpPr>
          <p:nvPr>
            <p:ph type="sldImg" idx="2"/>
          </p:nvPr>
        </p:nvSpPr>
        <p:spPr>
          <a:xfrm>
            <a:off x="-195263" y="882650"/>
            <a:ext cx="7734301" cy="4351338"/>
          </a:xfrm>
          <a:prstGeom prst="rect">
            <a:avLst/>
          </a:prstGeom>
          <a:noFill/>
          <a:ln>
            <a:noFill/>
            <a:prstDash val="solid"/>
          </a:ln>
        </p:spPr>
      </p:sp>
      <p:sp>
        <p:nvSpPr>
          <p:cNvPr id="3" name="Notizenplatzhalter 2"/>
          <p:cNvSpPr txBox="1">
            <a:spLocks noGrp="1"/>
          </p:cNvSpPr>
          <p:nvPr>
            <p:ph type="body" sz="quarter" idx="3"/>
          </p:nvPr>
        </p:nvSpPr>
        <p:spPr>
          <a:xfrm>
            <a:off x="734475" y="5513192"/>
            <a:ext cx="5875451" cy="5222819"/>
          </a:xfrm>
          <a:prstGeom prst="rect">
            <a:avLst/>
          </a:prstGeom>
          <a:noFill/>
          <a:ln>
            <a:noFill/>
          </a:ln>
        </p:spPr>
        <p:txBody>
          <a:bodyPr wrap="square" lIns="0" tIns="0" rIns="0" bIns="0" anchor="t" anchorCtr="0">
            <a:noAutofit/>
          </a:bodyPr>
          <a:lstStyle/>
          <a:p>
            <a:pPr lvl="0"/>
            <a:endParaRPr lang="it-IT"/>
          </a:p>
        </p:txBody>
      </p:sp>
      <p:sp>
        <p:nvSpPr>
          <p:cNvPr id="4" name="Kopfzeilenplatzhalter 3"/>
          <p:cNvSpPr txBox="1">
            <a:spLocks noGrp="1"/>
          </p:cNvSpPr>
          <p:nvPr>
            <p:ph type="hdr" sz="quarter"/>
          </p:nvPr>
        </p:nvSpPr>
        <p:spPr>
          <a:xfrm>
            <a:off x="0" y="0"/>
            <a:ext cx="3187272" cy="579966"/>
          </a:xfrm>
          <a:prstGeom prst="rect">
            <a:avLst/>
          </a:prstGeom>
          <a:noFill/>
          <a:ln>
            <a:noFill/>
          </a:ln>
        </p:spPr>
        <p:txBody>
          <a:bodyPr wrap="square" lIns="0" tIns="0" rIns="0" bIns="0" anchor="t"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5" name="Datumsplatzhalter 4"/>
          <p:cNvSpPr txBox="1">
            <a:spLocks noGrp="1"/>
          </p:cNvSpPr>
          <p:nvPr>
            <p:ph type="dt" idx="1"/>
          </p:nvPr>
        </p:nvSpPr>
        <p:spPr>
          <a:xfrm>
            <a:off x="4157129" y="0"/>
            <a:ext cx="3187272" cy="579966"/>
          </a:xfrm>
          <a:prstGeom prst="rect">
            <a:avLst/>
          </a:prstGeom>
          <a:noFill/>
          <a:ln>
            <a:noFill/>
          </a:ln>
        </p:spPr>
        <p:txBody>
          <a:bodyPr wrap="square" lIns="0" tIns="0" rIns="0" bIns="0" anchor="t"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6" name="Fußzeilenplatzhalter 5"/>
          <p:cNvSpPr txBox="1">
            <a:spLocks noGrp="1"/>
          </p:cNvSpPr>
          <p:nvPr>
            <p:ph type="ftr" sz="quarter" idx="4"/>
          </p:nvPr>
        </p:nvSpPr>
        <p:spPr>
          <a:xfrm>
            <a:off x="0" y="11026775"/>
            <a:ext cx="3187272" cy="579966"/>
          </a:xfrm>
          <a:prstGeom prst="rect">
            <a:avLst/>
          </a:prstGeom>
          <a:noFill/>
          <a:ln>
            <a:noFill/>
          </a:ln>
        </p:spPr>
        <p:txBody>
          <a:bodyPr wrap="square" lIns="0" tIns="0" rIns="0" bIns="0" anchor="b"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7" name="Foliennummernplatzhalter 6"/>
          <p:cNvSpPr txBox="1">
            <a:spLocks noGrp="1"/>
          </p:cNvSpPr>
          <p:nvPr>
            <p:ph type="sldNum" sz="quarter" idx="5"/>
          </p:nvPr>
        </p:nvSpPr>
        <p:spPr>
          <a:xfrm>
            <a:off x="4157129" y="11026775"/>
            <a:ext cx="3187272" cy="579966"/>
          </a:xfrm>
          <a:prstGeom prst="rect">
            <a:avLst/>
          </a:prstGeom>
          <a:noFill/>
          <a:ln>
            <a:noFill/>
          </a:ln>
        </p:spPr>
        <p:txBody>
          <a:bodyPr wrap="square" lIns="0" tIns="0" rIns="0" bIns="0" anchor="b" anchorCtr="0">
            <a:noAutofit/>
          </a:bodyPr>
          <a:lstStyle>
            <a:lvl1pPr marL="0" marR="0" lvl="0" indent="0" algn="r" rtl="0" hangingPunct="0">
              <a:lnSpc>
                <a:spcPct val="100000"/>
              </a:lnSpc>
              <a:spcBef>
                <a:spcPts val="0"/>
              </a:spcBef>
              <a:spcAft>
                <a:spcPts val="0"/>
              </a:spcAft>
              <a:buNone/>
              <a:tabLst/>
              <a:defRPr lang="it-IT" sz="1400" b="0" i="0" u="none" strike="noStrike" kern="1200" spc="0" baseline="0">
                <a:solidFill>
                  <a:srgbClr val="000000"/>
                </a:solidFill>
                <a:latin typeface="Times New Roman" pitchFamily="18"/>
                <a:ea typeface="Arial Unicode MS" pitchFamily="2"/>
                <a:cs typeface="Tahoma" pitchFamily="2"/>
              </a:defRPr>
            </a:lvl1pPr>
          </a:lstStyle>
          <a:p>
            <a:pPr lvl="0"/>
            <a:fld id="{40C33BBD-A4D4-4BD1-97CD-EFAA7EA29909}" type="slidenum">
              <a:rPr/>
              <a:pPr lvl="0"/>
              <a:t>‹N›</a:t>
            </a:fld>
            <a:endParaRPr lang="it-IT"/>
          </a:p>
        </p:txBody>
      </p:sp>
    </p:spTree>
    <p:extLst>
      <p:ext uri="{BB962C8B-B14F-4D97-AF65-F5344CB8AC3E}">
        <p14:creationId xmlns="" xmlns:p14="http://schemas.microsoft.com/office/powerpoint/2010/main" val="4015219362"/>
      </p:ext>
    </p:extLst>
  </p:cSld>
  <p:clrMap bg1="lt1" tx1="dk1" bg2="lt2" tx2="dk2" accent1="accent1" accent2="accent2" accent3="accent3" accent4="accent4" accent5="accent5" accent6="accent6" hlink="hlink" folHlink="folHlink"/>
  <p:notesStyle>
    <a:lvl1pPr marL="216000" marR="0" lvl="0" indent="-216000" rtl="0" hangingPunct="0">
      <a:buNone/>
      <a:tabLst/>
      <a:defRPr lang="it-IT" sz="2000" b="0" i="0" u="none" strike="noStrike" kern="1200">
        <a:ln>
          <a:noFill/>
        </a:ln>
        <a:latin typeface="Arial" pitchFamily="18"/>
        <a:ea typeface="Arial Unicode MS"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72B49FE0-9AA0-4939-A696-E6DB8578710E}" type="slidenum">
              <a:rPr/>
              <a:pPr lvl="0"/>
              <a:t>1</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defRPr sz="1800"/>
            </a:pPr>
            <a:fld id="{B0A977EC-265E-4083-BEED-19256CA6AF35}" type="slidenum">
              <a:rPr/>
              <a:pPr marL="0" marR="0" lvl="0" indent="0" algn="r" rtl="0" hangingPunct="0">
                <a:lnSpc>
                  <a:spcPct val="100000"/>
                </a:lnSpc>
                <a:spcBef>
                  <a:spcPts val="0"/>
                </a:spcBef>
                <a:spcAft>
                  <a:spcPts val="0"/>
                </a:spcAft>
                <a:buNone/>
                <a:tabLst/>
                <a:defRPr sz="1800"/>
              </a:pPr>
              <a:t>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defRPr sz="1800"/>
            </a:pPr>
            <a:fld id="{C7ED0269-2494-4632-900E-E156663DD480}" type="slidenum">
              <a:rPr/>
              <a:pPr marL="0" marR="0" lvl="0" indent="0" algn="r" rtl="0" hangingPunct="0">
                <a:lnSpc>
                  <a:spcPct val="100000"/>
                </a:lnSpc>
                <a:spcBef>
                  <a:spcPts val="0"/>
                </a:spcBef>
                <a:spcAft>
                  <a:spcPts val="0"/>
                </a:spcAft>
                <a:buNone/>
                <a:tabLst/>
                <a:defRPr sz="1800"/>
              </a:pPr>
              <a:t>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10</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10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10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353155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11</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11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11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79665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12</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12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12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870500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72B8F709-1652-4326-9C9F-5F91F02AA2EE}" type="slidenum">
              <a:rPr/>
              <a:pPr lvl="0"/>
              <a:t>14</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7B109CF-0DF3-47CA-8F24-25347D6575B8}" type="slidenum">
              <a:rPr/>
              <a:pPr marL="0" marR="0" lvl="0" indent="0" algn="r" rtl="0" hangingPunct="0">
                <a:lnSpc>
                  <a:spcPct val="100000"/>
                </a:lnSpc>
                <a:spcBef>
                  <a:spcPts val="0"/>
                </a:spcBef>
                <a:spcAft>
                  <a:spcPts val="0"/>
                </a:spcAft>
                <a:buNone/>
                <a:tabLst/>
              </a:pPr>
              <a:t>14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049AFE6-3D6F-4937-96CF-4AA339E557A0}" type="slidenum">
              <a:rPr/>
              <a:pPr marL="0" marR="0" lvl="0" indent="0" algn="r" rtl="0" hangingPunct="0">
                <a:lnSpc>
                  <a:spcPct val="100000"/>
                </a:lnSpc>
                <a:spcBef>
                  <a:spcPts val="0"/>
                </a:spcBef>
                <a:spcAft>
                  <a:spcPts val="0"/>
                </a:spcAft>
                <a:buNone/>
                <a:tabLst/>
              </a:pPr>
              <a:t>14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2183679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9A02AB53-5137-4E93-9885-7D0DB3D264E7}" type="slidenum">
              <a:rPr/>
              <a:pPr lvl="0"/>
              <a:t>15</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0FDEC4F-A637-4352-9128-4FD28CE755F0}" type="slidenum">
              <a:rPr/>
              <a:pPr marL="0" marR="0" lvl="0" indent="0" algn="r" rtl="0" hangingPunct="0">
                <a:lnSpc>
                  <a:spcPct val="100000"/>
                </a:lnSpc>
                <a:spcBef>
                  <a:spcPts val="0"/>
                </a:spcBef>
                <a:spcAft>
                  <a:spcPts val="0"/>
                </a:spcAft>
                <a:buNone/>
                <a:tabLst/>
              </a:pPr>
              <a:t>15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6E80867-C1B2-4C7A-9306-65C93481FFFE}" type="slidenum">
              <a:rPr/>
              <a:pPr marL="0" marR="0" lvl="0" indent="0" algn="r" rtl="0" hangingPunct="0">
                <a:lnSpc>
                  <a:spcPct val="100000"/>
                </a:lnSpc>
                <a:spcBef>
                  <a:spcPts val="0"/>
                </a:spcBef>
                <a:spcAft>
                  <a:spcPts val="0"/>
                </a:spcAft>
                <a:buNone/>
                <a:tabLst/>
              </a:pPr>
              <a:t>15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extLst>
      <p:ext uri="{BB962C8B-B14F-4D97-AF65-F5344CB8AC3E}">
        <p14:creationId xmlns="" xmlns:p14="http://schemas.microsoft.com/office/powerpoint/2010/main" val="2734611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0B2B54D7-6B1B-4E53-8E5F-1AD0E3A414B7}" type="slidenum">
              <a:rPr/>
              <a:pPr lvl="0"/>
              <a:t>16</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E993541-1B90-4C1F-B261-29D07218F407}" type="slidenum">
              <a:rPr/>
              <a:pPr marL="0" marR="0" lvl="0" indent="0" algn="r" rtl="0" hangingPunct="0">
                <a:lnSpc>
                  <a:spcPct val="100000"/>
                </a:lnSpc>
                <a:spcBef>
                  <a:spcPts val="0"/>
                </a:spcBef>
                <a:spcAft>
                  <a:spcPts val="0"/>
                </a:spcAft>
                <a:buNone/>
                <a:tabLst/>
              </a:pPr>
              <a:t>16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09BC0D3-3E2A-4B05-A82F-39EF34B8B12C}" type="slidenum">
              <a:rPr/>
              <a:pPr marL="0" marR="0" lvl="0" indent="0" algn="r" rtl="0" hangingPunct="0">
                <a:lnSpc>
                  <a:spcPct val="100000"/>
                </a:lnSpc>
                <a:spcBef>
                  <a:spcPts val="0"/>
                </a:spcBef>
                <a:spcAft>
                  <a:spcPts val="0"/>
                </a:spcAft>
                <a:buNone/>
                <a:tabLst/>
              </a:pPr>
              <a:t>16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extLst>
      <p:ext uri="{BB962C8B-B14F-4D97-AF65-F5344CB8AC3E}">
        <p14:creationId xmlns="" xmlns:p14="http://schemas.microsoft.com/office/powerpoint/2010/main" val="4275598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07A7E14A-64D5-4BED-8E7F-48D267F25DF8}" type="slidenum">
              <a:rPr/>
              <a:pPr lvl="0"/>
              <a:t>17</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14ED84E-27DA-4DEC-B988-982702752AF8}" type="slidenum">
              <a:rPr/>
              <a:pPr marL="0" marR="0" lvl="0" indent="0" algn="r" rtl="0" hangingPunct="0">
                <a:lnSpc>
                  <a:spcPct val="100000"/>
                </a:lnSpc>
                <a:spcBef>
                  <a:spcPts val="0"/>
                </a:spcBef>
                <a:spcAft>
                  <a:spcPts val="0"/>
                </a:spcAft>
                <a:buNone/>
                <a:tabLst/>
              </a:pPr>
              <a:t>17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D23BE19-9CFC-4505-ACB5-BD01003C8816}" type="slidenum">
              <a:rPr/>
              <a:pPr marL="0" marR="0" lvl="0" indent="0" algn="r" rtl="0" hangingPunct="0">
                <a:lnSpc>
                  <a:spcPct val="100000"/>
                </a:lnSpc>
                <a:spcBef>
                  <a:spcPts val="0"/>
                </a:spcBef>
                <a:spcAft>
                  <a:spcPts val="0"/>
                </a:spcAft>
                <a:buNone/>
                <a:tabLst/>
              </a:pPr>
              <a:t>17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extLst>
      <p:ext uri="{BB962C8B-B14F-4D97-AF65-F5344CB8AC3E}">
        <p14:creationId xmlns="" xmlns:p14="http://schemas.microsoft.com/office/powerpoint/2010/main" val="688527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18</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18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18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4194735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25D69707-6C25-488F-99C2-26D06B193880}" type="slidenum">
              <a:rPr/>
              <a:pPr lvl="0"/>
              <a:t>19</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0579C6F-4CEA-4EFE-B00A-742209AE0BBF}" type="slidenum">
              <a:rPr/>
              <a:pPr marL="0" marR="0" lvl="0" indent="0" algn="r" rtl="0" hangingPunct="0">
                <a:lnSpc>
                  <a:spcPct val="100000"/>
                </a:lnSpc>
                <a:spcBef>
                  <a:spcPts val="0"/>
                </a:spcBef>
                <a:spcAft>
                  <a:spcPts val="0"/>
                </a:spcAft>
                <a:buNone/>
                <a:tabLst/>
              </a:pPr>
              <a:t>19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0EA746B-2FB7-408E-A2C3-A0F3373C5602}" type="slidenum">
              <a:rPr/>
              <a:pPr marL="0" marR="0" lvl="0" indent="0" algn="r" rtl="0" hangingPunct="0">
                <a:lnSpc>
                  <a:spcPct val="100000"/>
                </a:lnSpc>
                <a:spcBef>
                  <a:spcPts val="0"/>
                </a:spcBef>
                <a:spcAft>
                  <a:spcPts val="0"/>
                </a:spcAft>
                <a:buNone/>
                <a:tabLst/>
              </a:pPr>
              <a:t>19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extLst>
      <p:ext uri="{BB962C8B-B14F-4D97-AF65-F5344CB8AC3E}">
        <p14:creationId xmlns="" xmlns:p14="http://schemas.microsoft.com/office/powerpoint/2010/main" val="1695462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20</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20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20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4138462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2</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6534374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F0970A8D-A2C1-4A6F-9E15-33B22E26C414}" type="slidenum">
              <a:rPr/>
              <a:pPr lvl="0"/>
              <a:t>23</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CC242DE-8120-48D6-A774-656F5981A107}" type="slidenum">
              <a:rPr/>
              <a:pPr marL="0" marR="0" lvl="0" indent="0" algn="r" rtl="0" hangingPunct="0">
                <a:lnSpc>
                  <a:spcPct val="100000"/>
                </a:lnSpc>
                <a:spcBef>
                  <a:spcPts val="0"/>
                </a:spcBef>
                <a:spcAft>
                  <a:spcPts val="0"/>
                </a:spcAft>
                <a:buNone/>
                <a:tabLst/>
              </a:pPr>
              <a:t>23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5569B87-9612-494F-B83E-7631444DE5C9}" type="slidenum">
              <a:rPr/>
              <a:pPr marL="0" marR="0" lvl="0" indent="0" algn="r" rtl="0" hangingPunct="0">
                <a:lnSpc>
                  <a:spcPct val="100000"/>
                </a:lnSpc>
                <a:spcBef>
                  <a:spcPts val="0"/>
                </a:spcBef>
                <a:spcAft>
                  <a:spcPts val="0"/>
                </a:spcAft>
                <a:buNone/>
                <a:tabLst/>
              </a:pPr>
              <a:t>23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B7B765EE-508E-4BC5-AF26-37DBFFB9FD6F}" type="slidenum">
              <a:rPr/>
              <a:pPr lvl="0"/>
              <a:t>24</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E74A228-09E5-42E2-9F0E-A4C7395B486C}" type="slidenum">
              <a:rPr/>
              <a:pPr marL="0" marR="0" lvl="0" indent="0" algn="r" rtl="0" hangingPunct="0">
                <a:lnSpc>
                  <a:spcPct val="100000"/>
                </a:lnSpc>
                <a:spcBef>
                  <a:spcPts val="0"/>
                </a:spcBef>
                <a:spcAft>
                  <a:spcPts val="0"/>
                </a:spcAft>
                <a:buNone/>
                <a:tabLst/>
              </a:pPr>
              <a:t>24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D60E8B2-3449-4B21-800F-770F8A65CD78}" type="slidenum">
              <a:rPr/>
              <a:pPr marL="0" marR="0" lvl="0" indent="0" algn="r" rtl="0" hangingPunct="0">
                <a:lnSpc>
                  <a:spcPct val="100000"/>
                </a:lnSpc>
                <a:spcBef>
                  <a:spcPts val="0"/>
                </a:spcBef>
                <a:spcAft>
                  <a:spcPts val="0"/>
                </a:spcAft>
                <a:buNone/>
                <a:tabLst/>
              </a:pPr>
              <a:t>24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B7B765EE-508E-4BC5-AF26-37DBFFB9FD6F}" type="slidenum">
              <a:rPr/>
              <a:pPr lvl="0"/>
              <a:t>25</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E74A228-09E5-42E2-9F0E-A4C7395B486C}" type="slidenum">
              <a:rPr/>
              <a:pPr marL="0" marR="0" lvl="0" indent="0" algn="r" rtl="0" hangingPunct="0">
                <a:lnSpc>
                  <a:spcPct val="100000"/>
                </a:lnSpc>
                <a:spcBef>
                  <a:spcPts val="0"/>
                </a:spcBef>
                <a:spcAft>
                  <a:spcPts val="0"/>
                </a:spcAft>
                <a:buNone/>
                <a:tabLst/>
              </a:pPr>
              <a:t>25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D60E8B2-3449-4B21-800F-770F8A65CD78}" type="slidenum">
              <a:rPr/>
              <a:pPr marL="0" marR="0" lvl="0" indent="0" algn="r" rtl="0" hangingPunct="0">
                <a:lnSpc>
                  <a:spcPct val="100000"/>
                </a:lnSpc>
                <a:spcBef>
                  <a:spcPts val="0"/>
                </a:spcBef>
                <a:spcAft>
                  <a:spcPts val="0"/>
                </a:spcAft>
                <a:buNone/>
                <a:tabLst/>
              </a:pPr>
              <a:t>25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204700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D69E3502-0B21-46B6-98AD-4AEE144E396A}" type="slidenum">
              <a:rPr/>
              <a:pPr lvl="0"/>
              <a:t>26</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56C070F-7366-47AC-8146-D37808EF28B1}" type="slidenum">
              <a:rPr/>
              <a:pPr marL="0" marR="0" lvl="0" indent="0" algn="r" rtl="0" hangingPunct="0">
                <a:lnSpc>
                  <a:spcPct val="100000"/>
                </a:lnSpc>
                <a:spcBef>
                  <a:spcPts val="0"/>
                </a:spcBef>
                <a:spcAft>
                  <a:spcPts val="0"/>
                </a:spcAft>
                <a:buNone/>
                <a:tabLst/>
              </a:pPr>
              <a:t>26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F274ED8-AE81-42C1-8270-DC4897E4A702}" type="slidenum">
              <a:rPr/>
              <a:pPr marL="0" marR="0" lvl="0" indent="0" algn="r" rtl="0" hangingPunct="0">
                <a:lnSpc>
                  <a:spcPct val="100000"/>
                </a:lnSpc>
                <a:spcBef>
                  <a:spcPts val="0"/>
                </a:spcBef>
                <a:spcAft>
                  <a:spcPts val="0"/>
                </a:spcAft>
                <a:buNone/>
                <a:tabLst/>
              </a:pPr>
              <a:t>26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A9CB7FDD-D59A-4606-AFE3-B8DA2415DD00}" type="slidenum">
              <a:rPr/>
              <a:pPr lvl="0"/>
              <a:t>27</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E634777-26C4-4E96-87E6-704EF700D689}" type="slidenum">
              <a:rPr/>
              <a:pPr marL="0" marR="0" lvl="0" indent="0" algn="r" rtl="0" hangingPunct="0">
                <a:lnSpc>
                  <a:spcPct val="100000"/>
                </a:lnSpc>
                <a:spcBef>
                  <a:spcPts val="0"/>
                </a:spcBef>
                <a:spcAft>
                  <a:spcPts val="0"/>
                </a:spcAft>
                <a:buNone/>
                <a:tabLst/>
              </a:pPr>
              <a:t>27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F0410E0-26CB-44CB-8EB1-929249698A22}" type="slidenum">
              <a:rPr/>
              <a:pPr marL="0" marR="0" lvl="0" indent="0" algn="r" rtl="0" hangingPunct="0">
                <a:lnSpc>
                  <a:spcPct val="100000"/>
                </a:lnSpc>
                <a:spcBef>
                  <a:spcPts val="0"/>
                </a:spcBef>
                <a:spcAft>
                  <a:spcPts val="0"/>
                </a:spcAft>
                <a:buNone/>
                <a:tabLst/>
              </a:pPr>
              <a:t>27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DFC18BA5-21A5-44DB-978B-737891CA8335}" type="slidenum">
              <a:rPr/>
              <a:pPr lvl="0"/>
              <a:t>28</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70E93EC-434B-44C3-8140-83017DB86BEB}" type="slidenum">
              <a:rPr/>
              <a:pPr marL="0" marR="0" lvl="0" indent="0" algn="r" rtl="0" hangingPunct="0">
                <a:lnSpc>
                  <a:spcPct val="100000"/>
                </a:lnSpc>
                <a:spcBef>
                  <a:spcPts val="0"/>
                </a:spcBef>
                <a:spcAft>
                  <a:spcPts val="0"/>
                </a:spcAft>
                <a:buNone/>
                <a:tabLst/>
              </a:pPr>
              <a:t>28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A2E1BD8-6218-4C24-8DB5-B8C73A1A8179}" type="slidenum">
              <a:rPr/>
              <a:pPr marL="0" marR="0" lvl="0" indent="0" algn="r" rtl="0" hangingPunct="0">
                <a:lnSpc>
                  <a:spcPct val="100000"/>
                </a:lnSpc>
                <a:spcBef>
                  <a:spcPts val="0"/>
                </a:spcBef>
                <a:spcAft>
                  <a:spcPts val="0"/>
                </a:spcAft>
                <a:buNone/>
                <a:tabLst/>
              </a:pPr>
              <a:t>28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3141E446-2A39-427F-A66C-B6C74C35E2E3}" type="slidenum">
              <a:rPr/>
              <a:pPr lvl="0"/>
              <a:t>29</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C4FAA4F-3536-4820-AEFF-3877F77B3C10}" type="slidenum">
              <a:rPr/>
              <a:pPr marL="0" marR="0" lvl="0" indent="0" algn="r" rtl="0" hangingPunct="0">
                <a:lnSpc>
                  <a:spcPct val="100000"/>
                </a:lnSpc>
                <a:spcBef>
                  <a:spcPts val="0"/>
                </a:spcBef>
                <a:spcAft>
                  <a:spcPts val="0"/>
                </a:spcAft>
                <a:buNone/>
                <a:tabLst/>
              </a:pPr>
              <a:t>29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DBEFFC1-854D-424D-ACE4-0B8A30E1B667}" type="slidenum">
              <a:rPr/>
              <a:pPr marL="0" marR="0" lvl="0" indent="0" algn="r" rtl="0" hangingPunct="0">
                <a:lnSpc>
                  <a:spcPct val="100000"/>
                </a:lnSpc>
                <a:spcBef>
                  <a:spcPts val="0"/>
                </a:spcBef>
                <a:spcAft>
                  <a:spcPts val="0"/>
                </a:spcAft>
                <a:buNone/>
                <a:tabLst/>
              </a:pPr>
              <a:t>29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E4AD14F0-3FE0-44BF-AF0C-D7145B2D9FC6}" type="slidenum">
              <a:rPr/>
              <a:pPr lvl="0"/>
              <a:t>30</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394324B-18F4-4DA4-939A-20ABEBB32A0A}" type="slidenum">
              <a:rPr/>
              <a:pPr marL="0" marR="0" lvl="0" indent="0" algn="r" rtl="0" hangingPunct="0">
                <a:lnSpc>
                  <a:spcPct val="100000"/>
                </a:lnSpc>
                <a:spcBef>
                  <a:spcPts val="0"/>
                </a:spcBef>
                <a:spcAft>
                  <a:spcPts val="0"/>
                </a:spcAft>
                <a:buNone/>
                <a:tabLst/>
              </a:pPr>
              <a:t>30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77F4E0F-06AF-4794-8B98-2067DA3D2FEE}" type="slidenum">
              <a:rPr/>
              <a:pPr marL="0" marR="0" lvl="0" indent="0" algn="r" rtl="0" hangingPunct="0">
                <a:lnSpc>
                  <a:spcPct val="100000"/>
                </a:lnSpc>
                <a:spcBef>
                  <a:spcPts val="0"/>
                </a:spcBef>
                <a:spcAft>
                  <a:spcPts val="0"/>
                </a:spcAft>
                <a:buNone/>
                <a:tabLst/>
              </a:pPr>
              <a:t>30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A49B07F8-567F-4D0B-ADE3-6D9E8B5348A1}" type="slidenum">
              <a:rPr/>
              <a:pPr lvl="0"/>
              <a:t>31</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F23BECF-26BA-433D-984E-9EC1FB773776}" type="slidenum">
              <a:rPr/>
              <a:pPr marL="0" marR="0" lvl="0" indent="0" algn="r" rtl="0" hangingPunct="0">
                <a:lnSpc>
                  <a:spcPct val="100000"/>
                </a:lnSpc>
                <a:spcBef>
                  <a:spcPts val="0"/>
                </a:spcBef>
                <a:spcAft>
                  <a:spcPts val="0"/>
                </a:spcAft>
                <a:buNone/>
                <a:tabLst/>
              </a:pPr>
              <a:t>31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1627A90-8D50-4EC0-A23B-9A53B2174F5D}" type="slidenum">
              <a:rPr/>
              <a:pPr marL="0" marR="0" lvl="0" indent="0" algn="r" rtl="0" hangingPunct="0">
                <a:lnSpc>
                  <a:spcPct val="100000"/>
                </a:lnSpc>
                <a:spcBef>
                  <a:spcPts val="0"/>
                </a:spcBef>
                <a:spcAft>
                  <a:spcPts val="0"/>
                </a:spcAft>
                <a:buNone/>
                <a:tabLst/>
              </a:pPr>
              <a:t>31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9792C5A4-0D66-4544-91B0-E4F1B77F46E4}" type="slidenum">
              <a:rPr/>
              <a:pPr lvl="0"/>
              <a:t>32</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9C051F6-4582-4C33-97B3-DA647DB71543}" type="slidenum">
              <a:rPr/>
              <a:pPr marL="0" marR="0" lvl="0" indent="0" algn="r" rtl="0" hangingPunct="0">
                <a:lnSpc>
                  <a:spcPct val="100000"/>
                </a:lnSpc>
                <a:spcBef>
                  <a:spcPts val="0"/>
                </a:spcBef>
                <a:spcAft>
                  <a:spcPts val="0"/>
                </a:spcAft>
                <a:buNone/>
                <a:tabLst/>
              </a:pPr>
              <a:t>32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1EDA724-B2AD-4A5A-8040-DBC9A33B6C8A}" type="slidenum">
              <a:rPr/>
              <a:pPr marL="0" marR="0" lvl="0" indent="0" algn="r" rtl="0" hangingPunct="0">
                <a:lnSpc>
                  <a:spcPct val="100000"/>
                </a:lnSpc>
                <a:spcBef>
                  <a:spcPts val="0"/>
                </a:spcBef>
                <a:spcAft>
                  <a:spcPts val="0"/>
                </a:spcAft>
                <a:buNone/>
                <a:tabLst/>
              </a:pPr>
              <a:t>32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3</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75AA7EA0-E09C-44DC-8CEA-D6A53BF70571}" type="slidenum">
              <a:rPr/>
              <a:pPr lvl="0"/>
              <a:t>33</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B1D4444-A049-436D-AAD9-19E0A8053C5F}" type="slidenum">
              <a:rPr/>
              <a:pPr marL="0" marR="0" lvl="0" indent="0" algn="r" rtl="0" hangingPunct="0">
                <a:lnSpc>
                  <a:spcPct val="100000"/>
                </a:lnSpc>
                <a:spcBef>
                  <a:spcPts val="0"/>
                </a:spcBef>
                <a:spcAft>
                  <a:spcPts val="0"/>
                </a:spcAft>
                <a:buNone/>
                <a:tabLst/>
              </a:pPr>
              <a:t>33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B38533C-2850-4A13-8935-75A2F6DFA73C}" type="slidenum">
              <a:rPr/>
              <a:pPr marL="0" marR="0" lvl="0" indent="0" algn="r" rtl="0" hangingPunct="0">
                <a:lnSpc>
                  <a:spcPct val="100000"/>
                </a:lnSpc>
                <a:spcBef>
                  <a:spcPts val="0"/>
                </a:spcBef>
                <a:spcAft>
                  <a:spcPts val="0"/>
                </a:spcAft>
                <a:buNone/>
                <a:tabLst/>
              </a:pPr>
              <a:t>33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2D365710-3983-4C43-AAB7-2CE94C4D1DB0}" type="slidenum">
              <a:rPr/>
              <a:pPr lvl="0"/>
              <a:t>34</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9B047CA-F7A2-43EE-BE5F-C42068C5FCA0}" type="slidenum">
              <a:rPr/>
              <a:pPr marL="0" marR="0" lvl="0" indent="0" algn="r" rtl="0" hangingPunct="0">
                <a:lnSpc>
                  <a:spcPct val="100000"/>
                </a:lnSpc>
                <a:spcBef>
                  <a:spcPts val="0"/>
                </a:spcBef>
                <a:spcAft>
                  <a:spcPts val="0"/>
                </a:spcAft>
                <a:buNone/>
                <a:tabLst/>
              </a:pPr>
              <a:t>34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E8E98CC-25D7-4051-AC41-75B259BAA3F0}" type="slidenum">
              <a:rPr/>
              <a:pPr marL="0" marR="0" lvl="0" indent="0" algn="r" rtl="0" hangingPunct="0">
                <a:lnSpc>
                  <a:spcPct val="100000"/>
                </a:lnSpc>
                <a:spcBef>
                  <a:spcPts val="0"/>
                </a:spcBef>
                <a:spcAft>
                  <a:spcPts val="0"/>
                </a:spcAft>
                <a:buNone/>
                <a:tabLst/>
              </a:pPr>
              <a:t>34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6"/>
          <p:cNvSpPr txBox="1">
            <a:spLocks noGrp="1"/>
          </p:cNvSpPr>
          <p:nvPr>
            <p:ph type="sldNum" sz="quarter" idx="5"/>
          </p:nvPr>
        </p:nvSpPr>
        <p:spPr>
          <a:ln/>
        </p:spPr>
        <p:txBody>
          <a:bodyPr wrap="square" lIns="0" tIns="0" rIns="0" bIns="0" anchor="b" anchorCtr="0">
            <a:noAutofit/>
          </a:bodyPr>
          <a:lstStyle/>
          <a:p>
            <a:pPr lvl="0"/>
            <a:fld id="{A2E0CA27-C141-43AF-A5A6-080B97BF6A14}" type="slidenum">
              <a:rPr/>
              <a:pPr lvl="0"/>
              <a:t>35</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E653BAF-098E-40ED-AFC5-9D7DCAA2719E}" type="slidenum">
              <a:rPr/>
              <a:pPr marL="0" marR="0" lvl="0" indent="0" algn="r" rtl="0" hangingPunct="0">
                <a:lnSpc>
                  <a:spcPct val="100000"/>
                </a:lnSpc>
                <a:spcBef>
                  <a:spcPts val="0"/>
                </a:spcBef>
                <a:spcAft>
                  <a:spcPts val="0"/>
                </a:spcAft>
                <a:buNone/>
                <a:tabLst/>
              </a:pPr>
              <a:t>35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Segnaposto numero diapositiva 3"/>
          <p:cNvSpPr txBox="1"/>
          <p:nvPr/>
        </p:nvSpPr>
        <p:spPr>
          <a:xfrm>
            <a:off x="3774151" y="9428744"/>
            <a:ext cx="2886837" cy="497503"/>
          </a:xfrm>
          <a:prstGeom prst="rect">
            <a:avLst/>
          </a:prstGeom>
          <a:noFill/>
          <a:ln>
            <a:noFill/>
          </a:ln>
        </p:spPr>
        <p:txBody>
          <a:bodyPr vert="horz" wrap="square" lIns="90000" tIns="45000" rIns="90000" bIns="45000" anchor="t" anchorCtr="0" compatLnSpc="0">
            <a:noAutofit/>
          </a:bodyPr>
          <a:lstStyle/>
          <a:p>
            <a:pPr marL="0" marR="0" lvl="0" indent="0" algn="l" rtl="0" hangingPunct="0">
              <a:lnSpc>
                <a:spcPct val="100000"/>
              </a:lnSpc>
              <a:spcBef>
                <a:spcPts val="0"/>
              </a:spcBef>
              <a:spcAft>
                <a:spcPts val="0"/>
              </a:spcAft>
              <a:buNone/>
              <a:tabLst/>
            </a:pPr>
            <a:fld id="{6890E32E-C31C-47EA-A8DD-ED9408A11B8D}" type="slidenum">
              <a:rPr/>
              <a:pPr marL="0" marR="0" lvl="0" indent="0" algn="l" rtl="0" hangingPunct="0">
                <a:lnSpc>
                  <a:spcPct val="100000"/>
                </a:lnSpc>
                <a:spcBef>
                  <a:spcPts val="0"/>
                </a:spcBef>
                <a:spcAft>
                  <a:spcPts val="0"/>
                </a:spcAft>
                <a:buNone/>
                <a:tabLst/>
              </a:pPr>
              <a:t>35</a:t>
            </a:fld>
            <a:endParaRPr lang="it-IT" sz="1400" b="0" i="0" u="none" strike="noStrike" kern="1200" spc="0" baseline="0">
              <a:ln>
                <a:noFill/>
              </a:ln>
              <a:solidFill>
                <a:srgbClr val="000000"/>
              </a:solidFill>
              <a:latin typeface="Calibri" pitchFamily="34"/>
              <a:ea typeface="Microsoft YaHei" pitchFamily="2"/>
              <a:cs typeface="Mangal" pitchFamily="2"/>
            </a:endParaRPr>
          </a:p>
        </p:txBody>
      </p:sp>
      <p:sp>
        <p:nvSpPr>
          <p:cNvPr id="4"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5831367-4A54-4774-8C51-1A9105688A7F}" type="slidenum">
              <a:rPr/>
              <a:pPr marL="0" marR="0" lvl="0" indent="0" algn="r" rtl="0" hangingPunct="0">
                <a:lnSpc>
                  <a:spcPct val="100000"/>
                </a:lnSpc>
                <a:spcBef>
                  <a:spcPts val="0"/>
                </a:spcBef>
                <a:spcAft>
                  <a:spcPts val="0"/>
                </a:spcAft>
                <a:buNone/>
                <a:tabLst/>
              </a:pPr>
              <a:t>35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5" name="Segnaposto immagine diapositiva 1"/>
          <p:cNvSpPr>
            <a:spLocks noGrp="1" noRot="1" noChangeAspect="1"/>
          </p:cNvSpPr>
          <p:nvPr>
            <p:ph type="sldImg"/>
          </p:nvPr>
        </p:nvSpPr>
        <p:spPr>
          <a:xfrm>
            <a:off x="354013" y="1241425"/>
            <a:ext cx="5954712" cy="3349625"/>
          </a:xfrm>
        </p:spPr>
        <p:style>
          <a:lnRef idx="2">
            <a:schemeClr val="accent1">
              <a:shade val="50000"/>
            </a:schemeClr>
          </a:lnRef>
          <a:fillRef idx="1">
            <a:schemeClr val="accent1"/>
          </a:fillRef>
          <a:effectRef idx="0">
            <a:schemeClr val="accent1"/>
          </a:effectRef>
          <a:fontRef idx="minor">
            <a:schemeClr val="lt1"/>
          </a:fontRef>
        </p:style>
      </p:sp>
      <p:sp>
        <p:nvSpPr>
          <p:cNvPr id="6" name="Segnaposto note 2"/>
          <p:cNvSpPr txBox="1">
            <a:spLocks noGrp="1"/>
          </p:cNvSpPr>
          <p:nvPr>
            <p:ph type="body" sz="quarter" idx="1"/>
          </p:nvPr>
        </p:nvSpPr>
        <p:spPr>
          <a:xfrm>
            <a:off x="666273" y="4777291"/>
            <a:ext cx="5329841" cy="3908125"/>
          </a:xfrm>
        </p:spPr>
        <p:txBody>
          <a:bodyPr lIns="90000" tIns="45000" rIns="90000" bIns="45000"/>
          <a:lstStyle/>
          <a:p>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69F965C9-7E13-4E09-AE8F-1930DCFF28A1}" type="slidenum">
              <a:rPr/>
              <a:pPr lvl="0"/>
              <a:t>36</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8E32889-1A82-46C4-8D29-006781E769B4}" type="slidenum">
              <a:rPr/>
              <a:pPr marL="0" marR="0" lvl="0" indent="0" algn="r" rtl="0" hangingPunct="0">
                <a:lnSpc>
                  <a:spcPct val="100000"/>
                </a:lnSpc>
                <a:spcBef>
                  <a:spcPts val="0"/>
                </a:spcBef>
                <a:spcAft>
                  <a:spcPts val="0"/>
                </a:spcAft>
                <a:buNone/>
                <a:tabLst/>
              </a:pPr>
              <a:t>36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4C92EF1-DCB7-4D15-8F36-5DE6CA2B2823}" type="slidenum">
              <a:rPr/>
              <a:pPr marL="0" marR="0" lvl="0" indent="0" algn="r" rtl="0" hangingPunct="0">
                <a:lnSpc>
                  <a:spcPct val="100000"/>
                </a:lnSpc>
                <a:spcBef>
                  <a:spcPts val="0"/>
                </a:spcBef>
                <a:spcAft>
                  <a:spcPts val="0"/>
                </a:spcAft>
                <a:buNone/>
                <a:tabLst/>
              </a:pPr>
              <a:t>36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479A07EF-7EE1-40CF-AEC7-CB9054402D1E}" type="slidenum">
              <a:rPr/>
              <a:pPr lvl="0"/>
              <a:t>37</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9C957BB-F0CB-4365-9339-5052B120669F}" type="slidenum">
              <a:rPr/>
              <a:pPr marL="0" marR="0" lvl="0" indent="0" algn="r" rtl="0" hangingPunct="0">
                <a:lnSpc>
                  <a:spcPct val="100000"/>
                </a:lnSpc>
                <a:spcBef>
                  <a:spcPts val="0"/>
                </a:spcBef>
                <a:spcAft>
                  <a:spcPts val="0"/>
                </a:spcAft>
                <a:buNone/>
                <a:tabLst/>
              </a:pPr>
              <a:t>37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7E31BB3-2E8B-4958-8B2F-747CD0B569B4}" type="slidenum">
              <a:rPr/>
              <a:pPr marL="0" marR="0" lvl="0" indent="0" algn="r" rtl="0" hangingPunct="0">
                <a:lnSpc>
                  <a:spcPct val="100000"/>
                </a:lnSpc>
                <a:spcBef>
                  <a:spcPts val="0"/>
                </a:spcBef>
                <a:spcAft>
                  <a:spcPts val="0"/>
                </a:spcAft>
                <a:buNone/>
                <a:tabLst/>
              </a:pPr>
              <a:t>37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3DBF9229-0503-4BDA-8F2E-DC5CE2A7EDCF}" type="slidenum">
              <a:rPr/>
              <a:pPr lvl="0"/>
              <a:t>38</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715FA83-572F-454B-B5E7-AB7E421023F2}" type="slidenum">
              <a:rPr/>
              <a:pPr marL="0" marR="0" lvl="0" indent="0" algn="r" rtl="0" hangingPunct="0">
                <a:lnSpc>
                  <a:spcPct val="100000"/>
                </a:lnSpc>
                <a:spcBef>
                  <a:spcPts val="0"/>
                </a:spcBef>
                <a:spcAft>
                  <a:spcPts val="0"/>
                </a:spcAft>
                <a:buNone/>
                <a:tabLst/>
              </a:pPr>
              <a:t>38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6ED34B8-FD7B-47A4-8093-EA8DD52586B6}" type="slidenum">
              <a:rPr/>
              <a:pPr marL="0" marR="0" lvl="0" indent="0" algn="r" rtl="0" hangingPunct="0">
                <a:lnSpc>
                  <a:spcPct val="100000"/>
                </a:lnSpc>
                <a:spcBef>
                  <a:spcPts val="0"/>
                </a:spcBef>
                <a:spcAft>
                  <a:spcPts val="0"/>
                </a:spcAft>
                <a:buNone/>
                <a:tabLst/>
              </a:pPr>
              <a:t>38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B3D3BDA9-BD8C-46FC-B379-A70A0771BD1B}" type="slidenum">
              <a:rPr/>
              <a:pPr lvl="0"/>
              <a:t>39</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2E5B5B6-2627-44A8-8F12-6A65C1AA035A}" type="slidenum">
              <a:rPr/>
              <a:pPr marL="0" marR="0" lvl="0" indent="0" algn="r" rtl="0" hangingPunct="0">
                <a:lnSpc>
                  <a:spcPct val="100000"/>
                </a:lnSpc>
                <a:spcBef>
                  <a:spcPts val="0"/>
                </a:spcBef>
                <a:spcAft>
                  <a:spcPts val="0"/>
                </a:spcAft>
                <a:buNone/>
                <a:tabLst/>
              </a:pPr>
              <a:t>39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159EC27-74AA-4CB3-9855-6799FFBCC5A0}" type="slidenum">
              <a:rPr/>
              <a:pPr marL="0" marR="0" lvl="0" indent="0" algn="r" rtl="0" hangingPunct="0">
                <a:lnSpc>
                  <a:spcPct val="100000"/>
                </a:lnSpc>
                <a:spcBef>
                  <a:spcPts val="0"/>
                </a:spcBef>
                <a:spcAft>
                  <a:spcPts val="0"/>
                </a:spcAft>
                <a:buNone/>
                <a:tabLst/>
              </a:pPr>
              <a:t>39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59988993-8755-4272-9165-3E0EF9F9BC04}" type="slidenum">
              <a:rPr/>
              <a:pPr lvl="0"/>
              <a:t>40</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EB222C8-DBF7-465C-85D1-C0FF213FC287}" type="slidenum">
              <a:rPr/>
              <a:pPr marL="0" marR="0" lvl="0" indent="0" algn="r" rtl="0" hangingPunct="0">
                <a:lnSpc>
                  <a:spcPct val="100000"/>
                </a:lnSpc>
                <a:spcBef>
                  <a:spcPts val="0"/>
                </a:spcBef>
                <a:spcAft>
                  <a:spcPts val="0"/>
                </a:spcAft>
                <a:buNone/>
                <a:tabLst/>
              </a:pPr>
              <a:t>40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5664920-7C26-4E23-869A-F4D8449635B8}" type="slidenum">
              <a:rPr/>
              <a:pPr marL="0" marR="0" lvl="0" indent="0" algn="r" rtl="0" hangingPunct="0">
                <a:lnSpc>
                  <a:spcPct val="100000"/>
                </a:lnSpc>
                <a:spcBef>
                  <a:spcPts val="0"/>
                </a:spcBef>
                <a:spcAft>
                  <a:spcPts val="0"/>
                </a:spcAft>
                <a:buNone/>
                <a:tabLst/>
              </a:pPr>
              <a:t>40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2AE63E44-5700-466F-908F-73524E2BB43C}" type="slidenum">
              <a:rPr/>
              <a:pPr lvl="0"/>
              <a:t>41</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F884279-2088-4DE7-8E67-5344E807A02A}" type="slidenum">
              <a:rPr/>
              <a:pPr marL="0" marR="0" lvl="0" indent="0" algn="r" rtl="0" hangingPunct="0">
                <a:lnSpc>
                  <a:spcPct val="100000"/>
                </a:lnSpc>
                <a:spcBef>
                  <a:spcPts val="0"/>
                </a:spcBef>
                <a:spcAft>
                  <a:spcPts val="0"/>
                </a:spcAft>
                <a:buNone/>
                <a:tabLst/>
              </a:pPr>
              <a:t>41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6D5324E-9DCD-4CA9-9818-B10121B1E52F}" type="slidenum">
              <a:rPr/>
              <a:pPr marL="0" marR="0" lvl="0" indent="0" algn="r" rtl="0" hangingPunct="0">
                <a:lnSpc>
                  <a:spcPct val="100000"/>
                </a:lnSpc>
                <a:spcBef>
                  <a:spcPts val="0"/>
                </a:spcBef>
                <a:spcAft>
                  <a:spcPts val="0"/>
                </a:spcAft>
                <a:buNone/>
                <a:tabLst/>
              </a:pPr>
              <a:t>41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7CD4F75D-AF17-4DD5-BB5C-CA79CBD9E3B4}" type="slidenum">
              <a:rPr/>
              <a:pPr lvl="0"/>
              <a:t>42</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D988837-62FC-4694-88E3-235532208B46}" type="slidenum">
              <a:rPr/>
              <a:pPr marL="0" marR="0" lvl="0" indent="0" algn="r" rtl="0" hangingPunct="0">
                <a:lnSpc>
                  <a:spcPct val="100000"/>
                </a:lnSpc>
                <a:spcBef>
                  <a:spcPts val="0"/>
                </a:spcBef>
                <a:spcAft>
                  <a:spcPts val="0"/>
                </a:spcAft>
                <a:buNone/>
                <a:tabLst/>
              </a:pPr>
              <a:t>42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25A921B-C749-432D-B289-48F7367EC7EA}" type="slidenum">
              <a:rPr/>
              <a:pPr marL="0" marR="0" lvl="0" indent="0" algn="r" rtl="0" hangingPunct="0">
                <a:lnSpc>
                  <a:spcPct val="100000"/>
                </a:lnSpc>
                <a:spcBef>
                  <a:spcPts val="0"/>
                </a:spcBef>
                <a:spcAft>
                  <a:spcPts val="0"/>
                </a:spcAft>
                <a:buNone/>
                <a:tabLst/>
              </a:pPr>
              <a:t>42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4</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8996054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EE38D4E1-EB23-4283-81C2-CB152D330B63}" type="slidenum">
              <a:rPr/>
              <a:pPr lvl="0"/>
              <a:t>43</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F140B45-169A-4103-B00B-70D10785ECD3}" type="slidenum">
              <a:rPr/>
              <a:pPr marL="0" marR="0" lvl="0" indent="0" algn="r" rtl="0" hangingPunct="0">
                <a:lnSpc>
                  <a:spcPct val="100000"/>
                </a:lnSpc>
                <a:spcBef>
                  <a:spcPts val="0"/>
                </a:spcBef>
                <a:spcAft>
                  <a:spcPts val="0"/>
                </a:spcAft>
                <a:buNone/>
                <a:tabLst/>
              </a:pPr>
              <a:t>43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55D62-44B5-48D7-A14D-76229104F48F}" type="slidenum">
              <a:rPr/>
              <a:pPr marL="0" marR="0" lvl="0" indent="0" algn="r" rtl="0" hangingPunct="0">
                <a:lnSpc>
                  <a:spcPct val="100000"/>
                </a:lnSpc>
                <a:spcBef>
                  <a:spcPts val="0"/>
                </a:spcBef>
                <a:spcAft>
                  <a:spcPts val="0"/>
                </a:spcAft>
                <a:buNone/>
                <a:tabLst/>
              </a:pPr>
              <a:t>43</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50B2637D-ED07-4629-8A11-4D835FF6050D}" type="slidenum">
              <a:rPr/>
              <a:pPr lvl="0"/>
              <a:t>44</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8B8544B-E224-4850-BDA3-6C31BB63122E}" type="slidenum">
              <a:rPr/>
              <a:pPr marL="0" marR="0" lvl="0" indent="0" algn="r" rtl="0" hangingPunct="0">
                <a:lnSpc>
                  <a:spcPct val="100000"/>
                </a:lnSpc>
                <a:spcBef>
                  <a:spcPts val="0"/>
                </a:spcBef>
                <a:spcAft>
                  <a:spcPts val="0"/>
                </a:spcAft>
                <a:buNone/>
                <a:tabLst/>
              </a:pPr>
              <a:t>44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6CD6AA3-8A6A-4BB5-AFCE-CD7BE6CE0808}" type="slidenum">
              <a:rPr/>
              <a:pPr marL="0" marR="0" lvl="0" indent="0" algn="r" rtl="0" hangingPunct="0">
                <a:lnSpc>
                  <a:spcPct val="100000"/>
                </a:lnSpc>
                <a:spcBef>
                  <a:spcPts val="0"/>
                </a:spcBef>
                <a:spcAft>
                  <a:spcPts val="0"/>
                </a:spcAft>
                <a:buNone/>
                <a:tabLst/>
              </a:pPr>
              <a:t>44</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D2584AE1-64FD-4454-B2E1-12BF559C4026}" type="slidenum">
              <a:rPr/>
              <a:pPr lvl="0"/>
              <a:t>45</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D5451B3-1668-4430-A280-7F33EF146E7A}" type="slidenum">
              <a:rPr/>
              <a:pPr marL="0" marR="0" lvl="0" indent="0" algn="r" rtl="0" hangingPunct="0">
                <a:lnSpc>
                  <a:spcPct val="100000"/>
                </a:lnSpc>
                <a:spcBef>
                  <a:spcPts val="0"/>
                </a:spcBef>
                <a:spcAft>
                  <a:spcPts val="0"/>
                </a:spcAft>
                <a:buNone/>
                <a:tabLst/>
              </a:pPr>
              <a:t>45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C8EA13F-045C-4D2E-9D9A-921003DE6D56}" type="slidenum">
              <a:rPr/>
              <a:pPr marL="0" marR="0" lvl="0" indent="0" algn="r" rtl="0" hangingPunct="0">
                <a:lnSpc>
                  <a:spcPct val="100000"/>
                </a:lnSpc>
                <a:spcBef>
                  <a:spcPts val="0"/>
                </a:spcBef>
                <a:spcAft>
                  <a:spcPts val="0"/>
                </a:spcAft>
                <a:buNone/>
                <a:tabLst/>
              </a:pPr>
              <a:t>45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9829CCDC-4E7F-4E41-BC63-2B600B2165BF}" type="slidenum">
              <a:rPr/>
              <a:pPr lvl="0"/>
              <a:t>46</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47FA41F-49D1-4C85-B34F-00B9C42BE786}" type="slidenum">
              <a:rPr/>
              <a:pPr marL="0" marR="0" lvl="0" indent="0" algn="r" rtl="0" hangingPunct="0">
                <a:lnSpc>
                  <a:spcPct val="100000"/>
                </a:lnSpc>
                <a:spcBef>
                  <a:spcPts val="0"/>
                </a:spcBef>
                <a:spcAft>
                  <a:spcPts val="0"/>
                </a:spcAft>
                <a:buNone/>
                <a:tabLst/>
              </a:pPr>
              <a:t>46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FAB192B-08CD-4AA1-A359-C2604AAC9FF6}" type="slidenum">
              <a:rPr/>
              <a:pPr marL="0" marR="0" lvl="0" indent="0" algn="r" rtl="0" hangingPunct="0">
                <a:lnSpc>
                  <a:spcPct val="100000"/>
                </a:lnSpc>
                <a:spcBef>
                  <a:spcPts val="0"/>
                </a:spcBef>
                <a:spcAft>
                  <a:spcPts val="0"/>
                </a:spcAft>
                <a:buNone/>
                <a:tabLst/>
              </a:pPr>
              <a:t>46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5AF9C6EE-0BA1-4AC2-A714-9ADD064C147A}" type="slidenum">
              <a:rPr/>
              <a:pPr lvl="0"/>
              <a:t>47</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467CC63-EE59-4BFD-AEA8-61F4BB8B682F}" type="slidenum">
              <a:rPr/>
              <a:pPr marL="0" marR="0" lvl="0" indent="0" algn="r" rtl="0" hangingPunct="0">
                <a:lnSpc>
                  <a:spcPct val="100000"/>
                </a:lnSpc>
                <a:spcBef>
                  <a:spcPts val="0"/>
                </a:spcBef>
                <a:spcAft>
                  <a:spcPts val="0"/>
                </a:spcAft>
                <a:buNone/>
                <a:tabLst/>
              </a:pPr>
              <a:t>47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6B4C2D3-5D8E-40CC-8F04-C29AFB43D122}" type="slidenum">
              <a:rPr/>
              <a:pPr marL="0" marR="0" lvl="0" indent="0" algn="r" rtl="0" hangingPunct="0">
                <a:lnSpc>
                  <a:spcPct val="100000"/>
                </a:lnSpc>
                <a:spcBef>
                  <a:spcPts val="0"/>
                </a:spcBef>
                <a:spcAft>
                  <a:spcPts val="0"/>
                </a:spcAft>
                <a:buNone/>
                <a:tabLst/>
              </a:pPr>
              <a:t>47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590A603-7B7D-4E8C-BF31-91F06D53F589}" type="slidenum">
              <a:rPr/>
              <a:pPr lvl="0"/>
              <a:t>48</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F0B3339-FF30-4C51-92F5-B66DF515C61A}" type="slidenum">
              <a:rPr/>
              <a:pPr marL="0" marR="0" lvl="0" indent="0" algn="r" rtl="0" hangingPunct="0">
                <a:lnSpc>
                  <a:spcPct val="100000"/>
                </a:lnSpc>
                <a:spcBef>
                  <a:spcPts val="0"/>
                </a:spcBef>
                <a:spcAft>
                  <a:spcPts val="0"/>
                </a:spcAft>
                <a:buNone/>
                <a:tabLst/>
              </a:pPr>
              <a:t>48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35E3994-9850-4C8E-9872-0B8CADD73A33}" type="slidenum">
              <a:rPr/>
              <a:pPr marL="0" marR="0" lvl="0" indent="0" algn="r" rtl="0" hangingPunct="0">
                <a:lnSpc>
                  <a:spcPct val="100000"/>
                </a:lnSpc>
                <a:spcBef>
                  <a:spcPts val="0"/>
                </a:spcBef>
                <a:spcAft>
                  <a:spcPts val="0"/>
                </a:spcAft>
                <a:buNone/>
                <a:tabLst/>
              </a:pPr>
              <a:t>48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5E81E6C-7D2B-4A6F-BCD9-59E09AE5900A}" type="slidenum">
              <a:rPr/>
              <a:pPr lvl="0"/>
              <a:t>49</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D1A6C91-D8AC-46B0-8352-42D329CF875E}" type="slidenum">
              <a:rPr/>
              <a:pPr marL="0" marR="0" lvl="0" indent="0" algn="r" rtl="0" hangingPunct="0">
                <a:lnSpc>
                  <a:spcPct val="100000"/>
                </a:lnSpc>
                <a:spcBef>
                  <a:spcPts val="0"/>
                </a:spcBef>
                <a:spcAft>
                  <a:spcPts val="0"/>
                </a:spcAft>
                <a:buNone/>
                <a:tabLst/>
              </a:pPr>
              <a:t>49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2114BEC-09CA-4C4A-9E13-48E34A78FD3E}" type="slidenum">
              <a:rPr/>
              <a:pPr marL="0" marR="0" lvl="0" indent="0" algn="r" rtl="0" hangingPunct="0">
                <a:lnSpc>
                  <a:spcPct val="100000"/>
                </a:lnSpc>
                <a:spcBef>
                  <a:spcPts val="0"/>
                </a:spcBef>
                <a:spcAft>
                  <a:spcPts val="0"/>
                </a:spcAft>
                <a:buNone/>
                <a:tabLst/>
              </a:pPr>
              <a:t>49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C42A1BAE-D7E0-4598-B4A9-ED91EA685C2F}" type="slidenum">
              <a:rPr/>
              <a:pPr lvl="0"/>
              <a:t>50</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1DCCA71-F51F-4EEE-9383-38FF1AC94E7A}" type="slidenum">
              <a:rPr/>
              <a:pPr marL="0" marR="0" lvl="0" indent="0" algn="r" rtl="0" hangingPunct="0">
                <a:lnSpc>
                  <a:spcPct val="100000"/>
                </a:lnSpc>
                <a:spcBef>
                  <a:spcPts val="0"/>
                </a:spcBef>
                <a:spcAft>
                  <a:spcPts val="0"/>
                </a:spcAft>
                <a:buNone/>
                <a:tabLst/>
              </a:pPr>
              <a:t>50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9F63007-E7F3-4496-927C-F8D4544A8449}" type="slidenum">
              <a:rPr/>
              <a:pPr marL="0" marR="0" lvl="0" indent="0" algn="r" rtl="0" hangingPunct="0">
                <a:lnSpc>
                  <a:spcPct val="100000"/>
                </a:lnSpc>
                <a:spcBef>
                  <a:spcPts val="0"/>
                </a:spcBef>
                <a:spcAft>
                  <a:spcPts val="0"/>
                </a:spcAft>
                <a:buNone/>
                <a:tabLst/>
              </a:pPr>
              <a:t>50</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4452FA00-E0BD-42E7-8F4D-DC29E3C70171}" type="slidenum">
              <a:rPr/>
              <a:pPr lvl="0"/>
              <a:t>51</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9FFA299-4E9C-4B96-88E5-05C72628C4A6}" type="slidenum">
              <a:rPr/>
              <a:pPr marL="0" marR="0" lvl="0" indent="0" algn="r" rtl="0" hangingPunct="0">
                <a:lnSpc>
                  <a:spcPct val="100000"/>
                </a:lnSpc>
                <a:spcBef>
                  <a:spcPts val="0"/>
                </a:spcBef>
                <a:spcAft>
                  <a:spcPts val="0"/>
                </a:spcAft>
                <a:buNone/>
                <a:tabLst/>
              </a:pPr>
              <a:t>51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3CCACC5-CDFF-458F-B940-ED54715598FB}" type="slidenum">
              <a:rPr/>
              <a:pPr marL="0" marR="0" lvl="0" indent="0" algn="r" rtl="0" hangingPunct="0">
                <a:lnSpc>
                  <a:spcPct val="100000"/>
                </a:lnSpc>
                <a:spcBef>
                  <a:spcPts val="0"/>
                </a:spcBef>
                <a:spcAft>
                  <a:spcPts val="0"/>
                </a:spcAft>
                <a:buNone/>
                <a:tabLst/>
              </a:pPr>
              <a:t>51</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4452FA00-E0BD-42E7-8F4D-DC29E3C70171}" type="slidenum">
              <a:rPr/>
              <a:pPr lvl="0"/>
              <a:t>52</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9FFA299-4E9C-4B96-88E5-05C72628C4A6}" type="slidenum">
              <a:rPr/>
              <a:pPr marL="0" marR="0" lvl="0" indent="0" algn="r" rtl="0" hangingPunct="0">
                <a:lnSpc>
                  <a:spcPct val="100000"/>
                </a:lnSpc>
                <a:spcBef>
                  <a:spcPts val="0"/>
                </a:spcBef>
                <a:spcAft>
                  <a:spcPts val="0"/>
                </a:spcAft>
                <a:buNone/>
                <a:tabLst/>
              </a:pPr>
              <a:t>52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3CCACC5-CDFF-458F-B940-ED54715598FB}" type="slidenum">
              <a:rPr/>
              <a:pPr marL="0" marR="0" lvl="0" indent="0" algn="r" rtl="0" hangingPunct="0">
                <a:lnSpc>
                  <a:spcPct val="100000"/>
                </a:lnSpc>
                <a:spcBef>
                  <a:spcPts val="0"/>
                </a:spcBef>
                <a:spcAft>
                  <a:spcPts val="0"/>
                </a:spcAft>
                <a:buNone/>
                <a:tabLst/>
              </a:pPr>
              <a:t>52</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23813" y="754063"/>
            <a:ext cx="6615112" cy="3721100"/>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a:xfrm>
            <a:off x="666273" y="4715153"/>
            <a:ext cx="5329841" cy="4466596"/>
          </a:xfrm>
        </p:spPr>
        <p:txBody>
          <a:bodyPr/>
          <a:lstStyle/>
          <a:p>
            <a:endParaRPr lang="it-IT" dirty="0"/>
          </a:p>
        </p:txBody>
      </p:sp>
    </p:spTree>
    <p:extLst>
      <p:ext uri="{BB962C8B-B14F-4D97-AF65-F5344CB8AC3E}">
        <p14:creationId xmlns="" xmlns:p14="http://schemas.microsoft.com/office/powerpoint/2010/main" val="166871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5</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5</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7090710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Irpef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59</a:t>
            </a:fld>
            <a:endParaRPr lang="it-IT"/>
          </a:p>
        </p:txBody>
      </p:sp>
    </p:spTree>
    <p:extLst>
      <p:ext uri="{BB962C8B-B14F-4D97-AF65-F5344CB8AC3E}">
        <p14:creationId xmlns="" xmlns:p14="http://schemas.microsoft.com/office/powerpoint/2010/main" val="20766365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Irpef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60</a:t>
            </a:fld>
            <a:endParaRPr lang="it-IT"/>
          </a:p>
        </p:txBody>
      </p:sp>
    </p:spTree>
    <p:extLst>
      <p:ext uri="{BB962C8B-B14F-4D97-AF65-F5344CB8AC3E}">
        <p14:creationId xmlns="" xmlns:p14="http://schemas.microsoft.com/office/powerpoint/2010/main" val="2904001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Imu-ici</a:t>
            </a:r>
            <a:r>
              <a:rPr lang="it-IT" dirty="0" smtClean="0"/>
              <a:t> pro 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61</a:t>
            </a:fld>
            <a:endParaRPr lang="it-IT"/>
          </a:p>
        </p:txBody>
      </p:sp>
    </p:spTree>
    <p:extLst>
      <p:ext uri="{BB962C8B-B14F-4D97-AF65-F5344CB8AC3E}">
        <p14:creationId xmlns="" xmlns:p14="http://schemas.microsoft.com/office/powerpoint/2010/main" val="317715259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Imu</a:t>
            </a:r>
            <a:r>
              <a:rPr lang="it-IT" dirty="0" smtClean="0"/>
              <a:t> ici pro 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62</a:t>
            </a:fld>
            <a:endParaRPr lang="it-IT"/>
          </a:p>
        </p:txBody>
      </p:sp>
    </p:spTree>
    <p:extLst>
      <p:ext uri="{BB962C8B-B14F-4D97-AF65-F5344CB8AC3E}">
        <p14:creationId xmlns="" xmlns:p14="http://schemas.microsoft.com/office/powerpoint/2010/main" val="30118510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Imu-ici</a:t>
            </a:r>
            <a:r>
              <a:rPr lang="it-IT" dirty="0" smtClean="0"/>
              <a:t> valore assoluto</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63</a:t>
            </a:fld>
            <a:endParaRPr lang="it-IT"/>
          </a:p>
        </p:txBody>
      </p:sp>
    </p:spTree>
    <p:extLst>
      <p:ext uri="{BB962C8B-B14F-4D97-AF65-F5344CB8AC3E}">
        <p14:creationId xmlns="" xmlns:p14="http://schemas.microsoft.com/office/powerpoint/2010/main" val="10501400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err="1" smtClean="0"/>
              <a:t>Imu</a:t>
            </a:r>
            <a:r>
              <a:rPr lang="it-IT" dirty="0" smtClean="0"/>
              <a:t> ici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64</a:t>
            </a:fld>
            <a:endParaRPr lang="it-IT"/>
          </a:p>
        </p:txBody>
      </p:sp>
    </p:spTree>
    <p:extLst>
      <p:ext uri="{BB962C8B-B14F-4D97-AF65-F5344CB8AC3E}">
        <p14:creationId xmlns="" xmlns:p14="http://schemas.microsoft.com/office/powerpoint/2010/main" val="7578792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correnti procapite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65</a:t>
            </a:fld>
            <a:endParaRPr lang="it-IT"/>
          </a:p>
        </p:txBody>
      </p:sp>
    </p:spTree>
    <p:extLst>
      <p:ext uri="{BB962C8B-B14F-4D97-AF65-F5344CB8AC3E}">
        <p14:creationId xmlns="" xmlns:p14="http://schemas.microsoft.com/office/powerpoint/2010/main" val="377719297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correnti procapite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66</a:t>
            </a:fld>
            <a:endParaRPr lang="it-IT"/>
          </a:p>
        </p:txBody>
      </p:sp>
    </p:spTree>
    <p:extLst>
      <p:ext uri="{BB962C8B-B14F-4D97-AF65-F5344CB8AC3E}">
        <p14:creationId xmlns="" xmlns:p14="http://schemas.microsoft.com/office/powerpoint/2010/main" val="1266840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correnti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67</a:t>
            </a:fld>
            <a:endParaRPr lang="it-IT"/>
          </a:p>
        </p:txBody>
      </p:sp>
    </p:spTree>
    <p:extLst>
      <p:ext uri="{BB962C8B-B14F-4D97-AF65-F5344CB8AC3E}">
        <p14:creationId xmlns="" xmlns:p14="http://schemas.microsoft.com/office/powerpoint/2010/main" val="311696884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correnti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68</a:t>
            </a:fld>
            <a:endParaRPr lang="it-IT"/>
          </a:p>
        </p:txBody>
      </p:sp>
    </p:spTree>
    <p:extLst>
      <p:ext uri="{BB962C8B-B14F-4D97-AF65-F5344CB8AC3E}">
        <p14:creationId xmlns="" xmlns:p14="http://schemas.microsoft.com/office/powerpoint/2010/main" val="2537828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6</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6</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73259445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il sociale pro 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69</a:t>
            </a:fld>
            <a:endParaRPr lang="it-IT"/>
          </a:p>
        </p:txBody>
      </p:sp>
    </p:spTree>
    <p:extLst>
      <p:ext uri="{BB962C8B-B14F-4D97-AF65-F5344CB8AC3E}">
        <p14:creationId xmlns="" xmlns:p14="http://schemas.microsoft.com/office/powerpoint/2010/main" val="25060745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il sociale pro 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70</a:t>
            </a:fld>
            <a:endParaRPr lang="it-IT"/>
          </a:p>
        </p:txBody>
      </p:sp>
    </p:spTree>
    <p:extLst>
      <p:ext uri="{BB962C8B-B14F-4D97-AF65-F5344CB8AC3E}">
        <p14:creationId xmlns="" xmlns:p14="http://schemas.microsoft.com/office/powerpoint/2010/main" val="332719484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il sociale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71</a:t>
            </a:fld>
            <a:endParaRPr lang="it-IT"/>
          </a:p>
        </p:txBody>
      </p:sp>
    </p:spTree>
    <p:extLst>
      <p:ext uri="{BB962C8B-B14F-4D97-AF65-F5344CB8AC3E}">
        <p14:creationId xmlns="" xmlns:p14="http://schemas.microsoft.com/office/powerpoint/2010/main" val="4446040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il sociale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72</a:t>
            </a:fld>
            <a:endParaRPr lang="it-IT"/>
          </a:p>
        </p:txBody>
      </p:sp>
    </p:spTree>
    <p:extLst>
      <p:ext uri="{BB962C8B-B14F-4D97-AF65-F5344CB8AC3E}">
        <p14:creationId xmlns="" xmlns:p14="http://schemas.microsoft.com/office/powerpoint/2010/main" val="259750313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il sociale incidenza percentuale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73</a:t>
            </a:fld>
            <a:endParaRPr lang="it-IT"/>
          </a:p>
        </p:txBody>
      </p:sp>
    </p:spTree>
    <p:extLst>
      <p:ext uri="{BB962C8B-B14F-4D97-AF65-F5344CB8AC3E}">
        <p14:creationId xmlns="" xmlns:p14="http://schemas.microsoft.com/office/powerpoint/2010/main" val="28436896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il sociale incidenza percentuale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74</a:t>
            </a:fld>
            <a:endParaRPr lang="it-IT"/>
          </a:p>
        </p:txBody>
      </p:sp>
    </p:spTree>
    <p:extLst>
      <p:ext uri="{BB962C8B-B14F-4D97-AF65-F5344CB8AC3E}">
        <p14:creationId xmlns="" xmlns:p14="http://schemas.microsoft.com/office/powerpoint/2010/main" val="312308931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l’istruzione procapite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75</a:t>
            </a:fld>
            <a:endParaRPr lang="it-IT"/>
          </a:p>
        </p:txBody>
      </p:sp>
    </p:spTree>
    <p:extLst>
      <p:ext uri="{BB962C8B-B14F-4D97-AF65-F5344CB8AC3E}">
        <p14:creationId xmlns="" xmlns:p14="http://schemas.microsoft.com/office/powerpoint/2010/main" val="314386493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l’istruzione procapite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76</a:t>
            </a:fld>
            <a:endParaRPr lang="it-IT"/>
          </a:p>
        </p:txBody>
      </p:sp>
    </p:spTree>
    <p:extLst>
      <p:ext uri="{BB962C8B-B14F-4D97-AF65-F5344CB8AC3E}">
        <p14:creationId xmlns="" xmlns:p14="http://schemas.microsoft.com/office/powerpoint/2010/main" val="259066355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l’istruzione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77</a:t>
            </a:fld>
            <a:endParaRPr lang="it-IT"/>
          </a:p>
        </p:txBody>
      </p:sp>
    </p:spTree>
    <p:extLst>
      <p:ext uri="{BB962C8B-B14F-4D97-AF65-F5344CB8AC3E}">
        <p14:creationId xmlns="" xmlns:p14="http://schemas.microsoft.com/office/powerpoint/2010/main" val="156055439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l’istruzione</a:t>
            </a:r>
            <a:r>
              <a:rPr lang="it-IT" baseline="0" dirty="0" smtClean="0"/>
              <a:t>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78</a:t>
            </a:fld>
            <a:endParaRPr lang="it-IT"/>
          </a:p>
        </p:txBody>
      </p:sp>
    </p:spTree>
    <p:extLst>
      <p:ext uri="{BB962C8B-B14F-4D97-AF65-F5344CB8AC3E}">
        <p14:creationId xmlns="" xmlns:p14="http://schemas.microsoft.com/office/powerpoint/2010/main" val="3675914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7</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7</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4330515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lo</a:t>
            </a:r>
            <a:r>
              <a:rPr lang="it-IT" baseline="0" dirty="0" smtClean="0"/>
              <a:t> sport procapite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79</a:t>
            </a:fld>
            <a:endParaRPr lang="it-IT"/>
          </a:p>
        </p:txBody>
      </p:sp>
    </p:spTree>
    <p:extLst>
      <p:ext uri="{BB962C8B-B14F-4D97-AF65-F5344CB8AC3E}">
        <p14:creationId xmlns="" xmlns:p14="http://schemas.microsoft.com/office/powerpoint/2010/main" val="405085646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lo sport pro 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80</a:t>
            </a:fld>
            <a:endParaRPr lang="it-IT"/>
          </a:p>
        </p:txBody>
      </p:sp>
    </p:spTree>
    <p:extLst>
      <p:ext uri="{BB962C8B-B14F-4D97-AF65-F5344CB8AC3E}">
        <p14:creationId xmlns="" xmlns:p14="http://schemas.microsoft.com/office/powerpoint/2010/main" val="153019886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lo</a:t>
            </a:r>
            <a:r>
              <a:rPr lang="it-IT" baseline="0" dirty="0" smtClean="0"/>
              <a:t> sport valore assoluto</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81</a:t>
            </a:fld>
            <a:endParaRPr lang="it-IT"/>
          </a:p>
        </p:txBody>
      </p:sp>
    </p:spTree>
    <p:extLst>
      <p:ext uri="{BB962C8B-B14F-4D97-AF65-F5344CB8AC3E}">
        <p14:creationId xmlns="" xmlns:p14="http://schemas.microsoft.com/office/powerpoint/2010/main" val="151455741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lo sport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82</a:t>
            </a:fld>
            <a:endParaRPr lang="it-IT"/>
          </a:p>
        </p:txBody>
      </p:sp>
    </p:spTree>
    <p:extLst>
      <p:ext uri="{BB962C8B-B14F-4D97-AF65-F5344CB8AC3E}">
        <p14:creationId xmlns="" xmlns:p14="http://schemas.microsoft.com/office/powerpoint/2010/main" val="293642009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l’amministrazione pro-capite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83</a:t>
            </a:fld>
            <a:endParaRPr lang="it-IT"/>
          </a:p>
        </p:txBody>
      </p:sp>
    </p:spTree>
    <p:extLst>
      <p:ext uri="{BB962C8B-B14F-4D97-AF65-F5344CB8AC3E}">
        <p14:creationId xmlns="" xmlns:p14="http://schemas.microsoft.com/office/powerpoint/2010/main" val="124272041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l’amministrazione</a:t>
            </a:r>
            <a:r>
              <a:rPr lang="it-IT" baseline="0" dirty="0" smtClean="0"/>
              <a:t> pro capite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84</a:t>
            </a:fld>
            <a:endParaRPr lang="it-IT"/>
          </a:p>
        </p:txBody>
      </p:sp>
    </p:spTree>
    <p:extLst>
      <p:ext uri="{BB962C8B-B14F-4D97-AF65-F5344CB8AC3E}">
        <p14:creationId xmlns="" xmlns:p14="http://schemas.microsoft.com/office/powerpoint/2010/main" val="108143331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l’amministrazione</a:t>
            </a:r>
            <a:r>
              <a:rPr lang="it-IT" baseline="0" dirty="0" smtClean="0"/>
              <a:t>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85</a:t>
            </a:fld>
            <a:endParaRPr lang="it-IT"/>
          </a:p>
        </p:txBody>
      </p:sp>
    </p:spTree>
    <p:extLst>
      <p:ext uri="{BB962C8B-B14F-4D97-AF65-F5344CB8AC3E}">
        <p14:creationId xmlns="" xmlns:p14="http://schemas.microsoft.com/office/powerpoint/2010/main" val="382206589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l’amministrazione valori assoluti</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86</a:t>
            </a:fld>
            <a:endParaRPr lang="it-IT"/>
          </a:p>
        </p:txBody>
      </p:sp>
    </p:spTree>
    <p:extLst>
      <p:ext uri="{BB962C8B-B14F-4D97-AF65-F5344CB8AC3E}">
        <p14:creationId xmlns="" xmlns:p14="http://schemas.microsoft.com/office/powerpoint/2010/main" val="266215891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l’amministrazione</a:t>
            </a:r>
            <a:r>
              <a:rPr lang="it-IT" baseline="0" dirty="0" smtClean="0"/>
              <a:t> incidenza</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87</a:t>
            </a:fld>
            <a:endParaRPr lang="it-IT"/>
          </a:p>
        </p:txBody>
      </p:sp>
    </p:spTree>
    <p:extLst>
      <p:ext uri="{BB962C8B-B14F-4D97-AF65-F5344CB8AC3E}">
        <p14:creationId xmlns="" xmlns:p14="http://schemas.microsoft.com/office/powerpoint/2010/main" val="184355654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l’amministrazione incidenza</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88</a:t>
            </a:fld>
            <a:endParaRPr lang="it-IT"/>
          </a:p>
        </p:txBody>
      </p:sp>
    </p:spTree>
    <p:extLst>
      <p:ext uri="{BB962C8B-B14F-4D97-AF65-F5344CB8AC3E}">
        <p14:creationId xmlns="" xmlns:p14="http://schemas.microsoft.com/office/powerpoint/2010/main" val="1270327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8</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8</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11482963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l’autonomia finanziaria (indicatore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89</a:t>
            </a:fld>
            <a:endParaRPr lang="it-IT"/>
          </a:p>
        </p:txBody>
      </p:sp>
    </p:spTree>
    <p:extLst>
      <p:ext uri="{BB962C8B-B14F-4D97-AF65-F5344CB8AC3E}">
        <p14:creationId xmlns="" xmlns:p14="http://schemas.microsoft.com/office/powerpoint/2010/main" val="386006740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Spese per l’autonomia finanziaria (indicatore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90</a:t>
            </a:fld>
            <a:endParaRPr lang="it-IT"/>
          </a:p>
        </p:txBody>
      </p:sp>
    </p:spTree>
    <p:extLst>
      <p:ext uri="{BB962C8B-B14F-4D97-AF65-F5344CB8AC3E}">
        <p14:creationId xmlns="" xmlns:p14="http://schemas.microsoft.com/office/powerpoint/2010/main" val="272309279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Velocità riscossione </a:t>
            </a:r>
            <a:r>
              <a:rPr lang="it-IT" dirty="0" err="1" smtClean="0"/>
              <a:t>imu</a:t>
            </a:r>
            <a:r>
              <a:rPr lang="it-IT" dirty="0" smtClean="0"/>
              <a:t>/ici (indicatore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91</a:t>
            </a:fld>
            <a:endParaRPr lang="it-IT"/>
          </a:p>
        </p:txBody>
      </p:sp>
    </p:spTree>
    <p:extLst>
      <p:ext uri="{BB962C8B-B14F-4D97-AF65-F5344CB8AC3E}">
        <p14:creationId xmlns="" xmlns:p14="http://schemas.microsoft.com/office/powerpoint/2010/main" val="183728750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Velocità</a:t>
            </a:r>
            <a:r>
              <a:rPr lang="it-IT" baseline="0" dirty="0" smtClean="0"/>
              <a:t> riscossione </a:t>
            </a:r>
            <a:r>
              <a:rPr lang="it-IT" baseline="0" dirty="0" err="1" smtClean="0"/>
              <a:t>imu</a:t>
            </a:r>
            <a:r>
              <a:rPr lang="it-IT" baseline="0" dirty="0" smtClean="0"/>
              <a:t>/ici </a:t>
            </a:r>
            <a:r>
              <a:rPr lang="it-IT" dirty="0" smtClean="0"/>
              <a:t>(indicatore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92</a:t>
            </a:fld>
            <a:endParaRPr lang="it-IT"/>
          </a:p>
        </p:txBody>
      </p:sp>
    </p:spTree>
    <p:extLst>
      <p:ext uri="{BB962C8B-B14F-4D97-AF65-F5344CB8AC3E}">
        <p14:creationId xmlns="" xmlns:p14="http://schemas.microsoft.com/office/powerpoint/2010/main" val="225191669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Equilibrio</a:t>
            </a:r>
            <a:r>
              <a:rPr lang="it-IT" baseline="0" dirty="0" smtClean="0"/>
              <a:t> di parte corrente </a:t>
            </a:r>
            <a:r>
              <a:rPr lang="it-IT" dirty="0" smtClean="0"/>
              <a:t>(indicatore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93</a:t>
            </a:fld>
            <a:endParaRPr lang="it-IT"/>
          </a:p>
        </p:txBody>
      </p:sp>
    </p:spTree>
    <p:extLst>
      <p:ext uri="{BB962C8B-B14F-4D97-AF65-F5344CB8AC3E}">
        <p14:creationId xmlns="" xmlns:p14="http://schemas.microsoft.com/office/powerpoint/2010/main" val="357142689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Equilibrio di parte corrente (indicatore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94</a:t>
            </a:fld>
            <a:endParaRPr lang="it-IT"/>
          </a:p>
        </p:txBody>
      </p:sp>
    </p:spTree>
    <p:extLst>
      <p:ext uri="{BB962C8B-B14F-4D97-AF65-F5344CB8AC3E}">
        <p14:creationId xmlns="" xmlns:p14="http://schemas.microsoft.com/office/powerpoint/2010/main" val="158297662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Rigidità strutturale (indicatore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95</a:t>
            </a:fld>
            <a:endParaRPr lang="it-IT"/>
          </a:p>
        </p:txBody>
      </p:sp>
    </p:spTree>
    <p:extLst>
      <p:ext uri="{BB962C8B-B14F-4D97-AF65-F5344CB8AC3E}">
        <p14:creationId xmlns="" xmlns:p14="http://schemas.microsoft.com/office/powerpoint/2010/main" val="12472977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Rigidità</a:t>
            </a:r>
            <a:r>
              <a:rPr lang="it-IT" baseline="0" dirty="0" smtClean="0"/>
              <a:t> strutturale </a:t>
            </a:r>
            <a:r>
              <a:rPr lang="it-IT" dirty="0" smtClean="0"/>
              <a:t>(indicatore %)</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96</a:t>
            </a:fld>
            <a:endParaRPr lang="it-IT"/>
          </a:p>
        </p:txBody>
      </p:sp>
    </p:spTree>
    <p:extLst>
      <p:ext uri="{BB962C8B-B14F-4D97-AF65-F5344CB8AC3E}">
        <p14:creationId xmlns="" xmlns:p14="http://schemas.microsoft.com/office/powerpoint/2010/main" val="185474853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Investimenti</a:t>
            </a:r>
            <a:r>
              <a:rPr lang="it-IT" baseline="0" dirty="0" smtClean="0"/>
              <a:t> per abitante</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97</a:t>
            </a:fld>
            <a:endParaRPr lang="it-IT"/>
          </a:p>
        </p:txBody>
      </p:sp>
    </p:spTree>
    <p:extLst>
      <p:ext uri="{BB962C8B-B14F-4D97-AF65-F5344CB8AC3E}">
        <p14:creationId xmlns="" xmlns:p14="http://schemas.microsoft.com/office/powerpoint/2010/main" val="242258675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Investimenti per abitante</a:t>
            </a:r>
          </a:p>
          <a:p>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98</a:t>
            </a:fld>
            <a:endParaRPr lang="it-IT"/>
          </a:p>
        </p:txBody>
      </p:sp>
    </p:spTree>
    <p:extLst>
      <p:ext uri="{BB962C8B-B14F-4D97-AF65-F5344CB8AC3E}">
        <p14:creationId xmlns="" xmlns:p14="http://schemas.microsoft.com/office/powerpoint/2010/main" val="484038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6"/>
          <p:cNvSpPr txBox="1">
            <a:spLocks noGrp="1"/>
          </p:cNvSpPr>
          <p:nvPr>
            <p:ph type="sldNum" sz="quarter" idx="5"/>
          </p:nvPr>
        </p:nvSpPr>
        <p:spPr>
          <a:ln/>
        </p:spPr>
        <p:txBody>
          <a:bodyPr wrap="square" lIns="0" tIns="0" rIns="0" bIns="0" anchor="b" anchorCtr="0">
            <a:noAutofit/>
          </a:bodyPr>
          <a:lstStyle/>
          <a:p>
            <a:pPr lvl="0"/>
            <a:fld id="{8AB97FAB-2495-4BCF-A7F0-7299F8706280}" type="slidenum">
              <a:rPr/>
              <a:pPr lvl="0"/>
              <a:t>9</a:t>
            </a:fld>
            <a:endParaRPr lang="it-IT"/>
          </a:p>
        </p:txBody>
      </p:sp>
      <p:sp>
        <p:nvSpPr>
          <p:cNvPr id="2"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9C0DD6-C53F-4519-991F-2C282BFE86D7}" type="slidenum">
              <a:rPr/>
              <a:pPr marL="0" marR="0" lvl="0" indent="0" algn="r" rtl="0" hangingPunct="0">
                <a:lnSpc>
                  <a:spcPct val="100000"/>
                </a:lnSpc>
                <a:spcBef>
                  <a:spcPts val="0"/>
                </a:spcBef>
                <a:spcAft>
                  <a:spcPts val="0"/>
                </a:spcAft>
                <a:buNone/>
                <a:tabLst/>
              </a:pPr>
              <a:t>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3" name="Foliennummernplatzhalter 6"/>
          <p:cNvSpPr txBox="1"/>
          <p:nvPr/>
        </p:nvSpPr>
        <p:spPr>
          <a:xfrm>
            <a:off x="4157129" y="11026775"/>
            <a:ext cx="3187272" cy="579966"/>
          </a:xfrm>
          <a:prstGeom prst="rect">
            <a:avLst/>
          </a:prstGeom>
          <a:noFill/>
          <a:ln>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078DA6-9D0B-4688-956D-8DD7BC521E61}" type="slidenum">
              <a:rPr/>
              <a:pPr marL="0" marR="0" lvl="0" indent="0" algn="r" rtl="0" hangingPunct="0">
                <a:lnSpc>
                  <a:spcPct val="100000"/>
                </a:lnSpc>
                <a:spcBef>
                  <a:spcPts val="0"/>
                </a:spcBef>
                <a:spcAft>
                  <a:spcPts val="0"/>
                </a:spcAft>
                <a:buNone/>
                <a:tabLst/>
              </a:pPr>
              <a:t>9</a:t>
            </a:fld>
            <a:endParaRPr lang="it-IT" sz="1400" b="0" i="0" u="none" strike="noStrike" kern="1200" spc="0" baseline="0">
              <a:ln>
                <a:noFill/>
              </a:ln>
              <a:solidFill>
                <a:srgbClr val="000000"/>
              </a:solidFill>
              <a:latin typeface="Times New Roman" pitchFamily="18"/>
              <a:ea typeface="Arial Unicode MS" pitchFamily="2"/>
              <a:cs typeface="Tahoma" pitchFamily="2"/>
            </a:endParaRPr>
          </a:p>
        </p:txBody>
      </p:sp>
      <p:sp>
        <p:nvSpPr>
          <p:cNvPr id="4" name="Folienbildplatzhalter 1"/>
          <p:cNvSpPr>
            <a:spLocks noGrp="1" noRot="1" noChangeAspect="1"/>
          </p:cNvSpPr>
          <p:nvPr>
            <p:ph type="sldImg"/>
          </p:nvPr>
        </p:nvSpPr>
        <p:spPr>
          <a:xfrm>
            <a:off x="-195263" y="882650"/>
            <a:ext cx="7732713" cy="4351338"/>
          </a:xfrm>
        </p:spPr>
        <p:style>
          <a:lnRef idx="2">
            <a:schemeClr val="accent1">
              <a:shade val="50000"/>
            </a:schemeClr>
          </a:lnRef>
          <a:fillRef idx="1">
            <a:schemeClr val="accent1"/>
          </a:fillRef>
          <a:effectRef idx="0">
            <a:schemeClr val="accent1"/>
          </a:effectRef>
          <a:fontRef idx="minor">
            <a:schemeClr val="lt1"/>
          </a:fontRef>
        </p:style>
      </p:sp>
      <p:sp>
        <p:nvSpPr>
          <p:cNvPr id="5" name="Notizenplatzhalter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171957940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Propensione all’investimento</a:t>
            </a:r>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99</a:t>
            </a:fld>
            <a:endParaRPr lang="it-IT"/>
          </a:p>
        </p:txBody>
      </p:sp>
    </p:spTree>
    <p:extLst>
      <p:ext uri="{BB962C8B-B14F-4D97-AF65-F5344CB8AC3E}">
        <p14:creationId xmlns="" xmlns:p14="http://schemas.microsoft.com/office/powerpoint/2010/main" val="121024946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Propensione</a:t>
            </a:r>
            <a:r>
              <a:rPr lang="it-IT" baseline="0" dirty="0" smtClean="0"/>
              <a:t> all’investimento</a:t>
            </a:r>
            <a:endParaRPr lang="it-IT" dirty="0" smtClean="0"/>
          </a:p>
          <a:p>
            <a:endParaRPr lang="it-IT" dirty="0"/>
          </a:p>
        </p:txBody>
      </p:sp>
      <p:sp>
        <p:nvSpPr>
          <p:cNvPr id="4" name="Segnaposto numero diapositiva 3"/>
          <p:cNvSpPr>
            <a:spLocks noGrp="1"/>
          </p:cNvSpPr>
          <p:nvPr>
            <p:ph type="sldNum" sz="quarter" idx="10"/>
          </p:nvPr>
        </p:nvSpPr>
        <p:spPr/>
        <p:txBody>
          <a:bodyPr/>
          <a:lstStyle/>
          <a:p>
            <a:fld id="{D036E1DF-4D6C-4116-B410-CA4B3D170498}" type="slidenum">
              <a:rPr lang="it-IT" smtClean="0"/>
              <a:pPr/>
              <a:t>100</a:t>
            </a:fld>
            <a:endParaRPr lang="it-IT"/>
          </a:p>
        </p:txBody>
      </p:sp>
    </p:spTree>
    <p:extLst>
      <p:ext uri="{BB962C8B-B14F-4D97-AF65-F5344CB8AC3E}">
        <p14:creationId xmlns="" xmlns:p14="http://schemas.microsoft.com/office/powerpoint/2010/main" val="1269555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3880" y="1122480"/>
            <a:ext cx="9144000" cy="2387520"/>
          </a:xfrm>
        </p:spPr>
        <p:txBody>
          <a:bodyPr anchor="b"/>
          <a:lstStyle>
            <a:lvl1pPr marL="0" marR="0" indent="0">
              <a:lnSpc>
                <a:spcPct val="90000"/>
              </a:lnSpc>
              <a:spcBef>
                <a:spcPts val="0"/>
              </a:spcBef>
              <a:spcAft>
                <a:spcPts val="0"/>
              </a:spcAft>
              <a:defRPr lang="de-DE" sz="60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Untertitel 2"/>
          <p:cNvSpPr txBox="1">
            <a:spLocks noGrp="1"/>
          </p:cNvSpPr>
          <p:nvPr>
            <p:ph type="subTitle" idx="1"/>
          </p:nvPr>
        </p:nvSpPr>
        <p:spPr>
          <a:xfrm>
            <a:off x="1523880" y="3602160"/>
            <a:ext cx="9144000" cy="1655640"/>
          </a:xfrm>
        </p:spPr>
        <p:txBody>
          <a:bodyPr anchorCtr="1"/>
          <a:lstStyle>
            <a:lvl1pPr algn="ctr">
              <a:defRPr sz="2400"/>
            </a:lvl1pPr>
          </a:lstStyle>
          <a:p>
            <a:pPr lvl="0"/>
            <a:r>
              <a:rPr lang="de-DE"/>
              <a:t>Formatvorlage des Untertitelmasters durch Klicken bearbeiten</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12E218A0-C4B6-4FED-9419-1A3200F949DF}" type="slidenum">
              <a:rPr/>
              <a:pPr lvl="0"/>
              <a:t>‹N›</a:t>
            </a:fld>
            <a:endParaRPr lang="it-IT"/>
          </a:p>
        </p:txBody>
      </p:sp>
      <p:sp>
        <p:nvSpPr>
          <p:cNvPr id="7" name="Textplatzhalter 6"/>
          <p:cNvSpPr txBox="1">
            <a:spLocks noGrp="1"/>
          </p:cNvSpPr>
          <p:nvPr>
            <p:ph type="body" idx="4294967295"/>
          </p:nvPr>
        </p:nvSpPr>
        <p:spPr>
          <a:xfrm>
            <a:off x="609480" y="1604520"/>
            <a:ext cx="10972440" cy="3977279"/>
          </a:xfrm>
        </p:spPr>
        <p:txBody>
          <a:bodyPr/>
          <a:lstStyle>
            <a:lvl1pPr hangingPunct="0">
              <a:spcAft>
                <a:spcPts val="1417"/>
              </a:spcAft>
              <a:defRPr lang="it-IT" sz="3200">
                <a:latin typeface="Arial" pitchFamily="18"/>
                <a:ea typeface="Arial Unicode MS" pitchFamily="2"/>
              </a:defRPr>
            </a:lvl1pPr>
          </a:lstStyle>
          <a:p>
            <a:pPr lvl="0"/>
            <a:endParaRPr lang="it-IT"/>
          </a:p>
        </p:txBody>
      </p:sp>
    </p:spTree>
    <p:extLst>
      <p:ext uri="{BB962C8B-B14F-4D97-AF65-F5344CB8AC3E}">
        <p14:creationId xmlns="" xmlns:p14="http://schemas.microsoft.com/office/powerpoint/2010/main" val="37004387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586A9947-44FF-4620-A625-1655376506F2}" type="slidenum">
              <a:rPr/>
              <a:pPr lvl="0"/>
              <a:t>‹N›</a:t>
            </a:fld>
            <a:endParaRPr lang="it-IT"/>
          </a:p>
        </p:txBody>
      </p:sp>
    </p:spTree>
    <p:extLst>
      <p:ext uri="{BB962C8B-B14F-4D97-AF65-F5344CB8AC3E}">
        <p14:creationId xmlns="" xmlns:p14="http://schemas.microsoft.com/office/powerpoint/2010/main" val="1643615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8839080" y="272880"/>
            <a:ext cx="2743199" cy="5857919"/>
          </a:xfrm>
        </p:spPr>
        <p:txBody>
          <a:bodyPr vert="eaVert" anchor="t"/>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Vertikaler Textplatzhalter 2"/>
          <p:cNvSpPr txBox="1">
            <a:spLocks noGrp="1"/>
          </p:cNvSpPr>
          <p:nvPr>
            <p:ph type="body" orient="vert" idx="1"/>
          </p:nvPr>
        </p:nvSpPr>
        <p:spPr>
          <a:xfrm>
            <a:off x="609480" y="272880"/>
            <a:ext cx="8077320" cy="5857919"/>
          </a:xfrm>
        </p:spPr>
        <p:txBody>
          <a:bodyPr vert="eaVert"/>
          <a:lstStyle>
            <a:lvl1pPr>
              <a:defRPr/>
            </a:lvl1pPr>
            <a:lvl2pPr>
              <a:defRPr/>
            </a:lvl2pPr>
            <a:lvl3pPr>
              <a:defRPr/>
            </a:lvl3pPr>
            <a:lvl4pPr>
              <a:defRPr/>
            </a:lvl4pPr>
            <a:lvl5pPr>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5F5F4A93-C739-4547-8B0E-9F3AD361D7E2}" type="slidenum">
              <a:rPr/>
              <a:pPr lvl="0"/>
              <a:t>‹N›</a:t>
            </a:fld>
            <a:endParaRPr lang="it-IT"/>
          </a:p>
        </p:txBody>
      </p:sp>
    </p:spTree>
    <p:extLst>
      <p:ext uri="{BB962C8B-B14F-4D97-AF65-F5344CB8AC3E}">
        <p14:creationId xmlns="" xmlns:p14="http://schemas.microsoft.com/office/powerpoint/2010/main" val="27997415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3880" y="1122480"/>
            <a:ext cx="9144000" cy="2387520"/>
          </a:xfrm>
        </p:spPr>
        <p:txBody>
          <a:bodyPr anchor="b" anchorCtr="1"/>
          <a:lstStyle>
            <a:lvl1pPr algn="ctr">
              <a:defRPr lang="de-DE" sz="6000"/>
            </a:lvl1pPr>
          </a:lstStyle>
          <a:p>
            <a:pPr lvl="0"/>
            <a:r>
              <a:rPr lang="de-DE"/>
              <a:t>Titelmasterformat durch Klicken bearbeiten</a:t>
            </a:r>
          </a:p>
        </p:txBody>
      </p:sp>
      <p:sp>
        <p:nvSpPr>
          <p:cNvPr id="3" name="Untertitel 2"/>
          <p:cNvSpPr txBox="1">
            <a:spLocks noGrp="1"/>
          </p:cNvSpPr>
          <p:nvPr>
            <p:ph type="subTitle" idx="1"/>
          </p:nvPr>
        </p:nvSpPr>
        <p:spPr>
          <a:xfrm>
            <a:off x="1523880" y="3602160"/>
            <a:ext cx="9144000" cy="1655640"/>
          </a:xfrm>
        </p:spPr>
        <p:txBody>
          <a:bodyPr anchorCtr="1"/>
          <a:lstStyle>
            <a:lvl1pPr algn="ctr">
              <a:buNone/>
              <a:defRPr lang="de-DE" sz="2400"/>
            </a:lvl1pPr>
          </a:lstStyle>
          <a:p>
            <a:pPr lvl="0"/>
            <a:r>
              <a:rPr lang="de-DE"/>
              <a:t>Formatvorlage des Untertitelmasters durch Klicken bearbeiten</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4A3F6D28-7C5F-4FF7-997E-A428767BA9E4}" type="slidenum">
              <a:rPr/>
              <a:pPr lvl="0"/>
              <a:t>‹N›</a:t>
            </a:fld>
            <a:endParaRPr lang="it-IT"/>
          </a:p>
        </p:txBody>
      </p:sp>
    </p:spTree>
    <p:extLst>
      <p:ext uri="{BB962C8B-B14F-4D97-AF65-F5344CB8AC3E}">
        <p14:creationId xmlns="" xmlns:p14="http://schemas.microsoft.com/office/powerpoint/2010/main" val="31464545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838080" y="1825560"/>
            <a:ext cx="10515240" cy="435096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6C7ACD77-A143-4BC5-9429-A46F3C2CEFCC}" type="slidenum">
              <a:rPr/>
              <a:pPr lvl="0"/>
              <a:t>‹N›</a:t>
            </a:fld>
            <a:endParaRPr lang="it-IT"/>
          </a:p>
        </p:txBody>
      </p:sp>
    </p:spTree>
    <p:extLst>
      <p:ext uri="{BB962C8B-B14F-4D97-AF65-F5344CB8AC3E}">
        <p14:creationId xmlns="" xmlns:p14="http://schemas.microsoft.com/office/powerpoint/2010/main" val="30289964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831959" y="1709640"/>
            <a:ext cx="10515600" cy="2852640"/>
          </a:xfrm>
        </p:spPr>
        <p:txBody>
          <a:bodyPr anchor="b"/>
          <a:lstStyle>
            <a:lvl1pPr>
              <a:defRPr lang="de-DE" sz="6000"/>
            </a:lvl1pPr>
          </a:lstStyle>
          <a:p>
            <a:pPr lvl="0"/>
            <a:r>
              <a:rPr lang="de-DE"/>
              <a:t>Titelmasterformat durch Klicken bearbeiten</a:t>
            </a:r>
          </a:p>
        </p:txBody>
      </p:sp>
      <p:sp>
        <p:nvSpPr>
          <p:cNvPr id="3" name="Textplatzhalter 2"/>
          <p:cNvSpPr txBox="1">
            <a:spLocks noGrp="1"/>
          </p:cNvSpPr>
          <p:nvPr>
            <p:ph type="body" idx="1"/>
          </p:nvPr>
        </p:nvSpPr>
        <p:spPr>
          <a:xfrm>
            <a:off x="831959" y="4589640"/>
            <a:ext cx="10515600" cy="1500119"/>
          </a:xfrm>
        </p:spPr>
        <p:txBody>
          <a:bodyPr/>
          <a:lstStyle>
            <a:lvl1pPr>
              <a:buNone/>
              <a:defRPr lang="de-DE" sz="2400">
                <a:solidFill>
                  <a:srgbClr val="898989"/>
                </a:solidFill>
              </a:defRPr>
            </a:lvl1pPr>
          </a:lstStyle>
          <a:p>
            <a:pPr lvl="0"/>
            <a:r>
              <a:rPr lang="de-DE"/>
              <a:t>Formatvorlagen des Textmasters bearbeiten</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A48D382D-BFFC-42E6-BE01-70B21B636C0A}" type="slidenum">
              <a:rPr/>
              <a:pPr lvl="0"/>
              <a:t>‹N›</a:t>
            </a:fld>
            <a:endParaRPr lang="it-IT"/>
          </a:p>
        </p:txBody>
      </p:sp>
    </p:spTree>
    <p:extLst>
      <p:ext uri="{BB962C8B-B14F-4D97-AF65-F5344CB8AC3E}">
        <p14:creationId xmlns="" xmlns:p14="http://schemas.microsoft.com/office/powerpoint/2010/main" val="403218731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838080" y="1825560"/>
            <a:ext cx="5181480" cy="435132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6172200" y="1825560"/>
            <a:ext cx="5181480" cy="435132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DAA1E446-2249-44C3-B9ED-4EB26755E6D6}" type="slidenum">
              <a:rPr/>
              <a:pPr lvl="0"/>
              <a:t>‹N›</a:t>
            </a:fld>
            <a:endParaRPr lang="it-IT"/>
          </a:p>
        </p:txBody>
      </p:sp>
    </p:spTree>
    <p:extLst>
      <p:ext uri="{BB962C8B-B14F-4D97-AF65-F5344CB8AC3E}">
        <p14:creationId xmlns="" xmlns:p14="http://schemas.microsoft.com/office/powerpoint/2010/main" val="14302884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365040"/>
            <a:ext cx="10515600" cy="1325520"/>
          </a:xfrm>
        </p:spPr>
        <p:txBody>
          <a:bodyPr/>
          <a:lstStyle>
            <a:lvl1pPr>
              <a:defRPr lang="de-DE"/>
            </a:lvl1pPr>
          </a:lstStyle>
          <a:p>
            <a:pPr lvl="0"/>
            <a:r>
              <a:rPr lang="de-DE"/>
              <a:t>Titelmasterformat durch Klicken bearbeiten</a:t>
            </a:r>
          </a:p>
        </p:txBody>
      </p:sp>
      <p:sp>
        <p:nvSpPr>
          <p:cNvPr id="3" name="Textplatzhalter 2"/>
          <p:cNvSpPr txBox="1">
            <a:spLocks noGrp="1"/>
          </p:cNvSpPr>
          <p:nvPr>
            <p:ph type="body" idx="1"/>
          </p:nvPr>
        </p:nvSpPr>
        <p:spPr>
          <a:xfrm>
            <a:off x="839879" y="1681200"/>
            <a:ext cx="5157720" cy="824040"/>
          </a:xfrm>
        </p:spPr>
        <p:txBody>
          <a:bodyPr anchor="b"/>
          <a:lstStyle>
            <a:lvl1pPr>
              <a:buNone/>
              <a:defRPr lang="de-DE" sz="2400" b="1"/>
            </a:lvl1pPr>
          </a:lstStyle>
          <a:p>
            <a:pPr lvl="0"/>
            <a:r>
              <a:rPr lang="de-DE"/>
              <a:t>Formatvorlagen des Textmasters bearbeiten</a:t>
            </a:r>
          </a:p>
        </p:txBody>
      </p:sp>
      <p:sp>
        <p:nvSpPr>
          <p:cNvPr id="4" name="Inhaltsplatzhalter 3"/>
          <p:cNvSpPr txBox="1">
            <a:spLocks noGrp="1"/>
          </p:cNvSpPr>
          <p:nvPr>
            <p:ph type="title" idx="4294967295"/>
          </p:nvPr>
        </p:nvSpPr>
        <p:spPr>
          <a:xfrm>
            <a:off x="839879" y="2505240"/>
            <a:ext cx="5157720" cy="368460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Textplatzhalter 4"/>
          <p:cNvSpPr txBox="1">
            <a:spLocks noGrp="1"/>
          </p:cNvSpPr>
          <p:nvPr>
            <p:ph type="body" idx="3"/>
          </p:nvPr>
        </p:nvSpPr>
        <p:spPr>
          <a:xfrm>
            <a:off x="6172200" y="1681200"/>
            <a:ext cx="5183280" cy="824040"/>
          </a:xfrm>
        </p:spPr>
        <p:txBody>
          <a:bodyPr anchor="b"/>
          <a:lstStyle>
            <a:lvl1pPr>
              <a:buNone/>
              <a:defRPr lang="de-DE" sz="2400" b="1"/>
            </a:lvl1pPr>
          </a:lstStyle>
          <a:p>
            <a:pPr lvl="0"/>
            <a:r>
              <a:rPr lang="de-DE"/>
              <a:t>Formatvorlagen des Textmasters bearbeiten</a:t>
            </a:r>
          </a:p>
        </p:txBody>
      </p:sp>
      <p:sp>
        <p:nvSpPr>
          <p:cNvPr id="6" name="Inhaltsplatzhalter 5"/>
          <p:cNvSpPr txBox="1">
            <a:spLocks noGrp="1"/>
          </p:cNvSpPr>
          <p:nvPr>
            <p:ph type="title" idx="4294967295"/>
          </p:nvPr>
        </p:nvSpPr>
        <p:spPr>
          <a:xfrm>
            <a:off x="6172200" y="2505240"/>
            <a:ext cx="5183280" cy="3684600"/>
          </a:xfrm>
        </p:spPr>
        <p:txBody>
          <a:bodyPr/>
          <a:lstStyle>
            <a:lvl1pPr>
              <a:spcAft>
                <a:spcPts val="1414"/>
              </a:spcAft>
              <a:buSzPct val="45000"/>
              <a:buFont typeface="StarSymbol"/>
              <a:buChar char="●"/>
              <a:defRPr lang="de-DE"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7" name="Fußzeilenplatzhalter 6"/>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8" name="Foliennummernplatzhalter 7"/>
          <p:cNvSpPr txBox="1">
            <a:spLocks noGrp="1"/>
          </p:cNvSpPr>
          <p:nvPr>
            <p:ph type="sldNum" sz="quarter" idx="8"/>
          </p:nvPr>
        </p:nvSpPr>
        <p:spPr/>
        <p:txBody>
          <a:bodyPr/>
          <a:lstStyle>
            <a:lvl1pPr>
              <a:defRPr/>
            </a:lvl1pPr>
          </a:lstStyle>
          <a:p>
            <a:pPr lvl="0"/>
            <a:fld id="{6155E8B9-D9F8-44C6-A0E1-94577080FC74}" type="slidenum">
              <a:rPr/>
              <a:pPr lvl="0"/>
              <a:t>‹N›</a:t>
            </a:fld>
            <a:endParaRPr lang="it-IT"/>
          </a:p>
        </p:txBody>
      </p:sp>
    </p:spTree>
    <p:extLst>
      <p:ext uri="{BB962C8B-B14F-4D97-AF65-F5344CB8AC3E}">
        <p14:creationId xmlns="" xmlns:p14="http://schemas.microsoft.com/office/powerpoint/2010/main" val="248845552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Fußzeilenplatzhalter 2"/>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4" name="Foliennummernplatzhalter 3"/>
          <p:cNvSpPr txBox="1">
            <a:spLocks noGrp="1"/>
          </p:cNvSpPr>
          <p:nvPr>
            <p:ph type="sldNum" sz="quarter" idx="8"/>
          </p:nvPr>
        </p:nvSpPr>
        <p:spPr/>
        <p:txBody>
          <a:bodyPr/>
          <a:lstStyle>
            <a:lvl1pPr>
              <a:defRPr/>
            </a:lvl1pPr>
          </a:lstStyle>
          <a:p>
            <a:pPr lvl="0"/>
            <a:fld id="{45A91FFE-206F-4C44-9EA0-960949C932B0}" type="slidenum">
              <a:rPr/>
              <a:pPr lvl="0"/>
              <a:t>‹N›</a:t>
            </a:fld>
            <a:endParaRPr lang="it-IT"/>
          </a:p>
        </p:txBody>
      </p:sp>
    </p:spTree>
    <p:extLst>
      <p:ext uri="{BB962C8B-B14F-4D97-AF65-F5344CB8AC3E}">
        <p14:creationId xmlns="" xmlns:p14="http://schemas.microsoft.com/office/powerpoint/2010/main" val="238086994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3" name="Foliennummernplatzhalter 2"/>
          <p:cNvSpPr txBox="1">
            <a:spLocks noGrp="1"/>
          </p:cNvSpPr>
          <p:nvPr>
            <p:ph type="sldNum" sz="quarter" idx="8"/>
          </p:nvPr>
        </p:nvSpPr>
        <p:spPr/>
        <p:txBody>
          <a:bodyPr/>
          <a:lstStyle>
            <a:lvl1pPr>
              <a:defRPr/>
            </a:lvl1pPr>
          </a:lstStyle>
          <a:p>
            <a:pPr lvl="0"/>
            <a:fld id="{25AFFBDA-5B05-47EF-B5C9-27BEABD394F1}" type="slidenum">
              <a:rPr/>
              <a:pPr lvl="0"/>
              <a:t>‹N›</a:t>
            </a:fld>
            <a:endParaRPr lang="it-IT"/>
          </a:p>
        </p:txBody>
      </p:sp>
      <p:sp>
        <p:nvSpPr>
          <p:cNvPr id="4" name="Titel 3"/>
          <p:cNvSpPr txBox="1">
            <a:spLocks noGrp="1"/>
          </p:cNvSpPr>
          <p:nvPr>
            <p:ph type="title" idx="4294967295"/>
          </p:nvPr>
        </p:nvSpPr>
        <p:spPr>
          <a:xfrm>
            <a:off x="609480" y="273600"/>
            <a:ext cx="10972440" cy="1144800"/>
          </a:xfrm>
        </p:spPr>
        <p:txBody>
          <a:bodyPr lIns="0" tIns="0" rIns="0" bIns="0" anchor="ctr" anchorCtr="1"/>
          <a:lstStyle>
            <a:lvl1pPr algn="ctr" hangingPunct="0">
              <a:defRPr sz="4400" b="0">
                <a:latin typeface="Arial" pitchFamily="18"/>
                <a:ea typeface="Arial Unicode MS" pitchFamily="2"/>
                <a:cs typeface="Mangal" pitchFamily="2"/>
              </a:defRPr>
            </a:lvl1pPr>
          </a:lstStyle>
          <a:p>
            <a:pPr lvl="0"/>
            <a:endParaRPr lang="it-IT"/>
          </a:p>
        </p:txBody>
      </p:sp>
      <p:sp>
        <p:nvSpPr>
          <p:cNvPr id="5" name="Textplatzhalter 4"/>
          <p:cNvSpPr txBox="1">
            <a:spLocks noGrp="1"/>
          </p:cNvSpPr>
          <p:nvPr>
            <p:ph type="body" idx="4294967295"/>
          </p:nvPr>
        </p:nvSpPr>
        <p:spPr>
          <a:xfrm>
            <a:off x="609480" y="1604520"/>
            <a:ext cx="10972440" cy="3977279"/>
          </a:xfrm>
        </p:spPr>
        <p:txBody>
          <a:bodyPr lIns="0" tIns="0" rIns="0" bIns="0"/>
          <a:lstStyle>
            <a:lvl1pPr hangingPunct="0">
              <a:spcAft>
                <a:spcPts val="1417"/>
              </a:spcAft>
              <a:buNone/>
              <a:defRPr sz="3200">
                <a:latin typeface="Arial" pitchFamily="18"/>
                <a:ea typeface="Arial Unicode MS" pitchFamily="2"/>
                <a:cs typeface="Mangal" pitchFamily="2"/>
              </a:defRPr>
            </a:lvl1pPr>
          </a:lstStyle>
          <a:p>
            <a:pPr lvl="0"/>
            <a:endParaRPr lang="it-IT"/>
          </a:p>
        </p:txBody>
      </p:sp>
    </p:spTree>
    <p:extLst>
      <p:ext uri="{BB962C8B-B14F-4D97-AF65-F5344CB8AC3E}">
        <p14:creationId xmlns="" xmlns:p14="http://schemas.microsoft.com/office/powerpoint/2010/main" val="188333210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lstStyle>
            <a:lvl1pPr>
              <a:defRPr lang="de-DE" sz="3200"/>
            </a:lvl1pPr>
          </a:lstStyle>
          <a:p>
            <a:pPr lvl="0"/>
            <a:r>
              <a:rPr lang="de-DE"/>
              <a:t>Titelmasterformat durch Klicken bearbeiten</a:t>
            </a:r>
          </a:p>
        </p:txBody>
      </p:sp>
      <p:sp>
        <p:nvSpPr>
          <p:cNvPr id="3" name="Inhaltsplatzhalter 2"/>
          <p:cNvSpPr txBox="1">
            <a:spLocks noGrp="1"/>
          </p:cNvSpPr>
          <p:nvPr>
            <p:ph type="title" idx="4294967295"/>
          </p:nvPr>
        </p:nvSpPr>
        <p:spPr>
          <a:xfrm>
            <a:off x="5183280" y="987480"/>
            <a:ext cx="6172200" cy="4873679"/>
          </a:xfrm>
        </p:spPr>
        <p:txBody>
          <a:bodyPr/>
          <a:lstStyle>
            <a:lvl1pPr>
              <a:spcAft>
                <a:spcPts val="1414"/>
              </a:spcAft>
              <a:buSzPct val="45000"/>
              <a:buFont typeface="StarSymbol"/>
              <a:buChar char="●"/>
              <a:defRPr lang="de-DE" sz="3200" b="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Textplatzhalter 3"/>
          <p:cNvSpPr txBox="1">
            <a:spLocks noGrp="1"/>
          </p:cNvSpPr>
          <p:nvPr>
            <p:ph type="body" idx="2"/>
          </p:nvPr>
        </p:nvSpPr>
        <p:spPr>
          <a:xfrm>
            <a:off x="839879" y="2057400"/>
            <a:ext cx="3932280" cy="3811679"/>
          </a:xfrm>
        </p:spPr>
        <p:txBody>
          <a:bodyPr/>
          <a:lstStyle>
            <a:lvl1pPr>
              <a:buNone/>
              <a:defRPr lang="de-DE" sz="1600"/>
            </a:lvl1pPr>
          </a:lstStyle>
          <a:p>
            <a:pPr lvl="0"/>
            <a:r>
              <a:rPr lang="de-DE"/>
              <a:t>Formatvorlagen des Textmasters bearbeiten</a:t>
            </a:r>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629F8F57-AB0C-4941-A22A-8B6A491E0E40}" type="slidenum">
              <a:rPr/>
              <a:pPr lvl="0"/>
              <a:t>‹N›</a:t>
            </a:fld>
            <a:endParaRPr lang="it-IT"/>
          </a:p>
        </p:txBody>
      </p:sp>
    </p:spTree>
    <p:extLst>
      <p:ext uri="{BB962C8B-B14F-4D97-AF65-F5344CB8AC3E}">
        <p14:creationId xmlns="" xmlns:p14="http://schemas.microsoft.com/office/powerpoint/2010/main" val="21057855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Inhaltsplatzhalter 2"/>
          <p:cNvSpPr txBox="1">
            <a:spLocks noGrp="1"/>
          </p:cNvSpPr>
          <p:nvPr>
            <p:ph type="title" idx="4294967295"/>
          </p:nvPr>
        </p:nvSpPr>
        <p:spPr>
          <a:xfrm>
            <a:off x="609480" y="1604520"/>
            <a:ext cx="10972440" cy="452592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C907B9C7-F14B-408B-B76D-0B3808D205FC}" type="slidenum">
              <a:rPr/>
              <a:pPr lvl="0"/>
              <a:t>‹N›</a:t>
            </a:fld>
            <a:endParaRPr lang="it-IT"/>
          </a:p>
        </p:txBody>
      </p:sp>
    </p:spTree>
    <p:extLst>
      <p:ext uri="{BB962C8B-B14F-4D97-AF65-F5344CB8AC3E}">
        <p14:creationId xmlns="" xmlns:p14="http://schemas.microsoft.com/office/powerpoint/2010/main" val="239658506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lstStyle>
            <a:lvl1pPr>
              <a:defRPr lang="de-DE" sz="3200"/>
            </a:lvl1pPr>
          </a:lstStyle>
          <a:p>
            <a:pPr lvl="0"/>
            <a:r>
              <a:rPr lang="de-DE"/>
              <a:t>Titelmasterformat durch Klicken bearbeiten</a:t>
            </a:r>
          </a:p>
        </p:txBody>
      </p:sp>
      <p:sp>
        <p:nvSpPr>
          <p:cNvPr id="3" name="Bildplatzhalter 2"/>
          <p:cNvSpPr txBox="1">
            <a:spLocks noGrp="1"/>
          </p:cNvSpPr>
          <p:nvPr>
            <p:ph type="title" idx="4294967295"/>
          </p:nvPr>
        </p:nvSpPr>
        <p:spPr>
          <a:xfrm>
            <a:off x="5183280" y="987480"/>
            <a:ext cx="6172200" cy="4873679"/>
          </a:xfrm>
        </p:spPr>
        <p:txBody>
          <a:bodyPr anchorCtr="1"/>
          <a:lstStyle>
            <a:lvl1pPr algn="ctr" hangingPunct="0">
              <a:defRPr sz="4400" b="0">
                <a:latin typeface="Arial" pitchFamily="18"/>
                <a:ea typeface="Arial Unicode MS" pitchFamily="2"/>
                <a:cs typeface="Mangal" pitchFamily="2"/>
              </a:defRPr>
            </a:lvl1pPr>
          </a:lstStyle>
          <a:p>
            <a:pPr lvl="0"/>
            <a:endParaRPr lang="it-IT"/>
          </a:p>
        </p:txBody>
      </p:sp>
      <p:sp>
        <p:nvSpPr>
          <p:cNvPr id="4" name="Textplatzhalter 3"/>
          <p:cNvSpPr txBox="1">
            <a:spLocks noGrp="1"/>
          </p:cNvSpPr>
          <p:nvPr>
            <p:ph type="body" idx="2"/>
          </p:nvPr>
        </p:nvSpPr>
        <p:spPr>
          <a:xfrm>
            <a:off x="839879" y="2057400"/>
            <a:ext cx="3932280" cy="3811679"/>
          </a:xfrm>
        </p:spPr>
        <p:txBody>
          <a:bodyPr/>
          <a:lstStyle>
            <a:lvl1pPr>
              <a:buNone/>
              <a:defRPr lang="de-DE" sz="1600"/>
            </a:lvl1pPr>
          </a:lstStyle>
          <a:p>
            <a:pPr lvl="0"/>
            <a:r>
              <a:rPr lang="de-DE"/>
              <a:t>Formatvorlagen des Textmasters bearbeiten</a:t>
            </a:r>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F8490DB2-14FA-411B-BDE2-559A76AB2436}" type="slidenum">
              <a:rPr/>
              <a:pPr lvl="0"/>
              <a:t>‹N›</a:t>
            </a:fld>
            <a:endParaRPr lang="it-IT"/>
          </a:p>
        </p:txBody>
      </p:sp>
    </p:spTree>
    <p:extLst>
      <p:ext uri="{BB962C8B-B14F-4D97-AF65-F5344CB8AC3E}">
        <p14:creationId xmlns="" xmlns:p14="http://schemas.microsoft.com/office/powerpoint/2010/main" val="113774713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lang="de-DE"/>
            </a:lvl1pPr>
            <a:lvl2pPr>
              <a:defRPr lang="de-DE"/>
            </a:lvl2pPr>
            <a:lvl3pPr>
              <a:defRPr lang="de-DE"/>
            </a:lvl3pPr>
            <a:lvl4pPr>
              <a:defRPr lang="de-DE"/>
            </a:lvl4pPr>
            <a:lvl5pPr>
              <a:defRPr lang="de-DE"/>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299C7B72-3204-414D-B9E6-AC6B233108FD}" type="slidenum">
              <a:rPr/>
              <a:pPr lvl="0"/>
              <a:t>‹N›</a:t>
            </a:fld>
            <a:endParaRPr lang="it-IT"/>
          </a:p>
        </p:txBody>
      </p:sp>
    </p:spTree>
    <p:extLst>
      <p:ext uri="{BB962C8B-B14F-4D97-AF65-F5344CB8AC3E}">
        <p14:creationId xmlns="" xmlns:p14="http://schemas.microsoft.com/office/powerpoint/2010/main" val="14408196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8724960" y="365040"/>
            <a:ext cx="2628720" cy="5811840"/>
          </a:xfrm>
        </p:spPr>
        <p:txBody>
          <a:bodyPr vert="eaVert"/>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a:xfrm>
            <a:off x="838080" y="365040"/>
            <a:ext cx="7734239" cy="5811840"/>
          </a:xfrm>
        </p:spPr>
        <p:txBody>
          <a:bodyPr vert="eaVert"/>
          <a:lstStyle>
            <a:lvl1pPr>
              <a:defRPr lang="de-DE"/>
            </a:lvl1pPr>
            <a:lvl2pPr>
              <a:defRPr lang="de-DE"/>
            </a:lvl2pPr>
            <a:lvl3pPr>
              <a:defRPr lang="de-DE"/>
            </a:lvl3pPr>
            <a:lvl4pPr>
              <a:defRPr lang="de-DE"/>
            </a:lvl4pPr>
            <a:lvl5pPr>
              <a:defRPr lang="de-DE"/>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86001975-5333-49E4-A840-5A259F33E5C7}" type="slidenum">
              <a:rPr/>
              <a:pPr lvl="0"/>
              <a:t>‹N›</a:t>
            </a:fld>
            <a:endParaRPr lang="it-IT"/>
          </a:p>
        </p:txBody>
      </p:sp>
    </p:spTree>
    <p:extLst>
      <p:ext uri="{BB962C8B-B14F-4D97-AF65-F5344CB8AC3E}">
        <p14:creationId xmlns="" xmlns:p14="http://schemas.microsoft.com/office/powerpoint/2010/main" val="6965072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CEE7E00-C6BE-409E-804A-5C950B54D153}" type="datetimeFigureOut">
              <a:rPr lang="it-IT" smtClean="0"/>
              <a:pPr/>
              <a:t>09/12/2015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B021A5B-36BE-41E5-B734-6716E131E1EC}" type="slidenum">
              <a:rPr lang="it-IT" smtClean="0"/>
              <a:pPr/>
              <a:t>‹N›</a:t>
            </a:fld>
            <a:endParaRPr lang="it-IT"/>
          </a:p>
        </p:txBody>
      </p:sp>
    </p:spTree>
    <p:extLst>
      <p:ext uri="{BB962C8B-B14F-4D97-AF65-F5344CB8AC3E}">
        <p14:creationId xmlns="" xmlns:p14="http://schemas.microsoft.com/office/powerpoint/2010/main" val="29578792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1523880" y="1122480"/>
            <a:ext cx="9144000" cy="2387520"/>
          </a:xfrm>
        </p:spPr>
        <p:txBody>
          <a:bodyPr anchor="b" anchorCtr="1"/>
          <a:lstStyle>
            <a:lvl1pPr algn="ctr">
              <a:defRPr lang="de-DE" sz="6000"/>
            </a:lvl1pPr>
          </a:lstStyle>
          <a:p>
            <a:pPr lvl="0"/>
            <a:r>
              <a:rPr lang="de-DE"/>
              <a:t>Titelmasterformat durch Klicken bearbeiten</a:t>
            </a:r>
          </a:p>
        </p:txBody>
      </p:sp>
      <p:sp>
        <p:nvSpPr>
          <p:cNvPr id="3" name="Untertitel 2"/>
          <p:cNvSpPr txBox="1">
            <a:spLocks noGrp="1"/>
          </p:cNvSpPr>
          <p:nvPr>
            <p:ph type="subTitle" idx="1"/>
          </p:nvPr>
        </p:nvSpPr>
        <p:spPr>
          <a:xfrm>
            <a:off x="1523880" y="3602160"/>
            <a:ext cx="9144000" cy="1655640"/>
          </a:xfrm>
        </p:spPr>
        <p:txBody>
          <a:bodyPr anchorCtr="1"/>
          <a:lstStyle>
            <a:lvl1pPr algn="ctr">
              <a:buNone/>
              <a:defRPr lang="de-DE" sz="2400"/>
            </a:lvl1pPr>
          </a:lstStyle>
          <a:p>
            <a:pPr lvl="0"/>
            <a:r>
              <a:rPr lang="de-DE"/>
              <a:t>Formatvorlage des Untertitelmasters durch Klicken bearbeiten</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2E19324F-CC90-4BCF-B4F2-175FCE3603D9}" type="slidenum">
              <a:rPr/>
              <a:pPr lvl="0"/>
              <a:t>‹N›</a:t>
            </a:fld>
            <a:endParaRPr lang="it-IT"/>
          </a:p>
        </p:txBody>
      </p:sp>
    </p:spTree>
    <p:extLst>
      <p:ext uri="{BB962C8B-B14F-4D97-AF65-F5344CB8AC3E}">
        <p14:creationId xmlns="" xmlns:p14="http://schemas.microsoft.com/office/powerpoint/2010/main" val="211033878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838080" y="1825560"/>
            <a:ext cx="5181120" cy="4350960"/>
          </a:xfrm>
        </p:spPr>
        <p:txBody>
          <a:bodyPr/>
          <a:lstStyle>
            <a:lvl1pPr>
              <a:spcAft>
                <a:spcPts val="1414"/>
              </a:spcAft>
              <a:buSzPct val="45000"/>
              <a:buFont typeface="StarSymbol"/>
              <a:buChar char="●"/>
              <a:defRPr lang="de-DE" sz="280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73FA206C-686E-4B29-B852-EE4E8C084050}" type="slidenum">
              <a:rPr/>
              <a:pPr lvl="0"/>
              <a:t>‹N›</a:t>
            </a:fld>
            <a:endParaRPr lang="it-IT"/>
          </a:p>
        </p:txBody>
      </p:sp>
    </p:spTree>
    <p:extLst>
      <p:ext uri="{BB962C8B-B14F-4D97-AF65-F5344CB8AC3E}">
        <p14:creationId xmlns="" xmlns:p14="http://schemas.microsoft.com/office/powerpoint/2010/main" val="39661571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831959" y="1709640"/>
            <a:ext cx="10515600" cy="2852640"/>
          </a:xfrm>
        </p:spPr>
        <p:txBody>
          <a:bodyPr anchor="b"/>
          <a:lstStyle>
            <a:lvl1pPr>
              <a:defRPr lang="de-DE" sz="6000"/>
            </a:lvl1pPr>
          </a:lstStyle>
          <a:p>
            <a:pPr lvl="0"/>
            <a:r>
              <a:rPr lang="de-DE"/>
              <a:t>Titelmasterformat durch Klicken bearbeiten</a:t>
            </a:r>
          </a:p>
        </p:txBody>
      </p:sp>
      <p:sp>
        <p:nvSpPr>
          <p:cNvPr id="3" name="Textplatzhalter 2"/>
          <p:cNvSpPr txBox="1">
            <a:spLocks noGrp="1"/>
          </p:cNvSpPr>
          <p:nvPr>
            <p:ph type="body" idx="1"/>
          </p:nvPr>
        </p:nvSpPr>
        <p:spPr>
          <a:xfrm>
            <a:off x="831959" y="4589640"/>
            <a:ext cx="10515600" cy="1500119"/>
          </a:xfrm>
        </p:spPr>
        <p:txBody>
          <a:bodyPr/>
          <a:lstStyle>
            <a:lvl1pPr>
              <a:buNone/>
              <a:defRPr lang="de-DE" sz="2400">
                <a:solidFill>
                  <a:srgbClr val="898989"/>
                </a:solidFill>
              </a:defRPr>
            </a:lvl1pPr>
          </a:lstStyle>
          <a:p>
            <a:pPr lvl="0"/>
            <a:r>
              <a:rPr lang="de-DE"/>
              <a:t>Formatvorlagen des Textmasters bearbeiten</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DE9CADAE-DE20-4727-A57C-414FE2592BE0}" type="slidenum">
              <a:rPr/>
              <a:pPr lvl="0"/>
              <a:t>‹N›</a:t>
            </a:fld>
            <a:endParaRPr lang="it-IT"/>
          </a:p>
        </p:txBody>
      </p:sp>
    </p:spTree>
    <p:extLst>
      <p:ext uri="{BB962C8B-B14F-4D97-AF65-F5344CB8AC3E}">
        <p14:creationId xmlns="" xmlns:p14="http://schemas.microsoft.com/office/powerpoint/2010/main" val="18897997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838080" y="1825560"/>
            <a:ext cx="2514600" cy="4351320"/>
          </a:xfrm>
        </p:spPr>
        <p:txBody>
          <a:bodyPr/>
          <a:lstStyle>
            <a:lvl1pPr>
              <a:spcAft>
                <a:spcPts val="1414"/>
              </a:spcAft>
              <a:buSzPct val="45000"/>
              <a:buFont typeface="StarSymbol"/>
              <a:buChar char="●"/>
              <a:defRPr lang="de-DE" sz="280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3505319" y="1825560"/>
            <a:ext cx="2514600" cy="4351320"/>
          </a:xfrm>
        </p:spPr>
        <p:txBody>
          <a:bodyPr/>
          <a:lstStyle>
            <a:lvl1pPr>
              <a:spcAft>
                <a:spcPts val="1414"/>
              </a:spcAft>
              <a:buSzPct val="45000"/>
              <a:buFont typeface="StarSymbol"/>
              <a:buChar char="●"/>
              <a:defRPr lang="de-DE" sz="280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7EE0F7BC-2EA7-4004-821F-A0C28D3FC9E8}" type="slidenum">
              <a:rPr/>
              <a:pPr lvl="0"/>
              <a:t>‹N›</a:t>
            </a:fld>
            <a:endParaRPr lang="it-IT"/>
          </a:p>
        </p:txBody>
      </p:sp>
    </p:spTree>
    <p:extLst>
      <p:ext uri="{BB962C8B-B14F-4D97-AF65-F5344CB8AC3E}">
        <p14:creationId xmlns="" xmlns:p14="http://schemas.microsoft.com/office/powerpoint/2010/main" val="104875713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365040"/>
            <a:ext cx="10515600" cy="1325520"/>
          </a:xfrm>
        </p:spPr>
        <p:txBody>
          <a:bodyPr/>
          <a:lstStyle>
            <a:lvl1pPr>
              <a:defRPr lang="de-DE"/>
            </a:lvl1pPr>
          </a:lstStyle>
          <a:p>
            <a:pPr lvl="0"/>
            <a:r>
              <a:rPr lang="de-DE"/>
              <a:t>Titelmasterformat durch Klicken bearbeiten</a:t>
            </a:r>
          </a:p>
        </p:txBody>
      </p:sp>
      <p:sp>
        <p:nvSpPr>
          <p:cNvPr id="3" name="Textplatzhalter 2"/>
          <p:cNvSpPr txBox="1">
            <a:spLocks noGrp="1"/>
          </p:cNvSpPr>
          <p:nvPr>
            <p:ph type="body" idx="1"/>
          </p:nvPr>
        </p:nvSpPr>
        <p:spPr>
          <a:xfrm>
            <a:off x="839879" y="1681200"/>
            <a:ext cx="5157720" cy="824040"/>
          </a:xfrm>
        </p:spPr>
        <p:txBody>
          <a:bodyPr anchor="b"/>
          <a:lstStyle>
            <a:lvl1pPr>
              <a:buNone/>
              <a:defRPr lang="de-DE" sz="2400" b="1"/>
            </a:lvl1pPr>
          </a:lstStyle>
          <a:p>
            <a:pPr lvl="0"/>
            <a:r>
              <a:rPr lang="de-DE"/>
              <a:t>Formatvorlagen des Textmasters bearbeiten</a:t>
            </a:r>
          </a:p>
        </p:txBody>
      </p:sp>
      <p:sp>
        <p:nvSpPr>
          <p:cNvPr id="4" name="Inhaltsplatzhalter 3"/>
          <p:cNvSpPr txBox="1">
            <a:spLocks noGrp="1"/>
          </p:cNvSpPr>
          <p:nvPr>
            <p:ph type="title" idx="4294967295"/>
          </p:nvPr>
        </p:nvSpPr>
        <p:spPr>
          <a:xfrm>
            <a:off x="839879" y="2505240"/>
            <a:ext cx="5157720" cy="3684600"/>
          </a:xfrm>
        </p:spPr>
        <p:txBody>
          <a:bodyPr/>
          <a:lstStyle>
            <a:lvl1pPr>
              <a:spcAft>
                <a:spcPts val="1414"/>
              </a:spcAft>
              <a:buSzPct val="45000"/>
              <a:buFont typeface="StarSymbol"/>
              <a:buChar char="●"/>
              <a:defRPr lang="de-DE" sz="280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Textplatzhalter 4"/>
          <p:cNvSpPr txBox="1">
            <a:spLocks noGrp="1"/>
          </p:cNvSpPr>
          <p:nvPr>
            <p:ph type="body" idx="3"/>
          </p:nvPr>
        </p:nvSpPr>
        <p:spPr>
          <a:xfrm>
            <a:off x="6172200" y="1681200"/>
            <a:ext cx="5183280" cy="824040"/>
          </a:xfrm>
        </p:spPr>
        <p:txBody>
          <a:bodyPr anchor="b"/>
          <a:lstStyle>
            <a:lvl1pPr>
              <a:buNone/>
              <a:defRPr lang="de-DE" sz="2400" b="1"/>
            </a:lvl1pPr>
          </a:lstStyle>
          <a:p>
            <a:pPr lvl="0"/>
            <a:r>
              <a:rPr lang="de-DE"/>
              <a:t>Formatvorlagen des Textmasters bearbeiten</a:t>
            </a:r>
          </a:p>
        </p:txBody>
      </p:sp>
      <p:sp>
        <p:nvSpPr>
          <p:cNvPr id="6" name="Inhaltsplatzhalter 5"/>
          <p:cNvSpPr txBox="1">
            <a:spLocks noGrp="1"/>
          </p:cNvSpPr>
          <p:nvPr>
            <p:ph type="title" idx="4294967295"/>
          </p:nvPr>
        </p:nvSpPr>
        <p:spPr>
          <a:xfrm>
            <a:off x="6172200" y="2505240"/>
            <a:ext cx="5183280" cy="3684600"/>
          </a:xfrm>
        </p:spPr>
        <p:txBody>
          <a:bodyPr/>
          <a:lstStyle>
            <a:lvl1pPr>
              <a:spcAft>
                <a:spcPts val="1414"/>
              </a:spcAft>
              <a:buSzPct val="45000"/>
              <a:buFont typeface="StarSymbol"/>
              <a:buChar char="●"/>
              <a:defRPr lang="de-DE" sz="280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7" name="Datumsplatzhalter 6"/>
          <p:cNvSpPr txBox="1">
            <a:spLocks noGrp="1"/>
          </p:cNvSpPr>
          <p:nvPr>
            <p:ph type="dt" sz="half" idx="7"/>
          </p:nvPr>
        </p:nvSpPr>
        <p:spPr/>
        <p:txBody>
          <a:bodyPr/>
          <a:lstStyle>
            <a:lvl1pPr>
              <a:defRPr/>
            </a:lvl1pPr>
          </a:lstStyle>
          <a:p>
            <a:pPr lvl="0"/>
            <a:endParaRPr lang="it-IT"/>
          </a:p>
        </p:txBody>
      </p:sp>
      <p:sp>
        <p:nvSpPr>
          <p:cNvPr id="8" name="Fußzeilenplatzhalter 7"/>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9" name="Foliennummernplatzhalter 8"/>
          <p:cNvSpPr txBox="1">
            <a:spLocks noGrp="1"/>
          </p:cNvSpPr>
          <p:nvPr>
            <p:ph type="sldNum" sz="quarter" idx="8"/>
          </p:nvPr>
        </p:nvSpPr>
        <p:spPr/>
        <p:txBody>
          <a:bodyPr/>
          <a:lstStyle>
            <a:lvl1pPr>
              <a:defRPr/>
            </a:lvl1pPr>
          </a:lstStyle>
          <a:p>
            <a:pPr lvl="0"/>
            <a:fld id="{76F964C8-6D00-43C0-B597-FBF7771FE6DF}" type="slidenum">
              <a:rPr/>
              <a:pPr lvl="0"/>
              <a:t>‹N›</a:t>
            </a:fld>
            <a:endParaRPr lang="it-IT"/>
          </a:p>
        </p:txBody>
      </p:sp>
    </p:spTree>
    <p:extLst>
      <p:ext uri="{BB962C8B-B14F-4D97-AF65-F5344CB8AC3E}">
        <p14:creationId xmlns="" xmlns:p14="http://schemas.microsoft.com/office/powerpoint/2010/main" val="39135073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Datumsplatzhalter 2"/>
          <p:cNvSpPr txBox="1">
            <a:spLocks noGrp="1"/>
          </p:cNvSpPr>
          <p:nvPr>
            <p:ph type="dt" sz="half" idx="7"/>
          </p:nvPr>
        </p:nvSpPr>
        <p:spPr/>
        <p:txBody>
          <a:bodyPr/>
          <a:lstStyle>
            <a:lvl1pPr>
              <a:defRPr/>
            </a:lvl1pPr>
          </a:lstStyle>
          <a:p>
            <a:pPr lvl="0"/>
            <a:endParaRPr lang="it-IT"/>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2741F4CC-A390-441B-83BD-45254977691E}" type="slidenum">
              <a:rPr/>
              <a:pPr lvl="0"/>
              <a:t>‹N›</a:t>
            </a:fld>
            <a:endParaRPr lang="it-IT"/>
          </a:p>
        </p:txBody>
      </p:sp>
    </p:spTree>
    <p:extLst>
      <p:ext uri="{BB962C8B-B14F-4D97-AF65-F5344CB8AC3E}">
        <p14:creationId xmlns="" xmlns:p14="http://schemas.microsoft.com/office/powerpoint/2010/main" val="8134169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p:spTree>
      <p:nvGrpSpPr>
        <p:cNvPr id="1" name=""/>
        <p:cNvGrpSpPr/>
        <p:nvPr/>
      </p:nvGrpSpPr>
      <p:grpSpPr>
        <a:xfrm>
          <a:off x="0" y="0"/>
          <a:ext cx="0" cy="0"/>
          <a:chOff x="0" y="0"/>
          <a:chExt cx="0" cy="0"/>
        </a:xfrm>
      </p:grpSpPr>
      <p:sp>
        <p:nvSpPr>
          <p:cNvPr id="2" name="Titel 1"/>
          <p:cNvSpPr txBox="1">
            <a:spLocks noGrp="1"/>
          </p:cNvSpPr>
          <p:nvPr>
            <p:ph type="title"/>
          </p:nvPr>
        </p:nvSpPr>
        <p:spPr>
          <a:xfrm>
            <a:off x="831959" y="1709640"/>
            <a:ext cx="10515600" cy="2852640"/>
          </a:xfrm>
        </p:spPr>
        <p:txBody>
          <a:bodyPr anchor="b" anchorCtr="0"/>
          <a:lstStyle>
            <a:lvl1pPr marL="0" marR="0" indent="0" algn="l">
              <a:lnSpc>
                <a:spcPct val="90000"/>
              </a:lnSpc>
              <a:spcBef>
                <a:spcPts val="0"/>
              </a:spcBef>
              <a:spcAft>
                <a:spcPts val="0"/>
              </a:spcAft>
              <a:defRPr lang="de-DE" sz="60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Textplatzhalter 2"/>
          <p:cNvSpPr txBox="1">
            <a:spLocks noGrp="1"/>
          </p:cNvSpPr>
          <p:nvPr>
            <p:ph type="body" idx="1"/>
          </p:nvPr>
        </p:nvSpPr>
        <p:spPr>
          <a:xfrm>
            <a:off x="831959" y="4589640"/>
            <a:ext cx="10515600" cy="1500119"/>
          </a:xfrm>
        </p:spPr>
        <p:txBody>
          <a:bodyPr/>
          <a:lstStyle>
            <a:lvl1pPr>
              <a:defRPr sz="2400">
                <a:solidFill>
                  <a:srgbClr val="898989"/>
                </a:solidFill>
              </a:defRPr>
            </a:lvl1pPr>
          </a:lstStyle>
          <a:p>
            <a:pPr lvl="0"/>
            <a:r>
              <a:rPr lang="de-DE"/>
              <a:t>Formatvorlagen des Textmasters bearbeiten</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3BD28FED-960A-4309-9DDA-D5DC68B7C83A}" type="slidenum">
              <a:rPr/>
              <a:pPr lvl="0"/>
              <a:t>‹N›</a:t>
            </a:fld>
            <a:endParaRPr lang="it-IT"/>
          </a:p>
        </p:txBody>
      </p:sp>
    </p:spTree>
    <p:extLst>
      <p:ext uri="{BB962C8B-B14F-4D97-AF65-F5344CB8AC3E}">
        <p14:creationId xmlns="" xmlns:p14="http://schemas.microsoft.com/office/powerpoint/2010/main" val="185950635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pPr lvl="0"/>
            <a:endParaRPr lang="it-IT"/>
          </a:p>
        </p:txBody>
      </p:sp>
      <p:sp>
        <p:nvSpPr>
          <p:cNvPr id="3" name="Fußzeilenplatzhalter 2"/>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4" name="Foliennummernplatzhalter 3"/>
          <p:cNvSpPr txBox="1">
            <a:spLocks noGrp="1"/>
          </p:cNvSpPr>
          <p:nvPr>
            <p:ph type="sldNum" sz="quarter" idx="8"/>
          </p:nvPr>
        </p:nvSpPr>
        <p:spPr/>
        <p:txBody>
          <a:bodyPr/>
          <a:lstStyle>
            <a:lvl1pPr>
              <a:defRPr/>
            </a:lvl1pPr>
          </a:lstStyle>
          <a:p>
            <a:pPr lvl="0"/>
            <a:fld id="{7E188049-9643-4AF9-BA53-4C8382E55F24}" type="slidenum">
              <a:rPr/>
              <a:pPr lvl="0"/>
              <a:t>‹N›</a:t>
            </a:fld>
            <a:endParaRPr lang="it-IT"/>
          </a:p>
        </p:txBody>
      </p:sp>
      <p:sp>
        <p:nvSpPr>
          <p:cNvPr id="5" name="Titel 4"/>
          <p:cNvSpPr txBox="1">
            <a:spLocks noGrp="1"/>
          </p:cNvSpPr>
          <p:nvPr>
            <p:ph type="title" idx="4294967295"/>
          </p:nvPr>
        </p:nvSpPr>
        <p:spPr>
          <a:xfrm>
            <a:off x="609480" y="273600"/>
            <a:ext cx="10972440" cy="1144800"/>
          </a:xfrm>
        </p:spPr>
        <p:txBody>
          <a:bodyPr lIns="0" tIns="0" rIns="0" bIns="0" anchor="ctr" anchorCtr="1"/>
          <a:lstStyle>
            <a:lvl1pPr algn="ctr" hangingPunct="0">
              <a:defRPr>
                <a:latin typeface="Arial" pitchFamily="18"/>
                <a:ea typeface="Arial Unicode MS" pitchFamily="2"/>
                <a:cs typeface="Mangal" pitchFamily="2"/>
              </a:defRPr>
            </a:lvl1pPr>
          </a:lstStyle>
          <a:p>
            <a:pPr lvl="0"/>
            <a:endParaRPr lang="it-IT"/>
          </a:p>
        </p:txBody>
      </p:sp>
      <p:sp>
        <p:nvSpPr>
          <p:cNvPr id="6" name="Textplatzhalter 5"/>
          <p:cNvSpPr txBox="1">
            <a:spLocks noGrp="1"/>
          </p:cNvSpPr>
          <p:nvPr>
            <p:ph type="body" idx="4294967295"/>
          </p:nvPr>
        </p:nvSpPr>
        <p:spPr>
          <a:xfrm>
            <a:off x="609480" y="1604520"/>
            <a:ext cx="10972440" cy="3977279"/>
          </a:xfrm>
        </p:spPr>
        <p:txBody>
          <a:bodyPr lIns="0" tIns="0" rIns="0" bIns="0"/>
          <a:lstStyle>
            <a:lvl1pPr hangingPunct="0">
              <a:spcAft>
                <a:spcPts val="1417"/>
              </a:spcAft>
              <a:buNone/>
              <a:defRPr sz="3200">
                <a:latin typeface="Arial" pitchFamily="18"/>
                <a:ea typeface="Arial Unicode MS" pitchFamily="2"/>
                <a:cs typeface="Mangal" pitchFamily="2"/>
              </a:defRPr>
            </a:lvl1pPr>
          </a:lstStyle>
          <a:p>
            <a:pPr lvl="0"/>
            <a:endParaRPr lang="it-IT"/>
          </a:p>
        </p:txBody>
      </p:sp>
    </p:spTree>
    <p:extLst>
      <p:ext uri="{BB962C8B-B14F-4D97-AF65-F5344CB8AC3E}">
        <p14:creationId xmlns="" xmlns:p14="http://schemas.microsoft.com/office/powerpoint/2010/main" val="7592614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lstStyle>
            <a:lvl1pPr>
              <a:defRPr lang="de-DE" sz="3200"/>
            </a:lvl1pPr>
          </a:lstStyle>
          <a:p>
            <a:pPr lvl="0"/>
            <a:r>
              <a:rPr lang="de-DE"/>
              <a:t>Titelmasterformat durch Klicken bearbeiten</a:t>
            </a:r>
          </a:p>
        </p:txBody>
      </p:sp>
      <p:sp>
        <p:nvSpPr>
          <p:cNvPr id="3" name="Inhaltsplatzhalter 2"/>
          <p:cNvSpPr txBox="1">
            <a:spLocks noGrp="1"/>
          </p:cNvSpPr>
          <p:nvPr>
            <p:ph type="title" idx="4294967295"/>
          </p:nvPr>
        </p:nvSpPr>
        <p:spPr>
          <a:xfrm>
            <a:off x="5183280" y="987480"/>
            <a:ext cx="6172200" cy="4873679"/>
          </a:xfrm>
        </p:spPr>
        <p:txBody>
          <a:bodyPr/>
          <a:lstStyle>
            <a:lvl1pPr>
              <a:spcAft>
                <a:spcPts val="1414"/>
              </a:spcAft>
              <a:buSzPct val="45000"/>
              <a:buFont typeface="StarSymbol"/>
              <a:buChar char="●"/>
              <a:defRPr lang="de-DE" sz="3200">
                <a:latin typeface="Calibri" pitchFamily="18"/>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Textplatzhalter 3"/>
          <p:cNvSpPr txBox="1">
            <a:spLocks noGrp="1"/>
          </p:cNvSpPr>
          <p:nvPr>
            <p:ph type="body" idx="2"/>
          </p:nvPr>
        </p:nvSpPr>
        <p:spPr>
          <a:xfrm>
            <a:off x="839879" y="2057400"/>
            <a:ext cx="3932280" cy="3811679"/>
          </a:xfrm>
        </p:spPr>
        <p:txBody>
          <a:bodyPr/>
          <a:lstStyle>
            <a:lvl1pPr>
              <a:buNone/>
              <a:defRPr lang="de-DE" sz="1600"/>
            </a:lvl1pPr>
          </a:lstStyle>
          <a:p>
            <a:pPr lvl="0"/>
            <a:r>
              <a:rPr lang="de-DE"/>
              <a:t>Formatvorlagen des Textmasters bearbeiten</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4888C2AF-2FD0-4B82-8470-AFC638C8BE5A}" type="slidenum">
              <a:rPr/>
              <a:pPr lvl="0"/>
              <a:t>‹N›</a:t>
            </a:fld>
            <a:endParaRPr lang="it-IT"/>
          </a:p>
        </p:txBody>
      </p:sp>
    </p:spTree>
    <p:extLst>
      <p:ext uri="{BB962C8B-B14F-4D97-AF65-F5344CB8AC3E}">
        <p14:creationId xmlns="" xmlns:p14="http://schemas.microsoft.com/office/powerpoint/2010/main" val="24267251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lstStyle>
            <a:lvl1pPr>
              <a:defRPr lang="de-DE" sz="3200"/>
            </a:lvl1pPr>
          </a:lstStyle>
          <a:p>
            <a:pPr lvl="0"/>
            <a:r>
              <a:rPr lang="de-DE"/>
              <a:t>Titelmasterformat durch Klicken bearbeiten</a:t>
            </a:r>
          </a:p>
        </p:txBody>
      </p:sp>
      <p:sp>
        <p:nvSpPr>
          <p:cNvPr id="3" name="Bildplatzhalter 2"/>
          <p:cNvSpPr txBox="1">
            <a:spLocks noGrp="1"/>
          </p:cNvSpPr>
          <p:nvPr>
            <p:ph type="title" idx="4294967295"/>
          </p:nvPr>
        </p:nvSpPr>
        <p:spPr>
          <a:xfrm>
            <a:off x="5183280" y="987480"/>
            <a:ext cx="6172200" cy="4873679"/>
          </a:xfrm>
        </p:spPr>
        <p:txBody>
          <a:bodyPr anchorCtr="1"/>
          <a:lstStyle>
            <a:lvl1pPr algn="ctr" hangingPunct="0">
              <a:defRPr>
                <a:latin typeface="Arial" pitchFamily="18"/>
                <a:ea typeface="Arial Unicode MS" pitchFamily="2"/>
                <a:cs typeface="Mangal" pitchFamily="2"/>
              </a:defRPr>
            </a:lvl1pPr>
          </a:lstStyle>
          <a:p>
            <a:pPr lvl="0"/>
            <a:endParaRPr lang="it-IT"/>
          </a:p>
        </p:txBody>
      </p:sp>
      <p:sp>
        <p:nvSpPr>
          <p:cNvPr id="4" name="Textplatzhalter 3"/>
          <p:cNvSpPr txBox="1">
            <a:spLocks noGrp="1"/>
          </p:cNvSpPr>
          <p:nvPr>
            <p:ph type="body" idx="2"/>
          </p:nvPr>
        </p:nvSpPr>
        <p:spPr>
          <a:xfrm>
            <a:off x="839879" y="2057400"/>
            <a:ext cx="3932280" cy="3811679"/>
          </a:xfrm>
        </p:spPr>
        <p:txBody>
          <a:bodyPr/>
          <a:lstStyle>
            <a:lvl1pPr>
              <a:buNone/>
              <a:defRPr lang="de-DE" sz="1600"/>
            </a:lvl1pPr>
          </a:lstStyle>
          <a:p>
            <a:pPr lvl="0"/>
            <a:r>
              <a:rPr lang="de-DE"/>
              <a:t>Formatvorlagen des Textmasters bearbeiten</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3DF05406-8479-45D0-8945-0ABF37C0EAB2}" type="slidenum">
              <a:rPr/>
              <a:pPr lvl="0"/>
              <a:t>‹N›</a:t>
            </a:fld>
            <a:endParaRPr lang="it-IT"/>
          </a:p>
        </p:txBody>
      </p:sp>
    </p:spTree>
    <p:extLst>
      <p:ext uri="{BB962C8B-B14F-4D97-AF65-F5344CB8AC3E}">
        <p14:creationId xmlns="" xmlns:p14="http://schemas.microsoft.com/office/powerpoint/2010/main" val="269124059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lang="de-DE"/>
            </a:lvl1pPr>
            <a:lvl2pPr>
              <a:defRPr lang="de-DE"/>
            </a:lvl2pPr>
            <a:lvl3pPr>
              <a:defRPr lang="de-DE"/>
            </a:lvl3pPr>
            <a:lvl4pPr>
              <a:defRPr lang="de-DE"/>
            </a:lvl4pPr>
            <a:lvl5pPr>
              <a:defRPr lang="de-DE"/>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75399C7C-DCC5-4CE0-B2F8-36AA99A35370}" type="slidenum">
              <a:rPr/>
              <a:pPr lvl="0"/>
              <a:t>‹N›</a:t>
            </a:fld>
            <a:endParaRPr lang="it-IT"/>
          </a:p>
        </p:txBody>
      </p:sp>
    </p:spTree>
    <p:extLst>
      <p:ext uri="{BB962C8B-B14F-4D97-AF65-F5344CB8AC3E}">
        <p14:creationId xmlns="" xmlns:p14="http://schemas.microsoft.com/office/powerpoint/2010/main" val="174302638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8724960" y="365040"/>
            <a:ext cx="2628720" cy="5811840"/>
          </a:xfrm>
        </p:spPr>
        <p:txBody>
          <a:bodyPr vert="eaVert"/>
          <a:lstStyle>
            <a:lvl1pPr>
              <a:defRPr lang="de-DE"/>
            </a:lvl1pPr>
          </a:lstStyle>
          <a:p>
            <a:pPr lvl="0"/>
            <a:r>
              <a:rPr lang="de-DE"/>
              <a:t>Titelmasterformat durch Klicken bearbeiten</a:t>
            </a:r>
          </a:p>
        </p:txBody>
      </p:sp>
      <p:sp>
        <p:nvSpPr>
          <p:cNvPr id="3" name="Vertikaler Textplatzhalter 2"/>
          <p:cNvSpPr txBox="1">
            <a:spLocks noGrp="1"/>
          </p:cNvSpPr>
          <p:nvPr>
            <p:ph type="body" orient="vert" idx="1"/>
          </p:nvPr>
        </p:nvSpPr>
        <p:spPr>
          <a:xfrm>
            <a:off x="838080" y="365040"/>
            <a:ext cx="7734239" cy="5811840"/>
          </a:xfrm>
        </p:spPr>
        <p:txBody>
          <a:bodyPr vert="eaVert"/>
          <a:lstStyle>
            <a:lvl1pPr>
              <a:defRPr lang="de-DE"/>
            </a:lvl1pPr>
            <a:lvl2pPr>
              <a:defRPr lang="de-DE"/>
            </a:lvl2pPr>
            <a:lvl3pPr>
              <a:defRPr lang="de-DE"/>
            </a:lvl3pPr>
            <a:lvl4pPr>
              <a:defRPr lang="de-DE"/>
            </a:lvl4pPr>
            <a:lvl5pPr>
              <a:defRPr lang="de-DE"/>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it-IT"/>
          </a:p>
        </p:txBody>
      </p:sp>
      <p:sp>
        <p:nvSpPr>
          <p:cNvPr id="5" name="Fußzeilenplatzhalter 4"/>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6" name="Foliennummernplatzhalter 5"/>
          <p:cNvSpPr txBox="1">
            <a:spLocks noGrp="1"/>
          </p:cNvSpPr>
          <p:nvPr>
            <p:ph type="sldNum" sz="quarter" idx="8"/>
          </p:nvPr>
        </p:nvSpPr>
        <p:spPr/>
        <p:txBody>
          <a:bodyPr/>
          <a:lstStyle>
            <a:lvl1pPr>
              <a:defRPr/>
            </a:lvl1pPr>
          </a:lstStyle>
          <a:p>
            <a:pPr lvl="0"/>
            <a:fld id="{F1334715-DF94-426B-AFBF-D142E70C79F3}" type="slidenum">
              <a:rPr/>
              <a:pPr lvl="0"/>
              <a:t>‹N›</a:t>
            </a:fld>
            <a:endParaRPr lang="it-IT"/>
          </a:p>
        </p:txBody>
      </p:sp>
    </p:spTree>
    <p:extLst>
      <p:ext uri="{BB962C8B-B14F-4D97-AF65-F5344CB8AC3E}">
        <p14:creationId xmlns="" xmlns:p14="http://schemas.microsoft.com/office/powerpoint/2010/main" val="2499913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Inhaltsplatzhalter 2"/>
          <p:cNvSpPr txBox="1">
            <a:spLocks noGrp="1"/>
          </p:cNvSpPr>
          <p:nvPr>
            <p:ph type="title" idx="4294967295"/>
          </p:nvPr>
        </p:nvSpPr>
        <p:spPr>
          <a:xfrm>
            <a:off x="609480" y="1604880"/>
            <a:ext cx="5410079" cy="452592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6172200" y="1604880"/>
            <a:ext cx="5410079" cy="452592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893228FF-0881-46F7-8D73-13F0F35F909E}" type="slidenum">
              <a:rPr/>
              <a:pPr lvl="0"/>
              <a:t>‹N›</a:t>
            </a:fld>
            <a:endParaRPr lang="it-IT"/>
          </a:p>
        </p:txBody>
      </p:sp>
    </p:spTree>
    <p:extLst>
      <p:ext uri="{BB962C8B-B14F-4D97-AF65-F5344CB8AC3E}">
        <p14:creationId xmlns="" xmlns:p14="http://schemas.microsoft.com/office/powerpoint/2010/main" val="409716794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365040"/>
            <a:ext cx="10515600" cy="1325520"/>
          </a:xfrm>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Textplatzhalter 2"/>
          <p:cNvSpPr txBox="1">
            <a:spLocks noGrp="1"/>
          </p:cNvSpPr>
          <p:nvPr>
            <p:ph type="body" idx="1"/>
          </p:nvPr>
        </p:nvSpPr>
        <p:spPr>
          <a:xfrm>
            <a:off x="839879" y="1681200"/>
            <a:ext cx="5157720" cy="824040"/>
          </a:xfrm>
        </p:spPr>
        <p:txBody>
          <a:bodyPr anchor="b"/>
          <a:lstStyle>
            <a:lvl1pPr>
              <a:defRPr sz="2400" b="1"/>
            </a:lvl1pPr>
          </a:lstStyle>
          <a:p>
            <a:pPr lvl="0"/>
            <a:r>
              <a:rPr lang="de-DE"/>
              <a:t>Formatvorlagen des Textmasters bearbeiten</a:t>
            </a:r>
          </a:p>
        </p:txBody>
      </p:sp>
      <p:sp>
        <p:nvSpPr>
          <p:cNvPr id="4" name="Inhaltsplatzhalter 3"/>
          <p:cNvSpPr txBox="1">
            <a:spLocks noGrp="1"/>
          </p:cNvSpPr>
          <p:nvPr>
            <p:ph type="title" idx="4294967295"/>
          </p:nvPr>
        </p:nvSpPr>
        <p:spPr>
          <a:xfrm>
            <a:off x="839879" y="2505240"/>
            <a:ext cx="5157720" cy="368460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Textplatzhalter 4"/>
          <p:cNvSpPr txBox="1">
            <a:spLocks noGrp="1"/>
          </p:cNvSpPr>
          <p:nvPr>
            <p:ph type="body" idx="3"/>
          </p:nvPr>
        </p:nvSpPr>
        <p:spPr>
          <a:xfrm>
            <a:off x="6172200" y="1681200"/>
            <a:ext cx="5183280" cy="824040"/>
          </a:xfrm>
        </p:spPr>
        <p:txBody>
          <a:bodyPr anchor="b"/>
          <a:lstStyle>
            <a:lvl1pPr>
              <a:defRPr sz="2400" b="1"/>
            </a:lvl1pPr>
          </a:lstStyle>
          <a:p>
            <a:pPr lvl="0"/>
            <a:r>
              <a:rPr lang="de-DE"/>
              <a:t>Formatvorlagen des Textmasters bearbeiten</a:t>
            </a:r>
          </a:p>
        </p:txBody>
      </p:sp>
      <p:sp>
        <p:nvSpPr>
          <p:cNvPr id="6" name="Inhaltsplatzhalter 5"/>
          <p:cNvSpPr txBox="1">
            <a:spLocks noGrp="1"/>
          </p:cNvSpPr>
          <p:nvPr>
            <p:ph type="title" idx="4294967295"/>
          </p:nvPr>
        </p:nvSpPr>
        <p:spPr>
          <a:xfrm>
            <a:off x="6172200" y="2505240"/>
            <a:ext cx="5183280" cy="3684600"/>
          </a:xfrm>
        </p:spPr>
        <p:txBody>
          <a:bodyPr anchor="t" anchorCtr="0"/>
          <a:lstStyle>
            <a:lvl1pPr marL="0" marR="0" indent="0" algn="l" hangingPunct="1">
              <a:lnSpc>
                <a:spcPct val="90000"/>
              </a:lnSpc>
              <a:spcBef>
                <a:spcPts val="0"/>
              </a:spcBef>
              <a:spcAft>
                <a:spcPts val="1414"/>
              </a:spcAft>
              <a:defRPr lang="de-DE" sz="28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7" name="Datumsplatzhalter 6"/>
          <p:cNvSpPr txBox="1">
            <a:spLocks noGrp="1"/>
          </p:cNvSpPr>
          <p:nvPr>
            <p:ph type="dt" sz="half" idx="7"/>
          </p:nvPr>
        </p:nvSpPr>
        <p:spPr/>
        <p:txBody>
          <a:bodyPr/>
          <a:lstStyle>
            <a:lvl1pPr>
              <a:defRPr/>
            </a:lvl1pPr>
          </a:lstStyle>
          <a:p>
            <a:pPr lvl="0"/>
            <a:endParaRPr lang="it-IT"/>
          </a:p>
        </p:txBody>
      </p:sp>
      <p:sp>
        <p:nvSpPr>
          <p:cNvPr id="8" name="Fußzeilenplatzhalter 7"/>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9" name="Foliennummernplatzhalter 8"/>
          <p:cNvSpPr txBox="1">
            <a:spLocks noGrp="1"/>
          </p:cNvSpPr>
          <p:nvPr>
            <p:ph type="sldNum" sz="quarter" idx="8"/>
          </p:nvPr>
        </p:nvSpPr>
        <p:spPr/>
        <p:txBody>
          <a:bodyPr/>
          <a:lstStyle>
            <a:lvl1pPr>
              <a:defRPr/>
            </a:lvl1pPr>
          </a:lstStyle>
          <a:p>
            <a:pPr lvl="0"/>
            <a:fld id="{AA9510FD-C51A-4382-85FB-20B44D40951D}" type="slidenum">
              <a:rPr/>
              <a:pPr lvl="0"/>
              <a:t>‹N›</a:t>
            </a:fld>
            <a:endParaRPr lang="it-IT"/>
          </a:p>
        </p:txBody>
      </p:sp>
    </p:spTree>
    <p:extLst>
      <p:ext uri="{BB962C8B-B14F-4D97-AF65-F5344CB8AC3E}">
        <p14:creationId xmlns="" xmlns:p14="http://schemas.microsoft.com/office/powerpoint/2010/main" val="34446971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nchorCtr="0"/>
          <a:lstStyle>
            <a:lvl1pPr marL="0" marR="0" indent="0" algn="l">
              <a:lnSpc>
                <a:spcPct val="90000"/>
              </a:lnSpc>
              <a:spcBef>
                <a:spcPts val="0"/>
              </a:spcBef>
              <a:spcAft>
                <a:spcPts val="0"/>
              </a:spcAft>
              <a:defRPr lang="de-DE"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Datumsplatzhalter 2"/>
          <p:cNvSpPr txBox="1">
            <a:spLocks noGrp="1"/>
          </p:cNvSpPr>
          <p:nvPr>
            <p:ph type="dt" sz="half" idx="7"/>
          </p:nvPr>
        </p:nvSpPr>
        <p:spPr/>
        <p:txBody>
          <a:bodyPr/>
          <a:lstStyle>
            <a:lvl1pPr>
              <a:defRPr/>
            </a:lvl1pPr>
          </a:lstStyle>
          <a:p>
            <a:pPr lvl="0"/>
            <a:endParaRPr lang="it-IT"/>
          </a:p>
        </p:txBody>
      </p:sp>
      <p:sp>
        <p:nvSpPr>
          <p:cNvPr id="4" name="Fußzeilenplatzhalter 3"/>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5" name="Foliennummernplatzhalter 4"/>
          <p:cNvSpPr txBox="1">
            <a:spLocks noGrp="1"/>
          </p:cNvSpPr>
          <p:nvPr>
            <p:ph type="sldNum" sz="quarter" idx="8"/>
          </p:nvPr>
        </p:nvSpPr>
        <p:spPr/>
        <p:txBody>
          <a:bodyPr/>
          <a:lstStyle>
            <a:lvl1pPr>
              <a:defRPr/>
            </a:lvl1pPr>
          </a:lstStyle>
          <a:p>
            <a:pPr lvl="0"/>
            <a:fld id="{0689F66A-1F19-4D5C-9F32-797E7F85895D}" type="slidenum">
              <a:rPr/>
              <a:pPr lvl="0"/>
              <a:t>‹N›</a:t>
            </a:fld>
            <a:endParaRPr lang="it-IT"/>
          </a:p>
        </p:txBody>
      </p:sp>
    </p:spTree>
    <p:extLst>
      <p:ext uri="{BB962C8B-B14F-4D97-AF65-F5344CB8AC3E}">
        <p14:creationId xmlns="" xmlns:p14="http://schemas.microsoft.com/office/powerpoint/2010/main" val="70401071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pPr lvl="0"/>
            <a:endParaRPr lang="it-IT"/>
          </a:p>
        </p:txBody>
      </p:sp>
      <p:sp>
        <p:nvSpPr>
          <p:cNvPr id="3" name="Fußzeilenplatzhalter 2"/>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4" name="Foliennummernplatzhalter 3"/>
          <p:cNvSpPr txBox="1">
            <a:spLocks noGrp="1"/>
          </p:cNvSpPr>
          <p:nvPr>
            <p:ph type="sldNum" sz="quarter" idx="8"/>
          </p:nvPr>
        </p:nvSpPr>
        <p:spPr/>
        <p:txBody>
          <a:bodyPr/>
          <a:lstStyle>
            <a:lvl1pPr>
              <a:defRPr/>
            </a:lvl1pPr>
          </a:lstStyle>
          <a:p>
            <a:pPr lvl="0"/>
            <a:fld id="{EB45AA1D-26EC-4C9C-B6FA-03477F2BDB1B}" type="slidenum">
              <a:rPr/>
              <a:pPr lvl="0"/>
              <a:t>‹N›</a:t>
            </a:fld>
            <a:endParaRPr lang="it-IT"/>
          </a:p>
        </p:txBody>
      </p:sp>
      <p:sp>
        <p:nvSpPr>
          <p:cNvPr id="5" name="Titel 4"/>
          <p:cNvSpPr txBox="1">
            <a:spLocks noGrp="1"/>
          </p:cNvSpPr>
          <p:nvPr>
            <p:ph type="title" idx="4294967295"/>
          </p:nvPr>
        </p:nvSpPr>
        <p:spPr/>
        <p:txBody>
          <a:bodyPr/>
          <a:lstStyle>
            <a:lvl1pPr>
              <a:defRPr/>
            </a:lvl1pPr>
          </a:lstStyle>
          <a:p>
            <a:pPr lvl="0"/>
            <a:endParaRPr lang="it-IT"/>
          </a:p>
        </p:txBody>
      </p:sp>
      <p:sp>
        <p:nvSpPr>
          <p:cNvPr id="6" name="Textplatzhalter 5"/>
          <p:cNvSpPr txBox="1">
            <a:spLocks noGrp="1"/>
          </p:cNvSpPr>
          <p:nvPr>
            <p:ph type="body" idx="4294967295"/>
          </p:nvPr>
        </p:nvSpPr>
        <p:spPr>
          <a:xfrm>
            <a:off x="609480" y="1604520"/>
            <a:ext cx="10972440" cy="3977279"/>
          </a:xfrm>
        </p:spPr>
        <p:txBody>
          <a:bodyPr/>
          <a:lstStyle>
            <a:lvl1pPr hangingPunct="0">
              <a:spcAft>
                <a:spcPts val="1417"/>
              </a:spcAft>
              <a:defRPr lang="it-IT" sz="3200">
                <a:latin typeface="Arial" pitchFamily="18"/>
                <a:ea typeface="Arial Unicode MS" pitchFamily="2"/>
              </a:defRPr>
            </a:lvl1pPr>
          </a:lstStyle>
          <a:p>
            <a:pPr lvl="0"/>
            <a:endParaRPr lang="it-IT"/>
          </a:p>
        </p:txBody>
      </p:sp>
    </p:spTree>
    <p:extLst>
      <p:ext uri="{BB962C8B-B14F-4D97-AF65-F5344CB8AC3E}">
        <p14:creationId xmlns="" xmlns:p14="http://schemas.microsoft.com/office/powerpoint/2010/main" val="5722720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nchorCtr="0"/>
          <a:lstStyle>
            <a:lvl1pPr marL="0" marR="0" indent="0" algn="l">
              <a:lnSpc>
                <a:spcPct val="90000"/>
              </a:lnSpc>
              <a:spcBef>
                <a:spcPts val="0"/>
              </a:spcBef>
              <a:spcAft>
                <a:spcPts val="0"/>
              </a:spcAft>
              <a:defRPr lang="de-DE" sz="32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Inhaltsplatzhalter 2"/>
          <p:cNvSpPr txBox="1">
            <a:spLocks noGrp="1"/>
          </p:cNvSpPr>
          <p:nvPr>
            <p:ph type="title" idx="4294967295"/>
          </p:nvPr>
        </p:nvSpPr>
        <p:spPr>
          <a:xfrm>
            <a:off x="5183280" y="987480"/>
            <a:ext cx="6172200" cy="4873679"/>
          </a:xfrm>
        </p:spPr>
        <p:txBody>
          <a:bodyPr anchor="t" anchorCtr="0"/>
          <a:lstStyle>
            <a:lvl1pPr marL="0" marR="0" indent="0" algn="l" hangingPunct="1">
              <a:lnSpc>
                <a:spcPct val="90000"/>
              </a:lnSpc>
              <a:spcBef>
                <a:spcPts val="0"/>
              </a:spcBef>
              <a:spcAft>
                <a:spcPts val="1414"/>
              </a:spcAft>
              <a:defRPr lang="de-DE" sz="3200" spc="0" baseline="0">
                <a:solidFill>
                  <a:srgbClr val="000000"/>
                </a:solidFill>
                <a:latin typeface="Calibri" pitchFamily="18"/>
                <a:ea typeface="Microsoft YaHei" pitchFamily="2"/>
              </a:defRPr>
            </a:lvl1pPr>
          </a:lstStyle>
          <a:p>
            <a:pPr lvl="0"/>
            <a:r>
              <a:rPr lang="de-DE"/>
              <a:t>Formatvorlagen des Textmasters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Textplatzhalter 3"/>
          <p:cNvSpPr txBox="1">
            <a:spLocks noGrp="1"/>
          </p:cNvSpPr>
          <p:nvPr>
            <p:ph type="body" idx="2"/>
          </p:nvPr>
        </p:nvSpPr>
        <p:spPr>
          <a:xfrm>
            <a:off x="839879" y="2057400"/>
            <a:ext cx="3932280" cy="3811679"/>
          </a:xfrm>
        </p:spPr>
        <p:txBody>
          <a:bodyPr/>
          <a:lstStyle>
            <a:lvl1pPr>
              <a:defRPr sz="1600"/>
            </a:lvl1pPr>
          </a:lstStyle>
          <a:p>
            <a:pPr lvl="0"/>
            <a:r>
              <a:rPr lang="de-DE"/>
              <a:t>Formatvorlagen des Textmasters bearbeiten</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14627CFA-3632-4D68-AF12-85766514E512}" type="slidenum">
              <a:rPr/>
              <a:pPr lvl="0"/>
              <a:t>‹N›</a:t>
            </a:fld>
            <a:endParaRPr lang="it-IT"/>
          </a:p>
        </p:txBody>
      </p:sp>
    </p:spTree>
    <p:extLst>
      <p:ext uri="{BB962C8B-B14F-4D97-AF65-F5344CB8AC3E}">
        <p14:creationId xmlns="" xmlns:p14="http://schemas.microsoft.com/office/powerpoint/2010/main" val="40407820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839879" y="457200"/>
            <a:ext cx="3932280" cy="1600200"/>
          </a:xfrm>
        </p:spPr>
        <p:txBody>
          <a:bodyPr anchor="b" anchorCtr="0"/>
          <a:lstStyle>
            <a:lvl1pPr marL="0" marR="0" indent="0" algn="l">
              <a:lnSpc>
                <a:spcPct val="90000"/>
              </a:lnSpc>
              <a:spcBef>
                <a:spcPts val="0"/>
              </a:spcBef>
              <a:spcAft>
                <a:spcPts val="0"/>
              </a:spcAft>
              <a:defRPr lang="de-DE" sz="3200" spc="0" baseline="0">
                <a:solidFill>
                  <a:srgbClr val="000000"/>
                </a:solidFill>
                <a:latin typeface="Calibri" pitchFamily="34"/>
                <a:ea typeface="Microsoft YaHei" pitchFamily="2"/>
              </a:defRPr>
            </a:lvl1pPr>
          </a:lstStyle>
          <a:p>
            <a:pPr lvl="0"/>
            <a:r>
              <a:rPr lang="de-DE"/>
              <a:t>Titelmasterformat durch Klicken bearbeiten</a:t>
            </a:r>
          </a:p>
        </p:txBody>
      </p:sp>
      <p:sp>
        <p:nvSpPr>
          <p:cNvPr id="3" name="Bildplatzhalter 2"/>
          <p:cNvSpPr txBox="1">
            <a:spLocks noGrp="1"/>
          </p:cNvSpPr>
          <p:nvPr>
            <p:ph type="title" idx="4294967295"/>
          </p:nvPr>
        </p:nvSpPr>
        <p:spPr>
          <a:xfrm>
            <a:off x="5183280" y="987480"/>
            <a:ext cx="6172200" cy="4873679"/>
          </a:xfrm>
        </p:spPr>
        <p:txBody>
          <a:bodyPr anchor="t"/>
          <a:lstStyle>
            <a:lvl1pPr>
              <a:defRPr/>
            </a:lvl1pPr>
          </a:lstStyle>
          <a:p>
            <a:pPr lvl="0"/>
            <a:endParaRPr lang="it-IT"/>
          </a:p>
        </p:txBody>
      </p:sp>
      <p:sp>
        <p:nvSpPr>
          <p:cNvPr id="4" name="Textplatzhalter 3"/>
          <p:cNvSpPr txBox="1">
            <a:spLocks noGrp="1"/>
          </p:cNvSpPr>
          <p:nvPr>
            <p:ph type="body" idx="2"/>
          </p:nvPr>
        </p:nvSpPr>
        <p:spPr>
          <a:xfrm>
            <a:off x="839879" y="2057400"/>
            <a:ext cx="3932280" cy="3811679"/>
          </a:xfrm>
        </p:spPr>
        <p:txBody>
          <a:bodyPr/>
          <a:lstStyle>
            <a:lvl1pPr>
              <a:defRPr sz="1600"/>
            </a:lvl1pPr>
          </a:lstStyle>
          <a:p>
            <a:pPr lvl="0"/>
            <a:r>
              <a:rPr lang="de-DE"/>
              <a:t>Formatvorlagen des Textmasters bearbeiten</a:t>
            </a:r>
          </a:p>
        </p:txBody>
      </p:sp>
      <p:sp>
        <p:nvSpPr>
          <p:cNvPr id="5" name="Datumsplatzhalter 4"/>
          <p:cNvSpPr txBox="1">
            <a:spLocks noGrp="1"/>
          </p:cNvSpPr>
          <p:nvPr>
            <p:ph type="dt" sz="half" idx="7"/>
          </p:nvPr>
        </p:nvSpPr>
        <p:spPr/>
        <p:txBody>
          <a:bodyPr/>
          <a:lstStyle>
            <a:lvl1pPr>
              <a:defRPr/>
            </a:lvl1pPr>
          </a:lstStyle>
          <a:p>
            <a:pPr lvl="0"/>
            <a:endParaRPr lang="it-IT"/>
          </a:p>
        </p:txBody>
      </p:sp>
      <p:sp>
        <p:nvSpPr>
          <p:cNvPr id="6" name="Fußzeilenplatzhalter 5"/>
          <p:cNvSpPr txBox="1">
            <a:spLocks noGrp="1"/>
          </p:cNvSpPr>
          <p:nvPr>
            <p:ph type="ftr" sz="quarter" idx="9"/>
          </p:nvPr>
        </p:nvSpPr>
        <p:spPr/>
        <p:txBody>
          <a:bodyPr/>
          <a:lstStyle>
            <a:lvl1pPr>
              <a:defRPr/>
            </a:lvl1pPr>
          </a:lstStyle>
          <a:p>
            <a:pPr lvl="0"/>
            <a:r>
              <a:rPr lang="it-IT"/>
              <a:t>Analisi dei processi di negoziazione sociale. Il punto di vista degli amministratori comunali</a:t>
            </a:r>
          </a:p>
        </p:txBody>
      </p:sp>
      <p:sp>
        <p:nvSpPr>
          <p:cNvPr id="7" name="Foliennummernplatzhalter 6"/>
          <p:cNvSpPr txBox="1">
            <a:spLocks noGrp="1"/>
          </p:cNvSpPr>
          <p:nvPr>
            <p:ph type="sldNum" sz="quarter" idx="8"/>
          </p:nvPr>
        </p:nvSpPr>
        <p:spPr/>
        <p:txBody>
          <a:bodyPr/>
          <a:lstStyle>
            <a:lvl1pPr>
              <a:defRPr/>
            </a:lvl1pPr>
          </a:lstStyle>
          <a:p>
            <a:pPr lvl="0"/>
            <a:fld id="{1D923D10-55F1-42B9-9652-558F10143189}" type="slidenum">
              <a:rPr/>
              <a:pPr lvl="0"/>
              <a:t>‹N›</a:t>
            </a:fld>
            <a:endParaRPr lang="it-IT"/>
          </a:p>
        </p:txBody>
      </p:sp>
    </p:spTree>
    <p:extLst>
      <p:ext uri="{BB962C8B-B14F-4D97-AF65-F5344CB8AC3E}">
        <p14:creationId xmlns="" xmlns:p14="http://schemas.microsoft.com/office/powerpoint/2010/main" val="228526452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data 1"/>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3" name="Segnaposto piè di pagina 2"/>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r>
              <a:rPr lang="it-IT"/>
              <a:t>Analisi dei processi di negoziazione sociale. Il punto di vista degli amministratori comunali</a:t>
            </a:r>
          </a:p>
        </p:txBody>
      </p:sp>
      <p:sp>
        <p:nvSpPr>
          <p:cNvPr id="4" name="Segnaposto numero diapositiva 3"/>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fld id="{656F60D7-4390-4FDE-9093-98CBA1A0BBB3}" type="slidenum">
              <a:rPr/>
              <a:pPr lvl="0"/>
              <a:t>‹N›</a:t>
            </a:fld>
            <a:endParaRPr lang="it-IT"/>
          </a:p>
        </p:txBody>
      </p:sp>
      <p:sp>
        <p:nvSpPr>
          <p:cNvPr id="5" name="Titelplatzhalter 4"/>
          <p:cNvSpPr txBox="1">
            <a:spLocks noGrp="1"/>
          </p:cNvSpPr>
          <p:nvPr>
            <p:ph type="title"/>
          </p:nvPr>
        </p:nvSpPr>
        <p:spPr>
          <a:xfrm>
            <a:off x="609480" y="273600"/>
            <a:ext cx="10972440" cy="1144800"/>
          </a:xfrm>
          <a:prstGeom prst="rect">
            <a:avLst/>
          </a:prstGeom>
          <a:noFill/>
          <a:ln>
            <a:noFill/>
          </a:ln>
        </p:spPr>
        <p:txBody>
          <a:bodyPr wrap="square" lIns="0" tIns="0" rIns="0" bIns="0" anchor="ctr" anchorCtr="1">
            <a:noAutofit/>
          </a:bodyPr>
          <a:lstStyle/>
          <a:p>
            <a:pPr lvl="0"/>
            <a:endParaRPr lang="it-IT"/>
          </a:p>
        </p:txBody>
      </p:sp>
      <p:sp>
        <p:nvSpPr>
          <p:cNvPr id="6" name="Textplatzhalter 5"/>
          <p:cNvSpPr txBox="1">
            <a:spLocks noGrp="1"/>
          </p:cNvSpPr>
          <p:nvPr>
            <p:ph type="body" idx="1"/>
          </p:nvPr>
        </p:nvSpPr>
        <p:spPr>
          <a:xfrm>
            <a:off x="609480" y="1604520"/>
            <a:ext cx="10972440" cy="4525920"/>
          </a:xfrm>
          <a:prstGeom prst="rect">
            <a:avLst/>
          </a:prstGeom>
          <a:noFill/>
          <a:ln>
            <a:noFill/>
          </a:ln>
        </p:spPr>
        <p:txBody>
          <a:bodyPr wrap="square" lIns="0" tIns="0" rIns="0" bIns="0" anchor="t" anchorCtr="0">
            <a:no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lvl="0" algn="ctr" rtl="0" hangingPunct="0">
        <a:buNone/>
        <a:tabLst/>
        <a:defRPr lang="it-IT" sz="4400" b="0" i="0" u="none" strike="noStrike" kern="1200">
          <a:ln>
            <a:noFill/>
          </a:ln>
          <a:latin typeface="Arial" pitchFamily="18"/>
          <a:ea typeface="Arial Unicode MS" pitchFamily="2"/>
          <a:cs typeface="Mangal" pitchFamily="2"/>
        </a:defRPr>
      </a:lvl1pPr>
    </p:titleStyle>
    <p:bodyStyle>
      <a:lvl1pPr marL="0" marR="0" lvl="0" indent="0" algn="l" rtl="0" hangingPunct="1">
        <a:lnSpc>
          <a:spcPct val="90000"/>
        </a:lnSpc>
        <a:spcBef>
          <a:spcPts val="0"/>
        </a:spcBef>
        <a:spcAft>
          <a:spcPts val="1414"/>
        </a:spcAft>
        <a:buNone/>
        <a:tabLst/>
        <a:defRPr lang="de-DE" sz="2800" b="0" i="0" u="none" strike="noStrike" kern="1200" spc="0" baseline="0">
          <a:ln>
            <a:noFill/>
          </a:ln>
          <a:solidFill>
            <a:srgbClr val="000000"/>
          </a:solidFill>
          <a:latin typeface="Calibri" pitchFamily="18"/>
          <a:ea typeface="Microsoft YaHei" pitchFamily="2"/>
          <a:cs typeface="Mangal" pitchFamily="2"/>
        </a:defRPr>
      </a:lvl1pPr>
      <a:lvl2pPr marL="685799" marR="0" lvl="1" indent="-228600" algn="l" rtl="0" hangingPunct="1">
        <a:lnSpc>
          <a:spcPct val="90000"/>
        </a:lnSpc>
        <a:spcBef>
          <a:spcPts val="499"/>
        </a:spcBef>
        <a:spcAft>
          <a:spcPts val="0"/>
        </a:spcAft>
        <a:buSzPct val="100000"/>
        <a:buFont typeface="Arial" pitchFamily="34"/>
        <a:buChar char="•"/>
        <a:tabLst/>
        <a:defRPr lang="de-DE" sz="2400" b="0" i="0" u="none" strike="noStrike" kern="1200" spc="0" baseline="0">
          <a:ln>
            <a:noFill/>
          </a:ln>
          <a:solidFill>
            <a:srgbClr val="000000"/>
          </a:solidFill>
          <a:latin typeface="Calibri" pitchFamily="18"/>
          <a:ea typeface="Microsoft YaHei" pitchFamily="2"/>
          <a:cs typeface="Mangal" pitchFamily="2"/>
        </a:defRPr>
      </a:lvl2pPr>
      <a:lvl3pPr marL="1143000" marR="0" lvl="2" indent="-228600" algn="l" rtl="0" hangingPunct="1">
        <a:lnSpc>
          <a:spcPct val="90000"/>
        </a:lnSpc>
        <a:spcBef>
          <a:spcPts val="499"/>
        </a:spcBef>
        <a:spcAft>
          <a:spcPts val="0"/>
        </a:spcAft>
        <a:buSzPct val="100000"/>
        <a:buFont typeface="Arial" pitchFamily="34"/>
        <a:buChar char="•"/>
        <a:tabLst/>
        <a:defRPr lang="de-DE" sz="2000" b="0" i="0" u="none" strike="noStrike" kern="1200" spc="0" baseline="0">
          <a:ln>
            <a:noFill/>
          </a:ln>
          <a:solidFill>
            <a:srgbClr val="000000"/>
          </a:solidFill>
          <a:latin typeface="Calibri" pitchFamily="18"/>
          <a:ea typeface="Microsoft YaHei" pitchFamily="2"/>
          <a:cs typeface="Mangal" pitchFamily="2"/>
        </a:defRPr>
      </a:lvl3pPr>
      <a:lvl4pPr marL="1600200" marR="0" lvl="3" indent="-228600" algn="l" rtl="0" hangingPunct="1">
        <a:lnSpc>
          <a:spcPct val="90000"/>
        </a:lnSpc>
        <a:spcBef>
          <a:spcPts val="499"/>
        </a:spcBef>
        <a:spcAft>
          <a:spcPts val="0"/>
        </a:spcAft>
        <a:buSzPct val="100000"/>
        <a:buFont typeface="Arial" pitchFamily="34"/>
        <a:buChar char="•"/>
        <a:tabLst/>
        <a:defRPr lang="de-DE" sz="1800" b="0" i="0" u="none" strike="noStrike" kern="1200" spc="0" baseline="0">
          <a:ln>
            <a:noFill/>
          </a:ln>
          <a:solidFill>
            <a:srgbClr val="000000"/>
          </a:solidFill>
          <a:latin typeface="Calibri" pitchFamily="18"/>
          <a:ea typeface="Microsoft YaHei" pitchFamily="2"/>
          <a:cs typeface="Mangal" pitchFamily="2"/>
        </a:defRPr>
      </a:lvl4pPr>
      <a:lvl5pPr marL="2057400" marR="0" lvl="4" indent="-228600" algn="l" rtl="0" hangingPunct="1">
        <a:lnSpc>
          <a:spcPct val="90000"/>
        </a:lnSpc>
        <a:spcBef>
          <a:spcPts val="499"/>
        </a:spcBef>
        <a:spcAft>
          <a:spcPts val="0"/>
        </a:spcAft>
        <a:buSzPct val="100000"/>
        <a:buFont typeface="Arial" pitchFamily="34"/>
        <a:buChar char="•"/>
        <a:tabLst/>
        <a:defRPr lang="de-DE" sz="1800" b="0" i="0" u="none" strike="noStrike" kern="1200" spc="0" baseline="0">
          <a:ln>
            <a:noFill/>
          </a:ln>
          <a:solidFill>
            <a:srgbClr val="000000"/>
          </a:solidFill>
          <a:latin typeface="Calibri" pitchFamily="18"/>
          <a:ea typeface="Microsoft YaHei" pitchFamily="2"/>
          <a:cs typeface="Mangal"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838080" y="365040"/>
            <a:ext cx="10515240" cy="736920"/>
          </a:xfrm>
          <a:prstGeom prst="rect">
            <a:avLst/>
          </a:prstGeom>
          <a:noFill/>
          <a:ln>
            <a:noFill/>
          </a:ln>
        </p:spPr>
        <p:txBody>
          <a:bodyPr wrap="square" lIns="90000" tIns="45000" rIns="90000" bIns="45000" anchor="t" anchorCtr="0">
            <a:noAutofit/>
          </a:bodyPr>
          <a:lstStyle/>
          <a:p>
            <a:pPr lvl="0"/>
            <a:r>
              <a:rPr lang="it-IT"/>
              <a:t>Fate clic per modificare il formato del testo del titoloFare clic per modificare lo stile del titolo</a:t>
            </a:r>
          </a:p>
        </p:txBody>
      </p:sp>
      <p:sp>
        <p:nvSpPr>
          <p:cNvPr id="3" name="Segnaposto contenuto 2"/>
          <p:cNvSpPr txBox="1">
            <a:spLocks noGrp="1"/>
          </p:cNvSpPr>
          <p:nvPr>
            <p:ph type="body" idx="1"/>
          </p:nvPr>
        </p:nvSpPr>
        <p:spPr>
          <a:xfrm>
            <a:off x="838080" y="1825560"/>
            <a:ext cx="10515240" cy="4350960"/>
          </a:xfrm>
          <a:prstGeom prst="rect">
            <a:avLst/>
          </a:prstGeom>
          <a:noFill/>
          <a:ln>
            <a:noFill/>
          </a:ln>
        </p:spPr>
        <p:txBody>
          <a:bodyPr wrap="square" lIns="90000" tIns="45000" rIns="90000" bIns="45000" anchor="t" anchorCtr="0">
            <a:noAutofit/>
          </a:bodyPr>
          <a:lstStyle/>
          <a:p>
            <a:pPr lvl="0"/>
            <a:r>
              <a:rPr lang="it-IT"/>
              <a:t>Fate clic per modificare il formato del testo della struttura</a:t>
            </a:r>
          </a:p>
          <a:p>
            <a:pPr lvl="1"/>
            <a:r>
              <a:rPr lang="it-IT"/>
              <a:t>Secondo livello struttura</a:t>
            </a:r>
          </a:p>
          <a:p>
            <a:pPr lvl="2"/>
            <a:r>
              <a:rPr lang="it-IT"/>
              <a:t>Terzo livello struttura</a:t>
            </a:r>
          </a:p>
          <a:p>
            <a:pPr lvl="3"/>
            <a:r>
              <a:rPr lang="it-IT"/>
              <a:t>Quarto livello struttura</a:t>
            </a:r>
          </a:p>
          <a:p>
            <a:pPr lvl="4"/>
            <a:r>
              <a:rPr lang="it-IT"/>
              <a:t>Quinto livello struttura</a:t>
            </a:r>
          </a:p>
          <a:p>
            <a:pPr lvl="5"/>
            <a:r>
              <a:rPr lang="it-IT"/>
              <a:t>Sesto livello struttura</a:t>
            </a:r>
          </a:p>
          <a:p>
            <a:pPr lvl="6"/>
            <a:r>
              <a:rPr lang="it-IT"/>
              <a:t>Settimo livello struttura</a:t>
            </a:r>
          </a:p>
          <a:p>
            <a:pPr lvl="7"/>
            <a:r>
              <a:rPr lang="it-IT"/>
              <a:t>Ottavo livello struttura</a:t>
            </a:r>
          </a:p>
          <a:p>
            <a:pPr lvl="0"/>
            <a:r>
              <a:rPr lang="it-IT"/>
              <a:t>Nono livello strutturaFare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4"/>
          <p:cNvSpPr txBox="1">
            <a:spLocks noGrp="1"/>
          </p:cNvSpPr>
          <p:nvPr>
            <p:ph type="ftr" sz="quarter" idx="3"/>
          </p:nvPr>
        </p:nvSpPr>
        <p:spPr>
          <a:xfrm>
            <a:off x="2139120" y="6356520"/>
            <a:ext cx="601416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r>
              <a:rPr lang="it-IT"/>
              <a:t>Analisi dei processi di negoziazione sociale. Il punto di vista degli amministratori comunali</a:t>
            </a:r>
          </a:p>
        </p:txBody>
      </p:sp>
      <p:sp>
        <p:nvSpPr>
          <p:cNvPr id="5" name="Segnaposto numero diapositiva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fld id="{82F1642D-483B-4D17-84B5-E615F373B983}" type="slidenum">
              <a:rPr/>
              <a:pPr lvl="0"/>
              <a:t>‹N›</a:t>
            </a:fld>
            <a:endParaRPr lang="it-IT"/>
          </a:p>
        </p:txBody>
      </p:sp>
      <p:sp>
        <p:nvSpPr>
          <p:cNvPr id="6" name="Connettore 1 7"/>
          <p:cNvSpPr/>
          <p:nvPr/>
        </p:nvSpPr>
        <p:spPr>
          <a:xfrm flipV="1">
            <a:off x="838080" y="1102320"/>
            <a:ext cx="10515600" cy="32400"/>
          </a:xfrm>
          <a:custGeom>
            <a:avLst/>
            <a:gdLst>
              <a:gd name="f0" fmla="val 10800000"/>
              <a:gd name="f1" fmla="val 5400000"/>
              <a:gd name="f2" fmla="val 180"/>
              <a:gd name="f3" fmla="val w"/>
              <a:gd name="f4" fmla="val h"/>
              <a:gd name="f5" fmla="val ss"/>
              <a:gd name="f6" fmla="val 0"/>
              <a:gd name="f7" fmla="+- 0 0 0"/>
              <a:gd name="f8" fmla="abs f3"/>
              <a:gd name="f9" fmla="abs f4"/>
              <a:gd name="f10" fmla="abs f5"/>
              <a:gd name="f11" fmla="*/ f7 f0 1"/>
              <a:gd name="f12" fmla="?: f8 f3 1"/>
              <a:gd name="f13" fmla="?: f9 f4 1"/>
              <a:gd name="f14" fmla="?: f10 f5 1"/>
              <a:gd name="f15" fmla="*/ f11 1 f2"/>
              <a:gd name="f16" fmla="*/ f12 1 21600"/>
              <a:gd name="f17" fmla="*/ f13 1 21600"/>
              <a:gd name="f18" fmla="*/ 21600 f12 1"/>
              <a:gd name="f19" fmla="*/ 21600 f13 1"/>
              <a:gd name="f20" fmla="+- f15 0 f1"/>
              <a:gd name="f21" fmla="min f17 f16"/>
              <a:gd name="f22" fmla="*/ f18 1 f14"/>
              <a:gd name="f23" fmla="*/ f19 1 f14"/>
              <a:gd name="f24" fmla="val f22"/>
              <a:gd name="f25" fmla="val f23"/>
              <a:gd name="f26" fmla="*/ f6 f21 1"/>
              <a:gd name="f27" fmla="*/ f24 f21 1"/>
              <a:gd name="f28" fmla="*/ f25 f21 1"/>
            </a:gdLst>
            <a:ahLst/>
            <a:cxnLst>
              <a:cxn ang="3cd4">
                <a:pos x="hc" y="t"/>
              </a:cxn>
              <a:cxn ang="0">
                <a:pos x="r" y="vc"/>
              </a:cxn>
              <a:cxn ang="cd4">
                <a:pos x="hc" y="b"/>
              </a:cxn>
              <a:cxn ang="cd2">
                <a:pos x="l" y="vc"/>
              </a:cxn>
              <a:cxn ang="f20">
                <a:pos x="f26" y="f26"/>
              </a:cxn>
              <a:cxn ang="f20">
                <a:pos x="f27" y="f28"/>
              </a:cxn>
            </a:cxnLst>
            <a:rect l="f26" t="f26" r="f27" b="f28"/>
            <a:pathLst>
              <a:path>
                <a:moveTo>
                  <a:pt x="f26" y="f26"/>
                </a:moveTo>
                <a:lnTo>
                  <a:pt x="f27" y="f28"/>
                </a:lnTo>
              </a:path>
            </a:pathLst>
          </a:custGeom>
          <a:noFill/>
          <a:ln w="76320">
            <a:solidFill>
              <a:srgbClr val="C00000"/>
            </a:solidFill>
            <a:prstDash val="solid"/>
            <a:miter/>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marL="0" marR="0" lvl="0" indent="0" algn="l" rtl="0" hangingPunct="1">
        <a:lnSpc>
          <a:spcPct val="90000"/>
        </a:lnSpc>
        <a:spcBef>
          <a:spcPts val="0"/>
        </a:spcBef>
        <a:spcAft>
          <a:spcPts val="0"/>
        </a:spcAft>
        <a:buNone/>
        <a:tabLst/>
        <a:defRPr lang="it-IT" sz="2800" b="1" i="0" u="none" strike="noStrike" kern="1200" spc="0" baseline="0">
          <a:ln>
            <a:noFill/>
          </a:ln>
          <a:solidFill>
            <a:srgbClr val="000000"/>
          </a:solidFill>
          <a:latin typeface="Calibri" pitchFamily="34"/>
          <a:ea typeface="Microsoft YaHei" pitchFamily="2"/>
          <a:cs typeface="Lucida Sans" pitchFamily="2"/>
        </a:defRPr>
      </a:lvl1pPr>
    </p:titleStyle>
    <p:bodyStyle>
      <a:lvl1pPr marL="0" marR="0" lvl="0"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1pPr>
      <a:lvl2pPr marL="0" marR="0" lvl="1" indent="0" algn="l" rtl="0" hangingPunct="1">
        <a:lnSpc>
          <a:spcPct val="90000"/>
        </a:lnSpc>
        <a:spcBef>
          <a:spcPts val="0"/>
        </a:spcBef>
        <a:spcAft>
          <a:spcPts val="1414"/>
        </a:spcAft>
        <a:buSzPct val="7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2pPr>
      <a:lvl3pPr marL="0" marR="0" lvl="2"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3pPr>
      <a:lvl4pPr marL="0" marR="0" lvl="3" indent="0" algn="l" rtl="0" hangingPunct="1">
        <a:lnSpc>
          <a:spcPct val="90000"/>
        </a:lnSpc>
        <a:spcBef>
          <a:spcPts val="0"/>
        </a:spcBef>
        <a:spcAft>
          <a:spcPts val="1414"/>
        </a:spcAft>
        <a:buSzPct val="7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4pPr>
      <a:lvl5pPr marL="0" marR="0" lvl="4"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5pPr>
      <a:lvl6pPr marL="0" marR="0" lvl="5"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6pPr>
      <a:lvl7pPr marL="0" marR="0" lvl="6"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7pPr>
      <a:lvl8pPr marL="0" marR="0" lvl="7"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8pPr>
      <a:lvl9pPr marL="0" marR="0" lvl="0"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838080" y="365040"/>
            <a:ext cx="10515240" cy="745200"/>
          </a:xfrm>
          <a:prstGeom prst="rect">
            <a:avLst/>
          </a:prstGeom>
          <a:noFill/>
          <a:ln>
            <a:noFill/>
          </a:ln>
        </p:spPr>
        <p:txBody>
          <a:bodyPr wrap="square" lIns="90000" tIns="45000" rIns="90000" bIns="45000" anchor="t" anchorCtr="0">
            <a:noAutofit/>
          </a:bodyPr>
          <a:lstStyle/>
          <a:p>
            <a:pPr lvl="0"/>
            <a:r>
              <a:rPr lang="it-IT"/>
              <a:t>Fate clic per modificare il formato del testo del titoloFare clic per modificare lo stile del titolo</a:t>
            </a:r>
          </a:p>
        </p:txBody>
      </p:sp>
      <p:sp>
        <p:nvSpPr>
          <p:cNvPr id="3" name="Segnaposto contenuto 2"/>
          <p:cNvSpPr txBox="1">
            <a:spLocks noGrp="1"/>
          </p:cNvSpPr>
          <p:nvPr>
            <p:ph type="body" idx="1"/>
          </p:nvPr>
        </p:nvSpPr>
        <p:spPr>
          <a:xfrm>
            <a:off x="838080" y="1825560"/>
            <a:ext cx="5181120" cy="4350960"/>
          </a:xfrm>
          <a:prstGeom prst="rect">
            <a:avLst/>
          </a:prstGeom>
          <a:noFill/>
          <a:ln>
            <a:noFill/>
          </a:ln>
        </p:spPr>
        <p:txBody>
          <a:bodyPr wrap="square" lIns="90000" tIns="45000" rIns="90000" bIns="45000" anchor="t" anchorCtr="0">
            <a:noAutofit/>
          </a:bodyPr>
          <a:lstStyle/>
          <a:p>
            <a:pPr lvl="0"/>
            <a:r>
              <a:rPr lang="it-IT"/>
              <a:t>Fate clic per modificare il formato del testo della struttura</a:t>
            </a:r>
          </a:p>
          <a:p>
            <a:pPr lvl="1"/>
            <a:r>
              <a:rPr lang="it-IT"/>
              <a:t>Secondo livello struttura</a:t>
            </a:r>
          </a:p>
          <a:p>
            <a:pPr lvl="2"/>
            <a:r>
              <a:rPr lang="it-IT"/>
              <a:t>Terzo livello struttura</a:t>
            </a:r>
          </a:p>
          <a:p>
            <a:pPr lvl="3"/>
            <a:r>
              <a:rPr lang="it-IT"/>
              <a:t>Quarto livello struttura</a:t>
            </a:r>
          </a:p>
          <a:p>
            <a:pPr lvl="4"/>
            <a:r>
              <a:rPr lang="it-IT"/>
              <a:t>Quinto livello struttura</a:t>
            </a:r>
          </a:p>
          <a:p>
            <a:pPr lvl="5"/>
            <a:r>
              <a:rPr lang="it-IT"/>
              <a:t>Sesto livello struttura</a:t>
            </a:r>
          </a:p>
          <a:p>
            <a:pPr lvl="6"/>
            <a:r>
              <a:rPr lang="it-IT"/>
              <a:t>Settimo livello struttura</a:t>
            </a:r>
          </a:p>
          <a:p>
            <a:pPr lvl="7"/>
            <a:r>
              <a:rPr lang="it-IT"/>
              <a:t>Ottavo livello struttura</a:t>
            </a:r>
          </a:p>
          <a:p>
            <a:pPr lvl="0"/>
            <a:r>
              <a:rPr lang="it-IT"/>
              <a:t>Nono livello strutturaFare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txBox="1">
            <a:spLocks noGrp="1"/>
          </p:cNvSpPr>
          <p:nvPr>
            <p:ph type="body" sz="quarter" idx="4294967295"/>
          </p:nvPr>
        </p:nvSpPr>
        <p:spPr>
          <a:xfrm>
            <a:off x="6172200" y="1825560"/>
            <a:ext cx="5181120" cy="4350960"/>
          </a:xfrm>
          <a:prstGeom prst="rect">
            <a:avLst/>
          </a:prstGeom>
          <a:noFill/>
          <a:ln>
            <a:noFill/>
          </a:ln>
        </p:spPr>
        <p:txBody>
          <a:bodyPr wrap="square" lIns="90000" tIns="45000" rIns="90000" bIns="45000" anchor="t" anchorCtr="0">
            <a:noAutofit/>
          </a:bodyPr>
          <a:lstStyle/>
          <a:p>
            <a:pPr lvl="0"/>
            <a:r>
              <a:rPr lang="it-IT"/>
              <a:t>Fate clic per modificare il formato del testo della struttura</a:t>
            </a:r>
          </a:p>
          <a:p>
            <a:pPr lvl="1"/>
            <a:r>
              <a:rPr lang="it-IT"/>
              <a:t>Secondo livello struttura</a:t>
            </a:r>
          </a:p>
          <a:p>
            <a:pPr lvl="2"/>
            <a:r>
              <a:rPr lang="it-IT"/>
              <a:t>Terzo livello struttura</a:t>
            </a:r>
          </a:p>
          <a:p>
            <a:pPr lvl="3"/>
            <a:r>
              <a:rPr lang="it-IT"/>
              <a:t>Quarto livello struttura</a:t>
            </a:r>
          </a:p>
          <a:p>
            <a:pPr lvl="4"/>
            <a:r>
              <a:rPr lang="it-IT"/>
              <a:t>Quinto livello struttura</a:t>
            </a:r>
          </a:p>
          <a:p>
            <a:pPr lvl="5"/>
            <a:r>
              <a:rPr lang="it-IT"/>
              <a:t>Sesto livello struttura</a:t>
            </a:r>
          </a:p>
          <a:p>
            <a:pPr lvl="6"/>
            <a:r>
              <a:rPr lang="it-IT"/>
              <a:t>Settimo livello struttura</a:t>
            </a:r>
          </a:p>
          <a:p>
            <a:pPr lvl="7"/>
            <a:r>
              <a:rPr lang="it-IT"/>
              <a:t>Ottavo livello struttura</a:t>
            </a:r>
          </a:p>
          <a:p>
            <a:pPr lvl="0"/>
            <a:r>
              <a:rPr lang="it-IT"/>
              <a:t>Nono livello strutturaFare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noAutofit/>
          </a:bodyPr>
          <a:lstStyle>
            <a:lvl1pPr lvl="0" rtl="0" hangingPunct="0">
              <a:buNone/>
              <a:tabLst/>
              <a:defRPr lang="it-IT" sz="2400" kern="1200">
                <a:latin typeface="Times New Roman" pitchFamily="18"/>
                <a:ea typeface="Arial Unicode MS" pitchFamily="2"/>
                <a:cs typeface="Tahoma" pitchFamily="2"/>
              </a:defRPr>
            </a:lvl1pPr>
          </a:lstStyle>
          <a:p>
            <a:pPr lvl="0"/>
            <a:endParaRPr lang="it-IT"/>
          </a:p>
        </p:txBody>
      </p:sp>
      <p:sp>
        <p:nvSpPr>
          <p:cNvPr id="6" name="Segnaposto piè di pagina 5"/>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r>
              <a:rPr lang="it-IT"/>
              <a:t>Analisi dei processi di negoziazione sociale. Il punto di vista degli amministratori comunali</a:t>
            </a:r>
          </a:p>
        </p:txBody>
      </p:sp>
      <p:sp>
        <p:nvSpPr>
          <p:cNvPr id="7" name="Segnaposto numero diapositiva 6"/>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noAutofit/>
          </a:bodyPr>
          <a:lstStyle>
            <a:lvl1pPr marL="0" marR="0" lvl="0" indent="0" algn="l" rtl="0" hangingPunct="1">
              <a:lnSpc>
                <a:spcPct val="100000"/>
              </a:lnSpc>
              <a:spcBef>
                <a:spcPts val="0"/>
              </a:spcBef>
              <a:spcAft>
                <a:spcPts val="0"/>
              </a:spcAft>
              <a:buNone/>
              <a:tabLst/>
              <a:defRPr lang="it-IT" sz="1800" b="0" i="0" u="none" strike="noStrike" kern="1200" spc="0" baseline="0">
                <a:solidFill>
                  <a:srgbClr val="000000"/>
                </a:solidFill>
                <a:latin typeface="Calibri" pitchFamily="18"/>
                <a:ea typeface="Arial Unicode MS" pitchFamily="2"/>
                <a:cs typeface="Tahoma" pitchFamily="2"/>
              </a:defRPr>
            </a:lvl1pPr>
          </a:lstStyle>
          <a:p>
            <a:pPr lvl="0"/>
            <a:fld id="{F569BE2F-6045-4A27-BDCA-9BB5FE932AB3}" type="slidenum">
              <a:rPr/>
              <a:pPr lvl="0"/>
              <a:t>‹N›</a:t>
            </a:fld>
            <a:endParaRPr lang="it-IT"/>
          </a:p>
        </p:txBody>
      </p:sp>
      <p:sp>
        <p:nvSpPr>
          <p:cNvPr id="8" name="Connettore 1 8"/>
          <p:cNvSpPr/>
          <p:nvPr/>
        </p:nvSpPr>
        <p:spPr>
          <a:xfrm flipV="1">
            <a:off x="838080" y="1100159"/>
            <a:ext cx="10515600" cy="16200"/>
          </a:xfrm>
          <a:custGeom>
            <a:avLst/>
            <a:gdLst>
              <a:gd name="f0" fmla="val 10800000"/>
              <a:gd name="f1" fmla="val 5400000"/>
              <a:gd name="f2" fmla="val 180"/>
              <a:gd name="f3" fmla="val w"/>
              <a:gd name="f4" fmla="val h"/>
              <a:gd name="f5" fmla="val ss"/>
              <a:gd name="f6" fmla="val 0"/>
              <a:gd name="f7" fmla="+- 0 0 0"/>
              <a:gd name="f8" fmla="abs f3"/>
              <a:gd name="f9" fmla="abs f4"/>
              <a:gd name="f10" fmla="abs f5"/>
              <a:gd name="f11" fmla="*/ f7 f0 1"/>
              <a:gd name="f12" fmla="?: f8 f3 1"/>
              <a:gd name="f13" fmla="?: f9 f4 1"/>
              <a:gd name="f14" fmla="?: f10 f5 1"/>
              <a:gd name="f15" fmla="*/ f11 1 f2"/>
              <a:gd name="f16" fmla="*/ f12 1 21600"/>
              <a:gd name="f17" fmla="*/ f13 1 21600"/>
              <a:gd name="f18" fmla="*/ 21600 f12 1"/>
              <a:gd name="f19" fmla="*/ 21600 f13 1"/>
              <a:gd name="f20" fmla="+- f15 0 f1"/>
              <a:gd name="f21" fmla="min f17 f16"/>
              <a:gd name="f22" fmla="*/ f18 1 f14"/>
              <a:gd name="f23" fmla="*/ f19 1 f14"/>
              <a:gd name="f24" fmla="val f22"/>
              <a:gd name="f25" fmla="val f23"/>
              <a:gd name="f26" fmla="*/ f6 f21 1"/>
              <a:gd name="f27" fmla="*/ f24 f21 1"/>
              <a:gd name="f28" fmla="*/ f25 f21 1"/>
            </a:gdLst>
            <a:ahLst/>
            <a:cxnLst>
              <a:cxn ang="3cd4">
                <a:pos x="hc" y="t"/>
              </a:cxn>
              <a:cxn ang="0">
                <a:pos x="r" y="vc"/>
              </a:cxn>
              <a:cxn ang="cd4">
                <a:pos x="hc" y="b"/>
              </a:cxn>
              <a:cxn ang="cd2">
                <a:pos x="l" y="vc"/>
              </a:cxn>
              <a:cxn ang="f20">
                <a:pos x="f26" y="f26"/>
              </a:cxn>
              <a:cxn ang="f20">
                <a:pos x="f27" y="f28"/>
              </a:cxn>
            </a:cxnLst>
            <a:rect l="f26" t="f26" r="f27" b="f28"/>
            <a:pathLst>
              <a:path>
                <a:moveTo>
                  <a:pt x="f26" y="f26"/>
                </a:moveTo>
                <a:lnTo>
                  <a:pt x="f27" y="f28"/>
                </a:lnTo>
              </a:path>
            </a:pathLst>
          </a:custGeom>
          <a:noFill/>
          <a:ln w="76320">
            <a:solidFill>
              <a:srgbClr val="C00000"/>
            </a:solidFill>
            <a:prstDash val="solid"/>
            <a:miter/>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marL="0" marR="0" lvl="0" indent="0" algn="l" rtl="0" hangingPunct="1">
        <a:lnSpc>
          <a:spcPct val="90000"/>
        </a:lnSpc>
        <a:spcBef>
          <a:spcPts val="0"/>
        </a:spcBef>
        <a:spcAft>
          <a:spcPts val="0"/>
        </a:spcAft>
        <a:buNone/>
        <a:tabLst/>
        <a:defRPr lang="it-IT" sz="4400" b="0" i="0" u="none" strike="noStrike" kern="1200" spc="0" baseline="0">
          <a:ln>
            <a:noFill/>
          </a:ln>
          <a:solidFill>
            <a:srgbClr val="000000"/>
          </a:solidFill>
          <a:latin typeface="Calibri Light" pitchFamily="34"/>
          <a:ea typeface="Microsoft YaHei" pitchFamily="2"/>
          <a:cs typeface="Lucida Sans" pitchFamily="2"/>
        </a:defRPr>
      </a:lvl1pPr>
    </p:titleStyle>
    <p:bodyStyle>
      <a:lvl1pPr marL="0" marR="0" lvl="0"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1pPr>
      <a:lvl2pPr marL="0" marR="0" lvl="1" indent="0" algn="l" rtl="0" hangingPunct="1">
        <a:lnSpc>
          <a:spcPct val="90000"/>
        </a:lnSpc>
        <a:spcBef>
          <a:spcPts val="0"/>
        </a:spcBef>
        <a:spcAft>
          <a:spcPts val="1414"/>
        </a:spcAft>
        <a:buSzPct val="7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2pPr>
      <a:lvl3pPr marL="0" marR="0" lvl="2"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3pPr>
      <a:lvl4pPr marL="0" marR="0" lvl="3" indent="0" algn="l" rtl="0" hangingPunct="1">
        <a:lnSpc>
          <a:spcPct val="90000"/>
        </a:lnSpc>
        <a:spcBef>
          <a:spcPts val="0"/>
        </a:spcBef>
        <a:spcAft>
          <a:spcPts val="1414"/>
        </a:spcAft>
        <a:buSzPct val="7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4pPr>
      <a:lvl5pPr marL="0" marR="0" lvl="4"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5pPr>
      <a:lvl6pPr marL="0" marR="0" lvl="5"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6pPr>
      <a:lvl7pPr marL="0" marR="0" lvl="6"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7pPr>
      <a:lvl8pPr marL="0" marR="0" lvl="7"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8pPr>
      <a:lvl9pPr marL="0" marR="0" lvl="0" indent="0" algn="l" rtl="0" hangingPunct="1">
        <a:lnSpc>
          <a:spcPct val="90000"/>
        </a:lnSpc>
        <a:spcBef>
          <a:spcPts val="0"/>
        </a:spcBef>
        <a:spcAft>
          <a:spcPts val="1414"/>
        </a:spcAft>
        <a:buSzPct val="45000"/>
        <a:buFont typeface="StarSymbol"/>
        <a:buChar char="●"/>
        <a:tabLst/>
        <a:defRPr lang="it-IT" sz="2800" b="0" i="0" u="none" strike="noStrike" kern="1200" spc="0" baseline="0">
          <a:ln>
            <a:noFill/>
          </a:ln>
          <a:solidFill>
            <a:srgbClr val="000000"/>
          </a:solidFill>
          <a:latin typeface="Calibri" pitchFamily="18"/>
          <a:ea typeface="Microsoft YaHei" pitchFamily="2"/>
          <a:cs typeface="Lucida Sans" pitchFamily="2"/>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www.opencivitas.it/"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p:cNvSpPr/>
          <p:nvPr/>
        </p:nvSpPr>
        <p:spPr>
          <a:xfrm>
            <a:off x="1242719" y="342000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defRPr sz="1800"/>
            </a:pPr>
            <a:r>
              <a:rPr lang="it-IT" sz="2800" b="1" i="0" u="none" strike="noStrike" kern="1200" spc="0" baseline="0" dirty="0">
                <a:ln>
                  <a:noFill/>
                </a:ln>
                <a:solidFill>
                  <a:srgbClr val="000000"/>
                </a:solidFill>
                <a:latin typeface="Calibri" pitchFamily="34"/>
                <a:ea typeface="Microsoft YaHei" pitchFamily="2"/>
                <a:cs typeface="Lucida Sans" pitchFamily="2"/>
              </a:rPr>
              <a:t>L'analisi dei bilanci dei comuni </a:t>
            </a:r>
            <a:r>
              <a:rPr lang="it-IT" sz="2800" b="1" i="0" u="none" strike="noStrike" kern="1200" spc="0" baseline="0" dirty="0" smtClean="0">
                <a:ln>
                  <a:noFill/>
                </a:ln>
                <a:solidFill>
                  <a:srgbClr val="000000"/>
                </a:solidFill>
                <a:latin typeface="Calibri" pitchFamily="34"/>
                <a:ea typeface="Microsoft YaHei" pitchFamily="2"/>
                <a:cs typeface="Lucida Sans" pitchFamily="2"/>
              </a:rPr>
              <a:t>della Lombardia </a:t>
            </a:r>
            <a:endParaRPr lang="it-IT" sz="2800" b="1" i="0" u="none" strike="noStrike" kern="1200" spc="0" baseline="0" dirty="0">
              <a:ln>
                <a:noFill/>
              </a:ln>
              <a:solidFill>
                <a:srgbClr val="000000"/>
              </a:solidFill>
              <a:latin typeface="Calibri" pitchFamily="34"/>
              <a:ea typeface="Microsoft YaHei" pitchFamily="2"/>
              <a:cs typeface="Lucida Sans" pitchFamily="2"/>
            </a:endParaRPr>
          </a:p>
          <a:p>
            <a:pPr marL="0" marR="0" lvl="0" indent="0" algn="ctr" rtl="0" hangingPunct="1">
              <a:lnSpc>
                <a:spcPct val="90000"/>
              </a:lnSpc>
              <a:spcBef>
                <a:spcPts val="0"/>
              </a:spcBef>
              <a:spcAft>
                <a:spcPts val="0"/>
              </a:spcAft>
              <a:buNone/>
              <a:tabLst/>
              <a:defRPr sz="1800"/>
            </a:pPr>
            <a:r>
              <a:rPr lang="it-IT" sz="2800" b="1" i="0" u="none" strike="noStrike" kern="1200" spc="0" baseline="0" dirty="0">
                <a:ln>
                  <a:noFill/>
                </a:ln>
                <a:solidFill>
                  <a:srgbClr val="000000"/>
                </a:solidFill>
                <a:latin typeface="Calibri" pitchFamily="34"/>
                <a:ea typeface="Microsoft YaHei" pitchFamily="2"/>
                <a:cs typeface="Lucida Sans" pitchFamily="2"/>
              </a:rPr>
              <a:t>Coordinamento </a:t>
            </a:r>
            <a:r>
              <a:rPr lang="it-IT" sz="2800" b="1" i="0" u="none" strike="noStrike" kern="1200" spc="0" baseline="0" dirty="0" smtClean="0">
                <a:ln>
                  <a:noFill/>
                </a:ln>
                <a:solidFill>
                  <a:srgbClr val="000000"/>
                </a:solidFill>
                <a:latin typeface="Calibri" pitchFamily="34"/>
                <a:ea typeface="Microsoft YaHei" pitchFamily="2"/>
                <a:cs typeface="Lucida Sans" pitchFamily="2"/>
              </a:rPr>
              <a:t>Claudio Dossi, </a:t>
            </a:r>
            <a:r>
              <a:rPr lang="it-IT" sz="2800" b="1" i="0" u="none" strike="noStrike" kern="1200" spc="0" baseline="0" dirty="0" err="1">
                <a:ln>
                  <a:noFill/>
                </a:ln>
                <a:solidFill>
                  <a:srgbClr val="000000"/>
                </a:solidFill>
                <a:latin typeface="Calibri" pitchFamily="34"/>
                <a:ea typeface="Microsoft YaHei" pitchFamily="2"/>
                <a:cs typeface="Lucida Sans" pitchFamily="2"/>
              </a:rPr>
              <a:t>Spi</a:t>
            </a:r>
            <a:r>
              <a:rPr lang="it-IT" sz="2800" b="1" i="0" u="none" strike="noStrike" kern="1200" spc="0" baseline="0" dirty="0">
                <a:ln>
                  <a:noFill/>
                </a:ln>
                <a:solidFill>
                  <a:srgbClr val="000000"/>
                </a:solidFill>
                <a:latin typeface="Calibri" pitchFamily="34"/>
                <a:ea typeface="Microsoft YaHei" pitchFamily="2"/>
                <a:cs typeface="Lucida Sans" pitchFamily="2"/>
              </a:rPr>
              <a:t> </a:t>
            </a:r>
            <a:r>
              <a:rPr lang="it-IT" sz="2800" b="1" i="0" u="none" strike="noStrike" kern="1200" spc="0" baseline="0" dirty="0" smtClean="0">
                <a:ln>
                  <a:noFill/>
                </a:ln>
                <a:solidFill>
                  <a:srgbClr val="000000"/>
                </a:solidFill>
                <a:latin typeface="Calibri" pitchFamily="34"/>
                <a:ea typeface="Microsoft YaHei" pitchFamily="2"/>
                <a:cs typeface="Lucida Sans" pitchFamily="2"/>
              </a:rPr>
              <a:t>Lombardia</a:t>
            </a:r>
            <a:endParaRPr lang="it-IT" sz="2800" b="1" i="0" u="none" strike="noStrike" kern="1200" spc="0" baseline="0" dirty="0">
              <a:ln>
                <a:noFill/>
              </a:ln>
              <a:solidFill>
                <a:srgbClr val="000000"/>
              </a:solidFill>
              <a:latin typeface="Calibri" pitchFamily="34"/>
              <a:ea typeface="Microsoft YaHei" pitchFamily="2"/>
              <a:cs typeface="Lucida Sans" pitchFamily="2"/>
            </a:endParaRPr>
          </a:p>
          <a:p>
            <a:pPr marL="0" marR="0" lvl="0" indent="0" algn="ctr" rtl="0" hangingPunct="1">
              <a:lnSpc>
                <a:spcPct val="90000"/>
              </a:lnSpc>
              <a:spcBef>
                <a:spcPts val="0"/>
              </a:spcBef>
              <a:spcAft>
                <a:spcPts val="0"/>
              </a:spcAft>
              <a:buNone/>
              <a:tabLst/>
              <a:defRPr sz="1800"/>
            </a:pPr>
            <a:r>
              <a:rPr lang="it-IT" sz="2800" b="1" i="0" u="none" strike="noStrike" kern="1200" spc="0" baseline="0" dirty="0">
                <a:ln>
                  <a:noFill/>
                </a:ln>
                <a:solidFill>
                  <a:srgbClr val="000000"/>
                </a:solidFill>
                <a:latin typeface="Calibri" pitchFamily="34"/>
                <a:ea typeface="Microsoft YaHei" pitchFamily="2"/>
                <a:cs typeface="Lucida Sans" pitchFamily="2"/>
              </a:rPr>
              <a:t>A cura di Francesco Montemurro, </a:t>
            </a:r>
            <a:r>
              <a:rPr lang="it-IT" sz="2800" b="1" i="0" u="none" strike="noStrike" kern="1200" spc="0" baseline="0" dirty="0" err="1">
                <a:ln>
                  <a:noFill/>
                </a:ln>
                <a:solidFill>
                  <a:srgbClr val="000000"/>
                </a:solidFill>
                <a:latin typeface="Calibri" pitchFamily="34"/>
                <a:ea typeface="Microsoft YaHei" pitchFamily="2"/>
                <a:cs typeface="Lucida Sans" pitchFamily="2"/>
              </a:rPr>
              <a:t>Ires</a:t>
            </a:r>
            <a:r>
              <a:rPr lang="it-IT" sz="2800" b="1" i="0" u="none" strike="noStrike" kern="1200" spc="0" baseline="0" dirty="0">
                <a:ln>
                  <a:noFill/>
                </a:ln>
                <a:solidFill>
                  <a:srgbClr val="000000"/>
                </a:solidFill>
                <a:latin typeface="Calibri" pitchFamily="34"/>
                <a:ea typeface="Microsoft YaHei" pitchFamily="2"/>
                <a:cs typeface="Lucida Sans" pitchFamily="2"/>
              </a:rPr>
              <a:t> </a:t>
            </a:r>
            <a:r>
              <a:rPr lang="it-IT" sz="2800" b="1" i="0" u="none" strike="noStrike" kern="1200" spc="0" baseline="0" dirty="0" err="1">
                <a:ln>
                  <a:noFill/>
                </a:ln>
                <a:solidFill>
                  <a:srgbClr val="000000"/>
                </a:solidFill>
                <a:latin typeface="Calibri" pitchFamily="34"/>
                <a:ea typeface="Microsoft YaHei" pitchFamily="2"/>
                <a:cs typeface="Lucida Sans" pitchFamily="2"/>
              </a:rPr>
              <a:t>Morosini</a:t>
            </a:r>
            <a:endParaRPr lang="it-IT" sz="2800" b="1" i="0" u="none" strike="noStrike" kern="1200" spc="0" baseline="0" dirty="0">
              <a:ln>
                <a:noFill/>
              </a:ln>
              <a:solidFill>
                <a:srgbClr val="000000"/>
              </a:solidFill>
              <a:latin typeface="Calibri" pitchFamily="34"/>
              <a:ea typeface="Microsoft YaHei" pitchFamily="2"/>
              <a:cs typeface="Lucida Sans" pitchFamily="2"/>
            </a:endParaRPr>
          </a:p>
          <a:p>
            <a:pPr marL="0" marR="0" lvl="0" indent="0" algn="ctr" rtl="0" hangingPunct="1">
              <a:lnSpc>
                <a:spcPct val="90000"/>
              </a:lnSpc>
              <a:spcBef>
                <a:spcPts val="0"/>
              </a:spcBef>
              <a:spcAft>
                <a:spcPts val="0"/>
              </a:spcAft>
              <a:buNone/>
              <a:tabLst/>
              <a:defRPr sz="1800"/>
            </a:pPr>
            <a:endParaRPr lang="it-IT" sz="2800" b="1" i="0" u="none" strike="noStrike" kern="1200" spc="0" baseline="0" dirty="0">
              <a:ln>
                <a:noFill/>
              </a:ln>
              <a:solidFill>
                <a:srgbClr val="000000"/>
              </a:solidFill>
              <a:latin typeface="Calibri" pitchFamily="34"/>
              <a:ea typeface="Microsoft YaHei" pitchFamily="2"/>
              <a:cs typeface="Lucida Sans" pitchFamily="2"/>
            </a:endParaRPr>
          </a:p>
          <a:p>
            <a:pPr marL="0" marR="0" lvl="0" indent="0" algn="ctr" rtl="0" hangingPunct="1">
              <a:lnSpc>
                <a:spcPct val="90000"/>
              </a:lnSpc>
              <a:spcBef>
                <a:spcPts val="0"/>
              </a:spcBef>
              <a:spcAft>
                <a:spcPts val="0"/>
              </a:spcAft>
              <a:buNone/>
              <a:tabLst/>
              <a:defRPr sz="1800"/>
            </a:pPr>
            <a:endParaRPr lang="it-IT" sz="2800" b="1" i="0" u="none" strike="noStrike" kern="1200" spc="0" baseline="0" dirty="0">
              <a:ln>
                <a:noFill/>
              </a:ln>
              <a:solidFill>
                <a:srgbClr val="000000"/>
              </a:solidFill>
              <a:latin typeface="Calibri" pitchFamily="34"/>
              <a:ea typeface="Microsoft YaHei" pitchFamily="2"/>
              <a:cs typeface="Lucida Sans" pitchFamily="2"/>
            </a:endParaRPr>
          </a:p>
          <a:p>
            <a:pPr marL="0" marR="0" lvl="0" indent="0" algn="ctr" rtl="0" hangingPunct="1">
              <a:lnSpc>
                <a:spcPct val="90000"/>
              </a:lnSpc>
              <a:spcBef>
                <a:spcPts val="0"/>
              </a:spcBef>
              <a:spcAft>
                <a:spcPts val="0"/>
              </a:spcAft>
              <a:buNone/>
              <a:tabLst/>
              <a:defRPr sz="1800"/>
            </a:pPr>
            <a:endParaRPr lang="it-IT" sz="2800" b="1" i="0" u="none" strike="noStrike" kern="1200" spc="0" baseline="0" dirty="0">
              <a:ln>
                <a:noFill/>
              </a:ln>
              <a:solidFill>
                <a:srgbClr val="000000"/>
              </a:solidFill>
              <a:latin typeface="Calibri" pitchFamily="34"/>
              <a:ea typeface="Microsoft YaHei" pitchFamily="2"/>
              <a:cs typeface="Lucida Sans" pitchFamily="2"/>
            </a:endParaRPr>
          </a:p>
          <a:p>
            <a:pPr marL="0" marR="0" lvl="0" indent="0" algn="ctr" rtl="0" hangingPunct="1">
              <a:lnSpc>
                <a:spcPct val="90000"/>
              </a:lnSpc>
              <a:spcBef>
                <a:spcPts val="0"/>
              </a:spcBef>
              <a:spcAft>
                <a:spcPts val="0"/>
              </a:spcAft>
              <a:buNone/>
              <a:tabLst/>
              <a:defRPr sz="1800"/>
            </a:pPr>
            <a:r>
              <a:rPr lang="it-IT" sz="2800" b="1" i="0" u="none" strike="noStrike" kern="1200" spc="0" baseline="0" smtClean="0">
                <a:ln>
                  <a:noFill/>
                </a:ln>
                <a:solidFill>
                  <a:srgbClr val="000000"/>
                </a:solidFill>
                <a:latin typeface="Calibri" pitchFamily="34"/>
                <a:ea typeface="Microsoft YaHei" pitchFamily="2"/>
                <a:cs typeface="Lucida Sans" pitchFamily="2"/>
              </a:rPr>
              <a:t>Galbiate</a:t>
            </a:r>
            <a:r>
              <a:rPr lang="it-IT" sz="2800" b="1" i="0" u="none" strike="noStrike" kern="1200" spc="0" smtClean="0">
                <a:ln>
                  <a:noFill/>
                </a:ln>
                <a:solidFill>
                  <a:srgbClr val="000000"/>
                </a:solidFill>
                <a:latin typeface="Calibri" pitchFamily="34"/>
                <a:ea typeface="Microsoft YaHei" pitchFamily="2"/>
                <a:cs typeface="Lucida Sans" pitchFamily="2"/>
              </a:rPr>
              <a:t> (LC) OSTELLO Monte Barro </a:t>
            </a:r>
            <a:r>
              <a:rPr lang="it-IT" sz="2800" b="1" i="0" u="none" strike="noStrike" kern="1200" spc="0" baseline="0" smtClean="0">
                <a:ln>
                  <a:noFill/>
                </a:ln>
                <a:solidFill>
                  <a:srgbClr val="000000"/>
                </a:solidFill>
                <a:latin typeface="Calibri" pitchFamily="34"/>
                <a:ea typeface="Microsoft YaHei" pitchFamily="2"/>
                <a:cs typeface="Lucida Sans" pitchFamily="2"/>
              </a:rPr>
              <a:t>25 </a:t>
            </a:r>
            <a:r>
              <a:rPr lang="it-IT" sz="2800" b="1" i="0" u="none" strike="noStrike" kern="1200" spc="0" baseline="0" dirty="0" smtClean="0">
                <a:ln>
                  <a:noFill/>
                </a:ln>
                <a:solidFill>
                  <a:srgbClr val="000000"/>
                </a:solidFill>
                <a:latin typeface="Calibri" pitchFamily="34"/>
                <a:ea typeface="Microsoft YaHei" pitchFamily="2"/>
                <a:cs typeface="Lucida Sans" pitchFamily="2"/>
              </a:rPr>
              <a:t>Novembre </a:t>
            </a:r>
            <a:r>
              <a:rPr lang="it-IT" sz="2800" b="1" i="0" u="none" strike="noStrike" kern="1200" spc="0" baseline="0" dirty="0">
                <a:ln>
                  <a:noFill/>
                </a:ln>
                <a:solidFill>
                  <a:srgbClr val="000000"/>
                </a:solidFill>
                <a:latin typeface="Calibri" pitchFamily="34"/>
                <a:ea typeface="Microsoft YaHei" pitchFamily="2"/>
                <a:cs typeface="Lucida Sans" pitchFamily="2"/>
              </a:rPr>
              <a:t>2015</a:t>
            </a:r>
          </a:p>
        </p:txBody>
      </p:sp>
      <p:sp>
        <p:nvSpPr>
          <p:cNvPr id="3"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4" name="Rettangolo 5"/>
          <p:cNvSpPr/>
          <p:nvPr/>
        </p:nvSpPr>
        <p:spPr>
          <a:xfrm>
            <a:off x="2256480" y="1828800"/>
            <a:ext cx="9642240" cy="444420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sz="1800"/>
            </a:pPr>
            <a:r>
              <a:rPr lang="it-IT" sz="2000" b="0" i="0" u="none" strike="noStrike" kern="1200" spc="0" baseline="0">
                <a:ln>
                  <a:noFill/>
                </a:ln>
                <a:solidFill>
                  <a:srgbClr val="000000"/>
                </a:solidFill>
                <a:latin typeface="Calibri" pitchFamily="18"/>
                <a:ea typeface="Microsoft YaHei" pitchFamily="2"/>
                <a:cs typeface="Times New Roman" pitchFamily="18"/>
              </a:rPr>
              <a:t> </a:t>
            </a:r>
          </a:p>
        </p:txBody>
      </p:sp>
      <p:sp>
        <p:nvSpPr>
          <p:cNvPr id="5"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defRPr sz="1800"/>
            </a:pPr>
            <a:fld id="{F7DF5CC1-DDF7-48B5-B0B6-EA4FF2134C36}" type="slidenum">
              <a:rPr/>
              <a:pPr marL="0" marR="0" lvl="0" indent="0" algn="l" rtl="0" hangingPunct="1">
                <a:lnSpc>
                  <a:spcPct val="100000"/>
                </a:lnSpc>
                <a:spcBef>
                  <a:spcPts val="0"/>
                </a:spcBef>
                <a:spcAft>
                  <a:spcPts val="0"/>
                </a:spcAft>
                <a:buNone/>
                <a:tabLst/>
                <a:defRPr sz="1800"/>
              </a:pPr>
              <a:t>1</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pic>
        <p:nvPicPr>
          <p:cNvPr id="6" name="Grafik 5">
            <a:extLst>
              <a:ext uri="{FF2B5EF4-FFF2-40B4-BE49-F238E27FC236}">
                <a16:creationId xmlns="" xmlns:a16="http://schemas.microsoft.com/office/drawing/2014/main" id="{00000000-0000-0000-0000-000000000000}"/>
              </a:ext>
            </a:extLst>
          </p:cNvPr>
          <p:cNvPicPr>
            <a:picLocks noChangeAspect="1"/>
          </p:cNvPicPr>
          <p:nvPr/>
        </p:nvPicPr>
        <p:blipFill>
          <a:blip r:embed="rId3" cstate="print">
            <a:lum/>
            <a:alphaModFix/>
          </a:blip>
          <a:srcRect/>
          <a:stretch>
            <a:fillRect/>
          </a:stretch>
        </p:blipFill>
        <p:spPr>
          <a:xfrm>
            <a:off x="9907473" y="1436759"/>
            <a:ext cx="1404000" cy="1323000"/>
          </a:xfrm>
          <a:prstGeom prst="rect">
            <a:avLst/>
          </a:prstGeom>
          <a:noFill/>
          <a:ln>
            <a:noFill/>
          </a:ln>
        </p:spPr>
      </p:pic>
      <p:pic>
        <p:nvPicPr>
          <p:cNvPr id="7" name="Immagine 18"/>
          <p:cNvPicPr/>
          <p:nvPr/>
        </p:nvPicPr>
        <p:blipFill rotWithShape="1">
          <a:blip r:embed="rId4" cstate="print">
            <a:extLst>
              <a:ext uri="{28A0092B-C50C-407E-A947-70E740481C1C}">
                <a14:useLocalDpi xmlns="" xmlns:a14="http://schemas.microsoft.com/office/drawing/2010/main" val="0"/>
              </a:ext>
            </a:extLst>
          </a:blip>
          <a:srcRect r="51930"/>
          <a:stretch/>
        </p:blipFill>
        <p:spPr bwMode="auto">
          <a:xfrm>
            <a:off x="781852" y="1499806"/>
            <a:ext cx="1008112" cy="1394482"/>
          </a:xfrm>
          <a:prstGeom prst="rect">
            <a:avLst/>
          </a:prstGeom>
          <a:solidFill>
            <a:srgbClr val="FFFFFF"/>
          </a:solidFill>
          <a:ln>
            <a:noFill/>
          </a:ln>
        </p:spPr>
      </p:pic>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8787" y="1556796"/>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 </a:t>
            </a:r>
          </a:p>
          <a:p>
            <a:endParaRPr lang="it-IT" sz="1600" dirty="0" smtClean="0">
              <a:solidFill>
                <a:schemeClr val="bg1"/>
              </a:solidFill>
            </a:endParaRPr>
          </a:p>
          <a:p>
            <a:endParaRPr lang="it-IT" sz="1600" dirty="0">
              <a:solidFill>
                <a:schemeClr val="bg1"/>
              </a:solidFill>
            </a:endParaRPr>
          </a:p>
          <a:p>
            <a:endParaRPr lang="it-IT" sz="1600" dirty="0" smtClean="0">
              <a:solidFill>
                <a:schemeClr val="bg1"/>
              </a:solidFill>
            </a:endParaRPr>
          </a:p>
          <a:p>
            <a:r>
              <a:rPr lang="it-IT" sz="1600" dirty="0">
                <a:solidFill>
                  <a:schemeClr val="bg1"/>
                </a:solidFill>
              </a:rPr>
              <a:t>Blocco aliquote e maggiorazione dello 0,8 per </a:t>
            </a:r>
            <a:r>
              <a:rPr lang="it-IT" sz="1600" dirty="0" smtClean="0">
                <a:solidFill>
                  <a:schemeClr val="bg1"/>
                </a:solidFill>
              </a:rPr>
              <a:t>mille.</a:t>
            </a:r>
          </a:p>
          <a:p>
            <a:r>
              <a:rPr lang="it-IT" sz="1600" dirty="0" smtClean="0">
                <a:solidFill>
                  <a:schemeClr val="bg1"/>
                </a:solidFill>
              </a:rPr>
              <a:t> </a:t>
            </a:r>
            <a:endParaRPr lang="it-IT" sz="1600" dirty="0">
              <a:solidFill>
                <a:schemeClr val="bg1"/>
              </a:solidFill>
            </a:endParaRPr>
          </a:p>
          <a:p>
            <a:r>
              <a:rPr lang="it-IT" sz="1600" dirty="0" smtClean="0">
                <a:solidFill>
                  <a:schemeClr val="bg1"/>
                </a:solidFill>
              </a:rPr>
              <a:t>Previsto </a:t>
            </a:r>
            <a:r>
              <a:rPr lang="it-IT" sz="1600" dirty="0">
                <a:solidFill>
                  <a:schemeClr val="bg1"/>
                </a:solidFill>
              </a:rPr>
              <a:t>il blocco a eventuali aumenti di aliquota TASI per l’anno 2016 rispetto a quelle deliberate fino al 31 luglio 2015. </a:t>
            </a: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313993" y="1548401"/>
            <a:ext cx="9642240" cy="53503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b="1" dirty="0" smtClean="0"/>
              <a:t>La </a:t>
            </a:r>
            <a:r>
              <a:rPr lang="it-IT" sz="2400" b="1" dirty="0"/>
              <a:t>TASI per il 2016 non sarà dovuta per le abitazioni principali sia che l’occupante sia il proprietario o l’inquilino ad esclusione delle categorie catastali A/1, A/8 e A/9 e sui terreni agricoli. </a:t>
            </a:r>
            <a:endParaRPr lang="it-IT" sz="2400" b="1" dirty="0" smtClean="0"/>
          </a:p>
          <a:p>
            <a:r>
              <a:rPr lang="it-IT" sz="2400" dirty="0" smtClean="0"/>
              <a:t>Nel </a:t>
            </a:r>
            <a:r>
              <a:rPr lang="it-IT" sz="2400" dirty="0"/>
              <a:t>caso in cui l’abitazione sia locata ad un inquilino che ne fa abitazione principale, il proprietario verserà la TASI (se prevista per gli immobili diversi da abitazione principale) nella percentuale prevista dal regolamento comunale. </a:t>
            </a:r>
          </a:p>
          <a:p>
            <a:r>
              <a:rPr lang="it-IT" sz="2400" dirty="0"/>
              <a:t>Immobili merce </a:t>
            </a:r>
            <a:endParaRPr lang="it-IT" sz="2400" dirty="0" smtClean="0"/>
          </a:p>
          <a:p>
            <a:r>
              <a:rPr lang="it-IT" sz="2400" dirty="0" smtClean="0"/>
              <a:t>Per </a:t>
            </a:r>
            <a:r>
              <a:rPr lang="it-IT" sz="2400" dirty="0"/>
              <a:t>i fabbricati costruiti e destinati dall’impresa costruttrice alla vendita, fintanto che permarrà tale destinazione e non siano in ogni caso locati, l’aliquota TASI sarà ridotta all’ 1 per mille qualora sia istituita la TASI sugli altri immobili. I comuni potranno modificare </a:t>
            </a:r>
            <a:r>
              <a:rPr lang="it-IT" sz="2400" dirty="0" smtClean="0"/>
              <a:t>tale </a:t>
            </a:r>
            <a:r>
              <a:rPr lang="it-IT" sz="2400" dirty="0"/>
              <a:t>aliquota, in aumento, sino al 2,5 per mille o, in diminuzione, fino all’azzeramento.</a:t>
            </a:r>
          </a:p>
          <a:p>
            <a:endParaRPr lang="it-IT" sz="2400" dirty="0" smtClean="0"/>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Tasi</a:t>
            </a:r>
            <a:r>
              <a:rPr lang="it-IT" sz="2800" b="1" i="0" u="none" strike="noStrike" kern="1200" spc="0" dirty="0" smtClean="0">
                <a:ln>
                  <a:noFill/>
                </a:ln>
                <a:solidFill>
                  <a:srgbClr val="000000"/>
                </a:solidFill>
                <a:latin typeface="Calibri" pitchFamily="34"/>
                <a:ea typeface="Microsoft YaHei" pitchFamily="2"/>
                <a:cs typeface="Lucida Sans" pitchFamily="2"/>
              </a:rPr>
              <a:t> – Esenzione abitazione principale</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1724276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28,6%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27,9%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106,3%</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25,3%</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76,8%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245,8%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48,4%</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70,5%</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-42,1%</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-42,3%</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245,8%</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dirty="0">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6429420" cy="369332"/>
          </a:xfrm>
          <a:prstGeom prst="rect">
            <a:avLst/>
          </a:prstGeom>
          <a:noFill/>
        </p:spPr>
        <p:txBody>
          <a:bodyPr wrap="square" rtlCol="0">
            <a:spAutoFit/>
          </a:bodyPr>
          <a:lstStyle/>
          <a:p>
            <a:r>
              <a:rPr lang="it-IT" dirty="0"/>
              <a:t>Tab.48 – Propensione all’investimento (%) - Regione e Province</a:t>
            </a:r>
          </a:p>
        </p:txBody>
      </p:sp>
    </p:spTree>
    <p:extLst>
      <p:ext uri="{BB962C8B-B14F-4D97-AF65-F5344CB8AC3E}">
        <p14:creationId xmlns="" xmlns:p14="http://schemas.microsoft.com/office/powerpoint/2010/main" val="2264647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551009"/>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 </a:t>
            </a:r>
          </a:p>
          <a:p>
            <a:endParaRPr lang="it-IT" sz="1600" dirty="0" smtClean="0">
              <a:solidFill>
                <a:schemeClr val="bg1"/>
              </a:solidFill>
            </a:endParaRPr>
          </a:p>
          <a:p>
            <a:r>
              <a:rPr lang="it-IT" sz="1600" dirty="0" smtClean="0">
                <a:solidFill>
                  <a:schemeClr val="bg1"/>
                </a:solidFill>
              </a:rPr>
              <a:t>Compensazione </a:t>
            </a:r>
            <a:r>
              <a:rPr lang="it-IT" sz="1600" dirty="0">
                <a:solidFill>
                  <a:schemeClr val="bg1"/>
                </a:solidFill>
              </a:rPr>
              <a:t>mancato gettito </a:t>
            </a:r>
            <a:endParaRPr lang="it-IT" sz="1600" dirty="0" smtClean="0">
              <a:solidFill>
                <a:schemeClr val="bg1"/>
              </a:solidFill>
            </a:endParaRPr>
          </a:p>
          <a:p>
            <a:endParaRPr lang="it-IT" sz="1600" dirty="0">
              <a:solidFill>
                <a:schemeClr val="bg1"/>
              </a:solidFill>
            </a:endParaRPr>
          </a:p>
          <a:p>
            <a:r>
              <a:rPr lang="it-IT" sz="1600" dirty="0" smtClean="0">
                <a:solidFill>
                  <a:schemeClr val="bg1"/>
                </a:solidFill>
              </a:rPr>
              <a:t>L’ammanco </a:t>
            </a:r>
            <a:r>
              <a:rPr lang="it-IT" sz="1600" dirty="0">
                <a:solidFill>
                  <a:schemeClr val="bg1"/>
                </a:solidFill>
              </a:rPr>
              <a:t>di gettito che si verificherà a seguito delle </a:t>
            </a:r>
            <a:r>
              <a:rPr lang="it-IT" sz="1600" dirty="0" smtClean="0">
                <a:solidFill>
                  <a:schemeClr val="bg1"/>
                </a:solidFill>
              </a:rPr>
              <a:t>citate </a:t>
            </a:r>
            <a:r>
              <a:rPr lang="it-IT" sz="1600" dirty="0">
                <a:solidFill>
                  <a:schemeClr val="bg1"/>
                </a:solidFill>
              </a:rPr>
              <a:t>esenzioni sarà rimborsato in termini di gettito effettivo IMU e TASI derivante dagli immobili adibiti ad abitazione principale e dai terreni agricoli relativo all’anno 2015.</a:t>
            </a: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313993" y="1548401"/>
            <a:ext cx="9642240" cy="472432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b="1" dirty="0"/>
              <a:t>Il blocco degli aumenti di aliquota su TASI, IMU e </a:t>
            </a:r>
            <a:r>
              <a:rPr lang="it-IT" sz="2400" b="1" dirty="0" smtClean="0"/>
              <a:t>Addizionale </a:t>
            </a:r>
            <a:r>
              <a:rPr lang="it-IT" sz="2400" b="1" dirty="0"/>
              <a:t>comunale non si applicherà alla TARI, al settore sanitario, nonché alle manovre fiscali incrementative volte ad accedere alle anticipazioni di liquidità concesse con il D.L. 35/2013. </a:t>
            </a:r>
            <a:endParaRPr lang="it-IT" sz="2400" b="1" dirty="0" smtClean="0"/>
          </a:p>
          <a:p>
            <a:endParaRPr lang="it-IT" sz="2400" dirty="0" smtClean="0"/>
          </a:p>
          <a:p>
            <a:r>
              <a:rPr lang="it-IT" sz="2400" dirty="0" smtClean="0"/>
              <a:t>Per il </a:t>
            </a:r>
            <a:r>
              <a:rPr lang="it-IT" sz="2400" dirty="0"/>
              <a:t>2016, limitatamente agli immobili non esenti TASI, i comuni potranno mantenere la maggiorazione sull’aliquota </a:t>
            </a:r>
            <a:r>
              <a:rPr lang="it-IT" sz="2400" dirty="0" smtClean="0"/>
              <a:t>prevista dalla </a:t>
            </a:r>
            <a:r>
              <a:rPr lang="it-IT" sz="2400" dirty="0"/>
              <a:t>Legge n. 147/2013, a condizione che la delibera contenente tale maggiorazione sia stata approvata entro il 30 settembre 2015. </a:t>
            </a:r>
            <a:endParaRPr lang="it-IT" sz="2400" dirty="0" smtClean="0"/>
          </a:p>
          <a:p>
            <a:r>
              <a:rPr lang="it-IT" sz="2400" dirty="0" smtClean="0"/>
              <a:t>Permarrà </a:t>
            </a:r>
            <a:r>
              <a:rPr lang="it-IT" sz="2400" dirty="0"/>
              <a:t>il limite massimo di aliquota dato dalla somma delle aliquote TASI e IMU dell’11,4 per mille</a:t>
            </a:r>
            <a:r>
              <a:rPr lang="it-IT" sz="2400" dirty="0" smtClean="0"/>
              <a:t>.  </a:t>
            </a:r>
            <a:endParaRPr lang="it-IT" sz="2400" dirty="0"/>
          </a:p>
          <a:p>
            <a:endParaRPr lang="it-IT" sz="3200" dirty="0"/>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Blocco degli aumenti delle aliquote</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25417819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551009"/>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 </a:t>
            </a:r>
          </a:p>
          <a:p>
            <a:endParaRPr lang="it-IT" sz="1600" dirty="0" smtClean="0">
              <a:solidFill>
                <a:schemeClr val="bg1"/>
              </a:solidFill>
            </a:endParaRPr>
          </a:p>
          <a:p>
            <a:r>
              <a:rPr lang="it-IT" sz="1600" dirty="0">
                <a:solidFill>
                  <a:schemeClr val="bg1"/>
                </a:solidFill>
              </a:rPr>
              <a:t>La definizione del Fondo di Solidarietà Comunale vedrà aumentare il peso del criterio basato sui costi e fabbisogni standard rispetto a quello del gettito standard: l’incidenza passerà al 30% nel 2016, al 40% nel 2017 e al 55% nel 2018. </a:t>
            </a: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119" y="1160180"/>
            <a:ext cx="9642240" cy="585136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smtClean="0"/>
              <a:t>La </a:t>
            </a:r>
            <a:r>
              <a:rPr lang="it-IT" sz="2400" dirty="0"/>
              <a:t>dotazione annuale del Fondo di solidarietà comunale, che, ad oggi è quantificata in 6.547,1 milioni per gli anni 2015 e successivi, verrà incrementata di 3.668,09 milioni a decorrere dal 2016, quale ristoro del minor gettito derivante ai comuni delle regioni a statuto ordinario e delle Regioni Siciliana e Sardegna dell’esenzione TASI abitazione principale e dei terreni agricoli. </a:t>
            </a:r>
            <a:endParaRPr lang="it-IT" sz="2400" dirty="0" smtClean="0"/>
          </a:p>
          <a:p>
            <a:r>
              <a:rPr lang="it-IT" sz="2400" dirty="0" smtClean="0"/>
              <a:t>Verrà </a:t>
            </a:r>
            <a:r>
              <a:rPr lang="it-IT" sz="2400" dirty="0"/>
              <a:t>ridotta </a:t>
            </a:r>
            <a:r>
              <a:rPr lang="it-IT" sz="2400" dirty="0" smtClean="0"/>
              <a:t>contestualmente la </a:t>
            </a:r>
            <a:r>
              <a:rPr lang="it-IT" sz="2400" dirty="0"/>
              <a:t>quota dell’imposta municipale propria, di spettanza dei comuni, che alimenta la dotazione del </a:t>
            </a:r>
            <a:r>
              <a:rPr lang="it-IT" sz="2400" dirty="0" smtClean="0"/>
              <a:t>Fondo, </a:t>
            </a:r>
            <a:r>
              <a:rPr lang="it-IT" sz="2400" dirty="0"/>
              <a:t>e che viene a tal fine versata dai comuni all’entrata del bilancio dello Stato nei singoli esercizi, dagli attuali 4.717,9 milioni a 2.768,8 milioni per ciascuno degli anni a decorrere dal 2016. </a:t>
            </a:r>
            <a:endParaRPr lang="it-IT" sz="2400" dirty="0" smtClean="0"/>
          </a:p>
          <a:p>
            <a:r>
              <a:rPr lang="it-IT" sz="2400" dirty="0" smtClean="0"/>
              <a:t>Riducendosi </a:t>
            </a:r>
            <a:r>
              <a:rPr lang="it-IT" sz="2400" dirty="0"/>
              <a:t>la quota di IMU di spettanza comunale che alimenta il Fondo, si ridurrà di conseguenza anche la dotazione “di base” del Fondo di solidarietà comunale di 1.949,1 milioni annui a decorrere dal 2016. </a:t>
            </a:r>
            <a:endParaRPr lang="it-IT" sz="2400" dirty="0" smtClean="0"/>
          </a:p>
          <a:p>
            <a:endParaRPr lang="it-IT" sz="3200" dirty="0"/>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Fondo di solidarietà comunale</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3261539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lgn="ctr"/>
            <a:r>
              <a:rPr lang="it-IT" sz="3200" dirty="0" smtClean="0"/>
              <a:t>I fabbisogni standard e la contabilità armonizzata </a:t>
            </a:r>
            <a:endParaRPr lang="it-IT" sz="3200" dirty="0"/>
          </a:p>
        </p:txBody>
      </p:sp>
      <p:sp>
        <p:nvSpPr>
          <p:cNvPr id="3" name="Titolo 2"/>
          <p:cNvSpPr>
            <a:spLocks noGrp="1"/>
          </p:cNvSpPr>
          <p:nvPr>
            <p:ph type="title" idx="4294967295"/>
          </p:nvPr>
        </p:nvSpPr>
        <p:spPr/>
        <p:txBody>
          <a:bodyPr/>
          <a:lstStyle/>
          <a:p>
            <a:pPr algn="ctr">
              <a:buNone/>
            </a:pP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sz="3200" b="1" dirty="0" smtClean="0"/>
              <a:t>Le principali novità che influenzeranno </a:t>
            </a:r>
            <a:br>
              <a:rPr lang="it-IT" sz="3200" b="1" dirty="0" smtClean="0"/>
            </a:br>
            <a:r>
              <a:rPr lang="it-IT" sz="3200" b="1" dirty="0" smtClean="0"/>
              <a:t>le politiche di bilancio degli enti territoriali</a:t>
            </a:r>
            <a:endParaRPr lang="it-IT" sz="3200" b="1"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a:ln>
                  <a:noFill/>
                </a:ln>
                <a:solidFill>
                  <a:srgbClr val="000000"/>
                </a:solidFill>
                <a:latin typeface="Calibri" pitchFamily="34"/>
                <a:ea typeface="Microsoft YaHei" pitchFamily="2"/>
                <a:cs typeface="Lucida Sans" pitchFamily="2"/>
              </a:rPr>
              <a:t>Il 2015. Nuova contabilità, fabbisogni standard e capacità fiscale dei comuni</a:t>
            </a:r>
          </a:p>
        </p:txBody>
      </p:sp>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b="0" i="0" u="none" strike="noStrike" kern="1200" spc="0" baseline="0" dirty="0">
                <a:ln>
                  <a:noFill/>
                </a:ln>
                <a:solidFill>
                  <a:srgbClr val="FFFFFF"/>
                </a:solidFill>
                <a:latin typeface="Calibri" pitchFamily="18"/>
                <a:ea typeface="Microsoft YaHei" pitchFamily="2"/>
                <a:cs typeface="Lucida Sans" pitchFamily="2"/>
              </a:rPr>
              <a:t>La nuova contabilità (decreto legislativo n. 118/2011)  promuove la redazione di bilanci più veritieri .    </a:t>
            </a:r>
          </a:p>
          <a:p>
            <a:pPr marL="0" marR="0" lvl="0" indent="0" algn="l" rtl="0" hangingPunct="1">
              <a:lnSpc>
                <a:spcPct val="90000"/>
              </a:lnSpc>
              <a:spcBef>
                <a:spcPts val="1001"/>
              </a:spcBef>
              <a:spcAft>
                <a:spcPts val="0"/>
              </a:spcAft>
              <a:buNone/>
              <a:tabLst/>
            </a:pPr>
            <a:r>
              <a:rPr lang="it-IT" sz="1600" b="0" i="0" u="none" strike="noStrike" kern="1200" spc="0" baseline="0" dirty="0" smtClean="0">
                <a:ln>
                  <a:noFill/>
                </a:ln>
                <a:solidFill>
                  <a:srgbClr val="FFFFFF"/>
                </a:solidFill>
                <a:latin typeface="Calibri" pitchFamily="18"/>
                <a:ea typeface="Microsoft YaHei" pitchFamily="2"/>
                <a:cs typeface="Lucida Sans" pitchFamily="2"/>
              </a:rPr>
              <a:t>Nel </a:t>
            </a:r>
            <a:r>
              <a:rPr lang="it-IT" sz="1600" b="0" i="0" u="none" strike="noStrike" kern="1200" spc="0" baseline="0" dirty="0">
                <a:ln>
                  <a:noFill/>
                </a:ln>
                <a:solidFill>
                  <a:srgbClr val="FFFFFF"/>
                </a:solidFill>
                <a:latin typeface="Calibri" pitchFamily="18"/>
                <a:ea typeface="Microsoft YaHei" pitchFamily="2"/>
                <a:cs typeface="Lucida Sans" pitchFamily="2"/>
              </a:rPr>
              <a:t>2015 i comuni </a:t>
            </a:r>
            <a:r>
              <a:rPr lang="it-IT" sz="1600" b="0" i="0" u="none" strike="noStrike" kern="1200" spc="0" baseline="0" dirty="0" smtClean="0">
                <a:ln>
                  <a:noFill/>
                </a:ln>
                <a:solidFill>
                  <a:srgbClr val="FFFFFF"/>
                </a:solidFill>
                <a:latin typeface="Calibri" pitchFamily="18"/>
                <a:ea typeface="Microsoft YaHei" pitchFamily="2"/>
                <a:cs typeface="Lucida Sans" pitchFamily="2"/>
              </a:rPr>
              <a:t>sono stati </a:t>
            </a:r>
            <a:r>
              <a:rPr lang="it-IT" sz="1600" b="0" i="0" u="none" strike="noStrike" kern="1200" spc="0" baseline="0" dirty="0">
                <a:ln>
                  <a:noFill/>
                </a:ln>
                <a:solidFill>
                  <a:srgbClr val="FFFFFF"/>
                </a:solidFill>
                <a:latin typeface="Calibri" pitchFamily="18"/>
                <a:ea typeface="Microsoft YaHei" pitchFamily="2"/>
                <a:cs typeface="Lucida Sans" pitchFamily="2"/>
              </a:rPr>
              <a:t>chiamati a ridurre progressivamente i residui attivi e passivi.</a:t>
            </a:r>
          </a:p>
          <a:p>
            <a:pPr marL="0" marR="0" lvl="0" indent="0" algn="l" rtl="0" hangingPunct="1">
              <a:lnSpc>
                <a:spcPct val="90000"/>
              </a:lnSpc>
              <a:spcBef>
                <a:spcPts val="1001"/>
              </a:spcBef>
              <a:spcAft>
                <a:spcPts val="0"/>
              </a:spcAft>
              <a:buNone/>
              <a:tabLst/>
            </a:pPr>
            <a:r>
              <a:rPr lang="it-IT" sz="1600" b="0" i="0" u="none" strike="noStrike" kern="1200" spc="0" baseline="0" dirty="0">
                <a:ln>
                  <a:noFill/>
                </a:ln>
                <a:solidFill>
                  <a:srgbClr val="FFFFFF"/>
                </a:solidFill>
                <a:latin typeface="Calibri" pitchFamily="18"/>
                <a:ea typeface="Microsoft YaHei" pitchFamily="2"/>
                <a:cs typeface="Lucida Sans" pitchFamily="2"/>
              </a:rPr>
              <a:t>La competenza finanziaria potenziata è in vigore dal 1° gennaio 2015.</a:t>
            </a: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480" y="1828800"/>
            <a:ext cx="9642240" cy="403561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2000" b="0" i="0" u="none" strike="noStrike" kern="1200" spc="0" baseline="0" dirty="0">
                <a:ln>
                  <a:noFill/>
                </a:ln>
                <a:solidFill>
                  <a:srgbClr val="000000"/>
                </a:solidFill>
                <a:latin typeface="Calibri" pitchFamily="18"/>
                <a:ea typeface="Microsoft YaHei" pitchFamily="2"/>
                <a:cs typeface="Lucida Sans" pitchFamily="2"/>
              </a:rPr>
              <a:t>Gli obiettivi prioritari della prima fase di applicazione della riforma della contabilità delle pubbliche amministrazioni sono:</a:t>
            </a:r>
          </a:p>
          <a:p>
            <a:pPr marL="0" marR="0" lvl="0" indent="0" algn="l" rtl="0" hangingPunct="1">
              <a:lnSpc>
                <a:spcPct val="100000"/>
              </a:lnSpc>
              <a:spcBef>
                <a:spcPts val="0"/>
              </a:spcBef>
              <a:spcAft>
                <a:spcPts val="0"/>
              </a:spcAft>
              <a:buSzPct val="45000"/>
              <a:buFont typeface="Arial" pitchFamily="32"/>
              <a:buChar char="•"/>
              <a:tabLst/>
            </a:pPr>
            <a:endParaRPr lang="it-IT" sz="2000" b="1"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100000"/>
              </a:lnSpc>
              <a:spcBef>
                <a:spcPts val="0"/>
              </a:spcBef>
              <a:spcAft>
                <a:spcPts val="0"/>
              </a:spcAft>
              <a:buSzPct val="45000"/>
              <a:buFont typeface="Arial" pitchFamily="32"/>
              <a:buChar char="•"/>
              <a:tabLst/>
            </a:pPr>
            <a:r>
              <a:rPr lang="it-IT" sz="2400" b="1" i="0" u="none" strike="noStrike" kern="1200" spc="0" baseline="0" dirty="0" smtClean="0">
                <a:ln>
                  <a:noFill/>
                </a:ln>
                <a:solidFill>
                  <a:srgbClr val="000000"/>
                </a:solidFill>
                <a:latin typeface="Calibri" pitchFamily="18"/>
                <a:ea typeface="Microsoft YaHei" pitchFamily="2"/>
                <a:cs typeface="Lucida Sans" pitchFamily="2"/>
              </a:rPr>
              <a:t>potenziare </a:t>
            </a:r>
            <a:r>
              <a:rPr lang="it-IT" sz="2400" b="1" i="0" u="none" strike="noStrike" kern="1200" spc="0" baseline="0" dirty="0">
                <a:ln>
                  <a:noFill/>
                </a:ln>
                <a:solidFill>
                  <a:srgbClr val="000000"/>
                </a:solidFill>
                <a:latin typeface="Calibri" pitchFamily="18"/>
                <a:ea typeface="Microsoft YaHei" pitchFamily="2"/>
                <a:cs typeface="Lucida Sans" pitchFamily="2"/>
              </a:rPr>
              <a:t>la programmazione di bilancio e conoscere i debiti effettivi degli enti locali;</a:t>
            </a:r>
          </a:p>
          <a:p>
            <a:pPr marL="0" marR="0" lvl="0" indent="0" algn="l" rtl="0" hangingPunct="1">
              <a:lnSpc>
                <a:spcPct val="100000"/>
              </a:lnSpc>
              <a:spcBef>
                <a:spcPts val="0"/>
              </a:spcBef>
              <a:spcAft>
                <a:spcPts val="0"/>
              </a:spcAft>
              <a:buSzPct val="45000"/>
              <a:buFont typeface="Arial" pitchFamily="32"/>
              <a:buChar char="•"/>
              <a:tabLst/>
            </a:pPr>
            <a:endParaRPr lang="it-IT" sz="2400" b="1"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100000"/>
              </a:lnSpc>
              <a:spcBef>
                <a:spcPts val="0"/>
              </a:spcBef>
              <a:spcAft>
                <a:spcPts val="0"/>
              </a:spcAft>
              <a:buSzPct val="45000"/>
              <a:buFont typeface="Arial" pitchFamily="32"/>
              <a:buChar char="•"/>
              <a:tabLst/>
            </a:pPr>
            <a:r>
              <a:rPr lang="it-IT" sz="2400" b="1" i="0" u="none" strike="noStrike" kern="1200" spc="0" baseline="0" dirty="0">
                <a:ln>
                  <a:noFill/>
                </a:ln>
                <a:solidFill>
                  <a:srgbClr val="000000"/>
                </a:solidFill>
                <a:latin typeface="Calibri" pitchFamily="18"/>
                <a:ea typeface="Microsoft YaHei" pitchFamily="2"/>
                <a:cs typeface="Lucida Sans" pitchFamily="2"/>
              </a:rPr>
              <a:t>evitare l’accertamento di entrate future e di impegni inesistenti;</a:t>
            </a:r>
          </a:p>
          <a:p>
            <a:pPr marL="0" marR="0" lvl="0" indent="0" algn="l" rtl="0" hangingPunct="1">
              <a:lnSpc>
                <a:spcPct val="100000"/>
              </a:lnSpc>
              <a:spcBef>
                <a:spcPts val="0"/>
              </a:spcBef>
              <a:spcAft>
                <a:spcPts val="0"/>
              </a:spcAft>
              <a:buSzPct val="45000"/>
              <a:buFont typeface="Arial" pitchFamily="32"/>
              <a:buChar char="•"/>
              <a:tabLst/>
            </a:pPr>
            <a:endParaRPr lang="it-IT" sz="2400" b="1"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100000"/>
              </a:lnSpc>
              <a:spcBef>
                <a:spcPts val="0"/>
              </a:spcBef>
              <a:spcAft>
                <a:spcPts val="0"/>
              </a:spcAft>
              <a:buSzPct val="45000"/>
              <a:buFont typeface="Arial" pitchFamily="32"/>
              <a:buChar char="•"/>
              <a:tabLst/>
            </a:pPr>
            <a:r>
              <a:rPr lang="it-IT" sz="2400" b="1" i="0" u="none" strike="noStrike" kern="1200" spc="0" baseline="0" dirty="0">
                <a:ln>
                  <a:noFill/>
                </a:ln>
                <a:solidFill>
                  <a:srgbClr val="000000"/>
                </a:solidFill>
                <a:latin typeface="Calibri" pitchFamily="18"/>
                <a:ea typeface="Microsoft YaHei" pitchFamily="2"/>
                <a:cs typeface="Lucida Sans" pitchFamily="2"/>
              </a:rPr>
              <a:t>promuovere la modulazione dei debiti in base agli effettivi fabbisogni;</a:t>
            </a:r>
          </a:p>
          <a:p>
            <a:pPr marL="0" marR="0" lvl="0" indent="0" algn="l" rtl="0" hangingPunct="1">
              <a:lnSpc>
                <a:spcPct val="100000"/>
              </a:lnSpc>
              <a:spcBef>
                <a:spcPts val="0"/>
              </a:spcBef>
              <a:spcAft>
                <a:spcPts val="0"/>
              </a:spcAft>
              <a:buSzPct val="45000"/>
              <a:buFont typeface="Arial" pitchFamily="32"/>
              <a:buChar char="•"/>
              <a:tabLst/>
            </a:pPr>
            <a:endParaRPr lang="it-IT" sz="2400" b="1"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100000"/>
              </a:lnSpc>
              <a:spcBef>
                <a:spcPts val="0"/>
              </a:spcBef>
              <a:spcAft>
                <a:spcPts val="0"/>
              </a:spcAft>
              <a:buSzPct val="45000"/>
              <a:buFont typeface="Arial" pitchFamily="32"/>
              <a:buChar char="•"/>
              <a:tabLst/>
            </a:pPr>
            <a:r>
              <a:rPr lang="it-IT" sz="2400" b="1" i="0" u="none" strike="noStrike" kern="1200" spc="0" baseline="0" dirty="0">
                <a:ln>
                  <a:noFill/>
                </a:ln>
                <a:solidFill>
                  <a:srgbClr val="000000"/>
                </a:solidFill>
                <a:latin typeface="Calibri" pitchFamily="18"/>
                <a:ea typeface="Microsoft YaHei" pitchFamily="2"/>
                <a:cs typeface="Lucida Sans" pitchFamily="2"/>
              </a:rPr>
              <a:t>avvicinare la competenza finanziaria a quella economica.</a:t>
            </a: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E72460A6-E37E-40D1-890E-64F47DA37497}" type="slidenum">
              <a:rPr/>
              <a:pPr marL="0" marR="0" lvl="0" indent="0" algn="l" rtl="0" hangingPunct="1">
                <a:lnSpc>
                  <a:spcPct val="100000"/>
                </a:lnSpc>
                <a:spcBef>
                  <a:spcPts val="0"/>
                </a:spcBef>
                <a:spcAft>
                  <a:spcPts val="0"/>
                </a:spcAft>
                <a:buNone/>
                <a:tabLst/>
              </a:pPr>
              <a:t>14</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9180462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p:nvPr/>
        </p:nvSpPr>
        <p:spPr>
          <a:xfrm>
            <a:off x="617400" y="172800"/>
            <a:ext cx="1134072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a:ln>
                  <a:noFill/>
                </a:ln>
                <a:solidFill>
                  <a:srgbClr val="000000"/>
                </a:solidFill>
                <a:latin typeface="Calibri" pitchFamily="34"/>
                <a:ea typeface="Microsoft YaHei" pitchFamily="2"/>
                <a:cs typeface="Lucida Sans" pitchFamily="2"/>
              </a:rPr>
              <a:t>Fabbisogni standard e capacità fiscale dei comuni</a:t>
            </a:r>
          </a:p>
        </p:txBody>
      </p:sp>
      <p:sp>
        <p:nvSpPr>
          <p:cNvPr id="3" name="Segnaposto testo 2"/>
          <p:cNvSpPr/>
          <p:nvPr/>
        </p:nvSpPr>
        <p:spPr>
          <a:xfrm>
            <a:off x="80280" y="1470239"/>
            <a:ext cx="2026439" cy="50738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r>
              <a:rPr lang="it-IT" sz="1600" b="0" i="0" u="none" strike="noStrike" kern="1200" spc="0" baseline="0">
                <a:ln>
                  <a:noFill/>
                </a:ln>
                <a:solidFill>
                  <a:srgbClr val="FFFFFF"/>
                </a:solidFill>
                <a:latin typeface="Calibri" pitchFamily="18"/>
                <a:ea typeface="Microsoft YaHei" pitchFamily="2"/>
                <a:cs typeface="Lucida Sans" pitchFamily="2"/>
              </a:rPr>
              <a:t>I fabbisogni standard sono stati previsti dalla legge n. 42/2009 sul federalismo fiscale allo scopo di  superare l’azione dei criteri della spesa storica.</a:t>
            </a:r>
          </a:p>
          <a:p>
            <a:pPr marL="0" marR="0" lvl="0" indent="0" algn="l" rtl="0" hangingPunct="1">
              <a:lnSpc>
                <a:spcPct val="90000"/>
              </a:lnSpc>
              <a:spcBef>
                <a:spcPts val="1001"/>
              </a:spcBef>
              <a:spcAft>
                <a:spcPts val="0"/>
              </a:spcAft>
              <a:buNone/>
              <a:tabLst/>
            </a:pPr>
            <a:r>
              <a:rPr lang="it-IT" sz="1600" b="0" i="0" u="none" strike="noStrike" kern="1200" spc="0" baseline="0">
                <a:ln>
                  <a:noFill/>
                </a:ln>
                <a:solidFill>
                  <a:srgbClr val="FFFFFF"/>
                </a:solidFill>
                <a:latin typeface="Calibri" pitchFamily="18"/>
                <a:ea typeface="Microsoft YaHei" pitchFamily="2"/>
                <a:cs typeface="Lucida Sans" pitchFamily="2"/>
              </a:rPr>
              <a:t>Il risultato è molto interessante anche se migliorabile.</a:t>
            </a:r>
          </a:p>
          <a:p>
            <a:pPr marL="0" marR="0" lvl="0" indent="0" algn="l" rtl="0" hangingPunct="1">
              <a:lnSpc>
                <a:spcPct val="90000"/>
              </a:lnSpc>
              <a:spcBef>
                <a:spcPts val="1001"/>
              </a:spcBef>
              <a:spcAft>
                <a:spcPts val="0"/>
              </a:spcAft>
              <a:buNone/>
              <a:tabLst/>
            </a:pPr>
            <a:r>
              <a:rPr lang="it-IT" sz="1600" b="0" i="0" u="none" strike="noStrike" kern="1200" spc="0" baseline="0">
                <a:ln>
                  <a:noFill/>
                </a:ln>
                <a:solidFill>
                  <a:srgbClr val="FFFFFF"/>
                </a:solidFill>
                <a:latin typeface="Calibri" pitchFamily="18"/>
                <a:ea typeface="Microsoft YaHei" pitchFamily="2"/>
                <a:cs typeface="Lucida Sans" pitchFamily="2"/>
              </a:rPr>
              <a:t>Finalmente si consente al cittadino di accedere ai dati comunali e di farsi un’idea di come i comuni spendono. (</a:t>
            </a:r>
            <a:r>
              <a:rPr lang="it-IT" sz="1600" b="0" i="0" u="none" strike="noStrike" kern="1200" spc="0" baseline="0">
                <a:ln>
                  <a:noFill/>
                </a:ln>
                <a:solidFill>
                  <a:srgbClr val="FFFFFF"/>
                </a:solidFill>
                <a:latin typeface="Calibri" pitchFamily="18"/>
                <a:ea typeface="Microsoft YaHei" pitchFamily="2"/>
                <a:cs typeface="Lucida Sans" pitchFamily="2"/>
                <a:hlinkClick r:id="rId3"/>
              </a:rPr>
              <a:t>www.opencivitas.it</a:t>
            </a:r>
            <a:r>
              <a:rPr lang="it-IT" sz="1600" b="0" i="0" u="none" strike="noStrike" kern="1200" spc="0" baseline="0">
                <a:ln>
                  <a:noFill/>
                </a:ln>
                <a:solidFill>
                  <a:srgbClr val="FFFFFF"/>
                </a:solidFill>
                <a:latin typeface="Calibri" pitchFamily="18"/>
                <a:ea typeface="Microsoft YaHei" pitchFamily="2"/>
                <a:cs typeface="Lucida Sans" pitchFamily="2"/>
              </a:rPr>
              <a:t>)</a:t>
            </a:r>
          </a:p>
          <a:p>
            <a:pPr marL="0" marR="0" lvl="0" indent="0" algn="l" rtl="0" hangingPunct="1">
              <a:lnSpc>
                <a:spcPct val="90000"/>
              </a:lnSpc>
              <a:spcBef>
                <a:spcPts val="1001"/>
              </a:spcBef>
              <a:spcAft>
                <a:spcPts val="0"/>
              </a:spcAft>
              <a:buNone/>
              <a:tabLst/>
            </a:pPr>
            <a:r>
              <a:rPr lang="it-IT" sz="1600" b="0" i="0" u="none" strike="noStrike" kern="1200" spc="0" baseline="0">
                <a:ln>
                  <a:noFill/>
                </a:ln>
                <a:solidFill>
                  <a:srgbClr val="000000"/>
                </a:solidFill>
                <a:latin typeface="Calibri" pitchFamily="18"/>
                <a:ea typeface="Microsoft YaHei" pitchFamily="2"/>
                <a:cs typeface="Lucida Sans" pitchFamily="2"/>
              </a:rPr>
              <a:t> </a:t>
            </a:r>
          </a:p>
          <a:p>
            <a:pPr marL="0" marR="0" lvl="0" indent="0" algn="l" rtl="0" hangingPunct="1">
              <a:lnSpc>
                <a:spcPct val="90000"/>
              </a:lnSpc>
              <a:spcBef>
                <a:spcPts val="1001"/>
              </a:spcBef>
              <a:spcAft>
                <a:spcPts val="0"/>
              </a:spcAft>
              <a:buNone/>
              <a:tabLst/>
            </a:pPr>
            <a:endParaRPr lang="it-IT" sz="1800" b="0" i="0" u="none" strike="noStrike" kern="1200" spc="0" baseline="0">
              <a:ln>
                <a:noFill/>
              </a:ln>
              <a:solidFill>
                <a:srgbClr val="000000"/>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106720" y="1503360"/>
            <a:ext cx="9981720" cy="506628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2000" b="0" i="0" u="none" strike="noStrike" kern="1200" spc="0" baseline="0">
                <a:ln>
                  <a:noFill/>
                </a:ln>
                <a:solidFill>
                  <a:srgbClr val="000000"/>
                </a:solidFill>
                <a:latin typeface="Calibri" pitchFamily="18"/>
                <a:ea typeface="Microsoft YaHei" pitchFamily="2"/>
                <a:cs typeface="Lucida Sans" pitchFamily="2"/>
              </a:rPr>
              <a:t>Dal 2015 i fabbisogni standard dei Comuni, insieme alla stima della capacità</a:t>
            </a:r>
          </a:p>
          <a:p>
            <a:pPr marL="0" marR="0" lvl="0" indent="0" algn="l" rtl="0" hangingPunct="1">
              <a:lnSpc>
                <a:spcPct val="100000"/>
              </a:lnSpc>
              <a:spcBef>
                <a:spcPts val="0"/>
              </a:spcBef>
              <a:spcAft>
                <a:spcPts val="0"/>
              </a:spcAft>
              <a:buNone/>
              <a:tabLst/>
            </a:pPr>
            <a:r>
              <a:rPr lang="it-IT" sz="2000" b="0" i="0" u="none" strike="noStrike" kern="1200" spc="0" baseline="0">
                <a:ln>
                  <a:noFill/>
                </a:ln>
                <a:solidFill>
                  <a:srgbClr val="000000"/>
                </a:solidFill>
                <a:latin typeface="Calibri" pitchFamily="18"/>
                <a:ea typeface="Microsoft YaHei" pitchFamily="2"/>
                <a:cs typeface="Lucida Sans" pitchFamily="2"/>
              </a:rPr>
              <a:t>fiscale, saranno utilizzati per ripartire una quota del Fondo di Solidarietà comunale,</a:t>
            </a:r>
          </a:p>
          <a:p>
            <a:pPr marL="0" marR="0" lvl="0" indent="0" algn="l" rtl="0" hangingPunct="1">
              <a:lnSpc>
                <a:spcPct val="100000"/>
              </a:lnSpc>
              <a:spcBef>
                <a:spcPts val="0"/>
              </a:spcBef>
              <a:spcAft>
                <a:spcPts val="0"/>
              </a:spcAft>
              <a:buNone/>
              <a:tabLst/>
            </a:pPr>
            <a:r>
              <a:rPr lang="it-IT" sz="2000" b="0" i="0" u="none" strike="noStrike" kern="1200" spc="0" baseline="0">
                <a:ln>
                  <a:noFill/>
                </a:ln>
                <a:solidFill>
                  <a:srgbClr val="000000"/>
                </a:solidFill>
                <a:latin typeface="Calibri" pitchFamily="18"/>
                <a:ea typeface="Microsoft YaHei" pitchFamily="2"/>
                <a:cs typeface="Lucida Sans" pitchFamily="2"/>
              </a:rPr>
              <a:t>consentendo così il graduale superamento del criterio della spesa storica ritenuto una</a:t>
            </a:r>
          </a:p>
          <a:p>
            <a:pPr marL="0" marR="0" lvl="0" indent="0" algn="l" rtl="0" hangingPunct="1">
              <a:lnSpc>
                <a:spcPct val="100000"/>
              </a:lnSpc>
              <a:spcBef>
                <a:spcPts val="0"/>
              </a:spcBef>
              <a:spcAft>
                <a:spcPts val="0"/>
              </a:spcAft>
              <a:buNone/>
              <a:tabLst/>
            </a:pPr>
            <a:r>
              <a:rPr lang="it-IT" sz="2000" b="0" i="0" u="none" strike="noStrike" kern="1200" spc="0" baseline="0">
                <a:ln>
                  <a:noFill/>
                </a:ln>
                <a:solidFill>
                  <a:srgbClr val="000000"/>
                </a:solidFill>
                <a:latin typeface="Calibri" pitchFamily="18"/>
                <a:ea typeface="Microsoft YaHei" pitchFamily="2"/>
                <a:cs typeface="Lucida Sans" pitchFamily="2"/>
              </a:rPr>
              <a:t>delle principali cause d’inefficienza nella gestione della spesa da parte dei governi locali</a:t>
            </a:r>
          </a:p>
          <a:p>
            <a:pPr marL="0" marR="0" lvl="0" indent="0" algn="l" rtl="0" hangingPunct="1">
              <a:lnSpc>
                <a:spcPct val="100000"/>
              </a:lnSpc>
              <a:spcBef>
                <a:spcPts val="0"/>
              </a:spcBef>
              <a:spcAft>
                <a:spcPts val="0"/>
              </a:spcAft>
              <a:buNone/>
              <a:tabLst/>
            </a:pPr>
            <a:r>
              <a:rPr lang="it-IT" sz="2000" b="0" i="0" u="none" strike="noStrike" kern="1200" spc="0" baseline="0">
                <a:ln>
                  <a:noFill/>
                </a:ln>
                <a:solidFill>
                  <a:srgbClr val="000000"/>
                </a:solidFill>
                <a:latin typeface="Calibri" pitchFamily="18"/>
                <a:ea typeface="Microsoft YaHei" pitchFamily="2"/>
                <a:cs typeface="Lucida Sans" pitchFamily="2"/>
              </a:rPr>
              <a:t>e d’iniquità nella distribuzione delle risorse statali.</a:t>
            </a:r>
          </a:p>
          <a:p>
            <a:pPr marL="0" marR="0" lvl="0" indent="0" algn="l" rtl="0" hangingPunct="1">
              <a:lnSpc>
                <a:spcPct val="100000"/>
              </a:lnSpc>
              <a:spcBef>
                <a:spcPts val="0"/>
              </a:spcBef>
              <a:spcAft>
                <a:spcPts val="0"/>
              </a:spcAft>
              <a:buNone/>
              <a:tabLst/>
            </a:pPr>
            <a:endParaRPr lang="it-IT" sz="2000" b="0" i="0" u="none" strike="noStrike" kern="1200" spc="0" baseline="0">
              <a:ln>
                <a:noFill/>
              </a:ln>
              <a:solidFill>
                <a:srgbClr val="000000"/>
              </a:solidFill>
              <a:latin typeface="Calibri" pitchFamily="18"/>
              <a:ea typeface="Microsoft YaHei" pitchFamily="2"/>
              <a:cs typeface="Lucida Sans" pitchFamily="2"/>
            </a:endParaRPr>
          </a:p>
          <a:p>
            <a:pPr marL="0" marR="0" lvl="0" indent="0" algn="l" rtl="0" hangingPunct="1">
              <a:lnSpc>
                <a:spcPct val="100000"/>
              </a:lnSpc>
              <a:spcBef>
                <a:spcPts val="0"/>
              </a:spcBef>
              <a:spcAft>
                <a:spcPts val="0"/>
              </a:spcAft>
              <a:buNone/>
              <a:tabLst/>
            </a:pPr>
            <a:r>
              <a:rPr lang="it-IT" sz="2000" b="0" i="0" u="none" strike="noStrike" kern="1200" spc="0" baseline="0">
                <a:ln>
                  <a:noFill/>
                </a:ln>
                <a:solidFill>
                  <a:srgbClr val="000000"/>
                </a:solidFill>
                <a:latin typeface="Calibri" pitchFamily="18"/>
                <a:ea typeface="Microsoft YaHei" pitchFamily="2"/>
                <a:cs typeface="Lucida Sans" pitchFamily="2"/>
              </a:rPr>
              <a:t>Sono degli indici di fabbisogno finanziario che prendono in considerazione anche </a:t>
            </a:r>
            <a:r>
              <a:rPr lang="it-IT" sz="2000" b="1" i="0" u="none" strike="noStrike" kern="1200" spc="0" baseline="0">
                <a:ln>
                  <a:noFill/>
                </a:ln>
                <a:solidFill>
                  <a:srgbClr val="000000"/>
                </a:solidFill>
                <a:latin typeface="Calibri" pitchFamily="18"/>
                <a:ea typeface="Microsoft YaHei" pitchFamily="2"/>
                <a:cs typeface="Lucida Sans" pitchFamily="2"/>
              </a:rPr>
              <a:t>i servizi offerti e le caratteristiche sociali ed economiche del territorio</a:t>
            </a:r>
            <a:r>
              <a:rPr lang="it-IT" sz="2000" b="0" i="0" u="none" strike="noStrike" kern="1200" spc="0" baseline="0">
                <a:ln>
                  <a:noFill/>
                </a:ln>
                <a:solidFill>
                  <a:srgbClr val="000000"/>
                </a:solidFill>
                <a:latin typeface="Calibri" pitchFamily="18"/>
                <a:ea typeface="Microsoft YaHei" pitchFamily="2"/>
                <a:cs typeface="Lucida Sans" pitchFamily="2"/>
              </a:rPr>
              <a:t> e corrispondono a dei coefficienti di riparto di un ammontare di fondi prestabilito a livello centrale. Insieme alla capacità fiscale servono a distribuire i fondi perequativi del federalismo (Fondo di solidarietà).  </a:t>
            </a:r>
          </a:p>
          <a:p>
            <a:pPr marL="0" marR="0" lvl="0" indent="0" algn="l" rtl="0" hangingPunct="1">
              <a:lnSpc>
                <a:spcPct val="100000"/>
              </a:lnSpc>
              <a:spcBef>
                <a:spcPts val="0"/>
              </a:spcBef>
              <a:spcAft>
                <a:spcPts val="0"/>
              </a:spcAft>
              <a:buNone/>
              <a:tabLst/>
            </a:pPr>
            <a:r>
              <a:rPr lang="it-IT" sz="2000" b="1" i="0" u="none" strike="noStrike" kern="1200" spc="0" baseline="0">
                <a:ln>
                  <a:noFill/>
                </a:ln>
                <a:solidFill>
                  <a:srgbClr val="000000"/>
                </a:solidFill>
                <a:latin typeface="Calibri" pitchFamily="18"/>
                <a:ea typeface="Microsoft YaHei" pitchFamily="2"/>
                <a:cs typeface="Lucida Sans" pitchFamily="2"/>
              </a:rPr>
              <a:t>I fabbisogni standard (attualmente applicati alla spesa storica rilevata presso i comuni nel 2010), consentono di acquisire informazioni utili sui comportamenti di spesa degli enti locali. </a:t>
            </a:r>
            <a:r>
              <a:rPr lang="it-IT" sz="2000" b="0" i="0" u="none" strike="noStrike" kern="1200" spc="0" baseline="0">
                <a:ln>
                  <a:noFill/>
                </a:ln>
                <a:solidFill>
                  <a:srgbClr val="000000"/>
                </a:solidFill>
                <a:latin typeface="Calibri" pitchFamily="18"/>
                <a:ea typeface="Microsoft YaHei" pitchFamily="2"/>
                <a:cs typeface="Lucida Sans" pitchFamily="2"/>
              </a:rPr>
              <a:t>A breve i fabbisogni standard saranno aggiornati ai consuntivi  2013.</a:t>
            </a:r>
          </a:p>
          <a:p>
            <a:pPr marL="0" marR="0" lvl="0" indent="0" algn="l" rtl="0" hangingPunct="1">
              <a:lnSpc>
                <a:spcPct val="100000"/>
              </a:lnSpc>
              <a:spcBef>
                <a:spcPts val="0"/>
              </a:spcBef>
              <a:spcAft>
                <a:spcPts val="0"/>
              </a:spcAft>
              <a:buNone/>
              <a:tabLst/>
            </a:pPr>
            <a:r>
              <a:rPr lang="it-IT" sz="2000" b="0" i="0" u="none" strike="noStrike" kern="1200" spc="0" baseline="0">
                <a:ln>
                  <a:noFill/>
                </a:ln>
                <a:solidFill>
                  <a:srgbClr val="000000"/>
                </a:solidFill>
                <a:latin typeface="Calibri" pitchFamily="18"/>
                <a:ea typeface="Microsoft YaHei" pitchFamily="2"/>
                <a:cs typeface="Lucida Sans" pitchFamily="2"/>
              </a:rPr>
              <a:t>L’Ires Lucia Morosini sta predisponendo una banca dati per il monitoraggio dei fabbisogni standard e della capacità fiscali dei comuni, allo scopo di migliorare le analisi dei bilanci e per contribuire al potenziamento della negoziazione sociale.</a:t>
            </a: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AC4B88FF-696F-4397-9A68-A8B701657F34}" type="slidenum">
              <a:rPr/>
              <a:pPr marL="0" marR="0" lvl="0" indent="0" algn="l" rtl="0" hangingPunct="1">
                <a:lnSpc>
                  <a:spcPct val="100000"/>
                </a:lnSpc>
                <a:spcBef>
                  <a:spcPts val="0"/>
                </a:spcBef>
                <a:spcAft>
                  <a:spcPts val="0"/>
                </a:spcAft>
                <a:buNone/>
                <a:tabLst/>
              </a:pPr>
              <a:t>15</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46493800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p:nvPr/>
        </p:nvSpPr>
        <p:spPr>
          <a:xfrm>
            <a:off x="1186560" y="265680"/>
            <a:ext cx="807696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a:ln>
                  <a:noFill/>
                </a:ln>
                <a:solidFill>
                  <a:srgbClr val="000000"/>
                </a:solidFill>
                <a:latin typeface="Calibri" pitchFamily="34"/>
                <a:ea typeface="Microsoft YaHei" pitchFamily="2"/>
                <a:cs typeface="Lucida Sans" pitchFamily="2"/>
              </a:rPr>
              <a:t>La capacità fiscale standard dei comuni </a:t>
            </a:r>
            <a:r>
              <a:rPr lang="it-IT" sz="2800" b="1" i="0" u="none" strike="noStrike" kern="1200" spc="0" baseline="0" dirty="0" smtClean="0">
                <a:ln>
                  <a:noFill/>
                </a:ln>
                <a:solidFill>
                  <a:srgbClr val="000000"/>
                </a:solidFill>
                <a:latin typeface="Calibri" pitchFamily="34"/>
                <a:ea typeface="Microsoft YaHei" pitchFamily="2"/>
                <a:cs typeface="Lucida Sans" pitchFamily="2"/>
              </a:rPr>
              <a:t>lombardi </a:t>
            </a:r>
            <a:r>
              <a:rPr lang="it-IT" sz="2800" b="1" i="0" u="none" strike="noStrike" kern="1200" spc="0" baseline="0" dirty="0">
                <a:ln>
                  <a:noFill/>
                </a:ln>
                <a:solidFill>
                  <a:srgbClr val="000000"/>
                </a:solidFill>
                <a:latin typeface="Calibri" pitchFamily="34"/>
                <a:ea typeface="Microsoft YaHei" pitchFamily="2"/>
                <a:cs typeface="Lucida Sans" pitchFamily="2"/>
              </a:rPr>
              <a:t>è più alta della media nazionale.</a:t>
            </a:r>
          </a:p>
        </p:txBody>
      </p:sp>
      <p:sp>
        <p:nvSpPr>
          <p:cNvPr id="3" name="Segnaposto testo 2"/>
          <p:cNvSpPr/>
          <p:nvPr/>
        </p:nvSpPr>
        <p:spPr>
          <a:xfrm>
            <a:off x="609480" y="1752479"/>
            <a:ext cx="1811160"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b="0" i="0" u="none" strike="noStrike" kern="1200" spc="0" baseline="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b="0" i="0" u="none" strike="noStrike" kern="1200" spc="0" baseline="0">
                <a:ln>
                  <a:noFill/>
                </a:ln>
                <a:solidFill>
                  <a:srgbClr val="FFFFFF"/>
                </a:solidFill>
                <a:latin typeface="Calibri" pitchFamily="18"/>
                <a:ea typeface="Microsoft YaHei" pitchFamily="2"/>
                <a:cs typeface="Lucida Sans" pitchFamily="2"/>
              </a:rPr>
              <a:t>Incrociando il dato dei fabbisogni standard con la capacità fiscale standard del comune, otteniamo informazioni sufficienti per poter esprimere primo un giudizio  sulla bontà o meno dell’azione dell’ente locale.   </a:t>
            </a:r>
          </a:p>
          <a:p>
            <a:pPr marL="0" marR="0" lvl="0" indent="0" algn="l" rtl="0" hangingPunct="1">
              <a:lnSpc>
                <a:spcPct val="90000"/>
              </a:lnSpc>
              <a:spcBef>
                <a:spcPts val="1001"/>
              </a:spcBef>
              <a:spcAft>
                <a:spcPts val="0"/>
              </a:spcAft>
              <a:buNone/>
              <a:tabLst/>
            </a:pPr>
            <a:r>
              <a:rPr lang="it-IT" sz="1600" b="0" i="0" u="none" strike="noStrike" kern="1200" spc="0" baseline="0">
                <a:ln>
                  <a:noFill/>
                </a:ln>
                <a:solidFill>
                  <a:srgbClr val="000000"/>
                </a:solidFill>
                <a:latin typeface="Calibri" pitchFamily="18"/>
                <a:ea typeface="Microsoft YaHei" pitchFamily="2"/>
                <a:cs typeface="Lucida Sans" pitchFamily="2"/>
              </a:rPr>
              <a:t> </a:t>
            </a:r>
          </a:p>
          <a:p>
            <a:pPr marL="0" marR="0" lvl="0" indent="0" algn="l" rtl="0" hangingPunct="1">
              <a:lnSpc>
                <a:spcPct val="90000"/>
              </a:lnSpc>
              <a:spcBef>
                <a:spcPts val="1001"/>
              </a:spcBef>
              <a:spcAft>
                <a:spcPts val="0"/>
              </a:spcAft>
              <a:buNone/>
              <a:tabLst/>
            </a:pPr>
            <a:endParaRPr lang="it-IT" sz="1800" b="0" i="0" u="none" strike="noStrike" kern="1200" spc="0" baseline="0">
              <a:ln>
                <a:noFill/>
              </a:ln>
              <a:solidFill>
                <a:srgbClr val="000000"/>
              </a:solidFill>
              <a:latin typeface="Calibri" pitchFamily="18"/>
              <a:ea typeface="Microsoft YaHei" pitchFamily="2"/>
              <a:cs typeface="Lucida Sans" pitchFamily="2"/>
            </a:endParaRPr>
          </a:p>
        </p:txBody>
      </p:sp>
      <p:sp>
        <p:nvSpPr>
          <p:cNvPr id="4" name="Segnaposto contenuto 3"/>
          <p:cNvSpPr/>
          <p:nvPr/>
        </p:nvSpPr>
        <p:spPr>
          <a:xfrm>
            <a:off x="2501640" y="1752479"/>
            <a:ext cx="872352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800" b="0" i="0" u="none" strike="noStrike" kern="1200" spc="0" baseline="0" dirty="0">
              <a:ln>
                <a:noFill/>
              </a:ln>
              <a:solidFill>
                <a:srgbClr val="000000"/>
              </a:solidFill>
              <a:latin typeface="Calibri" pitchFamily="34"/>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2000" b="0" i="0" u="none" strike="noStrike" kern="1200" spc="0" baseline="0" dirty="0">
                <a:ln>
                  <a:noFill/>
                </a:ln>
                <a:solidFill>
                  <a:srgbClr val="000000"/>
                </a:solidFill>
                <a:latin typeface="Calibri" pitchFamily="34"/>
                <a:ea typeface="Microsoft YaHei" pitchFamily="2"/>
                <a:cs typeface="Lucida Sans" pitchFamily="2"/>
              </a:rPr>
              <a:t>Il dato sui fabbisogni standard, da solo non è sufficiente per poter esprimere un giudizio sulle risorse impiegate dai comuni.</a:t>
            </a:r>
          </a:p>
          <a:p>
            <a:pPr marL="0" marR="0" lvl="0" indent="0" algn="l" rtl="0" hangingPunct="1">
              <a:lnSpc>
                <a:spcPct val="90000"/>
              </a:lnSpc>
              <a:spcBef>
                <a:spcPts val="1001"/>
              </a:spcBef>
              <a:spcAft>
                <a:spcPts val="0"/>
              </a:spcAft>
              <a:buNone/>
              <a:tabLst/>
            </a:pPr>
            <a:r>
              <a:rPr lang="it-IT" sz="2000" b="0" i="0" u="none" strike="noStrike" kern="1200" spc="0" baseline="0" dirty="0">
                <a:ln>
                  <a:noFill/>
                </a:ln>
                <a:solidFill>
                  <a:srgbClr val="000000"/>
                </a:solidFill>
                <a:latin typeface="Calibri" pitchFamily="34"/>
                <a:ea typeface="Microsoft YaHei" pitchFamily="2"/>
                <a:cs typeface="Lucida Sans" pitchFamily="2"/>
              </a:rPr>
              <a:t>Per poter avere un’informazione più completa occorre conoscere un altro elemento: la capacità fiscale standard dell’ente, ovvero la quantità di risorse di cui l’ente poteva disporre senza esercitare alcuno sforzo fiscale (o, più correttamente, un sforzo fiscale superiore a quello medio). In altri termini per capacità fiscale standard  si intende il valore attuale massimo  del gettito da entrate proprie prodotto da un Comune nel lungo periodo.</a:t>
            </a:r>
          </a:p>
          <a:p>
            <a:pPr marL="0" marR="0" lvl="0" indent="0" algn="l" rtl="0" hangingPunct="1">
              <a:lnSpc>
                <a:spcPct val="90000"/>
              </a:lnSpc>
              <a:spcBef>
                <a:spcPts val="1001"/>
              </a:spcBef>
              <a:spcAft>
                <a:spcPts val="0"/>
              </a:spcAft>
              <a:buNone/>
              <a:tabLst/>
            </a:pPr>
            <a:r>
              <a:rPr lang="it-IT" sz="2000" b="0" i="0" u="none" strike="noStrike" kern="1200" spc="0" baseline="0" dirty="0">
                <a:ln>
                  <a:noFill/>
                </a:ln>
                <a:solidFill>
                  <a:srgbClr val="000000"/>
                </a:solidFill>
                <a:latin typeface="Calibri" pitchFamily="34"/>
                <a:ea typeface="Microsoft YaHei" pitchFamily="2"/>
                <a:cs typeface="Lucida Sans" pitchFamily="2"/>
              </a:rPr>
              <a:t>Per i comuni </a:t>
            </a:r>
            <a:r>
              <a:rPr lang="it-IT" sz="2000" b="0" i="0" u="none" strike="noStrike" kern="1200" spc="0" baseline="0" dirty="0" smtClean="0">
                <a:ln>
                  <a:noFill/>
                </a:ln>
                <a:solidFill>
                  <a:srgbClr val="000000"/>
                </a:solidFill>
                <a:latin typeface="Calibri" pitchFamily="34"/>
                <a:ea typeface="Microsoft YaHei" pitchFamily="2"/>
                <a:cs typeface="Lucida Sans" pitchFamily="2"/>
              </a:rPr>
              <a:t>della</a:t>
            </a:r>
            <a:r>
              <a:rPr lang="it-IT" sz="2000" b="0" i="0" u="none" strike="noStrike" kern="1200" spc="0" dirty="0" smtClean="0">
                <a:ln>
                  <a:noFill/>
                </a:ln>
                <a:solidFill>
                  <a:srgbClr val="000000"/>
                </a:solidFill>
                <a:latin typeface="Calibri" pitchFamily="34"/>
                <a:ea typeface="Microsoft YaHei" pitchFamily="2"/>
                <a:cs typeface="Lucida Sans" pitchFamily="2"/>
              </a:rPr>
              <a:t> Lombardia</a:t>
            </a:r>
            <a:r>
              <a:rPr lang="it-IT" sz="2000" b="0" i="0" u="none" strike="noStrike" kern="1200" spc="0" baseline="0" dirty="0" smtClean="0">
                <a:ln>
                  <a:noFill/>
                </a:ln>
                <a:solidFill>
                  <a:srgbClr val="000000"/>
                </a:solidFill>
                <a:latin typeface="Calibri" pitchFamily="34"/>
                <a:ea typeface="Microsoft YaHei" pitchFamily="2"/>
                <a:cs typeface="Lucida Sans" pitchFamily="2"/>
              </a:rPr>
              <a:t>, </a:t>
            </a:r>
            <a:r>
              <a:rPr lang="it-IT" sz="2000" b="0" i="0" u="none" strike="noStrike" kern="1200" spc="0" baseline="0" dirty="0">
                <a:ln>
                  <a:noFill/>
                </a:ln>
                <a:solidFill>
                  <a:srgbClr val="000000"/>
                </a:solidFill>
                <a:latin typeface="Calibri" pitchFamily="34"/>
                <a:ea typeface="Microsoft YaHei" pitchFamily="2"/>
                <a:cs typeface="Lucida Sans" pitchFamily="2"/>
              </a:rPr>
              <a:t>mediamente, è stata rilevata (</a:t>
            </a:r>
            <a:r>
              <a:rPr lang="it-IT" sz="2000" b="0" i="0" u="none" strike="noStrike" kern="1200" spc="0" baseline="0" dirty="0" err="1">
                <a:ln>
                  <a:noFill/>
                </a:ln>
                <a:solidFill>
                  <a:srgbClr val="000000"/>
                </a:solidFill>
                <a:latin typeface="Calibri" pitchFamily="34"/>
                <a:ea typeface="Microsoft YaHei" pitchFamily="2"/>
                <a:cs typeface="Lucida Sans" pitchFamily="2"/>
              </a:rPr>
              <a:t>Mef-Sose</a:t>
            </a:r>
            <a:r>
              <a:rPr lang="it-IT" sz="2000" b="0" i="0" u="none" strike="noStrike" kern="1200" spc="0" baseline="0" dirty="0">
                <a:ln>
                  <a:noFill/>
                </a:ln>
                <a:solidFill>
                  <a:srgbClr val="000000"/>
                </a:solidFill>
                <a:latin typeface="Calibri" pitchFamily="34"/>
                <a:ea typeface="Microsoft YaHei" pitchFamily="2"/>
                <a:cs typeface="Lucida Sans" pitchFamily="2"/>
              </a:rPr>
              <a:t>) una capacità fiscale standard superiore a </a:t>
            </a:r>
            <a:r>
              <a:rPr lang="it-IT" sz="2000" b="0" i="0" u="none" strike="noStrike" kern="1200" spc="0" baseline="0" dirty="0" smtClean="0">
                <a:ln>
                  <a:noFill/>
                </a:ln>
                <a:solidFill>
                  <a:srgbClr val="000000"/>
                </a:solidFill>
                <a:latin typeface="Calibri" pitchFamily="34"/>
                <a:ea typeface="Microsoft YaHei" pitchFamily="2"/>
                <a:cs typeface="Lucida Sans" pitchFamily="2"/>
              </a:rPr>
              <a:t>640 </a:t>
            </a:r>
            <a:r>
              <a:rPr lang="it-IT" sz="2000" b="0" i="0" u="none" strike="noStrike" kern="1200" spc="0" baseline="0" dirty="0">
                <a:ln>
                  <a:noFill/>
                </a:ln>
                <a:solidFill>
                  <a:srgbClr val="000000"/>
                </a:solidFill>
                <a:latin typeface="Calibri" pitchFamily="34"/>
                <a:ea typeface="Microsoft YaHei" pitchFamily="2"/>
                <a:cs typeface="Lucida Sans" pitchFamily="2"/>
              </a:rPr>
              <a:t>euro, più alta della media nazionale di 604 euro.</a:t>
            </a:r>
          </a:p>
        </p:txBody>
      </p:sp>
      <p:sp>
        <p:nvSpPr>
          <p:cNvPr id="5" name="Rettangolo 5"/>
          <p:cNvSpPr/>
          <p:nvPr/>
        </p:nvSpPr>
        <p:spPr>
          <a:xfrm>
            <a:off x="2819520" y="1752479"/>
            <a:ext cx="8649360" cy="6476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1800" b="0" i="0" u="none" strike="noStrike" kern="1200" spc="0" baseline="0">
                <a:ln>
                  <a:noFill/>
                </a:ln>
                <a:solidFill>
                  <a:srgbClr val="000000"/>
                </a:solidFill>
                <a:latin typeface="Calibri" pitchFamily="18"/>
                <a:ea typeface="Microsoft YaHei" pitchFamily="2"/>
                <a:cs typeface="Lucida Sans" pitchFamily="2"/>
              </a:rPr>
              <a:t> </a:t>
            </a:r>
            <a:br>
              <a:rPr lang="it-IT" sz="1800" b="0" i="0" u="none" strike="noStrike" kern="1200" spc="0" baseline="0">
                <a:ln>
                  <a:noFill/>
                </a:ln>
                <a:solidFill>
                  <a:srgbClr val="000000"/>
                </a:solidFill>
                <a:latin typeface="Calibri" pitchFamily="18"/>
                <a:ea typeface="Microsoft YaHei" pitchFamily="2"/>
                <a:cs typeface="Lucida Sans" pitchFamily="2"/>
              </a:rPr>
            </a:br>
            <a:endParaRPr lang="it-IT" sz="1800" b="0" i="0" u="none" strike="noStrike" kern="1200" spc="0" baseline="0">
              <a:ln>
                <a:noFill/>
              </a:ln>
              <a:solidFill>
                <a:srgbClr val="000000"/>
              </a:solidFill>
              <a:latin typeface="Calibri" pitchFamily="18"/>
              <a:ea typeface="Microsoft YaHei" pitchFamily="2"/>
              <a:cs typeface="Lucida Sans" pitchFamily="2"/>
            </a:endParaRP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BBE0B628-D21B-4857-B597-CDBE171CD06E}" type="slidenum">
              <a:rPr/>
              <a:pPr marL="0" marR="0" lvl="0" indent="0" algn="l" rtl="0" hangingPunct="1">
                <a:lnSpc>
                  <a:spcPct val="100000"/>
                </a:lnSpc>
                <a:spcBef>
                  <a:spcPts val="0"/>
                </a:spcBef>
                <a:spcAft>
                  <a:spcPts val="0"/>
                </a:spcAft>
                <a:buNone/>
                <a:tabLst/>
              </a:pPr>
              <a:t>16</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68922935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2"/>
          <p:cNvSpPr/>
          <p:nvPr/>
        </p:nvSpPr>
        <p:spPr>
          <a:xfrm>
            <a:off x="609480" y="1752479"/>
            <a:ext cx="1811160"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b="0" i="0" u="none" strike="noStrike" kern="1200" spc="0" baseline="0">
                <a:ln>
                  <a:noFill/>
                </a:ln>
                <a:solidFill>
                  <a:srgbClr val="FFFFFF"/>
                </a:solidFill>
                <a:latin typeface="Calibri" pitchFamily="18"/>
                <a:ea typeface="Microsoft YaHei" pitchFamily="2"/>
                <a:cs typeface="Lucida Sans" pitchFamily="2"/>
              </a:rPr>
              <a:t>I dati sono molto indicativi  (per quanto riguarda il posizionamento della spesa) ma vanno usati con cautela, soprattutto per quanto riguarda  la spesa sociale, cui partecipano numerosi enti.</a:t>
            </a:r>
          </a:p>
        </p:txBody>
      </p:sp>
      <p:sp>
        <p:nvSpPr>
          <p:cNvPr id="3" name="Segnaposto contenuto 3"/>
          <p:cNvSpPr/>
          <p:nvPr/>
        </p:nvSpPr>
        <p:spPr>
          <a:xfrm>
            <a:off x="2485440" y="1776600"/>
            <a:ext cx="872352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SzPct val="45000"/>
              <a:tabLst/>
            </a:pPr>
            <a:r>
              <a:rPr lang="it-IT" sz="2000" b="0" i="0" u="none" strike="noStrike" kern="1200" spc="0" baseline="0" dirty="0">
                <a:ln>
                  <a:noFill/>
                </a:ln>
                <a:solidFill>
                  <a:srgbClr val="000000"/>
                </a:solidFill>
                <a:latin typeface="Calibri" pitchFamily="18"/>
                <a:ea typeface="Microsoft YaHei" pitchFamily="2"/>
                <a:cs typeface="Lucida Sans" pitchFamily="2"/>
              </a:rPr>
              <a:t>Le modalità di determinazione dei fabbisogni standard adottate dallo Stato non soddisfano pienamente tutti gli esperti e gli addetti ai lavori (parzialità delle informazioni rilevate, enfasi sugli aspetti quantitativi, ecc.).   </a:t>
            </a:r>
          </a:p>
          <a:p>
            <a:pPr marL="0" marR="0" lvl="0" indent="0" algn="l" rtl="0" hangingPunct="1">
              <a:lnSpc>
                <a:spcPct val="90000"/>
              </a:lnSpc>
              <a:spcBef>
                <a:spcPts val="1001"/>
              </a:spcBef>
              <a:spcAft>
                <a:spcPts val="0"/>
              </a:spcAft>
              <a:buSzPct val="45000"/>
              <a:tabLst/>
            </a:pPr>
            <a:r>
              <a:rPr lang="it-IT" sz="2000" b="1" i="0" u="none" strike="noStrike" kern="1200" spc="0" baseline="0" dirty="0">
                <a:ln>
                  <a:noFill/>
                </a:ln>
                <a:solidFill>
                  <a:srgbClr val="000000"/>
                </a:solidFill>
                <a:latin typeface="Calibri" pitchFamily="18"/>
                <a:ea typeface="Microsoft YaHei" pitchFamily="2"/>
                <a:cs typeface="Lucida Sans" pitchFamily="2"/>
              </a:rPr>
              <a:t>Occorre tuttavia notare che il sistema di variabili rilevate per il calcolo dei fabbisogni standard è molto ampio (prevede la rilevazione attraverso questionario di informazioni sui servizi prestati, quelli esternalizzati, le caratteristiche della popolazione, ecc.) e l’obiettivo del sistema stesso è stato di evitare che elementi occasionali portassero a distorsioni degli standard.</a:t>
            </a:r>
          </a:p>
          <a:p>
            <a:pPr marL="0" marR="0" lvl="0" indent="0" algn="l" rtl="0" hangingPunct="1">
              <a:lnSpc>
                <a:spcPct val="90000"/>
              </a:lnSpc>
              <a:spcBef>
                <a:spcPts val="1001"/>
              </a:spcBef>
              <a:spcAft>
                <a:spcPts val="0"/>
              </a:spcAft>
              <a:buSzPct val="45000"/>
              <a:tabLst/>
            </a:pPr>
            <a:r>
              <a:rPr lang="it-IT" sz="2000" b="0" i="0" u="none" strike="noStrike" kern="1200" spc="0" baseline="0" dirty="0">
                <a:ln>
                  <a:noFill/>
                </a:ln>
                <a:solidFill>
                  <a:srgbClr val="000000"/>
                </a:solidFill>
                <a:latin typeface="Calibri" pitchFamily="18"/>
                <a:ea typeface="Microsoft YaHei" pitchFamily="2"/>
                <a:cs typeface="Lucida Sans" pitchFamily="2"/>
              </a:rPr>
              <a:t>Inoltre,  fabbisogni standard e capacità fiscali standard sono, proprio in quanto stime, certamente imperfetti. I risultati raggiunti sono sicuramente da affinare e la stessa normativa permette di intervenire progressivamente in questo senso, in primo luogo attraverso gli aggiornamenti periodici dei dati di base</a:t>
            </a:r>
            <a:r>
              <a:rPr lang="it-IT" sz="2000" b="0" i="0" u="none" strike="noStrike" kern="1200" spc="0" baseline="0" dirty="0" smtClean="0">
                <a:ln>
                  <a:noFill/>
                </a:ln>
                <a:solidFill>
                  <a:srgbClr val="000000"/>
                </a:solidFill>
                <a:latin typeface="Calibri" pitchFamily="18"/>
                <a:ea typeface="Microsoft YaHei" pitchFamily="2"/>
                <a:cs typeface="Lucida Sans" pitchFamily="2"/>
              </a:rPr>
              <a:t>.</a:t>
            </a:r>
          </a:p>
          <a:p>
            <a:pPr marL="0" marR="0" lvl="0" indent="0" algn="l" rtl="0" hangingPunct="1">
              <a:lnSpc>
                <a:spcPct val="90000"/>
              </a:lnSpc>
              <a:spcBef>
                <a:spcPts val="1001"/>
              </a:spcBef>
              <a:spcAft>
                <a:spcPts val="0"/>
              </a:spcAft>
              <a:buSzPct val="45000"/>
              <a:tabLst/>
            </a:pPr>
            <a:endParaRPr lang="it-IT" sz="2000" b="0"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2000" b="0" i="0" u="none" strike="noStrike" kern="1200" spc="0" baseline="0" dirty="0">
                <a:ln>
                  <a:noFill/>
                </a:ln>
                <a:solidFill>
                  <a:srgbClr val="000000"/>
                </a:solidFill>
                <a:latin typeface="Calibri" pitchFamily="18"/>
                <a:ea typeface="Microsoft YaHei" pitchFamily="2"/>
                <a:cs typeface="Lucida Sans" pitchFamily="2"/>
              </a:rPr>
              <a:t> </a:t>
            </a:r>
          </a:p>
        </p:txBody>
      </p:sp>
      <p:sp>
        <p:nvSpPr>
          <p:cNvPr id="4" name="Rettangolo 5"/>
          <p:cNvSpPr/>
          <p:nvPr/>
        </p:nvSpPr>
        <p:spPr>
          <a:xfrm>
            <a:off x="2819520" y="1752479"/>
            <a:ext cx="8649360" cy="6476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1800" b="0" i="0" u="none" strike="noStrike" kern="1200" spc="0" baseline="0">
                <a:ln>
                  <a:noFill/>
                </a:ln>
                <a:solidFill>
                  <a:srgbClr val="000000"/>
                </a:solidFill>
                <a:latin typeface="Calibri" pitchFamily="18"/>
                <a:ea typeface="Microsoft YaHei" pitchFamily="2"/>
                <a:cs typeface="Lucida Sans" pitchFamily="2"/>
              </a:rPr>
              <a:t> </a:t>
            </a:r>
            <a:br>
              <a:rPr lang="it-IT" sz="1800" b="0" i="0" u="none" strike="noStrike" kern="1200" spc="0" baseline="0">
                <a:ln>
                  <a:noFill/>
                </a:ln>
                <a:solidFill>
                  <a:srgbClr val="000000"/>
                </a:solidFill>
                <a:latin typeface="Calibri" pitchFamily="18"/>
                <a:ea typeface="Microsoft YaHei" pitchFamily="2"/>
                <a:cs typeface="Lucida Sans" pitchFamily="2"/>
              </a:rPr>
            </a:br>
            <a:endParaRPr lang="it-IT" sz="1800" b="0" i="0" u="none" strike="noStrike" kern="1200" spc="0" baseline="0">
              <a:ln>
                <a:noFill/>
              </a:ln>
              <a:solidFill>
                <a:srgbClr val="000000"/>
              </a:solidFill>
              <a:latin typeface="Calibri" pitchFamily="18"/>
              <a:ea typeface="Microsoft YaHei" pitchFamily="2"/>
              <a:cs typeface="Lucida Sans" pitchFamily="2"/>
            </a:endParaRPr>
          </a:p>
        </p:txBody>
      </p:sp>
      <p:sp>
        <p:nvSpPr>
          <p:cNvPr id="5"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B96B1E97-6845-4ECA-8C74-62B468886E1A}" type="slidenum">
              <a:rPr/>
              <a:pPr marL="0" marR="0" lvl="0" indent="0" algn="l" rtl="0" hangingPunct="1">
                <a:lnSpc>
                  <a:spcPct val="100000"/>
                </a:lnSpc>
                <a:spcBef>
                  <a:spcPts val="0"/>
                </a:spcBef>
                <a:spcAft>
                  <a:spcPts val="0"/>
                </a:spcAft>
                <a:buNone/>
                <a:tabLst/>
              </a:pPr>
              <a:t>17</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6" name="Titolo 1"/>
          <p:cNvSpPr/>
          <p:nvPr/>
        </p:nvSpPr>
        <p:spPr>
          <a:xfrm>
            <a:off x="1186560" y="265680"/>
            <a:ext cx="807696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a:ln>
                  <a:noFill/>
                </a:ln>
                <a:solidFill>
                  <a:srgbClr val="000000"/>
                </a:solidFill>
                <a:latin typeface="Calibri" pitchFamily="34"/>
                <a:ea typeface="Microsoft YaHei" pitchFamily="2"/>
                <a:cs typeface="Lucida Sans" pitchFamily="2"/>
              </a:rPr>
              <a:t>Fabbisogni standard e capacità fiscale dei comuni/</a:t>
            </a:r>
          </a:p>
          <a:p>
            <a:pPr marL="0" marR="0" lvl="0" indent="0" algn="ctr" rtl="0" hangingPunct="1">
              <a:lnSpc>
                <a:spcPct val="90000"/>
              </a:lnSpc>
              <a:spcBef>
                <a:spcPts val="0"/>
              </a:spcBef>
              <a:spcAft>
                <a:spcPts val="0"/>
              </a:spcAft>
              <a:buNone/>
              <a:tabLst/>
            </a:pPr>
            <a:r>
              <a:rPr lang="it-IT" sz="2800" b="1" i="0" u="none" strike="noStrike" kern="0" spc="0" baseline="0">
                <a:ln>
                  <a:noFill/>
                </a:ln>
                <a:solidFill>
                  <a:srgbClr val="000000"/>
                </a:solidFill>
                <a:latin typeface="Calibri" pitchFamily="34"/>
                <a:ea typeface="Microsoft YaHei" pitchFamily="2"/>
                <a:cs typeface="Lucida Sans" pitchFamily="2"/>
              </a:rPr>
              <a:t>Una lettura critica</a:t>
            </a:r>
            <a:r>
              <a:rPr lang="it-IT" sz="2800" b="1" i="0" u="none" strike="noStrike" kern="1200" spc="0" baseline="0">
                <a:ln>
                  <a:noFill/>
                </a:ln>
                <a:solidFill>
                  <a:srgbClr val="000000"/>
                </a:solidFill>
                <a:latin typeface="Calibri" pitchFamily="34"/>
                <a:ea typeface="Microsoft YaHei" pitchFamily="2"/>
                <a:cs typeface="Lucida Sans" pitchFamily="2"/>
              </a:rPr>
              <a:t>   </a:t>
            </a:r>
          </a:p>
        </p:txBody>
      </p:sp>
    </p:spTree>
    <p:extLst>
      <p:ext uri="{BB962C8B-B14F-4D97-AF65-F5344CB8AC3E}">
        <p14:creationId xmlns="" xmlns:p14="http://schemas.microsoft.com/office/powerpoint/2010/main" val="41127164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551009"/>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 </a:t>
            </a:r>
          </a:p>
          <a:p>
            <a:endParaRPr lang="it-IT" sz="1600" dirty="0" smtClean="0">
              <a:solidFill>
                <a:schemeClr val="bg1"/>
              </a:solidFill>
            </a:endParaRPr>
          </a:p>
          <a:p>
            <a:r>
              <a:rPr lang="it-IT" sz="1600" dirty="0" smtClean="0">
                <a:solidFill>
                  <a:schemeClr val="bg1"/>
                </a:solidFill>
              </a:rPr>
              <a:t> Il problema dell’utilizzo dell’avanzo</a:t>
            </a:r>
          </a:p>
          <a:p>
            <a:endParaRPr lang="it-IT" sz="1600" dirty="0">
              <a:solidFill>
                <a:schemeClr val="bg1"/>
              </a:solidFill>
            </a:endParaRPr>
          </a:p>
          <a:p>
            <a:endParaRPr lang="it-IT" sz="1600" dirty="0" smtClean="0">
              <a:solidFill>
                <a:schemeClr val="bg1"/>
              </a:solidFill>
            </a:endParaRPr>
          </a:p>
          <a:p>
            <a:r>
              <a:rPr lang="it-IT" sz="1600" dirty="0" smtClean="0">
                <a:solidFill>
                  <a:schemeClr val="bg1"/>
                </a:solidFill>
              </a:rPr>
              <a:t>Per avere successo la negoziazione sociale dovrà occuparsi della programmazione sociale </a:t>
            </a:r>
          </a:p>
          <a:p>
            <a:endParaRPr lang="it-IT" sz="1600" dirty="0">
              <a:solidFill>
                <a:schemeClr val="bg1"/>
              </a:solidFill>
            </a:endParaRPr>
          </a:p>
          <a:p>
            <a:r>
              <a:rPr lang="it-IT" sz="1600" dirty="0" smtClean="0">
                <a:solidFill>
                  <a:schemeClr val="bg1"/>
                </a:solidFill>
              </a:rPr>
              <a:t>Il concetto e la misura del fabbisogno standard</a:t>
            </a:r>
          </a:p>
          <a:p>
            <a:r>
              <a:rPr lang="it-IT" sz="1600" dirty="0" smtClean="0">
                <a:solidFill>
                  <a:schemeClr val="bg1"/>
                </a:solidFill>
              </a:rPr>
              <a:t>È negoziabile?</a:t>
            </a:r>
            <a:endParaRPr lang="it-IT" sz="1600" dirty="0">
              <a:solidFill>
                <a:schemeClr val="bg1"/>
              </a:solidFill>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119" y="1160180"/>
            <a:ext cx="9642240" cy="547568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smtClean="0"/>
              <a:t> </a:t>
            </a:r>
          </a:p>
          <a:p>
            <a:r>
              <a:rPr lang="it-IT" sz="2400" dirty="0" smtClean="0"/>
              <a:t>Il patto di stabilità e il Saldo tra entrate e spese</a:t>
            </a:r>
          </a:p>
          <a:p>
            <a:endParaRPr lang="it-IT" sz="2400" dirty="0" smtClean="0"/>
          </a:p>
          <a:p>
            <a:r>
              <a:rPr lang="it-IT" sz="2400" dirty="0" smtClean="0"/>
              <a:t>Avanzo di amministrazione</a:t>
            </a:r>
          </a:p>
          <a:p>
            <a:endParaRPr lang="it-IT" sz="2400" dirty="0" smtClean="0"/>
          </a:p>
          <a:p>
            <a:r>
              <a:rPr lang="it-IT" sz="2400" dirty="0" smtClean="0"/>
              <a:t>Fabbisogni standard: le nuove regole per finanziare la spesa corrente</a:t>
            </a:r>
          </a:p>
          <a:p>
            <a:endParaRPr lang="it-IT" sz="2400" dirty="0"/>
          </a:p>
          <a:p>
            <a:r>
              <a:rPr lang="it-IT" sz="2400" dirty="0" smtClean="0"/>
              <a:t>Contabilità armonizzata: allineamento fra programmazione di bilancio e programmazione economica</a:t>
            </a:r>
          </a:p>
          <a:p>
            <a:endParaRPr lang="it-IT" sz="2400" dirty="0"/>
          </a:p>
          <a:p>
            <a:r>
              <a:rPr lang="it-IT" sz="2400" dirty="0" smtClean="0"/>
              <a:t>La spesa sociale: quale futuro per i piani di zona</a:t>
            </a:r>
          </a:p>
          <a:p>
            <a:endParaRPr lang="it-IT" sz="2400" dirty="0" smtClean="0"/>
          </a:p>
          <a:p>
            <a:r>
              <a:rPr lang="it-IT" sz="2400" dirty="0" smtClean="0"/>
              <a:t> </a:t>
            </a:r>
          </a:p>
          <a:p>
            <a:endParaRPr lang="it-IT" sz="3200" dirty="0"/>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Le prospettive </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312966016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dirty="0" smtClean="0"/>
              <a:t>L’analisi dei bilanci comunali. Cautela nell’esame dei dati</a:t>
            </a:r>
            <a:endParaRPr lang="it-IT" dirty="0"/>
          </a:p>
        </p:txBody>
      </p:sp>
      <p:sp>
        <p:nvSpPr>
          <p:cNvPr id="3" name="Segnaposto contenuto 2"/>
          <p:cNvSpPr txBox="1">
            <a:spLocks noGrp="1"/>
          </p:cNvSpPr>
          <p:nvPr>
            <p:ph type="body" idx="4294967295"/>
          </p:nvPr>
        </p:nvSpPr>
        <p:spPr>
          <a:xfrm>
            <a:off x="838080" y="1215342"/>
            <a:ext cx="10515240" cy="4945337"/>
          </a:xfrm>
        </p:spPr>
        <p:txBody>
          <a:bodyPr/>
          <a:lstStyle/>
          <a:p>
            <a:pPr lvl="0">
              <a:spcBef>
                <a:spcPts val="1001"/>
              </a:spcBef>
              <a:buNone/>
            </a:pPr>
            <a:r>
              <a:rPr lang="it-IT" sz="2000" dirty="0">
                <a:latin typeface="Calibri" pitchFamily="34"/>
              </a:rPr>
              <a:t>Negli ultimi anni il bilancio (previsione e consuntivo) dei Comuni si è trasformato, impoverendosi di dati e informazioni. Il fenomeno va posto in relazione con il forte ricorso dei Comuni alle esternalizzazioni di servizi </a:t>
            </a:r>
            <a:r>
              <a:rPr lang="it-IT" sz="2000" dirty="0" smtClean="0">
                <a:latin typeface="Calibri" pitchFamily="34"/>
              </a:rPr>
              <a:t>e con </a:t>
            </a:r>
            <a:r>
              <a:rPr lang="it-IT" sz="2000" dirty="0">
                <a:latin typeface="Calibri" pitchFamily="34"/>
              </a:rPr>
              <a:t>lo sviluppo </a:t>
            </a:r>
            <a:r>
              <a:rPr lang="it-IT" sz="2000" dirty="0" smtClean="0">
                <a:latin typeface="Calibri" pitchFamily="34"/>
              </a:rPr>
              <a:t>della </a:t>
            </a:r>
            <a:r>
              <a:rPr lang="it-IT" sz="2000" dirty="0">
                <a:latin typeface="Calibri" pitchFamily="34"/>
              </a:rPr>
              <a:t>gestione </a:t>
            </a:r>
            <a:r>
              <a:rPr lang="it-IT" sz="2000" dirty="0" smtClean="0">
                <a:latin typeface="Calibri" pitchFamily="34"/>
              </a:rPr>
              <a:t>associata; </a:t>
            </a:r>
            <a:r>
              <a:rPr lang="it-IT" sz="2000" dirty="0">
                <a:latin typeface="Calibri" pitchFamily="34"/>
              </a:rPr>
              <a:t>si tratta di fattori che determinano la fuoriuscita di risorse in entrata e in uscita dal </a:t>
            </a:r>
            <a:r>
              <a:rPr lang="it-IT" sz="2000" dirty="0" smtClean="0">
                <a:latin typeface="Calibri" pitchFamily="34"/>
              </a:rPr>
              <a:t>bilancio, </a:t>
            </a:r>
            <a:r>
              <a:rPr lang="it-IT" sz="2000" dirty="0">
                <a:latin typeface="Calibri" pitchFamily="34"/>
              </a:rPr>
              <a:t>oppure maggiori attribuzioni di risorse pubbliche a Comuni “capofila</a:t>
            </a:r>
            <a:r>
              <a:rPr lang="it-IT" sz="2000" dirty="0" smtClean="0">
                <a:latin typeface="Calibri" pitchFamily="34"/>
              </a:rPr>
              <a:t>”.</a:t>
            </a:r>
            <a:endParaRPr lang="it-IT" sz="2000" dirty="0">
              <a:latin typeface="Calibri" pitchFamily="34"/>
            </a:endParaRPr>
          </a:p>
          <a:p>
            <a:pPr lvl="0">
              <a:spcBef>
                <a:spcPts val="1001"/>
              </a:spcBef>
              <a:buNone/>
            </a:pPr>
            <a:r>
              <a:rPr lang="it-IT" sz="2000" dirty="0" smtClean="0">
                <a:latin typeface="Calibri" pitchFamily="34"/>
              </a:rPr>
              <a:t>Sotto </a:t>
            </a:r>
            <a:r>
              <a:rPr lang="it-IT" sz="2000" dirty="0">
                <a:latin typeface="Calibri" pitchFamily="34"/>
              </a:rPr>
              <a:t>il profilo della capacità esplicativa delle politiche di bilancio, la lettura dei documenti finanziari dei Comuni può perdere parte del suo valore. In conseguenza, </a:t>
            </a:r>
            <a:r>
              <a:rPr lang="it-IT" sz="2000" dirty="0" smtClean="0">
                <a:latin typeface="Calibri" pitchFamily="34"/>
              </a:rPr>
              <a:t>dati e </a:t>
            </a:r>
            <a:r>
              <a:rPr lang="it-IT" sz="2000" dirty="0">
                <a:latin typeface="Calibri" pitchFamily="34"/>
              </a:rPr>
              <a:t>indicatori di bilancio vanno utilizzati con molta prudenza e ad essi va attribuita soprattutto una funzione “segnaletica”.</a:t>
            </a:r>
          </a:p>
          <a:p>
            <a:pPr lvl="0">
              <a:spcBef>
                <a:spcPts val="1001"/>
              </a:spcBef>
              <a:buNone/>
            </a:pPr>
            <a:r>
              <a:rPr lang="it-IT" sz="2000" dirty="0">
                <a:latin typeface="Calibri" pitchFamily="34"/>
              </a:rPr>
              <a:t>Dal 2016 (dal 2015 per i comuni sperimentatori) i comuni saranno obbligati a fornire informazioni anche sulle società partecipate (il problema del raccordo tra contabilità finanziaria e contabilità economico-patrimoniale).</a:t>
            </a:r>
          </a:p>
          <a:p>
            <a:pPr lvl="0">
              <a:spcBef>
                <a:spcPts val="1001"/>
              </a:spcBef>
              <a:buNone/>
            </a:pPr>
            <a:r>
              <a:rPr lang="it-IT" sz="2000" dirty="0">
                <a:latin typeface="Calibri" pitchFamily="34"/>
              </a:rPr>
              <a:t>Un’ipotesi di ricerca: negli ultimi anni il comune holding ha conosciuto un forte sviluppo in termini di entrate e di spese. Qual è stato l’uso delle risorse? Quali ricadute per i cittadini e le infrastrutture?   </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86639D2B-A078-48BF-A9CD-5A6470A8DFF3}" type="slidenum">
              <a:rPr/>
              <a:pPr marL="0" marR="0" lvl="0" indent="0" algn="l" rtl="0" hangingPunct="1">
                <a:lnSpc>
                  <a:spcPct val="100000"/>
                </a:lnSpc>
                <a:spcBef>
                  <a:spcPts val="0"/>
                </a:spcBef>
                <a:spcAft>
                  <a:spcPts val="0"/>
                </a:spcAft>
                <a:buNone/>
                <a:tabLst/>
              </a:pPr>
              <a:t>19</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41517973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La legge di Stabilit</a:t>
            </a:r>
            <a:r>
              <a:rPr lang="it-IT" sz="2800" b="1" dirty="0" smtClean="0">
                <a:solidFill>
                  <a:srgbClr val="000000"/>
                </a:solidFill>
                <a:latin typeface="Calibri" pitchFamily="34"/>
                <a:ea typeface="Microsoft YaHei" pitchFamily="2"/>
                <a:cs typeface="Lucida Sans" pitchFamily="2"/>
              </a:rPr>
              <a:t>à, gli enti territoriali e la negoziazione sociale</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r>
              <a:rPr lang="it-IT" dirty="0" smtClean="0">
                <a:solidFill>
                  <a:srgbClr val="FFFFFF"/>
                </a:solidFill>
                <a:latin typeface="Calibri" pitchFamily="18"/>
                <a:ea typeface="Microsoft YaHei" pitchFamily="2"/>
                <a:cs typeface="Lucida Sans" pitchFamily="2"/>
              </a:rPr>
              <a:t>Il Patto di Stabilità è vicino al capolinea.</a:t>
            </a:r>
          </a:p>
          <a:p>
            <a:pPr marL="0" marR="0" lvl="0" indent="0" algn="l" rtl="0" hangingPunct="1">
              <a:lnSpc>
                <a:spcPct val="90000"/>
              </a:lnSpc>
              <a:spcBef>
                <a:spcPts val="1001"/>
              </a:spcBef>
              <a:spcAft>
                <a:spcPts val="0"/>
              </a:spcAft>
              <a:buNone/>
              <a:tabLst/>
            </a:pPr>
            <a:r>
              <a:rPr lang="it-IT" dirty="0" smtClean="0">
                <a:solidFill>
                  <a:srgbClr val="FFFFFF"/>
                </a:solidFill>
                <a:latin typeface="Calibri" pitchFamily="18"/>
                <a:ea typeface="Microsoft YaHei" pitchFamily="2"/>
                <a:cs typeface="Lucida Sans" pitchFamily="2"/>
              </a:rPr>
              <a:t>L’introduzione del pareggio di bilancio cambia le regole per le P.A.</a:t>
            </a:r>
          </a:p>
          <a:p>
            <a:pPr lvl="0">
              <a:lnSpc>
                <a:spcPct val="90000"/>
              </a:lnSpc>
              <a:spcBef>
                <a:spcPts val="1001"/>
              </a:spcBef>
            </a:pPr>
            <a:r>
              <a:rPr lang="it-IT" dirty="0">
                <a:solidFill>
                  <a:schemeClr val="bg1"/>
                </a:solidFill>
              </a:rPr>
              <a:t>Gli enti sottoposti a tale regola </a:t>
            </a:r>
            <a:r>
              <a:rPr lang="it-IT" dirty="0" smtClean="0">
                <a:solidFill>
                  <a:schemeClr val="bg1"/>
                </a:solidFill>
              </a:rPr>
              <a:t>sono </a:t>
            </a:r>
            <a:r>
              <a:rPr lang="it-IT" dirty="0">
                <a:solidFill>
                  <a:schemeClr val="bg1"/>
                </a:solidFill>
              </a:rPr>
              <a:t>individuati nella Legge 243/2012: Regioni, Comuni, Province, Città metropolitane, Regioni e Province autonome. </a:t>
            </a:r>
            <a:endParaRPr lang="it-IT" sz="1600" b="0" i="0" u="none" strike="noStrike" kern="1200" spc="0" dirty="0" smtClean="0">
              <a:ln>
                <a:noFill/>
              </a:ln>
              <a:solidFill>
                <a:schemeClr val="bg1"/>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b="0" i="0" u="none" strike="noStrike" kern="1200" spc="0" dirty="0" smtClean="0">
                <a:ln>
                  <a:noFill/>
                </a:ln>
                <a:solidFill>
                  <a:srgbClr val="FFFFFF"/>
                </a:solidFill>
                <a:latin typeface="Calibri" pitchFamily="18"/>
                <a:ea typeface="Microsoft YaHei" pitchFamily="2"/>
                <a:cs typeface="Lucida Sans" pitchFamily="2"/>
              </a:rPr>
              <a:t> </a:t>
            </a:r>
            <a:endParaRPr lang="it-IT" sz="1600" b="0" i="0" u="none" strike="noStrike" kern="1200" spc="0" baseline="0" dirty="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480" y="1828800"/>
            <a:ext cx="9642240" cy="459903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a:t>La contrattazione sociale con gli enti locali per il 2016 sarà influenzata in modo incisivo dalla nuova legge di Stabilità, in via di approvazione.  </a:t>
            </a:r>
          </a:p>
          <a:p>
            <a:endParaRPr lang="it-IT" sz="2400" dirty="0" smtClean="0"/>
          </a:p>
          <a:p>
            <a:r>
              <a:rPr lang="it-IT" sz="2400" dirty="0" smtClean="0"/>
              <a:t>In </a:t>
            </a:r>
            <a:r>
              <a:rPr lang="it-IT" sz="2400" dirty="0"/>
              <a:t>primo luogo, a seguito dell’introduzione del pareggio di bilancio in Costituzione (anche se l’effettività della norma è prevista nel 2018) è cambiato il tipo di apporto che gli enti locali forniranno alle politiche di risanamento e contenimento della spesa pubblica. </a:t>
            </a:r>
            <a:endParaRPr lang="it-IT" sz="2400" dirty="0" smtClean="0"/>
          </a:p>
          <a:p>
            <a:endParaRPr lang="it-IT" sz="2400" dirty="0"/>
          </a:p>
          <a:p>
            <a:r>
              <a:rPr lang="it-IT" sz="2400" b="1" dirty="0" smtClean="0"/>
              <a:t>Il </a:t>
            </a:r>
            <a:r>
              <a:rPr lang="it-IT" sz="2400" b="1" dirty="0"/>
              <a:t>Patto di Stabilità viene sostituito con un saldo non negativo tra entrate e spese finali basato sulla competenza</a:t>
            </a:r>
            <a:r>
              <a:rPr lang="it-IT" sz="2400" dirty="0"/>
              <a:t> (al netto delle voci relative all’accensione o al rimborso di prestiti) senza considerare la cassa e le partite correnti.</a:t>
            </a: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39EF392E-7FB1-4CF4-ADAC-83F344069CB7}" type="slidenum">
              <a:rPr/>
              <a:pPr marL="0" marR="0" lvl="0" indent="0" algn="l" rtl="0" hangingPunct="1">
                <a:lnSpc>
                  <a:spcPct val="100000"/>
                </a:lnSpc>
                <a:spcBef>
                  <a:spcPts val="0"/>
                </a:spcBef>
                <a:spcAft>
                  <a:spcPts val="0"/>
                </a:spcAft>
                <a:buNone/>
                <a:tabLst/>
              </a:pPr>
              <a:t>2</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91172508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a:ln>
                  <a:noFill/>
                </a:ln>
                <a:solidFill>
                  <a:srgbClr val="000000"/>
                </a:solidFill>
                <a:latin typeface="Calibri" pitchFamily="34"/>
                <a:ea typeface="Microsoft YaHei" pitchFamily="2"/>
                <a:cs typeface="Lucida Sans" pitchFamily="2"/>
              </a:rPr>
              <a:t>I consuntivi 2014 dei comuni </a:t>
            </a:r>
            <a:r>
              <a:rPr lang="it-IT" sz="2800" b="1" i="0" u="none" strike="noStrike" kern="1200" spc="0" baseline="0" dirty="0" smtClean="0">
                <a:ln>
                  <a:noFill/>
                </a:ln>
                <a:solidFill>
                  <a:srgbClr val="000000"/>
                </a:solidFill>
                <a:latin typeface="Calibri" pitchFamily="34"/>
                <a:ea typeface="Microsoft YaHei" pitchFamily="2"/>
                <a:cs typeface="Lucida Sans" pitchFamily="2"/>
              </a:rPr>
              <a:t>della Lombardia</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dirty="0" smtClean="0">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dirty="0" smtClean="0">
                <a:solidFill>
                  <a:srgbClr val="FFFFFF"/>
                </a:solidFill>
                <a:latin typeface="Calibri" pitchFamily="18"/>
                <a:ea typeface="Microsoft YaHei" pitchFamily="2"/>
                <a:cs typeface="Lucida Sans" pitchFamily="2"/>
              </a:rPr>
              <a:t>A fronte di una significativa crescita delle e</a:t>
            </a:r>
            <a:r>
              <a:rPr lang="it-IT" sz="1600" b="0" i="0" u="none" strike="noStrike" kern="1200" spc="0" baseline="0" dirty="0" smtClean="0">
                <a:ln>
                  <a:noFill/>
                </a:ln>
                <a:solidFill>
                  <a:srgbClr val="FFFFFF"/>
                </a:solidFill>
                <a:latin typeface="Calibri" pitchFamily="18"/>
                <a:ea typeface="Microsoft YaHei" pitchFamily="2"/>
                <a:cs typeface="Lucida Sans" pitchFamily="2"/>
              </a:rPr>
              <a:t>ntrate</a:t>
            </a:r>
            <a:r>
              <a:rPr lang="it-IT" sz="1600" b="0" i="0" u="none" strike="noStrike" kern="1200" spc="0" dirty="0" smtClean="0">
                <a:ln>
                  <a:noFill/>
                </a:ln>
                <a:solidFill>
                  <a:srgbClr val="FFFFFF"/>
                </a:solidFill>
                <a:latin typeface="Calibri" pitchFamily="18"/>
                <a:ea typeface="Microsoft YaHei" pitchFamily="2"/>
                <a:cs typeface="Lucida Sans" pitchFamily="2"/>
              </a:rPr>
              <a:t> correnti si rileva un lieve aumento delle spese</a:t>
            </a:r>
          </a:p>
          <a:p>
            <a:pPr marL="0" marR="0" lvl="0" indent="0" algn="l" rtl="0" hangingPunct="1">
              <a:lnSpc>
                <a:spcPct val="90000"/>
              </a:lnSpc>
              <a:spcBef>
                <a:spcPts val="1001"/>
              </a:spcBef>
              <a:spcAft>
                <a:spcPts val="0"/>
              </a:spcAft>
              <a:buNone/>
              <a:tabLst/>
            </a:pPr>
            <a:r>
              <a:rPr lang="it-IT" sz="1600" b="0" i="0" u="none" strike="noStrike" kern="1200" spc="0" dirty="0" smtClean="0">
                <a:ln>
                  <a:noFill/>
                </a:ln>
                <a:solidFill>
                  <a:srgbClr val="FFFFFF"/>
                </a:solidFill>
                <a:latin typeface="Calibri" pitchFamily="18"/>
                <a:ea typeface="Microsoft YaHei" pitchFamily="2"/>
                <a:cs typeface="Lucida Sans" pitchFamily="2"/>
              </a:rPr>
              <a:t> </a:t>
            </a:r>
          </a:p>
          <a:p>
            <a:pPr marL="0" marR="0" lvl="0" indent="0" algn="l" rtl="0" hangingPunct="1">
              <a:lnSpc>
                <a:spcPct val="90000"/>
              </a:lnSpc>
              <a:spcBef>
                <a:spcPts val="1001"/>
              </a:spcBef>
              <a:spcAft>
                <a:spcPts val="0"/>
              </a:spcAft>
              <a:buNone/>
              <a:tabLst/>
            </a:pPr>
            <a:r>
              <a:rPr lang="it-IT" sz="1600" dirty="0" smtClean="0">
                <a:solidFill>
                  <a:srgbClr val="FFFFFF"/>
                </a:solidFill>
                <a:latin typeface="Calibri" pitchFamily="18"/>
                <a:ea typeface="Microsoft YaHei" pitchFamily="2"/>
                <a:cs typeface="Lucida Sans" pitchFamily="2"/>
              </a:rPr>
              <a:t>Un surplus di entrate molto elevato. </a:t>
            </a:r>
            <a:endParaRPr lang="it-IT" sz="1600" b="0" i="0" u="none" strike="noStrike" kern="1200" spc="0" dirty="0" smtClean="0">
              <a:ln>
                <a:noFill/>
              </a:ln>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b="0" i="0" u="none" strike="noStrike" kern="1200" spc="0" dirty="0" smtClean="0">
                <a:ln>
                  <a:noFill/>
                </a:ln>
                <a:solidFill>
                  <a:srgbClr val="FFFFFF"/>
                </a:solidFill>
                <a:latin typeface="Calibri" pitchFamily="18"/>
                <a:ea typeface="Microsoft YaHei" pitchFamily="2"/>
                <a:cs typeface="Lucida Sans" pitchFamily="2"/>
              </a:rPr>
              <a:t> </a:t>
            </a:r>
            <a:endParaRPr lang="it-IT" sz="1600" b="0" i="0" u="none" strike="noStrike" kern="1200" spc="0" baseline="0" dirty="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480" y="1828800"/>
            <a:ext cx="9642240" cy="447425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pPr>
            <a:r>
              <a:rPr lang="it-IT" sz="2000" b="0" i="0" u="none" strike="noStrike" kern="1200" spc="0" baseline="0" dirty="0">
                <a:ln>
                  <a:noFill/>
                </a:ln>
                <a:solidFill>
                  <a:srgbClr val="000000"/>
                </a:solidFill>
                <a:latin typeface="Calibri" pitchFamily="18"/>
                <a:ea typeface="Microsoft YaHei" pitchFamily="2"/>
                <a:cs typeface="Times New Roman" pitchFamily="18"/>
              </a:rPr>
              <a:t>Calcolate sui comuni che hanno consegnato entro il 31 agosto il certificato di conto consuntivo al ministero dell’Interno, </a:t>
            </a:r>
            <a:r>
              <a:rPr lang="it-IT" sz="2000" b="1" i="0" u="none" strike="noStrike" kern="1200" spc="0" baseline="0" dirty="0">
                <a:ln>
                  <a:noFill/>
                </a:ln>
                <a:solidFill>
                  <a:srgbClr val="000000"/>
                </a:solidFill>
                <a:latin typeface="Calibri" pitchFamily="18"/>
                <a:ea typeface="Microsoft YaHei" pitchFamily="2"/>
                <a:cs typeface="Times New Roman" pitchFamily="18"/>
              </a:rPr>
              <a:t>le spese correnti dei comuni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lombardi </a:t>
            </a:r>
            <a:r>
              <a:rPr lang="it-IT" sz="2000" b="0" i="0" u="none" strike="noStrike" kern="1200" spc="0" baseline="0" dirty="0">
                <a:ln>
                  <a:noFill/>
                </a:ln>
                <a:solidFill>
                  <a:srgbClr val="000000"/>
                </a:solidFill>
                <a:latin typeface="Calibri" pitchFamily="18"/>
                <a:ea typeface="Microsoft YaHei" pitchFamily="2"/>
                <a:cs typeface="Times New Roman" pitchFamily="18"/>
              </a:rPr>
              <a:t>registrano nell’ultimo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quadriennio (2011-2014) un</a:t>
            </a:r>
            <a:r>
              <a:rPr lang="it-IT" sz="2000" b="0" i="0" u="none" strike="noStrike" kern="1200" spc="0" dirty="0" smtClean="0">
                <a:ln>
                  <a:noFill/>
                </a:ln>
                <a:solidFill>
                  <a:srgbClr val="000000"/>
                </a:solidFill>
                <a:latin typeface="Calibri" pitchFamily="18"/>
                <a:ea typeface="Microsoft YaHei" pitchFamily="2"/>
                <a:cs typeface="Times New Roman" pitchFamily="18"/>
              </a:rPr>
              <a:t> lieve aumento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(+1,6%, </a:t>
            </a:r>
            <a:r>
              <a:rPr lang="it-IT" sz="2000" b="0" i="0" u="none" strike="noStrike" kern="1200" spc="0" baseline="0" dirty="0">
                <a:ln>
                  <a:noFill/>
                </a:ln>
                <a:solidFill>
                  <a:srgbClr val="000000"/>
                </a:solidFill>
                <a:latin typeface="Calibri" pitchFamily="18"/>
                <a:ea typeface="Microsoft YaHei" pitchFamily="2"/>
                <a:cs typeface="Times New Roman" pitchFamily="18"/>
              </a:rPr>
              <a:t>da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7,8 miliardi di euro del</a:t>
            </a:r>
            <a:r>
              <a:rPr lang="it-IT" sz="2000" b="0" i="0" u="none" strike="noStrike" kern="1200" spc="0" dirty="0" smtClean="0">
                <a:ln>
                  <a:noFill/>
                </a:ln>
                <a:solidFill>
                  <a:srgbClr val="000000"/>
                </a:solidFill>
                <a:latin typeface="Calibri" pitchFamily="18"/>
                <a:ea typeface="Microsoft YaHei" pitchFamily="2"/>
                <a:cs typeface="Times New Roman" pitchFamily="18"/>
              </a:rPr>
              <a:t> 2011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a circa 8 miliardi del </a:t>
            </a:r>
            <a:r>
              <a:rPr lang="it-IT" sz="2000" b="0" i="0" u="none" strike="noStrike" kern="1200" spc="0" baseline="0" dirty="0">
                <a:ln>
                  <a:noFill/>
                </a:ln>
                <a:solidFill>
                  <a:srgbClr val="000000"/>
                </a:solidFill>
                <a:latin typeface="Calibri" pitchFamily="18"/>
                <a:ea typeface="Microsoft YaHei" pitchFamily="2"/>
                <a:cs typeface="Times New Roman" pitchFamily="18"/>
              </a:rPr>
              <a:t>2014), cui corrisponde </a:t>
            </a:r>
            <a:r>
              <a:rPr lang="it-IT" sz="2000" b="1" i="0" u="none" strike="noStrike" kern="1200" spc="0" baseline="0" dirty="0">
                <a:ln>
                  <a:noFill/>
                </a:ln>
                <a:solidFill>
                  <a:srgbClr val="000000"/>
                </a:solidFill>
                <a:latin typeface="Calibri" pitchFamily="18"/>
                <a:ea typeface="Microsoft YaHei" pitchFamily="2"/>
                <a:cs typeface="Times New Roman" pitchFamily="18"/>
              </a:rPr>
              <a:t> il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9,5% </a:t>
            </a:r>
            <a:r>
              <a:rPr lang="it-IT" sz="2000" b="1" i="0" u="none" strike="noStrike" kern="1200" spc="0" baseline="0" dirty="0">
                <a:ln>
                  <a:noFill/>
                </a:ln>
                <a:solidFill>
                  <a:srgbClr val="000000"/>
                </a:solidFill>
                <a:latin typeface="Calibri" pitchFamily="18"/>
                <a:ea typeface="Microsoft YaHei" pitchFamily="2"/>
                <a:cs typeface="Times New Roman" pitchFamily="18"/>
              </a:rPr>
              <a:t>registrato tra le entrate correnti</a:t>
            </a:r>
            <a:r>
              <a:rPr lang="it-IT" sz="2000" b="0" i="0" u="none" strike="noStrike" kern="1200" spc="0" baseline="0" dirty="0">
                <a:ln>
                  <a:noFill/>
                </a:ln>
                <a:solidFill>
                  <a:srgbClr val="000000"/>
                </a:solidFill>
                <a:latin typeface="Calibri" pitchFamily="18"/>
                <a:ea typeface="Microsoft YaHei" pitchFamily="2"/>
                <a:cs typeface="Times New Roman" pitchFamily="18"/>
              </a:rPr>
              <a:t> (da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8,2 </a:t>
            </a:r>
            <a:r>
              <a:rPr lang="it-IT" sz="2000" b="0" i="0" u="none" strike="noStrike" kern="1200" spc="0" baseline="0" dirty="0">
                <a:ln>
                  <a:noFill/>
                </a:ln>
                <a:solidFill>
                  <a:srgbClr val="000000"/>
                </a:solidFill>
                <a:latin typeface="Calibri" pitchFamily="18"/>
                <a:ea typeface="Microsoft YaHei" pitchFamily="2"/>
                <a:cs typeface="Times New Roman" pitchFamily="18"/>
              </a:rPr>
              <a:t>miliardi del 2012 ai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circa 9 </a:t>
            </a:r>
            <a:r>
              <a:rPr lang="it-IT" sz="2000" b="0" i="0" u="none" strike="noStrike" kern="1200" spc="0" baseline="0" dirty="0">
                <a:ln>
                  <a:noFill/>
                </a:ln>
                <a:solidFill>
                  <a:srgbClr val="000000"/>
                </a:solidFill>
                <a:latin typeface="Calibri" pitchFamily="18"/>
                <a:ea typeface="Microsoft YaHei" pitchFamily="2"/>
                <a:cs typeface="Times New Roman" pitchFamily="18"/>
              </a:rPr>
              <a:t>miliardi del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2014).</a:t>
            </a: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pP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smtClean="0">
                <a:ln>
                  <a:noFill/>
                </a:ln>
                <a:solidFill>
                  <a:srgbClr val="000000"/>
                </a:solidFill>
                <a:latin typeface="Calibri" pitchFamily="18"/>
                <a:ea typeface="Microsoft YaHei" pitchFamily="2"/>
                <a:cs typeface="Times New Roman" pitchFamily="18"/>
              </a:rPr>
              <a:t>Probabilmente </a:t>
            </a:r>
            <a:r>
              <a:rPr lang="it-IT" sz="2000" b="0" i="0" u="none" strike="noStrike" kern="1200" spc="0" baseline="0" dirty="0">
                <a:ln>
                  <a:noFill/>
                </a:ln>
                <a:solidFill>
                  <a:srgbClr val="000000"/>
                </a:solidFill>
                <a:latin typeface="Calibri" pitchFamily="18"/>
                <a:ea typeface="Microsoft YaHei" pitchFamily="2"/>
                <a:cs typeface="Times New Roman" pitchFamily="18"/>
              </a:rPr>
              <a:t>la dinamica poco sostenuta delle spese correnti va messa in relazione anche con gli atteggiamenti prudenziali dei comuni sorti a metà 2014  a seguito dell’approvazione del cosiddetto decreto Del Rio (</a:t>
            </a:r>
            <a:r>
              <a:rPr lang="it-IT" sz="2000" b="0" i="0" u="none" strike="noStrike" kern="1200" spc="0" baseline="0" dirty="0" err="1">
                <a:ln>
                  <a:noFill/>
                </a:ln>
                <a:solidFill>
                  <a:srgbClr val="000000"/>
                </a:solidFill>
                <a:latin typeface="Calibri" pitchFamily="18"/>
                <a:ea typeface="Microsoft YaHei" pitchFamily="2"/>
                <a:cs typeface="Times New Roman" pitchFamily="18"/>
              </a:rPr>
              <a:t>riaccertamento</a:t>
            </a:r>
            <a:r>
              <a:rPr lang="it-IT" sz="2000" b="0" i="0" u="none" strike="noStrike" kern="1200" spc="0" baseline="0" dirty="0">
                <a:ln>
                  <a:noFill/>
                </a:ln>
                <a:solidFill>
                  <a:srgbClr val="000000"/>
                </a:solidFill>
                <a:latin typeface="Calibri" pitchFamily="18"/>
                <a:ea typeface="Microsoft YaHei" pitchFamily="2"/>
                <a:cs typeface="Times New Roman" pitchFamily="18"/>
              </a:rPr>
              <a:t> straordinario dei residui in bilancio).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Tuttavia </a:t>
            </a:r>
            <a:r>
              <a:rPr lang="it-IT" sz="2000" b="0" i="0" u="none" strike="noStrike" kern="1200" spc="0" baseline="0" dirty="0">
                <a:ln>
                  <a:noFill/>
                </a:ln>
                <a:solidFill>
                  <a:srgbClr val="000000"/>
                </a:solidFill>
                <a:latin typeface="Calibri" pitchFamily="18"/>
                <a:ea typeface="Microsoft YaHei" pitchFamily="2"/>
                <a:cs typeface="Times New Roman" pitchFamily="18"/>
              </a:rPr>
              <a:t>le amministrazioni comunali, nonostante le operazioni di </a:t>
            </a:r>
            <a:r>
              <a:rPr lang="it-IT" sz="2000" b="0" i="0" u="none" strike="noStrike" kern="1200" spc="0" baseline="0" dirty="0" err="1">
                <a:ln>
                  <a:noFill/>
                </a:ln>
                <a:solidFill>
                  <a:srgbClr val="000000"/>
                </a:solidFill>
                <a:latin typeface="Calibri" pitchFamily="18"/>
                <a:ea typeface="Microsoft YaHei" pitchFamily="2"/>
                <a:cs typeface="Times New Roman" pitchFamily="18"/>
              </a:rPr>
              <a:t>riaccertamento</a:t>
            </a:r>
            <a:r>
              <a:rPr lang="it-IT" sz="2000" b="0" i="0" u="none" strike="noStrike" kern="1200" spc="0" baseline="0" dirty="0">
                <a:ln>
                  <a:noFill/>
                </a:ln>
                <a:solidFill>
                  <a:srgbClr val="000000"/>
                </a:solidFill>
                <a:latin typeface="Calibri" pitchFamily="18"/>
                <a:ea typeface="Microsoft YaHei" pitchFamily="2"/>
                <a:cs typeface="Times New Roman" pitchFamily="18"/>
              </a:rPr>
              <a:t> attivate per l’approvazione dei consuntivi 2014, </a:t>
            </a:r>
            <a:r>
              <a:rPr lang="it-IT" sz="2000" b="1" i="0" u="none" strike="noStrike" kern="1200" spc="0" baseline="0" dirty="0">
                <a:ln>
                  <a:noFill/>
                </a:ln>
                <a:solidFill>
                  <a:srgbClr val="000000"/>
                </a:solidFill>
                <a:latin typeface="Calibri" pitchFamily="18"/>
                <a:ea typeface="Microsoft YaHei" pitchFamily="2"/>
                <a:cs typeface="Times New Roman" pitchFamily="18"/>
              </a:rPr>
              <a:t>continuano a dichiarare avanzi di amministrazione cospicui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(388 euro </a:t>
            </a:r>
            <a:r>
              <a:rPr lang="it-IT" sz="2000" b="1" i="0" u="none" strike="noStrike" kern="1200" spc="0" baseline="0" dirty="0">
                <a:ln>
                  <a:noFill/>
                </a:ln>
                <a:solidFill>
                  <a:srgbClr val="000000"/>
                </a:solidFill>
                <a:latin typeface="Calibri" pitchFamily="18"/>
                <a:ea typeface="Microsoft YaHei" pitchFamily="2"/>
                <a:cs typeface="Times New Roman" pitchFamily="18"/>
              </a:rPr>
              <a:t>pro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capite, </a:t>
            </a:r>
            <a:r>
              <a:rPr lang="it-IT" sz="2000" b="1" i="0" u="none" strike="noStrike" kern="1200" spc="0" dirty="0" smtClean="0">
                <a:ln>
                  <a:noFill/>
                </a:ln>
                <a:solidFill>
                  <a:srgbClr val="000000"/>
                </a:solidFill>
                <a:latin typeface="Calibri" pitchFamily="18"/>
                <a:ea typeface="Microsoft YaHei" pitchFamily="2"/>
                <a:cs typeface="Times New Roman" pitchFamily="18"/>
              </a:rPr>
              <a:t>il doppio dei 191 registrati in Veneto</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 che costituiscono addirittura il 38,4% delle</a:t>
            </a:r>
            <a:r>
              <a:rPr lang="it-IT" sz="2000" b="1" i="0" u="none" strike="noStrike" kern="1200" spc="0" dirty="0" smtClean="0">
                <a:ln>
                  <a:noFill/>
                </a:ln>
                <a:solidFill>
                  <a:srgbClr val="000000"/>
                </a:solidFill>
                <a:latin typeface="Calibri" pitchFamily="18"/>
                <a:ea typeface="Microsoft YaHei" pitchFamily="2"/>
                <a:cs typeface="Times New Roman" pitchFamily="18"/>
              </a:rPr>
              <a:t> entrate correnti.</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(surplus</a:t>
            </a:r>
            <a:r>
              <a:rPr lang="it-IT" sz="2000" b="1" i="0" u="none" strike="noStrike" kern="1200" spc="0" dirty="0" smtClean="0">
                <a:ln>
                  <a:noFill/>
                </a:ln>
                <a:solidFill>
                  <a:srgbClr val="000000"/>
                </a:solidFill>
                <a:latin typeface="Calibri" pitchFamily="18"/>
                <a:ea typeface="Microsoft YaHei" pitchFamily="2"/>
                <a:cs typeface="Times New Roman" pitchFamily="18"/>
              </a:rPr>
              <a:t> di entrate non utilizzate).</a:t>
            </a:r>
          </a:p>
          <a:p>
            <a:pPr lvl="0" hangingPunct="0">
              <a:defRPr>
                <a:cs typeface="Times New Roman" pitchFamily="18"/>
              </a:defRPr>
            </a:pPr>
            <a:r>
              <a:rPr lang="it-IT" dirty="0"/>
              <a:t>http://www.iresluciamorosini.it/Banche_Dati_Lombardia/bilanci_lombardia/</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  </a:t>
            </a: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39EF392E-7FB1-4CF4-ADAC-83F344069CB7}" type="slidenum">
              <a:rPr/>
              <a:pPr marL="0" marR="0" lvl="0" indent="0" algn="l" rtl="0" hangingPunct="1">
                <a:lnSpc>
                  <a:spcPct val="100000"/>
                </a:lnSpc>
                <a:spcBef>
                  <a:spcPts val="0"/>
                </a:spcBef>
                <a:spcAft>
                  <a:spcPts val="0"/>
                </a:spcAft>
                <a:buNone/>
                <a:tabLst/>
              </a:pPr>
              <a:t>20</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329130984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881158" y="500042"/>
            <a:ext cx="8215370" cy="369332"/>
          </a:xfrm>
          <a:prstGeom prst="rect">
            <a:avLst/>
          </a:prstGeom>
          <a:noFill/>
        </p:spPr>
        <p:txBody>
          <a:bodyPr wrap="square" rtlCol="0">
            <a:spAutoFit/>
          </a:bodyPr>
          <a:lstStyle/>
          <a:p>
            <a:endParaRPr lang="it-IT" dirty="0"/>
          </a:p>
        </p:txBody>
      </p:sp>
      <p:sp>
        <p:nvSpPr>
          <p:cNvPr id="6" name="CasellaDiTesto 5"/>
          <p:cNvSpPr txBox="1"/>
          <p:nvPr/>
        </p:nvSpPr>
        <p:spPr>
          <a:xfrm>
            <a:off x="1881158" y="6286521"/>
            <a:ext cx="4786346" cy="246221"/>
          </a:xfrm>
          <a:prstGeom prst="rect">
            <a:avLst/>
          </a:prstGeom>
          <a:noFill/>
        </p:spPr>
        <p:txBody>
          <a:bodyPr wrap="square" rtlCol="0">
            <a:spAutoFit/>
          </a:bodyPr>
          <a:lstStyle/>
          <a:p>
            <a:r>
              <a:rPr lang="it-IT" sz="1000" b="1" dirty="0"/>
              <a:t>Fonte dati: Finanza locale del Ministero dell’Interno</a:t>
            </a:r>
          </a:p>
        </p:txBody>
      </p:sp>
      <p:graphicFrame>
        <p:nvGraphicFramePr>
          <p:cNvPr id="8" name="Tabella 7"/>
          <p:cNvGraphicFramePr>
            <a:graphicFrameLocks noGrp="1"/>
          </p:cNvGraphicFramePr>
          <p:nvPr/>
        </p:nvGraphicFramePr>
        <p:xfrm>
          <a:off x="1952597" y="1000109"/>
          <a:ext cx="8358247" cy="5113873"/>
        </p:xfrm>
        <a:graphic>
          <a:graphicData uri="http://schemas.openxmlformats.org/drawingml/2006/table">
            <a:tbl>
              <a:tblPr/>
              <a:tblGrid>
                <a:gridCol w="2048817">
                  <a:extLst>
                    <a:ext uri="{9D8B030D-6E8A-4147-A177-3AD203B41FA5}">
                      <a16:colId xmlns="" xmlns:a16="http://schemas.microsoft.com/office/drawing/2014/main" val="20000"/>
                    </a:ext>
                  </a:extLst>
                </a:gridCol>
                <a:gridCol w="1070974">
                  <a:extLst>
                    <a:ext uri="{9D8B030D-6E8A-4147-A177-3AD203B41FA5}">
                      <a16:colId xmlns="" xmlns:a16="http://schemas.microsoft.com/office/drawing/2014/main" val="20001"/>
                    </a:ext>
                  </a:extLst>
                </a:gridCol>
                <a:gridCol w="1338717">
                  <a:extLst>
                    <a:ext uri="{9D8B030D-6E8A-4147-A177-3AD203B41FA5}">
                      <a16:colId xmlns="" xmlns:a16="http://schemas.microsoft.com/office/drawing/2014/main" val="20002"/>
                    </a:ext>
                  </a:extLst>
                </a:gridCol>
                <a:gridCol w="1303794">
                  <a:extLst>
                    <a:ext uri="{9D8B030D-6E8A-4147-A177-3AD203B41FA5}">
                      <a16:colId xmlns="" xmlns:a16="http://schemas.microsoft.com/office/drawing/2014/main" val="20003"/>
                    </a:ext>
                  </a:extLst>
                </a:gridCol>
                <a:gridCol w="1303794">
                  <a:extLst>
                    <a:ext uri="{9D8B030D-6E8A-4147-A177-3AD203B41FA5}">
                      <a16:colId xmlns="" xmlns:a16="http://schemas.microsoft.com/office/drawing/2014/main" val="20004"/>
                    </a:ext>
                  </a:extLst>
                </a:gridCol>
                <a:gridCol w="1292151">
                  <a:extLst>
                    <a:ext uri="{9D8B030D-6E8A-4147-A177-3AD203B41FA5}">
                      <a16:colId xmlns="" xmlns:a16="http://schemas.microsoft.com/office/drawing/2014/main" val="20005"/>
                    </a:ext>
                  </a:extLst>
                </a:gridCol>
              </a:tblGrid>
              <a:tr h="677333">
                <a:tc>
                  <a:txBody>
                    <a:bodyPr/>
                    <a:lstStyle/>
                    <a:p>
                      <a:pPr algn="l" fontAlgn="ctr"/>
                      <a:r>
                        <a:rPr lang="it-IT" sz="1400" b="1" i="0" u="none" strike="noStrike" dirty="0">
                          <a:solidFill>
                            <a:srgbClr val="000000"/>
                          </a:solidFill>
                          <a:latin typeface="Calibri"/>
                        </a:rPr>
                        <a:t>Comune</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err="1">
                          <a:solidFill>
                            <a:srgbClr val="000000"/>
                          </a:solidFill>
                          <a:latin typeface="Calibri"/>
                        </a:rPr>
                        <a:t>N°</a:t>
                      </a:r>
                      <a:r>
                        <a:rPr lang="it-IT" sz="1400" b="1" i="0" u="none" strike="noStrike" dirty="0">
                          <a:solidFill>
                            <a:srgbClr val="000000"/>
                          </a:solidFill>
                          <a:latin typeface="Calibri"/>
                        </a:rPr>
                        <a:t> abitanti</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Fondo di cassa al 1° gennaio 2014</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Risultato di amministrazione</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Non vincolato</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 non vincolato su risultato di amministrazione</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333">
                <a:tc>
                  <a:txBody>
                    <a:bodyPr/>
                    <a:lstStyle/>
                    <a:p>
                      <a:pPr algn="l" fontAlgn="b"/>
                      <a:r>
                        <a:rPr lang="it-IT" sz="1400" b="0" i="0" u="none" strike="noStrike">
                          <a:solidFill>
                            <a:srgbClr val="000000"/>
                          </a:solidFill>
                          <a:latin typeface="Calibri"/>
                        </a:rPr>
                        <a:t>MILANO</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333333"/>
                          </a:solidFill>
                          <a:latin typeface="Calibri"/>
                        </a:rPr>
                        <a:t>1.337.155</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dirty="0">
                          <a:solidFill>
                            <a:srgbClr val="000000"/>
                          </a:solidFill>
                          <a:latin typeface="Calibri"/>
                        </a:rPr>
                        <a:t>790.333.731,51</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000000"/>
                          </a:solidFill>
                          <a:latin typeface="Calibri"/>
                        </a:rPr>
                        <a:t>1.733.867.928,70</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000000"/>
                          </a:solidFill>
                          <a:latin typeface="Calibri"/>
                        </a:rPr>
                        <a:t>156.548.397,38</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000000"/>
                          </a:solidFill>
                          <a:latin typeface="Calibri"/>
                        </a:rPr>
                        <a:t>9,0%</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333">
                <a:tc>
                  <a:txBody>
                    <a:bodyPr/>
                    <a:lstStyle/>
                    <a:p>
                      <a:pPr algn="l" fontAlgn="b"/>
                      <a:r>
                        <a:rPr lang="it-IT" sz="1400" b="0" i="0" u="none" strike="noStrike">
                          <a:solidFill>
                            <a:srgbClr val="000000"/>
                          </a:solidFill>
                          <a:latin typeface="Calibri"/>
                        </a:rPr>
                        <a:t>BRESCIA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196.058</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32.360.102,86</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64.861.420,98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0,00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0,0%</a:t>
                      </a:r>
                    </a:p>
                  </a:txBody>
                  <a:tcPr marL="8467" marR="8467" marT="8467" marB="0" anchor="b">
                    <a:lnL>
                      <a:noFill/>
                    </a:lnL>
                    <a:lnR>
                      <a:noFill/>
                    </a:lnR>
                    <a:lnT>
                      <a:noFill/>
                    </a:lnT>
                    <a:lnB>
                      <a:noFill/>
                    </a:lnB>
                  </a:tcPr>
                </a:tc>
                <a:extLst>
                  <a:ext uri="{0D108BD9-81ED-4DB2-BD59-A6C34878D82A}">
                    <a16:rowId xmlns="" xmlns:a16="http://schemas.microsoft.com/office/drawing/2014/main" val="10002"/>
                  </a:ext>
                </a:extLst>
              </a:tr>
              <a:tr h="169333">
                <a:tc>
                  <a:txBody>
                    <a:bodyPr/>
                    <a:lstStyle/>
                    <a:p>
                      <a:pPr algn="l" fontAlgn="b"/>
                      <a:r>
                        <a:rPr lang="it-IT" sz="1400" b="0" i="0" u="none" strike="noStrike">
                          <a:solidFill>
                            <a:srgbClr val="000000"/>
                          </a:solidFill>
                          <a:latin typeface="Calibri"/>
                        </a:rPr>
                        <a:t>MONZA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122.367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16.286.618,90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20.769.208,30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2.658.528,47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12,8%</a:t>
                      </a:r>
                    </a:p>
                  </a:txBody>
                  <a:tcPr marL="8467" marR="8467" marT="8467" marB="0" anchor="b">
                    <a:lnL>
                      <a:noFill/>
                    </a:lnL>
                    <a:lnR>
                      <a:noFill/>
                    </a:lnR>
                    <a:lnT>
                      <a:noFill/>
                    </a:lnT>
                    <a:lnB>
                      <a:noFill/>
                    </a:lnB>
                  </a:tcPr>
                </a:tc>
                <a:extLst>
                  <a:ext uri="{0D108BD9-81ED-4DB2-BD59-A6C34878D82A}">
                    <a16:rowId xmlns="" xmlns:a16="http://schemas.microsoft.com/office/drawing/2014/main" val="10003"/>
                  </a:ext>
                </a:extLst>
              </a:tr>
              <a:tr h="169333">
                <a:tc>
                  <a:txBody>
                    <a:bodyPr/>
                    <a:lstStyle/>
                    <a:p>
                      <a:pPr algn="l" fontAlgn="b"/>
                      <a:r>
                        <a:rPr lang="it-IT" sz="1400" b="0" i="0" u="none" strike="noStrike">
                          <a:solidFill>
                            <a:srgbClr val="000000"/>
                          </a:solidFill>
                          <a:latin typeface="Calibri"/>
                        </a:rPr>
                        <a:t>BERGAMO</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119.002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83.884.335,11</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24.507.225,49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23.461.098,49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95,7%</a:t>
                      </a:r>
                    </a:p>
                  </a:txBody>
                  <a:tcPr marL="8467" marR="8467" marT="8467" marB="0" anchor="b">
                    <a:lnL>
                      <a:noFill/>
                    </a:lnL>
                    <a:lnR>
                      <a:noFill/>
                    </a:lnR>
                    <a:lnT>
                      <a:noFill/>
                    </a:lnT>
                    <a:lnB>
                      <a:noFill/>
                    </a:lnB>
                  </a:tcPr>
                </a:tc>
                <a:extLst>
                  <a:ext uri="{0D108BD9-81ED-4DB2-BD59-A6C34878D82A}">
                    <a16:rowId xmlns="" xmlns:a16="http://schemas.microsoft.com/office/drawing/2014/main" val="10004"/>
                  </a:ext>
                </a:extLst>
              </a:tr>
              <a:tr h="169333">
                <a:tc>
                  <a:txBody>
                    <a:bodyPr/>
                    <a:lstStyle/>
                    <a:p>
                      <a:pPr algn="l" fontAlgn="b"/>
                      <a:r>
                        <a:rPr lang="it-IT" sz="1400" b="0" i="0" u="none" strike="noStrike">
                          <a:solidFill>
                            <a:srgbClr val="000000"/>
                          </a:solidFill>
                          <a:latin typeface="Calibri"/>
                        </a:rPr>
                        <a:t>COMO</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84.687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22.704.087,33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13.982.122,83</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1.970.417,17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14,1%</a:t>
                      </a:r>
                    </a:p>
                  </a:txBody>
                  <a:tcPr marL="8467" marR="8467" marT="8467" marB="0" anchor="b">
                    <a:lnL>
                      <a:noFill/>
                    </a:lnL>
                    <a:lnR>
                      <a:noFill/>
                    </a:lnR>
                    <a:lnT>
                      <a:noFill/>
                    </a:lnT>
                    <a:lnB>
                      <a:noFill/>
                    </a:lnB>
                  </a:tcPr>
                </a:tc>
                <a:extLst>
                  <a:ext uri="{0D108BD9-81ED-4DB2-BD59-A6C34878D82A}">
                    <a16:rowId xmlns="" xmlns:a16="http://schemas.microsoft.com/office/drawing/2014/main" val="10005"/>
                  </a:ext>
                </a:extLst>
              </a:tr>
              <a:tr h="169333">
                <a:tc>
                  <a:txBody>
                    <a:bodyPr/>
                    <a:lstStyle/>
                    <a:p>
                      <a:pPr algn="l" fontAlgn="b"/>
                      <a:r>
                        <a:rPr lang="it-IT" sz="1400" b="0" i="0" u="none" strike="noStrike">
                          <a:solidFill>
                            <a:srgbClr val="000000"/>
                          </a:solidFill>
                          <a:latin typeface="Calibri"/>
                        </a:rPr>
                        <a:t>Busto Arsizio (VA)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82.518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21.929.368,44</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27.016.436,91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3.938.657,71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14,6%</a:t>
                      </a:r>
                    </a:p>
                  </a:txBody>
                  <a:tcPr marL="8467" marR="8467" marT="8467" marB="0" anchor="b">
                    <a:lnL>
                      <a:noFill/>
                    </a:lnL>
                    <a:lnR>
                      <a:noFill/>
                    </a:lnR>
                    <a:lnT>
                      <a:noFill/>
                    </a:lnT>
                    <a:lnB>
                      <a:noFill/>
                    </a:lnB>
                  </a:tcPr>
                </a:tc>
                <a:extLst>
                  <a:ext uri="{0D108BD9-81ED-4DB2-BD59-A6C34878D82A}">
                    <a16:rowId xmlns="" xmlns:a16="http://schemas.microsoft.com/office/drawing/2014/main" val="10006"/>
                  </a:ext>
                </a:extLst>
              </a:tr>
              <a:tr h="169333">
                <a:tc>
                  <a:txBody>
                    <a:bodyPr/>
                    <a:lstStyle/>
                    <a:p>
                      <a:pPr algn="l" fontAlgn="b"/>
                      <a:r>
                        <a:rPr lang="it-IT" sz="1400" b="0" i="0" u="none" strike="noStrike">
                          <a:solidFill>
                            <a:srgbClr val="000000"/>
                          </a:solidFill>
                          <a:latin typeface="Calibri"/>
                        </a:rPr>
                        <a:t>Sesto San Giovanni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81.490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11.361.727,20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89.749,77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0,00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0,0%</a:t>
                      </a:r>
                    </a:p>
                  </a:txBody>
                  <a:tcPr marL="8467" marR="8467" marT="8467" marB="0" anchor="b">
                    <a:lnL>
                      <a:noFill/>
                    </a:lnL>
                    <a:lnR>
                      <a:noFill/>
                    </a:lnR>
                    <a:lnT>
                      <a:noFill/>
                    </a:lnT>
                    <a:lnB>
                      <a:noFill/>
                    </a:lnB>
                  </a:tcPr>
                </a:tc>
                <a:extLst>
                  <a:ext uri="{0D108BD9-81ED-4DB2-BD59-A6C34878D82A}">
                    <a16:rowId xmlns="" xmlns:a16="http://schemas.microsoft.com/office/drawing/2014/main" val="10007"/>
                  </a:ext>
                </a:extLst>
              </a:tr>
              <a:tr h="169333">
                <a:tc>
                  <a:txBody>
                    <a:bodyPr/>
                    <a:lstStyle/>
                    <a:p>
                      <a:pPr algn="l" fontAlgn="b"/>
                      <a:r>
                        <a:rPr lang="it-IT" sz="1400" b="0" i="0" u="none" strike="noStrike">
                          <a:solidFill>
                            <a:srgbClr val="000000"/>
                          </a:solidFill>
                          <a:latin typeface="Calibri"/>
                        </a:rPr>
                        <a:t>VARESE</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80.857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9.271.672,78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39.124.904,98</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12.443.900,85</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31,8%</a:t>
                      </a:r>
                    </a:p>
                  </a:txBody>
                  <a:tcPr marL="8467" marR="8467" marT="8467" marB="0" anchor="b">
                    <a:lnL>
                      <a:noFill/>
                    </a:lnL>
                    <a:lnR>
                      <a:noFill/>
                    </a:lnR>
                    <a:lnT>
                      <a:noFill/>
                    </a:lnT>
                    <a:lnB>
                      <a:noFill/>
                    </a:lnB>
                  </a:tcPr>
                </a:tc>
                <a:extLst>
                  <a:ext uri="{0D108BD9-81ED-4DB2-BD59-A6C34878D82A}">
                    <a16:rowId xmlns="" xmlns:a16="http://schemas.microsoft.com/office/drawing/2014/main" val="10008"/>
                  </a:ext>
                </a:extLst>
              </a:tr>
              <a:tr h="169333">
                <a:tc>
                  <a:txBody>
                    <a:bodyPr/>
                    <a:lstStyle/>
                    <a:p>
                      <a:pPr algn="l" fontAlgn="b"/>
                      <a:r>
                        <a:rPr lang="it-IT" sz="1400" b="0" i="0" u="none" strike="noStrike">
                          <a:solidFill>
                            <a:srgbClr val="000000"/>
                          </a:solidFill>
                          <a:latin typeface="Calibri"/>
                        </a:rPr>
                        <a:t>Cinisello Balsamo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75.191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39.819.812,26</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11.335.583,13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856.979,24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7,6%</a:t>
                      </a:r>
                    </a:p>
                  </a:txBody>
                  <a:tcPr marL="8467" marR="8467" marT="8467" marB="0" anchor="b">
                    <a:lnL>
                      <a:noFill/>
                    </a:lnL>
                    <a:lnR>
                      <a:noFill/>
                    </a:lnR>
                    <a:lnT>
                      <a:noFill/>
                    </a:lnT>
                    <a:lnB>
                      <a:noFill/>
                    </a:lnB>
                  </a:tcPr>
                </a:tc>
                <a:extLst>
                  <a:ext uri="{0D108BD9-81ED-4DB2-BD59-A6C34878D82A}">
                    <a16:rowId xmlns="" xmlns:a16="http://schemas.microsoft.com/office/drawing/2014/main" val="10009"/>
                  </a:ext>
                </a:extLst>
              </a:tr>
              <a:tr h="169333">
                <a:tc>
                  <a:txBody>
                    <a:bodyPr/>
                    <a:lstStyle/>
                    <a:p>
                      <a:pPr algn="l" fontAlgn="b"/>
                      <a:r>
                        <a:rPr lang="it-IT" sz="1400" b="0" i="0" u="none" strike="noStrike">
                          <a:solidFill>
                            <a:srgbClr val="000000"/>
                          </a:solidFill>
                          <a:latin typeface="Calibri"/>
                        </a:rPr>
                        <a:t>PAVIA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72.205</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24.132.557,18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38.483.582,88</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4.550.921,14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11,8%</a:t>
                      </a:r>
                    </a:p>
                  </a:txBody>
                  <a:tcPr marL="8467" marR="8467" marT="8467" marB="0" anchor="b">
                    <a:lnL>
                      <a:noFill/>
                    </a:lnL>
                    <a:lnR>
                      <a:noFill/>
                    </a:lnR>
                    <a:lnT>
                      <a:noFill/>
                    </a:lnT>
                    <a:lnB>
                      <a:noFill/>
                    </a:lnB>
                  </a:tcPr>
                </a:tc>
                <a:extLst>
                  <a:ext uri="{0D108BD9-81ED-4DB2-BD59-A6C34878D82A}">
                    <a16:rowId xmlns="" xmlns:a16="http://schemas.microsoft.com/office/drawing/2014/main" val="10010"/>
                  </a:ext>
                </a:extLst>
              </a:tr>
              <a:tr h="169333">
                <a:tc>
                  <a:txBody>
                    <a:bodyPr/>
                    <a:lstStyle/>
                    <a:p>
                      <a:pPr algn="l" fontAlgn="b"/>
                      <a:r>
                        <a:rPr lang="it-IT" sz="1400" b="0" i="0" u="none" strike="noStrike">
                          <a:solidFill>
                            <a:srgbClr val="000000"/>
                          </a:solidFill>
                          <a:latin typeface="Calibri"/>
                        </a:rPr>
                        <a:t>CREMONA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71.657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5.153.254,81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11.164.005,25</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5.064.606,22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45,4%</a:t>
                      </a:r>
                    </a:p>
                  </a:txBody>
                  <a:tcPr marL="8467" marR="8467" marT="8467" marB="0" anchor="b">
                    <a:lnL>
                      <a:noFill/>
                    </a:lnL>
                    <a:lnR>
                      <a:noFill/>
                    </a:lnR>
                    <a:lnT>
                      <a:noFill/>
                    </a:lnT>
                    <a:lnB>
                      <a:noFill/>
                    </a:lnB>
                  </a:tcPr>
                </a:tc>
                <a:extLst>
                  <a:ext uri="{0D108BD9-81ED-4DB2-BD59-A6C34878D82A}">
                    <a16:rowId xmlns="" xmlns:a16="http://schemas.microsoft.com/office/drawing/2014/main" val="10011"/>
                  </a:ext>
                </a:extLst>
              </a:tr>
              <a:tr h="169333">
                <a:tc>
                  <a:txBody>
                    <a:bodyPr/>
                    <a:lstStyle/>
                    <a:p>
                      <a:pPr algn="l" fontAlgn="b"/>
                      <a:r>
                        <a:rPr lang="it-IT" sz="1400" b="0" i="0" u="none" strike="noStrike">
                          <a:solidFill>
                            <a:srgbClr val="000000"/>
                          </a:solidFill>
                          <a:latin typeface="Calibri"/>
                        </a:rPr>
                        <a:t>Vigevano (PV)</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63.442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11.468.078,74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17.129.479,35</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4.865.929,22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28,4%</a:t>
                      </a:r>
                    </a:p>
                  </a:txBody>
                  <a:tcPr marL="8467" marR="8467" marT="8467" marB="0" anchor="b">
                    <a:lnL>
                      <a:noFill/>
                    </a:lnL>
                    <a:lnR>
                      <a:noFill/>
                    </a:lnR>
                    <a:lnT>
                      <a:noFill/>
                    </a:lnT>
                    <a:lnB>
                      <a:noFill/>
                    </a:lnB>
                  </a:tcPr>
                </a:tc>
                <a:extLst>
                  <a:ext uri="{0D108BD9-81ED-4DB2-BD59-A6C34878D82A}">
                    <a16:rowId xmlns="" xmlns:a16="http://schemas.microsoft.com/office/drawing/2014/main" val="10012"/>
                  </a:ext>
                </a:extLst>
              </a:tr>
              <a:tr h="169333">
                <a:tc>
                  <a:txBody>
                    <a:bodyPr/>
                    <a:lstStyle/>
                    <a:p>
                      <a:pPr algn="l" fontAlgn="b"/>
                      <a:r>
                        <a:rPr lang="it-IT" sz="1400" b="0" i="0" u="none" strike="noStrike">
                          <a:solidFill>
                            <a:srgbClr val="000000"/>
                          </a:solidFill>
                          <a:latin typeface="Calibri"/>
                        </a:rPr>
                        <a:t>Legnano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60.451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30.679.405,34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43.164.778,23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12.586.223,48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29,2%</a:t>
                      </a:r>
                    </a:p>
                  </a:txBody>
                  <a:tcPr marL="8467" marR="8467" marT="8467" marB="0" anchor="b">
                    <a:lnL>
                      <a:noFill/>
                    </a:lnL>
                    <a:lnR>
                      <a:noFill/>
                    </a:lnR>
                    <a:lnT>
                      <a:noFill/>
                    </a:lnT>
                    <a:lnB>
                      <a:noFill/>
                    </a:lnB>
                  </a:tcPr>
                </a:tc>
                <a:extLst>
                  <a:ext uri="{0D108BD9-81ED-4DB2-BD59-A6C34878D82A}">
                    <a16:rowId xmlns="" xmlns:a16="http://schemas.microsoft.com/office/drawing/2014/main" val="10013"/>
                  </a:ext>
                </a:extLst>
              </a:tr>
              <a:tr h="169333">
                <a:tc>
                  <a:txBody>
                    <a:bodyPr/>
                    <a:lstStyle/>
                    <a:p>
                      <a:pPr algn="l" fontAlgn="b"/>
                      <a:r>
                        <a:rPr lang="it-IT" sz="1400" b="0" i="0" u="none" strike="noStrike">
                          <a:solidFill>
                            <a:srgbClr val="000000"/>
                          </a:solidFill>
                          <a:latin typeface="Calibri"/>
                        </a:rPr>
                        <a:t>Gallarate (VA)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52.850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12.759.999,29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9.073.273,57</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63.867,64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0,7%</a:t>
                      </a:r>
                    </a:p>
                  </a:txBody>
                  <a:tcPr marL="8467" marR="8467" marT="8467" marB="0" anchor="b">
                    <a:lnL>
                      <a:noFill/>
                    </a:lnL>
                    <a:lnR>
                      <a:noFill/>
                    </a:lnR>
                    <a:lnT>
                      <a:noFill/>
                    </a:lnT>
                    <a:lnB>
                      <a:noFill/>
                    </a:lnB>
                  </a:tcPr>
                </a:tc>
                <a:extLst>
                  <a:ext uri="{0D108BD9-81ED-4DB2-BD59-A6C34878D82A}">
                    <a16:rowId xmlns="" xmlns:a16="http://schemas.microsoft.com/office/drawing/2014/main" val="10014"/>
                  </a:ext>
                </a:extLst>
              </a:tr>
              <a:tr h="169333">
                <a:tc>
                  <a:txBody>
                    <a:bodyPr/>
                    <a:lstStyle/>
                    <a:p>
                      <a:pPr algn="l" fontAlgn="b"/>
                      <a:r>
                        <a:rPr lang="it-IT" sz="1400" b="0" i="0" u="none" strike="noStrike">
                          <a:solidFill>
                            <a:srgbClr val="000000"/>
                          </a:solidFill>
                          <a:latin typeface="Calibri"/>
                        </a:rPr>
                        <a:t>Rho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50.496</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4.419.939,59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3.940.276,98</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2.470.004,60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62,7%</a:t>
                      </a:r>
                    </a:p>
                  </a:txBody>
                  <a:tcPr marL="8467" marR="8467" marT="8467" marB="0" anchor="b">
                    <a:lnL>
                      <a:noFill/>
                    </a:lnL>
                    <a:lnR>
                      <a:noFill/>
                    </a:lnR>
                    <a:lnT>
                      <a:noFill/>
                    </a:lnT>
                    <a:lnB>
                      <a:noFill/>
                    </a:lnB>
                  </a:tcPr>
                </a:tc>
                <a:extLst>
                  <a:ext uri="{0D108BD9-81ED-4DB2-BD59-A6C34878D82A}">
                    <a16:rowId xmlns="" xmlns:a16="http://schemas.microsoft.com/office/drawing/2014/main" val="10015"/>
                  </a:ext>
                </a:extLst>
              </a:tr>
              <a:tr h="169333">
                <a:tc>
                  <a:txBody>
                    <a:bodyPr/>
                    <a:lstStyle/>
                    <a:p>
                      <a:pPr algn="l" fontAlgn="b"/>
                      <a:r>
                        <a:rPr lang="it-IT" sz="1400" b="0" i="0" u="none" strike="noStrike">
                          <a:solidFill>
                            <a:srgbClr val="000000"/>
                          </a:solidFill>
                          <a:latin typeface="Calibri"/>
                        </a:rPr>
                        <a:t>MANTOVA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48.747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27.959.059,91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24.934.576,98</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12.959.468,16</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52,0%</a:t>
                      </a:r>
                    </a:p>
                  </a:txBody>
                  <a:tcPr marL="8467" marR="8467" marT="8467" marB="0" anchor="b">
                    <a:lnL>
                      <a:noFill/>
                    </a:lnL>
                    <a:lnR>
                      <a:noFill/>
                    </a:lnR>
                    <a:lnT>
                      <a:noFill/>
                    </a:lnT>
                    <a:lnB>
                      <a:noFill/>
                    </a:lnB>
                  </a:tcPr>
                </a:tc>
                <a:extLst>
                  <a:ext uri="{0D108BD9-81ED-4DB2-BD59-A6C34878D82A}">
                    <a16:rowId xmlns="" xmlns:a16="http://schemas.microsoft.com/office/drawing/2014/main" val="10016"/>
                  </a:ext>
                </a:extLst>
              </a:tr>
              <a:tr h="169333">
                <a:tc>
                  <a:txBody>
                    <a:bodyPr/>
                    <a:lstStyle/>
                    <a:p>
                      <a:pPr algn="l" fontAlgn="b"/>
                      <a:r>
                        <a:rPr lang="it-IT" sz="1400" b="0" i="0" u="none" strike="noStrike">
                          <a:solidFill>
                            <a:srgbClr val="000000"/>
                          </a:solidFill>
                          <a:latin typeface="Calibri"/>
                        </a:rPr>
                        <a:t>LECCO</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48.141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57.905.835,73</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19.177.062,83</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953.217,15</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5,0%</a:t>
                      </a:r>
                    </a:p>
                  </a:txBody>
                  <a:tcPr marL="8467" marR="8467" marT="8467" marB="0" anchor="b">
                    <a:lnL>
                      <a:noFill/>
                    </a:lnL>
                    <a:lnR>
                      <a:noFill/>
                    </a:lnR>
                    <a:lnT>
                      <a:noFill/>
                    </a:lnT>
                    <a:lnB>
                      <a:noFill/>
                    </a:lnB>
                  </a:tcPr>
                </a:tc>
                <a:extLst>
                  <a:ext uri="{0D108BD9-81ED-4DB2-BD59-A6C34878D82A}">
                    <a16:rowId xmlns="" xmlns:a16="http://schemas.microsoft.com/office/drawing/2014/main" val="10017"/>
                  </a:ext>
                </a:extLst>
              </a:tr>
              <a:tr h="169333">
                <a:tc>
                  <a:txBody>
                    <a:bodyPr/>
                    <a:lstStyle/>
                    <a:p>
                      <a:pPr algn="l" fontAlgn="b"/>
                      <a:r>
                        <a:rPr lang="it-IT" sz="1400" b="0" i="0" u="none" strike="noStrike">
                          <a:solidFill>
                            <a:srgbClr val="000000"/>
                          </a:solidFill>
                          <a:latin typeface="Calibri"/>
                        </a:rPr>
                        <a:t>Cologno Monzese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47.942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2.752.012,61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6.695.751,58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2.419.855,70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36,1%</a:t>
                      </a:r>
                    </a:p>
                  </a:txBody>
                  <a:tcPr marL="8467" marR="8467" marT="8467" marB="0" anchor="b">
                    <a:lnL>
                      <a:noFill/>
                    </a:lnL>
                    <a:lnR>
                      <a:noFill/>
                    </a:lnR>
                    <a:lnT>
                      <a:noFill/>
                    </a:lnT>
                    <a:lnB>
                      <a:noFill/>
                    </a:lnB>
                  </a:tcPr>
                </a:tc>
                <a:extLst>
                  <a:ext uri="{0D108BD9-81ED-4DB2-BD59-A6C34878D82A}">
                    <a16:rowId xmlns="" xmlns:a16="http://schemas.microsoft.com/office/drawing/2014/main" val="10018"/>
                  </a:ext>
                </a:extLst>
              </a:tr>
              <a:tr h="169333">
                <a:tc>
                  <a:txBody>
                    <a:bodyPr/>
                    <a:lstStyle/>
                    <a:p>
                      <a:pPr algn="l" fontAlgn="b"/>
                      <a:r>
                        <a:rPr lang="it-IT" sz="1400" b="0" i="0" u="none" strike="noStrike">
                          <a:solidFill>
                            <a:srgbClr val="000000"/>
                          </a:solidFill>
                          <a:latin typeface="Calibri"/>
                        </a:rPr>
                        <a:t>Paderno Dugnano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46.951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9.192.311,12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9.014.052,84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1.712.026,87</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19,0%</a:t>
                      </a:r>
                    </a:p>
                  </a:txBody>
                  <a:tcPr marL="8467" marR="8467" marT="8467" marB="0" anchor="b">
                    <a:lnL>
                      <a:noFill/>
                    </a:lnL>
                    <a:lnR>
                      <a:noFill/>
                    </a:lnR>
                    <a:lnT>
                      <a:noFill/>
                    </a:lnT>
                    <a:lnB>
                      <a:noFill/>
                    </a:lnB>
                  </a:tcPr>
                </a:tc>
                <a:extLst>
                  <a:ext uri="{0D108BD9-81ED-4DB2-BD59-A6C34878D82A}">
                    <a16:rowId xmlns="" xmlns:a16="http://schemas.microsoft.com/office/drawing/2014/main" val="10019"/>
                  </a:ext>
                </a:extLst>
              </a:tr>
              <a:tr h="169333">
                <a:tc>
                  <a:txBody>
                    <a:bodyPr/>
                    <a:lstStyle/>
                    <a:p>
                      <a:pPr algn="l" fontAlgn="b"/>
                      <a:r>
                        <a:rPr lang="it-IT" sz="1400" b="0" i="0" u="none" strike="noStrike">
                          <a:solidFill>
                            <a:srgbClr val="000000"/>
                          </a:solidFill>
                          <a:latin typeface="Calibri"/>
                        </a:rPr>
                        <a:t>Lissone (MB)</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44.870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40.481.983,69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35.894.126,57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29.394.764,61</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81,9%</a:t>
                      </a:r>
                    </a:p>
                  </a:txBody>
                  <a:tcPr marL="8467" marR="8467" marT="8467" marB="0" anchor="b">
                    <a:lnL>
                      <a:noFill/>
                    </a:lnL>
                    <a:lnR>
                      <a:noFill/>
                    </a:lnR>
                    <a:lnT>
                      <a:noFill/>
                    </a:lnT>
                    <a:lnB>
                      <a:noFill/>
                    </a:lnB>
                  </a:tcPr>
                </a:tc>
                <a:extLst>
                  <a:ext uri="{0D108BD9-81ED-4DB2-BD59-A6C34878D82A}">
                    <a16:rowId xmlns="" xmlns:a16="http://schemas.microsoft.com/office/drawing/2014/main" val="10020"/>
                  </a:ext>
                </a:extLst>
              </a:tr>
            </a:tbl>
          </a:graphicData>
        </a:graphic>
      </p:graphicFrame>
      <p:sp>
        <p:nvSpPr>
          <p:cNvPr id="10" name="CasellaDiTesto 9"/>
          <p:cNvSpPr txBox="1"/>
          <p:nvPr/>
        </p:nvSpPr>
        <p:spPr>
          <a:xfrm>
            <a:off x="1952596" y="500043"/>
            <a:ext cx="8358246" cy="646331"/>
          </a:xfrm>
          <a:prstGeom prst="rect">
            <a:avLst/>
          </a:prstGeom>
          <a:noFill/>
        </p:spPr>
        <p:txBody>
          <a:bodyPr wrap="square" rtlCol="0">
            <a:spAutoFit/>
          </a:bodyPr>
          <a:lstStyle/>
          <a:p>
            <a:r>
              <a:rPr lang="it-IT" b="1" dirty="0"/>
              <a:t>Dati di finanza locale per i principali 40 comuni milanesi per numero di abitanti – tab.1</a:t>
            </a:r>
            <a:endParaRPr lang="it-IT" dirty="0"/>
          </a:p>
          <a:p>
            <a:endParaRPr lang="it-IT" dirty="0"/>
          </a:p>
        </p:txBody>
      </p:sp>
    </p:spTree>
    <p:extLst>
      <p:ext uri="{BB962C8B-B14F-4D97-AF65-F5344CB8AC3E}">
        <p14:creationId xmlns="" xmlns:p14="http://schemas.microsoft.com/office/powerpoint/2010/main" val="25207350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881158" y="500042"/>
            <a:ext cx="8215370" cy="369332"/>
          </a:xfrm>
          <a:prstGeom prst="rect">
            <a:avLst/>
          </a:prstGeom>
          <a:noFill/>
        </p:spPr>
        <p:txBody>
          <a:bodyPr wrap="square" rtlCol="0">
            <a:spAutoFit/>
          </a:bodyPr>
          <a:lstStyle/>
          <a:p>
            <a:endParaRPr lang="it-IT" dirty="0"/>
          </a:p>
        </p:txBody>
      </p:sp>
      <p:sp>
        <p:nvSpPr>
          <p:cNvPr id="6" name="CasellaDiTesto 5"/>
          <p:cNvSpPr txBox="1"/>
          <p:nvPr/>
        </p:nvSpPr>
        <p:spPr>
          <a:xfrm>
            <a:off x="1881158" y="6286521"/>
            <a:ext cx="4786346" cy="246221"/>
          </a:xfrm>
          <a:prstGeom prst="rect">
            <a:avLst/>
          </a:prstGeom>
          <a:noFill/>
        </p:spPr>
        <p:txBody>
          <a:bodyPr wrap="square" rtlCol="0">
            <a:spAutoFit/>
          </a:bodyPr>
          <a:lstStyle/>
          <a:p>
            <a:r>
              <a:rPr lang="it-IT" sz="1000" b="1" dirty="0"/>
              <a:t>Fonte dati: Finanza locale del Ministero dell’Interno</a:t>
            </a:r>
          </a:p>
        </p:txBody>
      </p:sp>
      <p:graphicFrame>
        <p:nvGraphicFramePr>
          <p:cNvPr id="8" name="Tabella 7"/>
          <p:cNvGraphicFramePr>
            <a:graphicFrameLocks noGrp="1"/>
          </p:cNvGraphicFramePr>
          <p:nvPr/>
        </p:nvGraphicFramePr>
        <p:xfrm>
          <a:off x="1952597" y="1000109"/>
          <a:ext cx="8358247" cy="5113873"/>
        </p:xfrm>
        <a:graphic>
          <a:graphicData uri="http://schemas.openxmlformats.org/drawingml/2006/table">
            <a:tbl>
              <a:tblPr/>
              <a:tblGrid>
                <a:gridCol w="2048817">
                  <a:extLst>
                    <a:ext uri="{9D8B030D-6E8A-4147-A177-3AD203B41FA5}">
                      <a16:colId xmlns="" xmlns:a16="http://schemas.microsoft.com/office/drawing/2014/main" val="20000"/>
                    </a:ext>
                  </a:extLst>
                </a:gridCol>
                <a:gridCol w="1070974">
                  <a:extLst>
                    <a:ext uri="{9D8B030D-6E8A-4147-A177-3AD203B41FA5}">
                      <a16:colId xmlns="" xmlns:a16="http://schemas.microsoft.com/office/drawing/2014/main" val="20001"/>
                    </a:ext>
                  </a:extLst>
                </a:gridCol>
                <a:gridCol w="1338717">
                  <a:extLst>
                    <a:ext uri="{9D8B030D-6E8A-4147-A177-3AD203B41FA5}">
                      <a16:colId xmlns="" xmlns:a16="http://schemas.microsoft.com/office/drawing/2014/main" val="20002"/>
                    </a:ext>
                  </a:extLst>
                </a:gridCol>
                <a:gridCol w="1303794">
                  <a:extLst>
                    <a:ext uri="{9D8B030D-6E8A-4147-A177-3AD203B41FA5}">
                      <a16:colId xmlns="" xmlns:a16="http://schemas.microsoft.com/office/drawing/2014/main" val="20003"/>
                    </a:ext>
                  </a:extLst>
                </a:gridCol>
                <a:gridCol w="1303794">
                  <a:extLst>
                    <a:ext uri="{9D8B030D-6E8A-4147-A177-3AD203B41FA5}">
                      <a16:colId xmlns="" xmlns:a16="http://schemas.microsoft.com/office/drawing/2014/main" val="20004"/>
                    </a:ext>
                  </a:extLst>
                </a:gridCol>
                <a:gridCol w="1292151">
                  <a:extLst>
                    <a:ext uri="{9D8B030D-6E8A-4147-A177-3AD203B41FA5}">
                      <a16:colId xmlns="" xmlns:a16="http://schemas.microsoft.com/office/drawing/2014/main" val="20005"/>
                    </a:ext>
                  </a:extLst>
                </a:gridCol>
              </a:tblGrid>
              <a:tr h="677333">
                <a:tc>
                  <a:txBody>
                    <a:bodyPr/>
                    <a:lstStyle/>
                    <a:p>
                      <a:pPr algn="l" fontAlgn="ctr"/>
                      <a:r>
                        <a:rPr lang="it-IT" sz="1400" b="1" i="0" u="none" strike="noStrike" dirty="0">
                          <a:solidFill>
                            <a:srgbClr val="000000"/>
                          </a:solidFill>
                          <a:latin typeface="Calibri"/>
                        </a:rPr>
                        <a:t>Comune</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rgbClr val="000000"/>
                          </a:solidFill>
                          <a:latin typeface="Calibri"/>
                        </a:rPr>
                        <a:t>N° abitanti</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rgbClr val="000000"/>
                          </a:solidFill>
                          <a:latin typeface="Calibri"/>
                        </a:rPr>
                        <a:t>Fondo di cassa al 1° gennaio 2014</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rgbClr val="000000"/>
                          </a:solidFill>
                          <a:latin typeface="Calibri"/>
                        </a:rPr>
                        <a:t>Risultato di amministrazione</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Non vincolato</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rgbClr val="000000"/>
                          </a:solidFill>
                          <a:latin typeface="Calibri"/>
                        </a:rPr>
                        <a:t>% non vincolato su risultato di amministrazione</a:t>
                      </a:r>
                    </a:p>
                  </a:txBody>
                  <a:tcPr marL="8467" marR="8467" marT="8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333">
                <a:tc>
                  <a:txBody>
                    <a:bodyPr/>
                    <a:lstStyle/>
                    <a:p>
                      <a:pPr algn="l" fontAlgn="b"/>
                      <a:r>
                        <a:rPr lang="it-IT" sz="1400" b="0" i="0" u="none" strike="noStrike" dirty="0">
                          <a:solidFill>
                            <a:srgbClr val="000000"/>
                          </a:solidFill>
                          <a:latin typeface="Calibri"/>
                        </a:rPr>
                        <a:t>LODI</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333333"/>
                          </a:solidFill>
                          <a:latin typeface="Calibri"/>
                        </a:rPr>
                        <a:t>44.769</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000000"/>
                          </a:solidFill>
                          <a:latin typeface="Calibri"/>
                        </a:rPr>
                        <a:t>22.679.889,48</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000000"/>
                          </a:solidFill>
                          <a:latin typeface="Calibri"/>
                        </a:rPr>
                        <a:t>9.435.175,46</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000000"/>
                          </a:solidFill>
                          <a:latin typeface="Calibri"/>
                        </a:rPr>
                        <a:t>1.507.060,28</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it-IT" sz="1400" b="0" i="0" u="none" strike="noStrike">
                          <a:solidFill>
                            <a:srgbClr val="000000"/>
                          </a:solidFill>
                          <a:latin typeface="Calibri"/>
                        </a:rPr>
                        <a:t>16,0%</a:t>
                      </a:r>
                    </a:p>
                  </a:txBody>
                  <a:tcPr marL="8467" marR="8467" marT="846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333">
                <a:tc>
                  <a:txBody>
                    <a:bodyPr/>
                    <a:lstStyle/>
                    <a:p>
                      <a:pPr algn="l" fontAlgn="b"/>
                      <a:r>
                        <a:rPr lang="it-IT" sz="1400" b="0" i="0" u="none" strike="noStrike" dirty="0">
                          <a:solidFill>
                            <a:srgbClr val="000000"/>
                          </a:solidFill>
                          <a:latin typeface="Calibri"/>
                        </a:rPr>
                        <a:t>Seregno (MB)</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333333"/>
                          </a:solidFill>
                          <a:latin typeface="Calibri"/>
                        </a:rPr>
                        <a:t>44.500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17.157.760,79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14.656.965,81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8.005.634,29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54,6%</a:t>
                      </a:r>
                    </a:p>
                  </a:txBody>
                  <a:tcPr marL="8467" marR="8467" marT="8467" marB="0" anchor="b">
                    <a:lnL>
                      <a:noFill/>
                    </a:lnL>
                    <a:lnR>
                      <a:noFill/>
                    </a:lnR>
                    <a:lnT>
                      <a:noFill/>
                    </a:lnT>
                    <a:lnB>
                      <a:noFill/>
                    </a:lnB>
                  </a:tcPr>
                </a:tc>
                <a:extLst>
                  <a:ext uri="{0D108BD9-81ED-4DB2-BD59-A6C34878D82A}">
                    <a16:rowId xmlns="" xmlns:a16="http://schemas.microsoft.com/office/drawing/2014/main" val="10002"/>
                  </a:ext>
                </a:extLst>
              </a:tr>
              <a:tr h="169333">
                <a:tc>
                  <a:txBody>
                    <a:bodyPr/>
                    <a:lstStyle/>
                    <a:p>
                      <a:pPr algn="l" fontAlgn="b"/>
                      <a:r>
                        <a:rPr lang="it-IT" sz="1400" b="0" i="0" u="none" strike="noStrike">
                          <a:solidFill>
                            <a:srgbClr val="000000"/>
                          </a:solidFill>
                          <a:latin typeface="Calibri"/>
                        </a:rPr>
                        <a:t>Rozzano (MI)</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333333"/>
                          </a:solidFill>
                          <a:latin typeface="Calibri"/>
                        </a:rPr>
                        <a:t>42.593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9.590.195,78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19.253.658,54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19.253.658,54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100,0%</a:t>
                      </a:r>
                    </a:p>
                  </a:txBody>
                  <a:tcPr marL="8467" marR="8467" marT="8467" marB="0" anchor="b">
                    <a:lnL>
                      <a:noFill/>
                    </a:lnL>
                    <a:lnR>
                      <a:noFill/>
                    </a:lnR>
                    <a:lnT>
                      <a:noFill/>
                    </a:lnT>
                    <a:lnB>
                      <a:noFill/>
                    </a:lnB>
                  </a:tcPr>
                </a:tc>
                <a:extLst>
                  <a:ext uri="{0D108BD9-81ED-4DB2-BD59-A6C34878D82A}">
                    <a16:rowId xmlns="" xmlns:a16="http://schemas.microsoft.com/office/drawing/2014/main" val="10003"/>
                  </a:ext>
                </a:extLst>
              </a:tr>
              <a:tr h="169333">
                <a:tc>
                  <a:txBody>
                    <a:bodyPr/>
                    <a:lstStyle/>
                    <a:p>
                      <a:pPr algn="l" fontAlgn="b"/>
                      <a:r>
                        <a:rPr lang="it-IT" sz="1400" b="0" i="0" u="none" strike="noStrike">
                          <a:solidFill>
                            <a:srgbClr val="000000"/>
                          </a:solidFill>
                          <a:latin typeface="Calibri"/>
                        </a:rPr>
                        <a:t>Desio (MB)</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333333"/>
                          </a:solidFill>
                          <a:latin typeface="Calibri"/>
                        </a:rPr>
                        <a:t>41.684</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11.996.973,72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10.210.142,40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4.527.976,21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44,3%</a:t>
                      </a:r>
                    </a:p>
                  </a:txBody>
                  <a:tcPr marL="8467" marR="8467" marT="8467" marB="0" anchor="b">
                    <a:lnL>
                      <a:noFill/>
                    </a:lnL>
                    <a:lnR>
                      <a:noFill/>
                    </a:lnR>
                    <a:lnT>
                      <a:noFill/>
                    </a:lnT>
                    <a:lnB>
                      <a:noFill/>
                    </a:lnB>
                  </a:tcPr>
                </a:tc>
                <a:extLst>
                  <a:ext uri="{0D108BD9-81ED-4DB2-BD59-A6C34878D82A}">
                    <a16:rowId xmlns="" xmlns:a16="http://schemas.microsoft.com/office/drawing/2014/main" val="10004"/>
                  </a:ext>
                </a:extLst>
              </a:tr>
              <a:tr h="169333">
                <a:tc>
                  <a:txBody>
                    <a:bodyPr/>
                    <a:lstStyle/>
                    <a:p>
                      <a:pPr algn="l" fontAlgn="b"/>
                      <a:r>
                        <a:rPr lang="it-IT" sz="1400" b="0" i="0" u="none" strike="noStrike">
                          <a:solidFill>
                            <a:srgbClr val="000000"/>
                          </a:solidFill>
                          <a:latin typeface="Calibri"/>
                        </a:rPr>
                        <a:t>Cantù (CO)</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39.995</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9.124.556,96</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5.422.338,81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2.974.158,79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54,9%</a:t>
                      </a:r>
                    </a:p>
                  </a:txBody>
                  <a:tcPr marL="8467" marR="8467" marT="8467" marB="0" anchor="b">
                    <a:lnL>
                      <a:noFill/>
                    </a:lnL>
                    <a:lnR>
                      <a:noFill/>
                    </a:lnR>
                    <a:lnT>
                      <a:noFill/>
                    </a:lnT>
                    <a:lnB>
                      <a:noFill/>
                    </a:lnB>
                  </a:tcPr>
                </a:tc>
                <a:extLst>
                  <a:ext uri="{0D108BD9-81ED-4DB2-BD59-A6C34878D82A}">
                    <a16:rowId xmlns="" xmlns:a16="http://schemas.microsoft.com/office/drawing/2014/main" val="10005"/>
                  </a:ext>
                </a:extLst>
              </a:tr>
              <a:tr h="169333">
                <a:tc>
                  <a:txBody>
                    <a:bodyPr/>
                    <a:lstStyle/>
                    <a:p>
                      <a:pPr algn="l" fontAlgn="b"/>
                      <a:r>
                        <a:rPr lang="it-IT" sz="1400" b="0" i="0" u="none" strike="noStrike">
                          <a:solidFill>
                            <a:srgbClr val="000000"/>
                          </a:solidFill>
                          <a:latin typeface="Calibri"/>
                        </a:rPr>
                        <a:t>Saronno (VA)</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39.437</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7.809.002,54</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1.651.211,51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100.000,00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6,1%</a:t>
                      </a:r>
                    </a:p>
                  </a:txBody>
                  <a:tcPr marL="8467" marR="8467" marT="8467" marB="0" anchor="b">
                    <a:lnL>
                      <a:noFill/>
                    </a:lnL>
                    <a:lnR>
                      <a:noFill/>
                    </a:lnR>
                    <a:lnT>
                      <a:noFill/>
                    </a:lnT>
                    <a:lnB>
                      <a:noFill/>
                    </a:lnB>
                  </a:tcPr>
                </a:tc>
                <a:extLst>
                  <a:ext uri="{0D108BD9-81ED-4DB2-BD59-A6C34878D82A}">
                    <a16:rowId xmlns="" xmlns:a16="http://schemas.microsoft.com/office/drawing/2014/main" val="10006"/>
                  </a:ext>
                </a:extLst>
              </a:tr>
              <a:tr h="169333">
                <a:tc>
                  <a:txBody>
                    <a:bodyPr/>
                    <a:lstStyle/>
                    <a:p>
                      <a:pPr algn="l" fontAlgn="b"/>
                      <a:r>
                        <a:rPr lang="it-IT" sz="1400" b="0" i="0" u="none" strike="noStrike">
                          <a:solidFill>
                            <a:srgbClr val="000000"/>
                          </a:solidFill>
                          <a:latin typeface="Calibri"/>
                        </a:rPr>
                        <a:t>Voghera (PV)</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39.400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316.619,87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2.208.561,63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5.749,38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0,3%</a:t>
                      </a:r>
                    </a:p>
                  </a:txBody>
                  <a:tcPr marL="8467" marR="8467" marT="8467" marB="0" anchor="b">
                    <a:lnL>
                      <a:noFill/>
                    </a:lnL>
                    <a:lnR>
                      <a:noFill/>
                    </a:lnR>
                    <a:lnT>
                      <a:noFill/>
                    </a:lnT>
                    <a:lnB>
                      <a:noFill/>
                    </a:lnB>
                  </a:tcPr>
                </a:tc>
                <a:extLst>
                  <a:ext uri="{0D108BD9-81ED-4DB2-BD59-A6C34878D82A}">
                    <a16:rowId xmlns="" xmlns:a16="http://schemas.microsoft.com/office/drawing/2014/main" val="10007"/>
                  </a:ext>
                </a:extLst>
              </a:tr>
              <a:tr h="169333">
                <a:tc>
                  <a:txBody>
                    <a:bodyPr/>
                    <a:lstStyle/>
                    <a:p>
                      <a:pPr algn="l" fontAlgn="b"/>
                      <a:r>
                        <a:rPr lang="it-IT" sz="1400" b="0" i="0" u="none" strike="noStrike">
                          <a:solidFill>
                            <a:srgbClr val="000000"/>
                          </a:solidFill>
                          <a:latin typeface="Calibri"/>
                        </a:rPr>
                        <a:t>Cesano Maderno (MB)</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38.203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8.124.909,37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6.883.337,90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3.566.247,89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51,8%</a:t>
                      </a:r>
                    </a:p>
                  </a:txBody>
                  <a:tcPr marL="8467" marR="8467" marT="8467" marB="0" anchor="b">
                    <a:lnL>
                      <a:noFill/>
                    </a:lnL>
                    <a:lnR>
                      <a:noFill/>
                    </a:lnR>
                    <a:lnT>
                      <a:noFill/>
                    </a:lnT>
                    <a:lnB>
                      <a:noFill/>
                    </a:lnB>
                  </a:tcPr>
                </a:tc>
                <a:extLst>
                  <a:ext uri="{0D108BD9-81ED-4DB2-BD59-A6C34878D82A}">
                    <a16:rowId xmlns="" xmlns:a16="http://schemas.microsoft.com/office/drawing/2014/main" val="10008"/>
                  </a:ext>
                </a:extLst>
              </a:tr>
              <a:tr h="169333">
                <a:tc>
                  <a:txBody>
                    <a:bodyPr/>
                    <a:lstStyle/>
                    <a:p>
                      <a:pPr algn="l" fontAlgn="b"/>
                      <a:r>
                        <a:rPr lang="it-IT" sz="1400" b="0" i="0" u="none" strike="noStrike">
                          <a:solidFill>
                            <a:srgbClr val="000000"/>
                          </a:solidFill>
                          <a:latin typeface="Calibri"/>
                        </a:rPr>
                        <a:t>San Giuliano Milanese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37.987</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2.999.396,30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3.984.150,46</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0,0%</a:t>
                      </a:r>
                    </a:p>
                  </a:txBody>
                  <a:tcPr marL="8467" marR="8467" marT="8467" marB="0" anchor="b">
                    <a:lnL>
                      <a:noFill/>
                    </a:lnL>
                    <a:lnR>
                      <a:noFill/>
                    </a:lnR>
                    <a:lnT>
                      <a:noFill/>
                    </a:lnT>
                    <a:lnB>
                      <a:noFill/>
                    </a:lnB>
                  </a:tcPr>
                </a:tc>
                <a:extLst>
                  <a:ext uri="{0D108BD9-81ED-4DB2-BD59-A6C34878D82A}">
                    <a16:rowId xmlns="" xmlns:a16="http://schemas.microsoft.com/office/drawing/2014/main" val="10009"/>
                  </a:ext>
                </a:extLst>
              </a:tr>
              <a:tr h="169333">
                <a:tc>
                  <a:txBody>
                    <a:bodyPr/>
                    <a:lstStyle/>
                    <a:p>
                      <a:pPr algn="l" fontAlgn="b"/>
                      <a:r>
                        <a:rPr lang="it-IT" sz="1400" b="0" i="0" u="none" strike="noStrike">
                          <a:solidFill>
                            <a:srgbClr val="000000"/>
                          </a:solidFill>
                          <a:latin typeface="Calibri"/>
                        </a:rPr>
                        <a:t>Pioltello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36.912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14.485.525,69</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10.163.694,00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8.718.573,95</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85,8%</a:t>
                      </a:r>
                    </a:p>
                  </a:txBody>
                  <a:tcPr marL="8467" marR="8467" marT="8467" marB="0" anchor="b">
                    <a:lnL>
                      <a:noFill/>
                    </a:lnL>
                    <a:lnR>
                      <a:noFill/>
                    </a:lnR>
                    <a:lnT>
                      <a:noFill/>
                    </a:lnT>
                    <a:lnB>
                      <a:noFill/>
                    </a:lnB>
                  </a:tcPr>
                </a:tc>
                <a:extLst>
                  <a:ext uri="{0D108BD9-81ED-4DB2-BD59-A6C34878D82A}">
                    <a16:rowId xmlns="" xmlns:a16="http://schemas.microsoft.com/office/drawing/2014/main" val="10010"/>
                  </a:ext>
                </a:extLst>
              </a:tr>
              <a:tr h="169333">
                <a:tc>
                  <a:txBody>
                    <a:bodyPr/>
                    <a:lstStyle/>
                    <a:p>
                      <a:pPr algn="l" fontAlgn="b"/>
                      <a:r>
                        <a:rPr lang="it-IT" sz="1400" b="0" i="0" u="none" strike="noStrike">
                          <a:solidFill>
                            <a:srgbClr val="000000"/>
                          </a:solidFill>
                          <a:latin typeface="Calibri"/>
                        </a:rPr>
                        <a:t>Bollate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36.264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1.176.191,34</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577.120,69</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49,1%</a:t>
                      </a:r>
                    </a:p>
                  </a:txBody>
                  <a:tcPr marL="8467" marR="8467" marT="8467" marB="0" anchor="b">
                    <a:lnL>
                      <a:noFill/>
                    </a:lnL>
                    <a:lnR>
                      <a:noFill/>
                    </a:lnR>
                    <a:lnT>
                      <a:noFill/>
                    </a:lnT>
                    <a:lnB>
                      <a:noFill/>
                    </a:lnB>
                  </a:tcPr>
                </a:tc>
                <a:extLst>
                  <a:ext uri="{0D108BD9-81ED-4DB2-BD59-A6C34878D82A}">
                    <a16:rowId xmlns="" xmlns:a16="http://schemas.microsoft.com/office/drawing/2014/main" val="10011"/>
                  </a:ext>
                </a:extLst>
              </a:tr>
              <a:tr h="169333">
                <a:tc>
                  <a:txBody>
                    <a:bodyPr/>
                    <a:lstStyle/>
                    <a:p>
                      <a:pPr algn="l" fontAlgn="b"/>
                      <a:r>
                        <a:rPr lang="it-IT" sz="1400" b="0" i="0" u="none" strike="noStrike">
                          <a:solidFill>
                            <a:srgbClr val="000000"/>
                          </a:solidFill>
                          <a:latin typeface="Calibri"/>
                        </a:rPr>
                        <a:t>Limbiate (MB)</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35.258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1.188.780,38</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3.280.886,45</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21.927,43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0,7%</a:t>
                      </a:r>
                    </a:p>
                  </a:txBody>
                  <a:tcPr marL="8467" marR="8467" marT="8467" marB="0" anchor="b">
                    <a:lnL>
                      <a:noFill/>
                    </a:lnL>
                    <a:lnR>
                      <a:noFill/>
                    </a:lnR>
                    <a:lnT>
                      <a:noFill/>
                    </a:lnT>
                    <a:lnB>
                      <a:noFill/>
                    </a:lnB>
                  </a:tcPr>
                </a:tc>
                <a:extLst>
                  <a:ext uri="{0D108BD9-81ED-4DB2-BD59-A6C34878D82A}">
                    <a16:rowId xmlns="" xmlns:a16="http://schemas.microsoft.com/office/drawing/2014/main" val="10012"/>
                  </a:ext>
                </a:extLst>
              </a:tr>
              <a:tr h="169333">
                <a:tc>
                  <a:txBody>
                    <a:bodyPr/>
                    <a:lstStyle/>
                    <a:p>
                      <a:pPr algn="l" fontAlgn="b"/>
                      <a:r>
                        <a:rPr lang="it-IT" sz="1400" b="0" i="0" u="none" strike="noStrike">
                          <a:solidFill>
                            <a:srgbClr val="000000"/>
                          </a:solidFill>
                          <a:latin typeface="Calibri"/>
                        </a:rPr>
                        <a:t>Corsico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35.233</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19.611.617,56</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16.207.565,35</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10.890.474,24</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67,2%</a:t>
                      </a:r>
                    </a:p>
                  </a:txBody>
                  <a:tcPr marL="8467" marR="8467" marT="8467" marB="0" anchor="b">
                    <a:lnL>
                      <a:noFill/>
                    </a:lnL>
                    <a:lnR>
                      <a:noFill/>
                    </a:lnR>
                    <a:lnT>
                      <a:noFill/>
                    </a:lnT>
                    <a:lnB>
                      <a:noFill/>
                    </a:lnB>
                  </a:tcPr>
                </a:tc>
                <a:extLst>
                  <a:ext uri="{0D108BD9-81ED-4DB2-BD59-A6C34878D82A}">
                    <a16:rowId xmlns="" xmlns:a16="http://schemas.microsoft.com/office/drawing/2014/main" val="10013"/>
                  </a:ext>
                </a:extLst>
              </a:tr>
              <a:tr h="169333">
                <a:tc>
                  <a:txBody>
                    <a:bodyPr/>
                    <a:lstStyle/>
                    <a:p>
                      <a:pPr algn="l" fontAlgn="b"/>
                      <a:r>
                        <a:rPr lang="it-IT" sz="1400" b="0" i="0" u="none" strike="noStrike">
                          <a:solidFill>
                            <a:srgbClr val="000000"/>
                          </a:solidFill>
                          <a:latin typeface="Calibri"/>
                        </a:rPr>
                        <a:t>Segrate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34.908</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0,00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5.100.509,05</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418.936,72</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8,2%</a:t>
                      </a:r>
                    </a:p>
                  </a:txBody>
                  <a:tcPr marL="8467" marR="8467" marT="8467" marB="0" anchor="b">
                    <a:lnL>
                      <a:noFill/>
                    </a:lnL>
                    <a:lnR>
                      <a:noFill/>
                    </a:lnR>
                    <a:lnT>
                      <a:noFill/>
                    </a:lnT>
                    <a:lnB>
                      <a:noFill/>
                    </a:lnB>
                  </a:tcPr>
                </a:tc>
                <a:extLst>
                  <a:ext uri="{0D108BD9-81ED-4DB2-BD59-A6C34878D82A}">
                    <a16:rowId xmlns="" xmlns:a16="http://schemas.microsoft.com/office/drawing/2014/main" val="10014"/>
                  </a:ext>
                </a:extLst>
              </a:tr>
              <a:tr h="169333">
                <a:tc>
                  <a:txBody>
                    <a:bodyPr/>
                    <a:lstStyle/>
                    <a:p>
                      <a:pPr algn="l" fontAlgn="b"/>
                      <a:r>
                        <a:rPr lang="it-IT" sz="1400" b="0" i="0" u="none" strike="noStrike">
                          <a:solidFill>
                            <a:srgbClr val="000000"/>
                          </a:solidFill>
                          <a:latin typeface="Calibri"/>
                        </a:rPr>
                        <a:t>Brugherio (MB)</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34.315</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7.565.382,89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5.948.749,86</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1.406.878,23</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23,6%</a:t>
                      </a:r>
                    </a:p>
                  </a:txBody>
                  <a:tcPr marL="8467" marR="8467" marT="8467" marB="0" anchor="b">
                    <a:lnL>
                      <a:noFill/>
                    </a:lnL>
                    <a:lnR>
                      <a:noFill/>
                    </a:lnR>
                    <a:lnT>
                      <a:noFill/>
                    </a:lnT>
                    <a:lnB>
                      <a:noFill/>
                    </a:lnB>
                  </a:tcPr>
                </a:tc>
                <a:extLst>
                  <a:ext uri="{0D108BD9-81ED-4DB2-BD59-A6C34878D82A}">
                    <a16:rowId xmlns="" xmlns:a16="http://schemas.microsoft.com/office/drawing/2014/main" val="10015"/>
                  </a:ext>
                </a:extLst>
              </a:tr>
              <a:tr h="169333">
                <a:tc>
                  <a:txBody>
                    <a:bodyPr/>
                    <a:lstStyle/>
                    <a:p>
                      <a:pPr algn="l" fontAlgn="b"/>
                      <a:r>
                        <a:rPr lang="it-IT" sz="1400" b="0" i="0" u="none" strike="noStrike">
                          <a:solidFill>
                            <a:srgbClr val="000000"/>
                          </a:solidFill>
                          <a:latin typeface="Calibri"/>
                        </a:rPr>
                        <a:t>Crema (CR)</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34.212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5.804.320,91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8.292.611,09</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1.901.950,70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22,9%</a:t>
                      </a:r>
                    </a:p>
                  </a:txBody>
                  <a:tcPr marL="8467" marR="8467" marT="8467" marB="0" anchor="b">
                    <a:lnL>
                      <a:noFill/>
                    </a:lnL>
                    <a:lnR>
                      <a:noFill/>
                    </a:lnR>
                    <a:lnT>
                      <a:noFill/>
                    </a:lnT>
                    <a:lnB>
                      <a:noFill/>
                    </a:lnB>
                  </a:tcPr>
                </a:tc>
                <a:extLst>
                  <a:ext uri="{0D108BD9-81ED-4DB2-BD59-A6C34878D82A}">
                    <a16:rowId xmlns="" xmlns:a16="http://schemas.microsoft.com/office/drawing/2014/main" val="10016"/>
                  </a:ext>
                </a:extLst>
              </a:tr>
              <a:tr h="169333">
                <a:tc>
                  <a:txBody>
                    <a:bodyPr/>
                    <a:lstStyle/>
                    <a:p>
                      <a:pPr algn="l" fontAlgn="b"/>
                      <a:r>
                        <a:rPr lang="it-IT" sz="1400" b="0" i="0" u="none" strike="noStrike">
                          <a:solidFill>
                            <a:srgbClr val="000000"/>
                          </a:solidFill>
                          <a:latin typeface="Calibri"/>
                        </a:rPr>
                        <a:t>Cernusco sul Naviglio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33.009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18.681.487,09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16.036.467,99</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473.610,69</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3,0%</a:t>
                      </a:r>
                    </a:p>
                  </a:txBody>
                  <a:tcPr marL="8467" marR="8467" marT="8467" marB="0" anchor="b">
                    <a:lnL>
                      <a:noFill/>
                    </a:lnL>
                    <a:lnR>
                      <a:noFill/>
                    </a:lnR>
                    <a:lnT>
                      <a:noFill/>
                    </a:lnT>
                    <a:lnB>
                      <a:noFill/>
                    </a:lnB>
                  </a:tcPr>
                </a:tc>
                <a:extLst>
                  <a:ext uri="{0D108BD9-81ED-4DB2-BD59-A6C34878D82A}">
                    <a16:rowId xmlns="" xmlns:a16="http://schemas.microsoft.com/office/drawing/2014/main" val="10017"/>
                  </a:ext>
                </a:extLst>
              </a:tr>
              <a:tr h="169333">
                <a:tc>
                  <a:txBody>
                    <a:bodyPr/>
                    <a:lstStyle/>
                    <a:p>
                      <a:pPr algn="l" fontAlgn="b"/>
                      <a:r>
                        <a:rPr lang="it-IT" sz="1400" b="0" i="0" u="none" strike="noStrike">
                          <a:solidFill>
                            <a:srgbClr val="000000"/>
                          </a:solidFill>
                          <a:latin typeface="Calibri"/>
                        </a:rPr>
                        <a:t>Abbiategrasso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32.409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3.763.470,72</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993.171,80</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789.704,78</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79,5%</a:t>
                      </a:r>
                    </a:p>
                  </a:txBody>
                  <a:tcPr marL="8467" marR="8467" marT="8467" marB="0" anchor="b">
                    <a:lnL>
                      <a:noFill/>
                    </a:lnL>
                    <a:lnR>
                      <a:noFill/>
                    </a:lnR>
                    <a:lnT>
                      <a:noFill/>
                    </a:lnT>
                    <a:lnB>
                      <a:noFill/>
                    </a:lnB>
                  </a:tcPr>
                </a:tc>
                <a:extLst>
                  <a:ext uri="{0D108BD9-81ED-4DB2-BD59-A6C34878D82A}">
                    <a16:rowId xmlns="" xmlns:a16="http://schemas.microsoft.com/office/drawing/2014/main" val="10018"/>
                  </a:ext>
                </a:extLst>
              </a:tr>
              <a:tr h="169333">
                <a:tc>
                  <a:txBody>
                    <a:bodyPr/>
                    <a:lstStyle/>
                    <a:p>
                      <a:pPr algn="l" fontAlgn="b"/>
                      <a:r>
                        <a:rPr lang="it-IT" sz="1400" b="0" i="0" u="none" strike="noStrike">
                          <a:solidFill>
                            <a:srgbClr val="000000"/>
                          </a:solidFill>
                          <a:latin typeface="Calibri"/>
                        </a:rPr>
                        <a:t>San Donato Milanese (MI)</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32.221</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18.854.425,57</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17.370.720,39</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9.109.840,32</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52,4%</a:t>
                      </a:r>
                    </a:p>
                  </a:txBody>
                  <a:tcPr marL="8467" marR="8467" marT="8467" marB="0" anchor="b">
                    <a:lnL>
                      <a:noFill/>
                    </a:lnL>
                    <a:lnR>
                      <a:noFill/>
                    </a:lnR>
                    <a:lnT>
                      <a:noFill/>
                    </a:lnT>
                    <a:lnB>
                      <a:noFill/>
                    </a:lnB>
                  </a:tcPr>
                </a:tc>
                <a:extLst>
                  <a:ext uri="{0D108BD9-81ED-4DB2-BD59-A6C34878D82A}">
                    <a16:rowId xmlns="" xmlns:a16="http://schemas.microsoft.com/office/drawing/2014/main" val="10019"/>
                  </a:ext>
                </a:extLst>
              </a:tr>
              <a:tr h="169333">
                <a:tc>
                  <a:txBody>
                    <a:bodyPr/>
                    <a:lstStyle/>
                    <a:p>
                      <a:pPr algn="l" fontAlgn="b"/>
                      <a:r>
                        <a:rPr lang="it-IT" sz="1400" b="0" i="0" u="none" strike="noStrike">
                          <a:solidFill>
                            <a:srgbClr val="000000"/>
                          </a:solidFill>
                          <a:latin typeface="Calibri"/>
                        </a:rPr>
                        <a:t>SONDRIO</a:t>
                      </a:r>
                    </a:p>
                  </a:txBody>
                  <a:tcPr marL="8467" marR="8467" marT="8467" marB="0" anchor="b">
                    <a:lnL>
                      <a:noFill/>
                    </a:lnL>
                    <a:lnR>
                      <a:noFill/>
                    </a:lnR>
                    <a:lnT>
                      <a:noFill/>
                    </a:lnT>
                    <a:lnB>
                      <a:noFill/>
                    </a:lnB>
                  </a:tcPr>
                </a:tc>
                <a:tc>
                  <a:txBody>
                    <a:bodyPr/>
                    <a:lstStyle/>
                    <a:p>
                      <a:pPr algn="r" fontAlgn="b"/>
                      <a:r>
                        <a:rPr lang="it-IT" sz="1400" b="0" i="0" u="none" strike="noStrike">
                          <a:solidFill>
                            <a:srgbClr val="333333"/>
                          </a:solidFill>
                          <a:latin typeface="Calibri"/>
                        </a:rPr>
                        <a:t>21.876</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6.764.283,65</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2.092.634,33</a:t>
                      </a:r>
                    </a:p>
                  </a:txBody>
                  <a:tcPr marL="8467" marR="8467" marT="8467" marB="0" anchor="b">
                    <a:lnL>
                      <a:noFill/>
                    </a:lnL>
                    <a:lnR>
                      <a:noFill/>
                    </a:lnR>
                    <a:lnT>
                      <a:noFill/>
                    </a:lnT>
                    <a:lnB>
                      <a:noFill/>
                    </a:lnB>
                  </a:tcPr>
                </a:tc>
                <a:tc>
                  <a:txBody>
                    <a:bodyPr/>
                    <a:lstStyle/>
                    <a:p>
                      <a:pPr algn="r" fontAlgn="b"/>
                      <a:r>
                        <a:rPr lang="it-IT" sz="1400" b="0" i="0" u="none" strike="noStrike">
                          <a:solidFill>
                            <a:srgbClr val="000000"/>
                          </a:solidFill>
                          <a:latin typeface="Calibri"/>
                        </a:rPr>
                        <a:t>0,00</a:t>
                      </a:r>
                    </a:p>
                  </a:txBody>
                  <a:tcPr marL="8467" marR="8467" marT="8467" marB="0" anchor="b">
                    <a:lnL>
                      <a:noFill/>
                    </a:lnL>
                    <a:lnR>
                      <a:noFill/>
                    </a:lnR>
                    <a:lnT>
                      <a:noFill/>
                    </a:lnT>
                    <a:lnB>
                      <a:noFill/>
                    </a:lnB>
                  </a:tcPr>
                </a:tc>
                <a:tc>
                  <a:txBody>
                    <a:bodyPr/>
                    <a:lstStyle/>
                    <a:p>
                      <a:pPr algn="r" fontAlgn="b"/>
                      <a:r>
                        <a:rPr lang="it-IT" sz="1400" b="0" i="0" u="none" strike="noStrike" dirty="0">
                          <a:solidFill>
                            <a:srgbClr val="000000"/>
                          </a:solidFill>
                          <a:latin typeface="Calibri"/>
                        </a:rPr>
                        <a:t>0,0%</a:t>
                      </a:r>
                    </a:p>
                  </a:txBody>
                  <a:tcPr marL="8467" marR="8467" marT="8467" marB="0" anchor="b">
                    <a:lnL>
                      <a:noFill/>
                    </a:lnL>
                    <a:lnR>
                      <a:noFill/>
                    </a:lnR>
                    <a:lnT>
                      <a:noFill/>
                    </a:lnT>
                    <a:lnB>
                      <a:noFill/>
                    </a:lnB>
                  </a:tcPr>
                </a:tc>
                <a:extLst>
                  <a:ext uri="{0D108BD9-81ED-4DB2-BD59-A6C34878D82A}">
                    <a16:rowId xmlns="" xmlns:a16="http://schemas.microsoft.com/office/drawing/2014/main" val="10020"/>
                  </a:ext>
                </a:extLst>
              </a:tr>
            </a:tbl>
          </a:graphicData>
        </a:graphic>
      </p:graphicFrame>
      <p:sp>
        <p:nvSpPr>
          <p:cNvPr id="7" name="CasellaDiTesto 6"/>
          <p:cNvSpPr txBox="1"/>
          <p:nvPr/>
        </p:nvSpPr>
        <p:spPr>
          <a:xfrm>
            <a:off x="1952596" y="500043"/>
            <a:ext cx="8358246" cy="646331"/>
          </a:xfrm>
          <a:prstGeom prst="rect">
            <a:avLst/>
          </a:prstGeom>
          <a:noFill/>
        </p:spPr>
        <p:txBody>
          <a:bodyPr wrap="square" rtlCol="0">
            <a:spAutoFit/>
          </a:bodyPr>
          <a:lstStyle/>
          <a:p>
            <a:r>
              <a:rPr lang="it-IT" b="1" dirty="0"/>
              <a:t>Dati di finanza locale per i principali 40 comuni milanesi per numero di abitanti – tab.2</a:t>
            </a:r>
            <a:endParaRPr lang="it-IT" dirty="0"/>
          </a:p>
          <a:p>
            <a:endParaRPr lang="it-IT" dirty="0"/>
          </a:p>
        </p:txBody>
      </p:sp>
    </p:spTree>
    <p:extLst>
      <p:ext uri="{BB962C8B-B14F-4D97-AF65-F5344CB8AC3E}">
        <p14:creationId xmlns="" xmlns:p14="http://schemas.microsoft.com/office/powerpoint/2010/main" val="24630856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3" name="Segnaposto testo 2"/>
          <p:cNvSpPr/>
          <p:nvPr/>
        </p:nvSpPr>
        <p:spPr>
          <a:xfrm>
            <a:off x="243000" y="1820159"/>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dirty="0" smtClean="0">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dirty="0">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dirty="0" smtClean="0">
                <a:solidFill>
                  <a:srgbClr val="FFFFFF"/>
                </a:solidFill>
                <a:latin typeface="Calibri" pitchFamily="18"/>
                <a:ea typeface="Microsoft YaHei" pitchFamily="2"/>
                <a:cs typeface="Lucida Sans" pitchFamily="2"/>
              </a:rPr>
              <a:t>I margini di manovra per la contrattazione sociale:</a:t>
            </a:r>
          </a:p>
          <a:p>
            <a:pPr marL="0" marR="0" lvl="0" indent="0" algn="l" rtl="0" hangingPunct="1">
              <a:lnSpc>
                <a:spcPct val="90000"/>
              </a:lnSpc>
              <a:spcBef>
                <a:spcPts val="1001"/>
              </a:spcBef>
              <a:spcAft>
                <a:spcPts val="0"/>
              </a:spcAft>
              <a:buNone/>
              <a:tabLst/>
            </a:pPr>
            <a:r>
              <a:rPr lang="it-IT" sz="1600" b="0" i="0" u="none" strike="noStrike" kern="1200" spc="0" baseline="0" dirty="0" smtClean="0">
                <a:ln>
                  <a:noFill/>
                </a:ln>
                <a:solidFill>
                  <a:srgbClr val="FFFFFF"/>
                </a:solidFill>
                <a:latin typeface="Calibri" pitchFamily="18"/>
                <a:ea typeface="Microsoft YaHei" pitchFamily="2"/>
                <a:cs typeface="Lucida Sans" pitchFamily="2"/>
              </a:rPr>
              <a:t>L’avanzo</a:t>
            </a:r>
            <a:r>
              <a:rPr lang="it-IT" sz="1600" b="0" i="0" u="none" strike="noStrike" kern="1200" spc="0" dirty="0" smtClean="0">
                <a:ln>
                  <a:noFill/>
                </a:ln>
                <a:solidFill>
                  <a:srgbClr val="FFFFFF"/>
                </a:solidFill>
                <a:latin typeface="Calibri" pitchFamily="18"/>
                <a:ea typeface="Microsoft YaHei" pitchFamily="2"/>
                <a:cs typeface="Lucida Sans" pitchFamily="2"/>
              </a:rPr>
              <a:t> non vincolato è cospicuo ed è disponibile nella maggior parte dei principali comuni lombardi</a:t>
            </a:r>
            <a:endParaRPr lang="it-IT" sz="1600" b="0" i="0" u="none" strike="noStrike" kern="1200" spc="0" baseline="0" dirty="0">
              <a:ln>
                <a:noFill/>
              </a:ln>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480" y="1828800"/>
            <a:ext cx="9642240" cy="384806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Occorrerà approfondire il tema del risultato di amministrazione, tenuto conto che dai consuntivi emerge che nei comuni principali solo una quota marginale dell’avanzo viene iscritta nei fondi di svalutazione crediti (o di accantonamento per crediti di dubbia esigibilità).</a:t>
            </a: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Ciò che colpisce  è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che</a:t>
            </a:r>
            <a:r>
              <a:rPr lang="it-IT" sz="2000" b="0" i="0" u="none" strike="noStrike" kern="1200" spc="0" dirty="0" smtClean="0">
                <a:ln>
                  <a:noFill/>
                </a:ln>
                <a:solidFill>
                  <a:srgbClr val="000000"/>
                </a:solidFill>
                <a:latin typeface="Calibri" pitchFamily="18"/>
                <a:ea typeface="Microsoft YaHei" pitchFamily="2"/>
                <a:cs typeface="Times New Roman" pitchFamily="18"/>
              </a:rPr>
              <a:t> i comuni più grandi per dimensione demografica, da soli fanno registrare più di 300 milioni di euro di avanzo di amministrazione</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 </a:t>
            </a:r>
            <a:r>
              <a:rPr lang="it-IT" sz="2000" b="1" i="0" u="none" strike="noStrike" kern="1200" spc="0" baseline="0" dirty="0">
                <a:ln>
                  <a:noFill/>
                </a:ln>
                <a:solidFill>
                  <a:srgbClr val="000000"/>
                </a:solidFill>
                <a:latin typeface="Calibri" pitchFamily="18"/>
                <a:ea typeface="Microsoft YaHei" pitchFamily="2"/>
                <a:cs typeface="Times New Roman" pitchFamily="18"/>
              </a:rPr>
              <a:t>“non vincolato” o “libero</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 </a:t>
            </a:r>
          </a:p>
          <a:p>
            <a:pPr marL="0" marR="0" lvl="0" indent="0" rtl="0" hangingPunct="0">
              <a:lnSpc>
                <a:spcPct val="100000"/>
              </a:lnSpc>
              <a:spcBef>
                <a:spcPts val="0"/>
              </a:spcBef>
              <a:spcAft>
                <a:spcPts val="0"/>
              </a:spcAft>
              <a:buNone/>
              <a:tabLst/>
              <a:defRPr>
                <a:cs typeface="Times New Roman" pitchFamily="18"/>
              </a:defRPr>
            </a:pPr>
            <a:r>
              <a:rPr lang="it-IT" sz="2000" b="1" dirty="0" smtClean="0">
                <a:solidFill>
                  <a:srgbClr val="000000"/>
                </a:solidFill>
                <a:latin typeface="Calibri" pitchFamily="18"/>
                <a:ea typeface="Microsoft YaHei" pitchFamily="2"/>
                <a:cs typeface="Times New Roman" pitchFamily="18"/>
              </a:rPr>
              <a:t>Sono comunque numerosi i comuni che non danno conto della ripartizione dell’utile.</a:t>
            </a:r>
            <a:endParaRPr lang="it-IT" sz="2000" b="1"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smtClean="0">
                <a:ln>
                  <a:noFill/>
                </a:ln>
                <a:solidFill>
                  <a:srgbClr val="000000"/>
                </a:solidFill>
                <a:latin typeface="Calibri" pitchFamily="18"/>
                <a:ea typeface="Microsoft YaHei" pitchFamily="2"/>
                <a:cs typeface="Times New Roman" pitchFamily="18"/>
              </a:rPr>
              <a:t>Tali </a:t>
            </a:r>
            <a:r>
              <a:rPr lang="it-IT" sz="2000" b="0" i="0" u="none" strike="noStrike" kern="1200" spc="0" baseline="0" dirty="0">
                <a:ln>
                  <a:noFill/>
                </a:ln>
                <a:solidFill>
                  <a:srgbClr val="000000"/>
                </a:solidFill>
                <a:latin typeface="Calibri" pitchFamily="18"/>
                <a:ea typeface="Microsoft YaHei" pitchFamily="2"/>
                <a:cs typeface="Times New Roman" pitchFamily="18"/>
              </a:rPr>
              <a:t>operazioni opacizzano la trasparenza dei rendiconti e aumentano la discrezionalità politica del comune (giunta), riservandosi le amministrazioni la scelta di gestire l’avanzo di amministrazione nel corso dell’anno in assenza di criteri votati dall’assemblea elettiva e resi noti ai cittadini.  </a:t>
            </a: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9186B123-07A6-4244-87C9-830A195769DD}" type="slidenum">
              <a:rPr/>
              <a:pPr marL="0" marR="0" lvl="0" indent="0" algn="l" rtl="0" hangingPunct="1">
                <a:lnSpc>
                  <a:spcPct val="100000"/>
                </a:lnSpc>
                <a:spcBef>
                  <a:spcPts val="0"/>
                </a:spcBef>
                <a:spcAft>
                  <a:spcPts val="0"/>
                </a:spcAft>
                <a:buNone/>
                <a:tabLst/>
              </a:pPr>
              <a:t>23</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7"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a:ln>
                  <a:noFill/>
                </a:ln>
                <a:solidFill>
                  <a:srgbClr val="000000"/>
                </a:solidFill>
                <a:latin typeface="Calibri" pitchFamily="34"/>
                <a:ea typeface="Microsoft YaHei" pitchFamily="2"/>
                <a:cs typeface="Lucida Sans" pitchFamily="2"/>
              </a:rPr>
              <a:t>I consuntivi 2014 dei comuni </a:t>
            </a:r>
            <a:r>
              <a:rPr lang="it-IT" sz="2800" b="1" i="0" u="none" strike="noStrike" kern="1200" spc="0" baseline="0" dirty="0" smtClean="0">
                <a:ln>
                  <a:noFill/>
                </a:ln>
                <a:solidFill>
                  <a:srgbClr val="000000"/>
                </a:solidFill>
                <a:latin typeface="Calibri" pitchFamily="34"/>
                <a:ea typeface="Microsoft YaHei" pitchFamily="2"/>
                <a:cs typeface="Lucida Sans" pitchFamily="2"/>
              </a:rPr>
              <a:t>della Lombardia</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b="0" i="0" u="none" strike="noStrike" kern="1200" spc="0" baseline="0" dirty="0" smtClean="0">
              <a:ln>
                <a:noFill/>
              </a:ln>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dirty="0">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b="0" i="0" u="none" strike="noStrike" kern="1200" spc="0" baseline="0" dirty="0" smtClean="0">
              <a:ln>
                <a:noFill/>
              </a:ln>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b="0" i="0" u="none" strike="noStrike" kern="1200" spc="0" baseline="0" dirty="0" smtClean="0">
                <a:ln>
                  <a:noFill/>
                </a:ln>
                <a:solidFill>
                  <a:srgbClr val="FFFFFF"/>
                </a:solidFill>
                <a:latin typeface="Calibri" pitchFamily="18"/>
                <a:ea typeface="Microsoft YaHei" pitchFamily="2"/>
                <a:cs typeface="Lucida Sans" pitchFamily="2"/>
              </a:rPr>
              <a:t>La spesa per i servizi sociali diminuisce</a:t>
            </a:r>
            <a:r>
              <a:rPr lang="it-IT" sz="1600" b="0" i="0" u="none" strike="noStrike" kern="1200" spc="0" dirty="0" smtClean="0">
                <a:ln>
                  <a:noFill/>
                </a:ln>
                <a:solidFill>
                  <a:srgbClr val="FFFFFF"/>
                </a:solidFill>
                <a:latin typeface="Calibri" pitchFamily="18"/>
                <a:ea typeface="Microsoft YaHei" pitchFamily="2"/>
                <a:cs typeface="Lucida Sans" pitchFamily="2"/>
              </a:rPr>
              <a:t> pur in presenza di un lieve recupero nell’ultimo triennio. </a:t>
            </a:r>
            <a:endParaRPr lang="it-IT" sz="1600" b="0" i="0" u="none" strike="noStrike" kern="1200" spc="0" baseline="0" dirty="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480" y="1828800"/>
            <a:ext cx="9642240" cy="447425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a:cs typeface="Times New Roman" pitchFamily="18"/>
              </a:defRPr>
            </a:pPr>
            <a:r>
              <a:rPr lang="it-IT" sz="2000" b="1" i="0" u="none" strike="noStrike" kern="1200" spc="0" baseline="0" dirty="0">
                <a:ln>
                  <a:noFill/>
                </a:ln>
                <a:solidFill>
                  <a:srgbClr val="000000"/>
                </a:solidFill>
                <a:latin typeface="Calibri" pitchFamily="18"/>
                <a:ea typeface="Microsoft YaHei" pitchFamily="2"/>
                <a:cs typeface="Times New Roman" pitchFamily="18"/>
              </a:rPr>
              <a:t>Preoccupa</a:t>
            </a:r>
            <a:r>
              <a:rPr lang="it-IT" sz="2000" b="0" i="0" u="none" strike="noStrike" kern="1200" spc="0" baseline="0" dirty="0">
                <a:ln>
                  <a:noFill/>
                </a:ln>
                <a:solidFill>
                  <a:srgbClr val="000000"/>
                </a:solidFill>
                <a:latin typeface="Calibri" pitchFamily="18"/>
                <a:ea typeface="Microsoft YaHei" pitchFamily="2"/>
                <a:cs typeface="Times New Roman" pitchFamily="18"/>
              </a:rPr>
              <a:t> , sul fronte della spesa corrente, </a:t>
            </a:r>
            <a:r>
              <a:rPr lang="it-IT" sz="2000" b="1" i="0" u="none" strike="noStrike" kern="1200" spc="0" baseline="0" dirty="0">
                <a:ln>
                  <a:noFill/>
                </a:ln>
                <a:solidFill>
                  <a:srgbClr val="000000"/>
                </a:solidFill>
                <a:latin typeface="Calibri" pitchFamily="18"/>
                <a:ea typeface="Microsoft YaHei" pitchFamily="2"/>
                <a:cs typeface="Times New Roman" pitchFamily="18"/>
              </a:rPr>
              <a:t>la dinamica negativa che ha colpito soprattutto le risorse sociali (servizi sociali in senso stretto e servizi per l’infanzia), che si sono ridotte del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3% </a:t>
            </a:r>
            <a:r>
              <a:rPr lang="it-IT" sz="2000" b="1" i="0" u="none" strike="noStrike" kern="1200" spc="0" baseline="0" dirty="0">
                <a:ln>
                  <a:noFill/>
                </a:ln>
                <a:solidFill>
                  <a:srgbClr val="000000"/>
                </a:solidFill>
                <a:latin typeface="Calibri" pitchFamily="18"/>
                <a:ea typeface="Microsoft YaHei" pitchFamily="2"/>
                <a:cs typeface="Times New Roman" pitchFamily="18"/>
              </a:rPr>
              <a:t>(da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1,417 miliardi a circa 1,375 miliardi </a:t>
            </a:r>
            <a:r>
              <a:rPr lang="it-IT" sz="2000" b="1" i="0" u="none" strike="noStrike" kern="1200" spc="0" baseline="0" dirty="0">
                <a:ln>
                  <a:noFill/>
                </a:ln>
                <a:solidFill>
                  <a:srgbClr val="000000"/>
                </a:solidFill>
                <a:latin typeface="Calibri" pitchFamily="18"/>
                <a:ea typeface="Microsoft YaHei" pitchFamily="2"/>
                <a:cs typeface="Times New Roman" pitchFamily="18"/>
              </a:rPr>
              <a:t>nel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2011/2014), pur in presenza di un</a:t>
            </a:r>
            <a:r>
              <a:rPr lang="it-IT" sz="2000" b="1" i="0" u="none" strike="noStrike" kern="1200" spc="0" dirty="0" smtClean="0">
                <a:ln>
                  <a:noFill/>
                </a:ln>
                <a:solidFill>
                  <a:srgbClr val="000000"/>
                </a:solidFill>
                <a:latin typeface="Calibri" pitchFamily="18"/>
                <a:ea typeface="Microsoft YaHei" pitchFamily="2"/>
                <a:cs typeface="Times New Roman" pitchFamily="18"/>
              </a:rPr>
              <a:t> lieve recupero dal 2012 (+1%)</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a:t>
            </a:r>
            <a:endParaRPr lang="it-IT" sz="2000" b="1"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defRPr>
                <a:cs typeface="Times New Roman" pitchFamily="18"/>
              </a:defRPr>
            </a:pP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Andrebbe monitorato il progressivo ridimensionamento della spesa corrente sociale: </a:t>
            </a:r>
            <a:r>
              <a:rPr lang="it-IT" sz="2000" b="1" i="0" u="none" strike="noStrike" kern="1200" spc="0" baseline="0" dirty="0">
                <a:ln>
                  <a:noFill/>
                </a:ln>
                <a:solidFill>
                  <a:srgbClr val="000000"/>
                </a:solidFill>
                <a:latin typeface="Calibri" pitchFamily="18"/>
                <a:ea typeface="Microsoft YaHei" pitchFamily="2"/>
                <a:cs typeface="Times New Roman" pitchFamily="18"/>
              </a:rPr>
              <a:t>sembra non dipenda strettamente da carenze di ordine finanziario, quanto piuttosto da scelte politiche effettuate dai comuni (maggiore coinvolgimento del terzo settore e in particolare dell’associazionismo nella gestione dei servizi, restrizione numerica dell’accesso della popolazione ai servizi,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fasce </a:t>
            </a:r>
            <a:r>
              <a:rPr lang="it-IT" sz="2000" b="1" i="0" u="none" strike="noStrike" kern="1200" spc="0" baseline="0" dirty="0" err="1" smtClean="0">
                <a:ln>
                  <a:noFill/>
                </a:ln>
                <a:solidFill>
                  <a:srgbClr val="000000"/>
                </a:solidFill>
                <a:latin typeface="Calibri" pitchFamily="18"/>
                <a:ea typeface="Microsoft YaHei" pitchFamily="2"/>
                <a:cs typeface="Times New Roman" pitchFamily="18"/>
              </a:rPr>
              <a:t>Isee</a:t>
            </a:r>
            <a:r>
              <a:rPr lang="it-IT" sz="2000" b="1" i="0" u="none" strike="noStrike" kern="1200" spc="0" dirty="0" smtClean="0">
                <a:ln>
                  <a:noFill/>
                </a:ln>
                <a:solidFill>
                  <a:srgbClr val="000000"/>
                </a:solidFill>
                <a:latin typeface="Calibri" pitchFamily="18"/>
                <a:ea typeface="Microsoft YaHei" pitchFamily="2"/>
                <a:cs typeface="Times New Roman" pitchFamily="18"/>
              </a:rPr>
              <a:t> troppo basse, offerta di servizi troppo rigida,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ecc</a:t>
            </a:r>
            <a:r>
              <a:rPr lang="it-IT" sz="2000" b="1" i="0" u="none" strike="noStrike" kern="1200" spc="0" baseline="0" dirty="0">
                <a:ln>
                  <a:noFill/>
                </a:ln>
                <a:solidFill>
                  <a:srgbClr val="000000"/>
                </a:solidFill>
                <a:latin typeface="Calibri" pitchFamily="18"/>
                <a:ea typeface="Microsoft YaHei" pitchFamily="2"/>
                <a:cs typeface="Times New Roman" pitchFamily="18"/>
              </a:rPr>
              <a:t>.).</a:t>
            </a: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Il </a:t>
            </a:r>
            <a:r>
              <a:rPr lang="it-IT" sz="2000" b="0" i="0" u="none" strike="noStrike" kern="1200" spc="0" baseline="0" dirty="0">
                <a:ln>
                  <a:noFill/>
                </a:ln>
                <a:solidFill>
                  <a:srgbClr val="000000"/>
                </a:solidFill>
                <a:latin typeface="Calibri" pitchFamily="18"/>
                <a:ea typeface="Microsoft YaHei" pitchFamily="2"/>
                <a:cs typeface="Times New Roman" pitchFamily="18"/>
              </a:rPr>
              <a:t>dato più preoccupante è che nel periodo di crisi, a fronte di un aumento della pressione della domanda, la spesa sociale comunale abbia intrapreso un percorso di progressivo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ridimensionamento.</a:t>
            </a: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8165E598-9506-47FA-8059-E498C25826E5}" type="slidenum">
              <a:rPr/>
              <a:pPr marL="0" marR="0" lvl="0" indent="0" algn="l" rtl="0" hangingPunct="1">
                <a:lnSpc>
                  <a:spcPct val="100000"/>
                </a:lnSpc>
                <a:spcBef>
                  <a:spcPts val="0"/>
                </a:spcBef>
                <a:spcAft>
                  <a:spcPts val="0"/>
                </a:spcAft>
                <a:buNone/>
                <a:tabLst/>
              </a:pPr>
              <a:t>24</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7"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a:ln>
                  <a:noFill/>
                </a:ln>
                <a:solidFill>
                  <a:srgbClr val="000000"/>
                </a:solidFill>
                <a:latin typeface="Calibri" pitchFamily="34"/>
                <a:ea typeface="Microsoft YaHei" pitchFamily="2"/>
                <a:cs typeface="Lucida Sans" pitchFamily="2"/>
              </a:rPr>
              <a:t>I consuntivi 2014 dei comuni </a:t>
            </a:r>
            <a:r>
              <a:rPr lang="it-IT" sz="2800" b="1" i="0" u="none" strike="noStrike" kern="1200" spc="0" baseline="0" dirty="0" smtClean="0">
                <a:ln>
                  <a:noFill/>
                </a:ln>
                <a:solidFill>
                  <a:srgbClr val="000000"/>
                </a:solidFill>
                <a:latin typeface="Calibri" pitchFamily="34"/>
                <a:ea typeface="Microsoft YaHei" pitchFamily="2"/>
                <a:cs typeface="Lucida Sans" pitchFamily="2"/>
              </a:rPr>
              <a:t>della Lombardia</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b="0" i="0" u="none" strike="noStrike" kern="1200" spc="0" baseline="0" dirty="0" smtClean="0">
              <a:ln>
                <a:noFill/>
              </a:ln>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dirty="0">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b="0" i="0" u="none" strike="noStrike" kern="1200" spc="0" baseline="0" dirty="0" smtClean="0">
              <a:ln>
                <a:noFill/>
              </a:ln>
              <a:solidFill>
                <a:srgbClr val="FFFFFF"/>
              </a:solidFill>
              <a:latin typeface="Calibri" pitchFamily="18"/>
              <a:ea typeface="Microsoft YaHei" pitchFamily="2"/>
              <a:cs typeface="Lucida Sans" pitchFamily="2"/>
            </a:endParaRPr>
          </a:p>
          <a:p>
            <a:pPr marL="0" marR="0" lvl="0" indent="0" algn="ctr" rtl="0" hangingPunct="1">
              <a:lnSpc>
                <a:spcPct val="90000"/>
              </a:lnSpc>
              <a:spcBef>
                <a:spcPts val="1001"/>
              </a:spcBef>
              <a:spcAft>
                <a:spcPts val="0"/>
              </a:spcAft>
              <a:buNone/>
              <a:tabLst/>
            </a:pPr>
            <a:r>
              <a:rPr lang="it-IT" sz="1600" b="0" i="0" u="none" strike="noStrike" kern="1200" spc="0" baseline="0" dirty="0" smtClean="0">
                <a:ln>
                  <a:noFill/>
                </a:ln>
                <a:solidFill>
                  <a:srgbClr val="FFFFFF"/>
                </a:solidFill>
                <a:latin typeface="Calibri" pitchFamily="18"/>
                <a:ea typeface="Microsoft YaHei" pitchFamily="2"/>
                <a:cs typeface="Lucida Sans" pitchFamily="2"/>
              </a:rPr>
              <a:t>Se cala</a:t>
            </a:r>
            <a:r>
              <a:rPr lang="it-IT" sz="1600" b="0" i="0" u="none" strike="noStrike" kern="1200" spc="0" dirty="0" smtClean="0">
                <a:ln>
                  <a:noFill/>
                </a:ln>
                <a:solidFill>
                  <a:srgbClr val="FFFFFF"/>
                </a:solidFill>
                <a:latin typeface="Calibri" pitchFamily="18"/>
                <a:ea typeface="Microsoft YaHei" pitchFamily="2"/>
                <a:cs typeface="Lucida Sans" pitchFamily="2"/>
              </a:rPr>
              <a:t> la spesa sociale aumenta invece in misura considerevole (2 punti percentuali  in un decennio) la quota degli anziani ultra75enni</a:t>
            </a:r>
            <a:endParaRPr lang="it-IT" sz="1600" b="0" i="0" u="none" strike="noStrike" kern="1200" spc="0" baseline="0" dirty="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8165E598-9506-47FA-8059-E498C25826E5}" type="slidenum">
              <a:rPr/>
              <a:pPr marL="0" marR="0" lvl="0" indent="0" algn="l" rtl="0" hangingPunct="1">
                <a:lnSpc>
                  <a:spcPct val="100000"/>
                </a:lnSpc>
                <a:spcBef>
                  <a:spcPts val="0"/>
                </a:spcBef>
                <a:spcAft>
                  <a:spcPts val="0"/>
                </a:spcAft>
                <a:buNone/>
                <a:tabLst/>
              </a:pPr>
              <a:t>25</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7"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L’invecchiamento in Lombardia</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graphicFrame>
        <p:nvGraphicFramePr>
          <p:cNvPr id="2" name="Tabelle 1"/>
          <p:cNvGraphicFramePr>
            <a:graphicFrameLocks noGrp="1"/>
          </p:cNvGraphicFramePr>
          <p:nvPr>
            <p:extLst>
              <p:ext uri="{D42A27DB-BD31-4B8C-83A1-F6EECF244321}">
                <p14:modId xmlns="" xmlns:p14="http://schemas.microsoft.com/office/powerpoint/2010/main" val="1474906405"/>
              </p:ext>
            </p:extLst>
          </p:nvPr>
        </p:nvGraphicFramePr>
        <p:xfrm>
          <a:off x="2553178" y="3023666"/>
          <a:ext cx="8876822" cy="2716505"/>
        </p:xfrm>
        <a:graphic>
          <a:graphicData uri="http://schemas.openxmlformats.org/drawingml/2006/table">
            <a:tbl>
              <a:tblPr firstRow="1" firstCol="1" bandRow="1">
                <a:tableStyleId>{5C22544A-7EE6-4342-B048-85BDC9FD1C3A}</a:tableStyleId>
              </a:tblPr>
              <a:tblGrid>
                <a:gridCol w="877030">
                  <a:extLst>
                    <a:ext uri="{9D8B030D-6E8A-4147-A177-3AD203B41FA5}">
                      <a16:colId xmlns="" xmlns:a16="http://schemas.microsoft.com/office/drawing/2014/main" val="144711899"/>
                    </a:ext>
                  </a:extLst>
                </a:gridCol>
                <a:gridCol w="667537">
                  <a:extLst>
                    <a:ext uri="{9D8B030D-6E8A-4147-A177-3AD203B41FA5}">
                      <a16:colId xmlns="" xmlns:a16="http://schemas.microsoft.com/office/drawing/2014/main" val="3727131841"/>
                    </a:ext>
                  </a:extLst>
                </a:gridCol>
                <a:gridCol w="667537">
                  <a:extLst>
                    <a:ext uri="{9D8B030D-6E8A-4147-A177-3AD203B41FA5}">
                      <a16:colId xmlns="" xmlns:a16="http://schemas.microsoft.com/office/drawing/2014/main" val="362012936"/>
                    </a:ext>
                  </a:extLst>
                </a:gridCol>
                <a:gridCol w="667537">
                  <a:extLst>
                    <a:ext uri="{9D8B030D-6E8A-4147-A177-3AD203B41FA5}">
                      <a16:colId xmlns="" xmlns:a16="http://schemas.microsoft.com/office/drawing/2014/main" val="2950535810"/>
                    </a:ext>
                  </a:extLst>
                </a:gridCol>
                <a:gridCol w="667537">
                  <a:extLst>
                    <a:ext uri="{9D8B030D-6E8A-4147-A177-3AD203B41FA5}">
                      <a16:colId xmlns="" xmlns:a16="http://schemas.microsoft.com/office/drawing/2014/main" val="375813987"/>
                    </a:ext>
                  </a:extLst>
                </a:gridCol>
                <a:gridCol w="667537">
                  <a:extLst>
                    <a:ext uri="{9D8B030D-6E8A-4147-A177-3AD203B41FA5}">
                      <a16:colId xmlns="" xmlns:a16="http://schemas.microsoft.com/office/drawing/2014/main" val="3651680727"/>
                    </a:ext>
                  </a:extLst>
                </a:gridCol>
                <a:gridCol w="667537">
                  <a:extLst>
                    <a:ext uri="{9D8B030D-6E8A-4147-A177-3AD203B41FA5}">
                      <a16:colId xmlns="" xmlns:a16="http://schemas.microsoft.com/office/drawing/2014/main" val="2671568519"/>
                    </a:ext>
                  </a:extLst>
                </a:gridCol>
                <a:gridCol w="667537">
                  <a:extLst>
                    <a:ext uri="{9D8B030D-6E8A-4147-A177-3AD203B41FA5}">
                      <a16:colId xmlns="" xmlns:a16="http://schemas.microsoft.com/office/drawing/2014/main" val="140786963"/>
                    </a:ext>
                  </a:extLst>
                </a:gridCol>
                <a:gridCol w="667537">
                  <a:extLst>
                    <a:ext uri="{9D8B030D-6E8A-4147-A177-3AD203B41FA5}">
                      <a16:colId xmlns="" xmlns:a16="http://schemas.microsoft.com/office/drawing/2014/main" val="1275171782"/>
                    </a:ext>
                  </a:extLst>
                </a:gridCol>
                <a:gridCol w="667537">
                  <a:extLst>
                    <a:ext uri="{9D8B030D-6E8A-4147-A177-3AD203B41FA5}">
                      <a16:colId xmlns="" xmlns:a16="http://schemas.microsoft.com/office/drawing/2014/main" val="1713409514"/>
                    </a:ext>
                  </a:extLst>
                </a:gridCol>
                <a:gridCol w="667537">
                  <a:extLst>
                    <a:ext uri="{9D8B030D-6E8A-4147-A177-3AD203B41FA5}">
                      <a16:colId xmlns="" xmlns:a16="http://schemas.microsoft.com/office/drawing/2014/main" val="353496436"/>
                    </a:ext>
                  </a:extLst>
                </a:gridCol>
                <a:gridCol w="667537">
                  <a:extLst>
                    <a:ext uri="{9D8B030D-6E8A-4147-A177-3AD203B41FA5}">
                      <a16:colId xmlns="" xmlns:a16="http://schemas.microsoft.com/office/drawing/2014/main" val="3072898480"/>
                    </a:ext>
                  </a:extLst>
                </a:gridCol>
                <a:gridCol w="656885">
                  <a:extLst>
                    <a:ext uri="{9D8B030D-6E8A-4147-A177-3AD203B41FA5}">
                      <a16:colId xmlns="" xmlns:a16="http://schemas.microsoft.com/office/drawing/2014/main" val="117011266"/>
                    </a:ext>
                  </a:extLst>
                </a:gridCol>
              </a:tblGrid>
              <a:tr h="186593">
                <a:tc>
                  <a:txBody>
                    <a:bodyPr/>
                    <a:lstStyle/>
                    <a:p>
                      <a:pPr>
                        <a:spcAft>
                          <a:spcPts val="0"/>
                        </a:spcAft>
                      </a:pPr>
                      <a:r>
                        <a:rPr lang="it-IT" sz="1200" dirty="0">
                          <a:solidFill>
                            <a:schemeClr val="tx1"/>
                          </a:solidFill>
                          <a:effectLst/>
                        </a:rPr>
                        <a:t> </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2014</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2013</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a:solidFill>
                            <a:schemeClr val="tx1"/>
                          </a:solidFill>
                          <a:effectLst/>
                        </a:rPr>
                        <a:t>2012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2011</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2010</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2009</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2008</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2007</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2006</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2005</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a:solidFill>
                            <a:schemeClr val="tx1"/>
                          </a:solidFill>
                          <a:effectLst/>
                        </a:rPr>
                        <a:t>2004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tc>
                  <a:txBody>
                    <a:bodyPr/>
                    <a:lstStyle/>
                    <a:p>
                      <a:pPr algn="ctr">
                        <a:spcAft>
                          <a:spcPts val="0"/>
                        </a:spcAft>
                      </a:pPr>
                      <a:r>
                        <a:rPr lang="it-IT" sz="1200" dirty="0">
                          <a:solidFill>
                            <a:schemeClr val="tx1"/>
                          </a:solidFill>
                          <a:effectLst/>
                        </a:rPr>
                        <a:t>2003</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accent4">
                        <a:lumMod val="40000"/>
                        <a:lumOff val="60000"/>
                      </a:schemeClr>
                    </a:solidFill>
                  </a:tcPr>
                </a:tc>
                <a:extLst>
                  <a:ext uri="{0D108BD9-81ED-4DB2-BD59-A6C34878D82A}">
                    <a16:rowId xmlns="" xmlns:a16="http://schemas.microsoft.com/office/drawing/2014/main" val="596894317"/>
                  </a:ext>
                </a:extLst>
              </a:tr>
              <a:tr h="195586">
                <a:tc>
                  <a:txBody>
                    <a:bodyPr/>
                    <a:lstStyle/>
                    <a:p>
                      <a:pPr>
                        <a:spcAft>
                          <a:spcPts val="0"/>
                        </a:spcAft>
                      </a:pPr>
                      <a:r>
                        <a:rPr lang="it-IT" sz="1200" dirty="0">
                          <a:solidFill>
                            <a:schemeClr val="tx1"/>
                          </a:solidFill>
                          <a:effectLst/>
                        </a:rPr>
                        <a:t>Bergamo</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9,0</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8,7</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8,5</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8,3</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7,6</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7,2</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7</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6,9</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1482999545"/>
                  </a:ext>
                </a:extLst>
              </a:tr>
              <a:tr h="195586">
                <a:tc>
                  <a:txBody>
                    <a:bodyPr/>
                    <a:lstStyle/>
                    <a:p>
                      <a:pPr>
                        <a:spcAft>
                          <a:spcPts val="0"/>
                        </a:spcAft>
                      </a:pPr>
                      <a:r>
                        <a:rPr lang="it-IT" sz="1200" dirty="0">
                          <a:solidFill>
                            <a:schemeClr val="tx1"/>
                          </a:solidFill>
                          <a:effectLst/>
                        </a:rPr>
                        <a:t>Brescia</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9,6</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8,7</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7,7</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1810827567"/>
                  </a:ext>
                </a:extLst>
              </a:tr>
              <a:tr h="195586">
                <a:tc>
                  <a:txBody>
                    <a:bodyPr/>
                    <a:lstStyle/>
                    <a:p>
                      <a:pPr>
                        <a:spcAft>
                          <a:spcPts val="0"/>
                        </a:spcAft>
                      </a:pPr>
                      <a:r>
                        <a:rPr lang="it-IT" sz="1200" dirty="0">
                          <a:solidFill>
                            <a:schemeClr val="tx1"/>
                          </a:solidFill>
                          <a:effectLst/>
                        </a:rPr>
                        <a:t>Como</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10,4</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10,1</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9,6</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8,6</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2881865126"/>
                  </a:ext>
                </a:extLst>
              </a:tr>
              <a:tr h="195586">
                <a:tc>
                  <a:txBody>
                    <a:bodyPr/>
                    <a:lstStyle/>
                    <a:p>
                      <a:pPr>
                        <a:spcAft>
                          <a:spcPts val="0"/>
                        </a:spcAft>
                      </a:pPr>
                      <a:r>
                        <a:rPr lang="it-IT" sz="1200" dirty="0">
                          <a:solidFill>
                            <a:schemeClr val="tx1"/>
                          </a:solidFill>
                          <a:effectLst/>
                        </a:rPr>
                        <a:t>Cremona</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11,2</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10,6</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9,7</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1826041512"/>
                  </a:ext>
                </a:extLst>
              </a:tr>
              <a:tr h="195586">
                <a:tc>
                  <a:txBody>
                    <a:bodyPr/>
                    <a:lstStyle/>
                    <a:p>
                      <a:pPr>
                        <a:spcAft>
                          <a:spcPts val="0"/>
                        </a:spcAft>
                      </a:pPr>
                      <a:r>
                        <a:rPr lang="it-IT" sz="1200" dirty="0">
                          <a:solidFill>
                            <a:schemeClr val="tx1"/>
                          </a:solidFill>
                          <a:effectLst/>
                        </a:rPr>
                        <a:t>Lecco</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10,5</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10,1</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1056851789"/>
                  </a:ext>
                </a:extLst>
              </a:tr>
              <a:tr h="195586">
                <a:tc>
                  <a:txBody>
                    <a:bodyPr/>
                    <a:lstStyle/>
                    <a:p>
                      <a:pPr>
                        <a:spcAft>
                          <a:spcPts val="0"/>
                        </a:spcAft>
                      </a:pPr>
                      <a:r>
                        <a:rPr lang="it-IT" sz="1200" dirty="0">
                          <a:solidFill>
                            <a:schemeClr val="tx1"/>
                          </a:solidFill>
                          <a:effectLst/>
                        </a:rPr>
                        <a:t>Lodi</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9,7</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9,3</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8,7</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2309223497"/>
                  </a:ext>
                </a:extLst>
              </a:tr>
              <a:tr h="195586">
                <a:tc>
                  <a:txBody>
                    <a:bodyPr/>
                    <a:lstStyle/>
                    <a:p>
                      <a:pPr>
                        <a:spcAft>
                          <a:spcPts val="0"/>
                        </a:spcAft>
                      </a:pPr>
                      <a:r>
                        <a:rPr lang="it-IT" sz="1200">
                          <a:solidFill>
                            <a:schemeClr val="tx1"/>
                          </a:solidFill>
                          <a:effectLst/>
                        </a:rPr>
                        <a:t>Mantova</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11,6</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11,4</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10,6</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2965566005"/>
                  </a:ext>
                </a:extLst>
              </a:tr>
              <a:tr h="195586">
                <a:tc>
                  <a:txBody>
                    <a:bodyPr/>
                    <a:lstStyle/>
                    <a:p>
                      <a:pPr>
                        <a:spcAft>
                          <a:spcPts val="0"/>
                        </a:spcAft>
                      </a:pPr>
                      <a:r>
                        <a:rPr lang="it-IT" sz="1200">
                          <a:solidFill>
                            <a:schemeClr val="tx1"/>
                          </a:solidFill>
                          <a:effectLst/>
                        </a:rPr>
                        <a:t>Milano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10,8</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10,5</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10,3</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9,8</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7,7</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3589930173"/>
                  </a:ext>
                </a:extLst>
              </a:tr>
              <a:tr h="195586">
                <a:tc>
                  <a:txBody>
                    <a:bodyPr/>
                    <a:lstStyle/>
                    <a:p>
                      <a:pPr>
                        <a:spcAft>
                          <a:spcPts val="0"/>
                        </a:spcAft>
                      </a:pPr>
                      <a:r>
                        <a:rPr lang="it-IT" sz="1200">
                          <a:solidFill>
                            <a:schemeClr val="tx1"/>
                          </a:solidFill>
                          <a:effectLst/>
                        </a:rPr>
                        <a:t>Pavia</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12,2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12,1</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11,9</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11,6</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11,3</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11</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10,6</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3170117394"/>
                  </a:ext>
                </a:extLst>
              </a:tr>
              <a:tr h="195586">
                <a:tc>
                  <a:txBody>
                    <a:bodyPr/>
                    <a:lstStyle/>
                    <a:p>
                      <a:pPr>
                        <a:spcAft>
                          <a:spcPts val="0"/>
                        </a:spcAft>
                      </a:pPr>
                      <a:r>
                        <a:rPr lang="it-IT" sz="1200">
                          <a:solidFill>
                            <a:schemeClr val="tx1"/>
                          </a:solidFill>
                          <a:effectLst/>
                        </a:rPr>
                        <a:t>Sondrio</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9,9</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9,7</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9,3</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8,5</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8,2</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3474429099"/>
                  </a:ext>
                </a:extLst>
              </a:tr>
              <a:tr h="195586">
                <a:tc>
                  <a:txBody>
                    <a:bodyPr/>
                    <a:lstStyle/>
                    <a:p>
                      <a:pPr>
                        <a:spcAft>
                          <a:spcPts val="0"/>
                        </a:spcAft>
                      </a:pPr>
                      <a:r>
                        <a:rPr lang="it-IT" sz="1200">
                          <a:solidFill>
                            <a:schemeClr val="tx1"/>
                          </a:solidFill>
                          <a:effectLst/>
                        </a:rPr>
                        <a:t>Varese</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10,8</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10,5</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9,9</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9,6</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9,4</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9,2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8,8</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8,6</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8,4</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8,2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1638489988"/>
                  </a:ext>
                </a:extLst>
              </a:tr>
              <a:tr h="103663">
                <a:tc>
                  <a:txBody>
                    <a:bodyPr/>
                    <a:lstStyle/>
                    <a:p>
                      <a:pPr>
                        <a:spcAft>
                          <a:spcPts val="0"/>
                        </a:spcAft>
                      </a:pPr>
                      <a:r>
                        <a:rPr lang="it-IT" sz="1200">
                          <a:solidFill>
                            <a:schemeClr val="tx1"/>
                          </a:solidFill>
                          <a:effectLst/>
                        </a:rPr>
                        <a:t>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spcAft>
                          <a:spcPts val="0"/>
                        </a:spcAft>
                      </a:pPr>
                      <a:r>
                        <a:rPr lang="it-IT" sz="1200">
                          <a:solidFill>
                            <a:schemeClr val="tx1"/>
                          </a:solidFill>
                          <a:effectLst/>
                        </a:rPr>
                        <a:t>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spcAft>
                          <a:spcPts val="0"/>
                        </a:spcAft>
                      </a:pPr>
                      <a:r>
                        <a:rPr lang="it-IT" sz="1200">
                          <a:solidFill>
                            <a:schemeClr val="tx1"/>
                          </a:solidFill>
                          <a:effectLst/>
                        </a:rPr>
                        <a:t>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 </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 </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 </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 </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 </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 </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 </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2183366283"/>
                  </a:ext>
                </a:extLst>
              </a:tr>
              <a:tr h="195586">
                <a:tc>
                  <a:txBody>
                    <a:bodyPr/>
                    <a:lstStyle/>
                    <a:p>
                      <a:pPr>
                        <a:spcAft>
                          <a:spcPts val="0"/>
                        </a:spcAft>
                      </a:pPr>
                      <a:r>
                        <a:rPr lang="it-IT" sz="1200">
                          <a:solidFill>
                            <a:schemeClr val="tx1"/>
                          </a:solidFill>
                          <a:effectLst/>
                        </a:rPr>
                        <a:t>Lombardia</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10,5</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a:solidFill>
                            <a:schemeClr val="tx1"/>
                          </a:solidFill>
                          <a:effectLst/>
                        </a:rPr>
                        <a:t>10,2</a:t>
                      </a:r>
                      <a:endParaRPr lang="it-IT" sz="120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10</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9,7</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9,4</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9,3</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9,1</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8,9</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8,6</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8,4</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8,2</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tc>
                  <a:txBody>
                    <a:bodyPr/>
                    <a:lstStyle/>
                    <a:p>
                      <a:pPr algn="ctr">
                        <a:spcAft>
                          <a:spcPts val="0"/>
                        </a:spcAft>
                      </a:pPr>
                      <a:r>
                        <a:rPr lang="it-IT" sz="1200" dirty="0">
                          <a:solidFill>
                            <a:schemeClr val="tx1"/>
                          </a:solidFill>
                          <a:effectLst/>
                        </a:rPr>
                        <a:t>8,1</a:t>
                      </a:r>
                      <a:endParaRPr lang="it-IT" sz="1200" dirty="0">
                        <a:solidFill>
                          <a:schemeClr val="tx1"/>
                        </a:solidFill>
                        <a:effectLst/>
                        <a:latin typeface="Times New Roman" panose="02020603050405020304" pitchFamily="18" charset="0"/>
                        <a:ea typeface="Times New Roman" panose="02020603050405020304" pitchFamily="18" charset="0"/>
                      </a:endParaRPr>
                    </a:p>
                  </a:txBody>
                  <a:tcPr marL="44335" marR="44335" marT="0" marB="0" anchor="ctr">
                    <a:solidFill>
                      <a:schemeClr val="bg1"/>
                    </a:solidFill>
                  </a:tcPr>
                </a:tc>
                <a:extLst>
                  <a:ext uri="{0D108BD9-81ED-4DB2-BD59-A6C34878D82A}">
                    <a16:rowId xmlns="" xmlns:a16="http://schemas.microsoft.com/office/drawing/2014/main" val="75912664"/>
                  </a:ext>
                </a:extLst>
              </a:tr>
            </a:tbl>
          </a:graphicData>
        </a:graphic>
      </p:graphicFrame>
      <p:sp>
        <p:nvSpPr>
          <p:cNvPr id="8" name="Rectangle 1"/>
          <p:cNvSpPr>
            <a:spLocks noChangeArrowheads="1"/>
          </p:cNvSpPr>
          <p:nvPr/>
        </p:nvSpPr>
        <p:spPr bwMode="auto">
          <a:xfrm>
            <a:off x="2593553" y="2077418"/>
            <a:ext cx="8673888"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400" b="1" i="0" u="none" strike="noStrike" cap="none" normalizeH="0" baseline="0" dirty="0" smtClean="0">
                <a:ln>
                  <a:noFill/>
                </a:ln>
                <a:solidFill>
                  <a:schemeClr val="tx1"/>
                </a:solidFill>
                <a:effectLst/>
                <a:ea typeface="Times New Roman" panose="02020603050405020304" pitchFamily="18" charset="0"/>
              </a:rPr>
              <a:t>Incidenza popolazione ultra75enne sul totale della popolazione residente. Serie storica 2003/2014</a:t>
            </a:r>
            <a:endParaRPr kumimoji="0" lang="it-IT"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zh-CN" sz="1400" b="1" i="0" u="none" strike="noStrike" cap="none" normalizeH="0" baseline="0" dirty="0" smtClean="0">
                <a:ln>
                  <a:noFill/>
                </a:ln>
                <a:solidFill>
                  <a:schemeClr val="tx1"/>
                </a:solidFill>
                <a:effectLst/>
                <a:ea typeface="Times New Roman" panose="02020603050405020304" pitchFamily="18" charset="0"/>
              </a:rPr>
              <a:t>Fonte: elaborazioni su dati Istat - (*) compresa Monza e Brianza</a:t>
            </a:r>
            <a:endParaRPr kumimoji="0" lang="it-IT" altLang="zh-CN" sz="1400" b="0" i="0" u="none" strike="noStrike" cap="none" normalizeH="0" baseline="0" dirty="0" smtClean="0">
              <a:ln>
                <a:noFill/>
              </a:ln>
              <a:solidFill>
                <a:schemeClr val="tx1"/>
              </a:solidFill>
              <a:effectLst/>
            </a:endParaRPr>
          </a:p>
        </p:txBody>
      </p:sp>
    </p:spTree>
    <p:extLst>
      <p:ext uri="{BB962C8B-B14F-4D97-AF65-F5344CB8AC3E}">
        <p14:creationId xmlns="" xmlns:p14="http://schemas.microsoft.com/office/powerpoint/2010/main" val="27395295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3" name="Segnaposto testo 2"/>
          <p:cNvSpPr/>
          <p:nvPr/>
        </p:nvSpPr>
        <p:spPr>
          <a:xfrm>
            <a:off x="243000" y="1820160"/>
            <a:ext cx="1197000"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b="0" i="0" u="none" strike="noStrike" kern="1200" spc="0" baseline="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1620000" y="1489292"/>
            <a:ext cx="10278720" cy="444492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Sul fronte delle entrate, occorre notare come il gettito accertato per la Tasi pesi per circa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706 </a:t>
            </a:r>
            <a:r>
              <a:rPr lang="it-IT" sz="2000" b="0" i="0" u="none" strike="noStrike" kern="1200" spc="0" baseline="0" dirty="0">
                <a:ln>
                  <a:noFill/>
                </a:ln>
                <a:solidFill>
                  <a:srgbClr val="000000"/>
                </a:solidFill>
                <a:latin typeface="Calibri" pitchFamily="18"/>
                <a:ea typeface="Microsoft YaHei" pitchFamily="2"/>
                <a:cs typeface="Times New Roman" pitchFamily="18"/>
              </a:rPr>
              <a:t>milioni di euro,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mentre il </a:t>
            </a:r>
            <a:r>
              <a:rPr lang="it-IT" sz="2000" b="1" i="0" u="none" strike="noStrike" kern="1200" spc="0" baseline="0" dirty="0">
                <a:ln>
                  <a:noFill/>
                </a:ln>
                <a:solidFill>
                  <a:srgbClr val="000000"/>
                </a:solidFill>
                <a:latin typeface="Calibri" pitchFamily="18"/>
                <a:ea typeface="Microsoft YaHei" pitchFamily="2"/>
                <a:cs typeface="Times New Roman" pitchFamily="18"/>
              </a:rPr>
              <a:t>gettito dell’addizionale Irpef, che aumenta nel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quadriennio considerato </a:t>
            </a:r>
            <a:r>
              <a:rPr lang="it-IT" sz="2000" b="1" i="0" u="none" strike="noStrike" kern="1200" spc="0" baseline="0" dirty="0">
                <a:ln>
                  <a:noFill/>
                </a:ln>
                <a:solidFill>
                  <a:srgbClr val="000000"/>
                </a:solidFill>
                <a:latin typeface="Calibri" pitchFamily="18"/>
                <a:ea typeface="Microsoft YaHei" pitchFamily="2"/>
                <a:cs typeface="Times New Roman" pitchFamily="18"/>
              </a:rPr>
              <a:t>di ben il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42%, risulta pari a 504,8 milioni nel 2014</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a:t>
            </a: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defRPr>
                <a:cs typeface="Times New Roman" pitchFamily="18"/>
              </a:defRPr>
            </a:pP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In conseguenza dei processi osservati, </a:t>
            </a:r>
            <a:r>
              <a:rPr lang="it-IT" sz="2000" b="1" i="0" u="none" strike="noStrike" kern="1200" spc="0" baseline="0" dirty="0">
                <a:ln>
                  <a:noFill/>
                </a:ln>
                <a:solidFill>
                  <a:srgbClr val="000000"/>
                </a:solidFill>
                <a:latin typeface="Calibri" pitchFamily="18"/>
                <a:ea typeface="Microsoft YaHei" pitchFamily="2"/>
                <a:cs typeface="Times New Roman" pitchFamily="18"/>
              </a:rPr>
              <a:t>l’equilibrio finanziario dei comuni aumenta in misura significativa, dal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99,23</a:t>
            </a:r>
            <a:r>
              <a:rPr lang="it-IT" sz="2000" b="1" i="0" u="none" strike="noStrike" kern="1200" spc="0" baseline="0" dirty="0">
                <a:ln>
                  <a:noFill/>
                </a:ln>
                <a:solidFill>
                  <a:srgbClr val="000000"/>
                </a:solidFill>
                <a:latin typeface="Calibri" pitchFamily="18"/>
                <a:ea typeface="Microsoft YaHei" pitchFamily="2"/>
                <a:cs typeface="Times New Roman" pitchFamily="18"/>
              </a:rPr>
              <a:t>% del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2011 </a:t>
            </a:r>
            <a:r>
              <a:rPr lang="it-IT" sz="2000" b="1" i="0" u="none" strike="noStrike" kern="1200" spc="0" baseline="0" dirty="0">
                <a:ln>
                  <a:noFill/>
                </a:ln>
                <a:solidFill>
                  <a:srgbClr val="000000"/>
                </a:solidFill>
                <a:latin typeface="Calibri" pitchFamily="18"/>
                <a:ea typeface="Microsoft YaHei" pitchFamily="2"/>
                <a:cs typeface="Times New Roman" pitchFamily="18"/>
              </a:rPr>
              <a:t>al </a:t>
            </a:r>
            <a:r>
              <a:rPr lang="it-IT" sz="2000" b="1" i="0" u="none" strike="noStrike" kern="1200" spc="0" baseline="0" dirty="0" smtClean="0">
                <a:ln>
                  <a:noFill/>
                </a:ln>
                <a:solidFill>
                  <a:srgbClr val="000000"/>
                </a:solidFill>
                <a:latin typeface="Calibri" pitchFamily="18"/>
                <a:ea typeface="Microsoft YaHei" pitchFamily="2"/>
                <a:cs typeface="Times New Roman" pitchFamily="18"/>
              </a:rPr>
              <a:t>112,5 </a:t>
            </a:r>
            <a:r>
              <a:rPr lang="it-IT" sz="2000" b="1" i="0" u="none" strike="noStrike" kern="1200" spc="0" baseline="0" dirty="0">
                <a:ln>
                  <a:noFill/>
                </a:ln>
                <a:solidFill>
                  <a:srgbClr val="000000"/>
                </a:solidFill>
                <a:latin typeface="Calibri" pitchFamily="18"/>
                <a:ea typeface="Microsoft YaHei" pitchFamily="2"/>
                <a:cs typeface="Times New Roman" pitchFamily="18"/>
              </a:rPr>
              <a:t>del 2014 (surplus entrate correnti rispetto alle spese correnti e per il rimborso prestiti).</a:t>
            </a:r>
            <a:r>
              <a:rPr lang="it-IT" sz="2000" b="0" i="0" u="none" strike="noStrike" kern="1200" spc="0" baseline="0" dirty="0">
                <a:ln>
                  <a:noFill/>
                </a:ln>
                <a:solidFill>
                  <a:srgbClr val="000000"/>
                </a:solidFill>
                <a:latin typeface="Calibri" pitchFamily="18"/>
                <a:ea typeface="Microsoft YaHei" pitchFamily="2"/>
                <a:cs typeface="Times New Roman" pitchFamily="18"/>
              </a:rPr>
              <a:t> Un risultato peraltro anticipato dalla nota estiva della Corte dei Conti, in base alla quale anche nel 2014 i comuni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lombardi </a:t>
            </a:r>
            <a:r>
              <a:rPr lang="it-IT" sz="2000" b="0" i="0" u="none" strike="noStrike" kern="1200" spc="0" baseline="0" dirty="0">
                <a:ln>
                  <a:noFill/>
                </a:ln>
                <a:solidFill>
                  <a:srgbClr val="000000"/>
                </a:solidFill>
                <a:latin typeface="Calibri" pitchFamily="18"/>
                <a:ea typeface="Microsoft YaHei" pitchFamily="2"/>
                <a:cs typeface="Times New Roman" pitchFamily="18"/>
              </a:rPr>
              <a:t>hanno risparmiato in eccesso rispetto a quanto previsto dal Patto di Stabilità.</a:t>
            </a: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In coerenza con questi dati, l’indice di rigidità strutturale dei comuni (incidenza delle spese per il personale e per i prestiti sul totale delle entrate correnti) diminuisce in misura significativa (dal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34,3% </a:t>
            </a:r>
            <a:r>
              <a:rPr lang="it-IT" sz="2000" b="0" i="0" u="none" strike="noStrike" kern="1200" spc="0" baseline="0" dirty="0">
                <a:ln>
                  <a:noFill/>
                </a:ln>
                <a:solidFill>
                  <a:srgbClr val="000000"/>
                </a:solidFill>
                <a:latin typeface="Calibri" pitchFamily="18"/>
                <a:ea typeface="Microsoft YaHei" pitchFamily="2"/>
                <a:cs typeface="Times New Roman" pitchFamily="18"/>
              </a:rPr>
              <a:t>al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24,6%), </a:t>
            </a:r>
            <a:r>
              <a:rPr lang="it-IT" sz="2000" b="0" i="0" u="none" strike="noStrike" kern="1200" spc="0" baseline="0" dirty="0">
                <a:ln>
                  <a:noFill/>
                </a:ln>
                <a:solidFill>
                  <a:srgbClr val="000000"/>
                </a:solidFill>
                <a:latin typeface="Calibri" pitchFamily="18"/>
                <a:ea typeface="Microsoft YaHei" pitchFamily="2"/>
                <a:cs typeface="Times New Roman" pitchFamily="18"/>
              </a:rPr>
              <a:t>la spesa per il personale si riduce dal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26,5% </a:t>
            </a:r>
            <a:r>
              <a:rPr lang="it-IT" sz="2000" b="0" i="0" u="none" strike="noStrike" kern="1200" spc="0" baseline="0" dirty="0">
                <a:ln>
                  <a:noFill/>
                </a:ln>
                <a:solidFill>
                  <a:srgbClr val="000000"/>
                </a:solidFill>
                <a:latin typeface="Calibri" pitchFamily="18"/>
                <a:ea typeface="Microsoft YaHei" pitchFamily="2"/>
                <a:cs typeface="Times New Roman" pitchFamily="18"/>
              </a:rPr>
              <a:t>al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24,2% della spesa</a:t>
            </a:r>
            <a:r>
              <a:rPr lang="it-IT" sz="2000" b="0" i="0" u="none" strike="noStrike" kern="1200" spc="0" dirty="0" smtClean="0">
                <a:ln>
                  <a:noFill/>
                </a:ln>
                <a:solidFill>
                  <a:srgbClr val="000000"/>
                </a:solidFill>
                <a:latin typeface="Calibri" pitchFamily="18"/>
                <a:ea typeface="Microsoft YaHei" pitchFamily="2"/>
                <a:cs typeface="Times New Roman" pitchFamily="18"/>
              </a:rPr>
              <a:t> corrente</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a:t>
            </a:r>
            <a:endParaRPr lang="it-IT" sz="2000" b="0" i="0" u="none" strike="noStrike" kern="1200" spc="0" baseline="0" dirty="0">
              <a:ln>
                <a:noFill/>
              </a:ln>
              <a:solidFill>
                <a:srgbClr val="000000"/>
              </a:solidFill>
              <a:latin typeface="Calibri" pitchFamily="18"/>
              <a:ea typeface="Microsoft YaHei" pitchFamily="2"/>
              <a:cs typeface="Times New Roman" pitchFamily="18"/>
            </a:endParaRPr>
          </a:p>
          <a:p>
            <a:pPr marL="0" marR="0" lvl="0" indent="0" rtl="0" hangingPunct="0">
              <a:lnSpc>
                <a:spcPct val="100000"/>
              </a:lnSpc>
              <a:spcBef>
                <a:spcPts val="0"/>
              </a:spcBef>
              <a:spcAft>
                <a:spcPts val="0"/>
              </a:spcAft>
              <a:buNone/>
              <a:tabLst/>
              <a:defRPr>
                <a:cs typeface="Times New Roman" pitchFamily="18"/>
              </a:defRPr>
            </a:pPr>
            <a:r>
              <a:rPr lang="it-IT" sz="2000" b="0" i="0" u="none" strike="noStrike" kern="1200" spc="0" baseline="0" dirty="0">
                <a:ln>
                  <a:noFill/>
                </a:ln>
                <a:solidFill>
                  <a:srgbClr val="000000"/>
                </a:solidFill>
                <a:latin typeface="Calibri" pitchFamily="18"/>
                <a:ea typeface="Microsoft YaHei" pitchFamily="2"/>
                <a:cs typeface="Times New Roman" pitchFamily="18"/>
              </a:rPr>
              <a:t>In crescita sono i trasferimenti alle aziende partecipate e consorzi (dal </a:t>
            </a:r>
            <a:r>
              <a:rPr lang="it-IT" sz="2000" b="0" i="0" u="none" strike="noStrike" kern="1200" spc="0" baseline="0" dirty="0" smtClean="0">
                <a:ln>
                  <a:noFill/>
                </a:ln>
                <a:solidFill>
                  <a:srgbClr val="000000"/>
                </a:solidFill>
                <a:latin typeface="Calibri" pitchFamily="18"/>
                <a:ea typeface="Microsoft YaHei" pitchFamily="2"/>
                <a:cs typeface="Times New Roman" pitchFamily="18"/>
              </a:rPr>
              <a:t>3% all’8% </a:t>
            </a:r>
            <a:r>
              <a:rPr lang="it-IT" sz="2000" b="0" i="0" u="none" strike="noStrike" kern="1200" spc="0" baseline="0" dirty="0">
                <a:ln>
                  <a:noFill/>
                </a:ln>
                <a:solidFill>
                  <a:srgbClr val="000000"/>
                </a:solidFill>
                <a:latin typeface="Calibri" pitchFamily="18"/>
                <a:ea typeface="Microsoft YaHei" pitchFamily="2"/>
                <a:cs typeface="Times New Roman" pitchFamily="18"/>
              </a:rPr>
              <a:t>della spesa totale).</a:t>
            </a: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6B912713-470D-4210-895F-CD9783901E0B}" type="slidenum">
              <a:rPr/>
              <a:pPr marL="0" marR="0" lvl="0" indent="0" algn="l" rtl="0" hangingPunct="1">
                <a:lnSpc>
                  <a:spcPct val="100000"/>
                </a:lnSpc>
                <a:spcBef>
                  <a:spcPts val="0"/>
                </a:spcBef>
                <a:spcAft>
                  <a:spcPts val="0"/>
                </a:spcAft>
                <a:buNone/>
                <a:tabLst/>
              </a:pPr>
              <a:t>26</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7"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a:ln>
                  <a:noFill/>
                </a:ln>
                <a:solidFill>
                  <a:srgbClr val="000000"/>
                </a:solidFill>
                <a:latin typeface="Calibri" pitchFamily="34"/>
                <a:ea typeface="Microsoft YaHei" pitchFamily="2"/>
                <a:cs typeface="Lucida Sans" pitchFamily="2"/>
              </a:rPr>
              <a:t>I consuntivi 2014 dei comuni </a:t>
            </a:r>
            <a:r>
              <a:rPr lang="it-IT" sz="2800" b="1" i="0" u="none" strike="noStrike" kern="1200" spc="0" baseline="0" dirty="0" smtClean="0">
                <a:ln>
                  <a:noFill/>
                </a:ln>
                <a:solidFill>
                  <a:srgbClr val="000000"/>
                </a:solidFill>
                <a:latin typeface="Calibri" pitchFamily="34"/>
                <a:ea typeface="Microsoft YaHei" pitchFamily="2"/>
                <a:cs typeface="Lucida Sans" pitchFamily="2"/>
              </a:rPr>
              <a:t>della Lombardia</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87500" y="173096"/>
            <a:ext cx="10515240" cy="745200"/>
          </a:xfrm>
        </p:spPr>
        <p:txBody>
          <a:bodyPr anchorCtr="1"/>
          <a:lstStyle/>
          <a:p>
            <a:pPr lvl="0" algn="ctr"/>
            <a:r>
              <a:rPr lang="it-IT" sz="2800" b="1" dirty="0">
                <a:latin typeface="Calibri" pitchFamily="34"/>
                <a:cs typeface="Arial" pitchFamily="34"/>
              </a:rPr>
              <a:t>La nuova contabilità e il quadro normativo. </a:t>
            </a:r>
            <a:br>
              <a:rPr lang="it-IT" sz="2800" b="1" dirty="0">
                <a:latin typeface="Calibri" pitchFamily="34"/>
                <a:cs typeface="Arial" pitchFamily="34"/>
              </a:rPr>
            </a:br>
            <a:r>
              <a:rPr lang="it-IT" sz="2800" b="1" dirty="0">
                <a:latin typeface="Calibri" pitchFamily="34"/>
                <a:cs typeface="Arial" pitchFamily="34"/>
              </a:rPr>
              <a:t>Decisiva è stata l’accelerazione impressa dal  </a:t>
            </a:r>
            <a:r>
              <a:rPr lang="it-IT" sz="2800" b="1" dirty="0" err="1">
                <a:latin typeface="Calibri" pitchFamily="34"/>
                <a:cs typeface="Arial" pitchFamily="34"/>
              </a:rPr>
              <a:t>D.Lgs</a:t>
            </a:r>
            <a:r>
              <a:rPr lang="it-IT" sz="2800" b="1" dirty="0">
                <a:latin typeface="Calibri" pitchFamily="34"/>
                <a:cs typeface="Arial" pitchFamily="34"/>
              </a:rPr>
              <a:t> 126/2014.</a:t>
            </a:r>
          </a:p>
        </p:txBody>
      </p:sp>
      <p:sp>
        <p:nvSpPr>
          <p:cNvPr id="3" name="Segnaposto contenuto 2"/>
          <p:cNvSpPr txBox="1">
            <a:spLocks noGrp="1"/>
          </p:cNvSpPr>
          <p:nvPr>
            <p:ph type="body" idx="4294967295"/>
          </p:nvPr>
        </p:nvSpPr>
        <p:spPr>
          <a:xfrm>
            <a:off x="864000" y="1368000"/>
            <a:ext cx="5181120" cy="4350960"/>
          </a:xfrm>
        </p:spPr>
        <p:txBody>
          <a:bodyPr/>
          <a:lstStyle/>
          <a:p>
            <a:pPr lvl="0">
              <a:spcBef>
                <a:spcPts val="601"/>
              </a:spcBef>
              <a:buClr>
                <a:srgbClr val="5B9BD5"/>
              </a:buClr>
              <a:buSzPct val="70000"/>
              <a:buFont typeface="Arial" pitchFamily="32"/>
              <a:buChar char="•"/>
            </a:pPr>
            <a:r>
              <a:rPr lang="it-IT" sz="2000" dirty="0">
                <a:latin typeface="Calibri Light" pitchFamily="18"/>
                <a:cs typeface="Arial" pitchFamily="34"/>
              </a:rPr>
              <a:t>Legge 42/2009 delega al Governo in materia di federalismo fiscale</a:t>
            </a:r>
          </a:p>
          <a:p>
            <a:pPr lvl="0">
              <a:spcBef>
                <a:spcPts val="601"/>
              </a:spcBef>
              <a:buClr>
                <a:srgbClr val="5B9BD5"/>
              </a:buClr>
              <a:buSzPct val="70000"/>
              <a:buFont typeface="Arial" pitchFamily="32"/>
              <a:buChar char="•"/>
            </a:pPr>
            <a:r>
              <a:rPr lang="it-IT" sz="2000" dirty="0" smtClean="0">
                <a:latin typeface="Calibri Light" pitchFamily="18"/>
                <a:cs typeface="Arial" pitchFamily="34"/>
              </a:rPr>
              <a:t>D</a:t>
            </a:r>
            <a:r>
              <a:rPr lang="it-IT" sz="2000" dirty="0">
                <a:latin typeface="Calibri Light" pitchFamily="18"/>
                <a:cs typeface="Arial" pitchFamily="34"/>
              </a:rPr>
              <a:t>. </a:t>
            </a:r>
            <a:r>
              <a:rPr lang="it-IT" sz="2000" dirty="0" err="1">
                <a:latin typeface="Calibri Light" pitchFamily="18"/>
                <a:cs typeface="Arial" pitchFamily="34"/>
              </a:rPr>
              <a:t>Lgs</a:t>
            </a:r>
            <a:r>
              <a:rPr lang="it-IT" sz="2000" dirty="0">
                <a:latin typeface="Calibri Light" pitchFamily="18"/>
                <a:cs typeface="Arial" pitchFamily="34"/>
              </a:rPr>
              <a:t>. 118/2011 disposizioni in materia di armonizzazione dei sistemi contabili e degli schemi </a:t>
            </a:r>
            <a:r>
              <a:rPr lang="it-IT" sz="2000" dirty="0" err="1">
                <a:latin typeface="Calibri Light" pitchFamily="18"/>
                <a:cs typeface="Arial" pitchFamily="34"/>
              </a:rPr>
              <a:t>du</a:t>
            </a:r>
            <a:r>
              <a:rPr lang="it-IT" sz="2000" dirty="0">
                <a:latin typeface="Calibri Light" pitchFamily="18"/>
                <a:cs typeface="Arial" pitchFamily="34"/>
              </a:rPr>
              <a:t> bilancio delle regioni, degli enti locali e dei loro organismi</a:t>
            </a:r>
          </a:p>
          <a:p>
            <a:pPr lvl="0">
              <a:spcBef>
                <a:spcPts val="601"/>
              </a:spcBef>
              <a:buClr>
                <a:srgbClr val="5B9BD5"/>
              </a:buClr>
              <a:buSzPct val="70000"/>
              <a:buFont typeface="Arial" pitchFamily="32"/>
              <a:buChar char="•"/>
            </a:pPr>
            <a:r>
              <a:rPr lang="it-IT" sz="2000" dirty="0" smtClean="0">
                <a:latin typeface="Calibri Light" pitchFamily="18"/>
                <a:cs typeface="Arial" pitchFamily="34"/>
              </a:rPr>
              <a:t>D.P.C.M</a:t>
            </a:r>
            <a:r>
              <a:rPr lang="it-IT" sz="2000" dirty="0">
                <a:latin typeface="Calibri Light" pitchFamily="18"/>
                <a:cs typeface="Arial" pitchFamily="34"/>
              </a:rPr>
              <a:t>. 28 dicembre 2011 sperimentazione disciplina   sistemi contabili</a:t>
            </a:r>
          </a:p>
          <a:p>
            <a:pPr lvl="0">
              <a:spcBef>
                <a:spcPts val="601"/>
              </a:spcBef>
              <a:buClr>
                <a:srgbClr val="5B9BD5"/>
              </a:buClr>
              <a:buSzPct val="70000"/>
              <a:buFont typeface="Arial" pitchFamily="32"/>
              <a:buChar char="•"/>
            </a:pPr>
            <a:r>
              <a:rPr lang="it-IT" sz="2000" dirty="0" smtClean="0">
                <a:latin typeface="Calibri Light" pitchFamily="18"/>
                <a:cs typeface="Arial" pitchFamily="34"/>
              </a:rPr>
              <a:t>D.P.C.M</a:t>
            </a:r>
            <a:r>
              <a:rPr lang="it-IT" sz="2000" dirty="0">
                <a:latin typeface="Calibri Light" pitchFamily="18"/>
                <a:cs typeface="Arial" pitchFamily="34"/>
              </a:rPr>
              <a:t>. 28 dicembre 2011 individuazione amministrazioni coinvolte nella sperimentazione aggiornato con DPCM 25 maggio 2012</a:t>
            </a:r>
          </a:p>
          <a:p>
            <a:pPr lvl="0">
              <a:spcBef>
                <a:spcPts val="1001"/>
              </a:spcBef>
              <a:buNone/>
            </a:pPr>
            <a:endParaRPr lang="it-IT" dirty="0">
              <a:cs typeface="Arial" pitchFamily="34"/>
            </a:endParaRPr>
          </a:p>
        </p:txBody>
      </p:sp>
      <p:sp>
        <p:nvSpPr>
          <p:cNvPr id="4" name="Segnaposto contenuto 3"/>
          <p:cNvSpPr txBox="1">
            <a:spLocks noGrp="1"/>
          </p:cNvSpPr>
          <p:nvPr>
            <p:ph type="body" idx="4294967295"/>
          </p:nvPr>
        </p:nvSpPr>
        <p:spPr>
          <a:xfrm>
            <a:off x="6095700" y="1461928"/>
            <a:ext cx="5181120" cy="4350960"/>
          </a:xfrm>
        </p:spPr>
        <p:txBody>
          <a:bodyPr/>
          <a:lstStyle/>
          <a:p>
            <a:pPr lvl="0">
              <a:lnSpc>
                <a:spcPct val="80000"/>
              </a:lnSpc>
              <a:spcBef>
                <a:spcPts val="1001"/>
              </a:spcBef>
              <a:buClr>
                <a:srgbClr val="2F5597"/>
              </a:buClr>
              <a:buFont typeface="Arial" pitchFamily="32"/>
              <a:buChar char="•"/>
            </a:pPr>
            <a:r>
              <a:rPr lang="it-IT" sz="2000" dirty="0">
                <a:latin typeface="Calibri" pitchFamily="34"/>
                <a:cs typeface="Arial" pitchFamily="34"/>
              </a:rPr>
              <a:t>Il </a:t>
            </a:r>
            <a:r>
              <a:rPr lang="it-IT" sz="2000" dirty="0" err="1">
                <a:latin typeface="Calibri" pitchFamily="34"/>
                <a:cs typeface="Arial" pitchFamily="34"/>
              </a:rPr>
              <a:t>D.Lgs.</a:t>
            </a:r>
            <a:r>
              <a:rPr lang="it-IT" sz="2000" dirty="0">
                <a:latin typeface="Calibri" pitchFamily="34"/>
                <a:cs typeface="Arial" pitchFamily="34"/>
              </a:rPr>
              <a:t> 10 agosto 2014 n. 126, approvato dal Governo, apporta modifiche al  </a:t>
            </a:r>
            <a:r>
              <a:rPr lang="it-IT" sz="2000" dirty="0" err="1">
                <a:latin typeface="Calibri" pitchFamily="34"/>
                <a:cs typeface="Arial" pitchFamily="34"/>
              </a:rPr>
              <a:t>D.Lgs.</a:t>
            </a:r>
            <a:r>
              <a:rPr lang="it-IT" sz="2000" dirty="0">
                <a:latin typeface="Calibri" pitchFamily="34"/>
                <a:cs typeface="Arial" pitchFamily="34"/>
              </a:rPr>
              <a:t> n. 118/2011, dando alla riforma del sistema contabile un assetto definitivo.</a:t>
            </a:r>
          </a:p>
          <a:p>
            <a:pPr lvl="0">
              <a:lnSpc>
                <a:spcPct val="80000"/>
              </a:lnSpc>
              <a:spcBef>
                <a:spcPts val="1001"/>
              </a:spcBef>
              <a:buClr>
                <a:srgbClr val="2F5597"/>
              </a:buClr>
              <a:buFont typeface="Arial" pitchFamily="32"/>
              <a:buChar char="•"/>
            </a:pPr>
            <a:r>
              <a:rPr lang="it-IT" sz="2000" dirty="0">
                <a:latin typeface="Calibri" pitchFamily="34"/>
                <a:cs typeface="Arial" pitchFamily="34"/>
              </a:rPr>
              <a:t>Il </a:t>
            </a:r>
            <a:r>
              <a:rPr lang="it-IT" sz="2000" dirty="0" err="1">
                <a:latin typeface="Calibri" pitchFamily="34"/>
                <a:cs typeface="Arial" pitchFamily="34"/>
              </a:rPr>
              <a:t>D.Lgs</a:t>
            </a:r>
            <a:r>
              <a:rPr lang="it-IT" sz="2000" dirty="0">
                <a:latin typeface="Calibri" pitchFamily="34"/>
                <a:cs typeface="Arial" pitchFamily="34"/>
              </a:rPr>
              <a:t> 26 apporta modifiche al Testo Unico degli Enti Locali (TUEL) – </a:t>
            </a:r>
            <a:r>
              <a:rPr lang="it-IT" sz="2000" dirty="0" err="1">
                <a:latin typeface="Calibri" pitchFamily="34"/>
                <a:cs typeface="Arial" pitchFamily="34"/>
              </a:rPr>
              <a:t>D.Lgs.</a:t>
            </a:r>
            <a:r>
              <a:rPr lang="it-IT" sz="2000" dirty="0">
                <a:latin typeface="Calibri" pitchFamily="34"/>
                <a:cs typeface="Arial" pitchFamily="34"/>
              </a:rPr>
              <a:t> 267/2000.  </a:t>
            </a:r>
          </a:p>
          <a:p>
            <a:pPr lvl="0">
              <a:lnSpc>
                <a:spcPct val="80000"/>
              </a:lnSpc>
              <a:spcBef>
                <a:spcPts val="1001"/>
              </a:spcBef>
              <a:buClr>
                <a:srgbClr val="2F5597"/>
              </a:buClr>
              <a:buFont typeface="Arial" pitchFamily="32"/>
              <a:buChar char="•"/>
            </a:pPr>
            <a:r>
              <a:rPr lang="it-IT" sz="2000" dirty="0">
                <a:latin typeface="Calibri" pitchFamily="34"/>
                <a:cs typeface="Arial" pitchFamily="34"/>
              </a:rPr>
              <a:t>Dal 2015 la disciplina della contabilità degli enti locali è regolamentata dal  combinato disposto del </a:t>
            </a:r>
            <a:r>
              <a:rPr lang="it-IT" sz="2000" dirty="0" err="1">
                <a:latin typeface="Calibri" pitchFamily="34"/>
                <a:cs typeface="Arial" pitchFamily="34"/>
              </a:rPr>
              <a:t>D.Lgs.</a:t>
            </a:r>
            <a:r>
              <a:rPr lang="it-IT" sz="2000" dirty="0">
                <a:latin typeface="Calibri" pitchFamily="34"/>
                <a:cs typeface="Arial" pitchFamily="34"/>
              </a:rPr>
              <a:t> n. 118/2011 e del </a:t>
            </a:r>
            <a:r>
              <a:rPr lang="it-IT" sz="2000" dirty="0" err="1">
                <a:latin typeface="Calibri" pitchFamily="34"/>
                <a:cs typeface="Arial" pitchFamily="34"/>
              </a:rPr>
              <a:t>D.Lgs.</a:t>
            </a:r>
            <a:r>
              <a:rPr lang="it-IT" sz="2000" dirty="0">
                <a:latin typeface="Calibri" pitchFamily="34"/>
                <a:cs typeface="Arial" pitchFamily="34"/>
              </a:rPr>
              <a:t> n. 267/2000, entrambi così come modificati ed integrati dal </a:t>
            </a:r>
            <a:r>
              <a:rPr lang="it-IT" sz="2000" dirty="0" err="1">
                <a:latin typeface="Calibri" pitchFamily="34"/>
                <a:cs typeface="Arial" pitchFamily="34"/>
              </a:rPr>
              <a:t>D.Lgs.</a:t>
            </a:r>
            <a:r>
              <a:rPr lang="it-IT" sz="2000" dirty="0">
                <a:latin typeface="Calibri" pitchFamily="34"/>
                <a:cs typeface="Arial" pitchFamily="34"/>
              </a:rPr>
              <a:t> n. 126/2014.</a:t>
            </a:r>
          </a:p>
          <a:p>
            <a:pPr lvl="0">
              <a:lnSpc>
                <a:spcPct val="80000"/>
              </a:lnSpc>
              <a:spcBef>
                <a:spcPts val="1001"/>
              </a:spcBef>
              <a:buClr>
                <a:srgbClr val="2F5597"/>
              </a:buClr>
              <a:buFont typeface="Arial" pitchFamily="32"/>
              <a:buChar char="•"/>
            </a:pPr>
            <a:r>
              <a:rPr lang="it-IT" sz="2000" dirty="0">
                <a:latin typeface="Calibri" pitchFamily="34"/>
                <a:cs typeface="Arial" pitchFamily="34"/>
              </a:rPr>
              <a:t>La riforma viene applicata gradualmente. Dal 2016 gli enti territoriali dovranno adottare il piano integrato dei conti.</a:t>
            </a:r>
          </a:p>
          <a:p>
            <a:pPr lvl="0">
              <a:spcBef>
                <a:spcPts val="1001"/>
              </a:spcBef>
              <a:buNone/>
            </a:pPr>
            <a:endParaRPr lang="it-IT" sz="1800" dirty="0">
              <a:latin typeface="Calibri" pitchFamily="34"/>
              <a:cs typeface="Arial" pitchFamily="34"/>
            </a:endParaRPr>
          </a:p>
        </p:txBody>
      </p:sp>
      <p:sp>
        <p:nvSpPr>
          <p:cNvPr id="5" name="Segnaposto numero diapositiva 4"/>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A2FB8922-5492-49B4-9D06-7D57D4B19B70}" type="slidenum">
              <a:rPr/>
              <a:pPr marL="0" marR="0" lvl="0" indent="0" algn="l" rtl="0" hangingPunct="1">
                <a:lnSpc>
                  <a:spcPct val="100000"/>
                </a:lnSpc>
                <a:spcBef>
                  <a:spcPts val="0"/>
                </a:spcBef>
                <a:spcAft>
                  <a:spcPts val="0"/>
                </a:spcAft>
                <a:buNone/>
                <a:tabLst/>
              </a:pPr>
              <a:t>27</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name="Prima applicazione della nuova contabilità">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sz="2800" b="1">
                <a:latin typeface="Calibri" pitchFamily="34"/>
                <a:cs typeface="Arial" pitchFamily="34"/>
              </a:rPr>
              <a:t>Prima applicazione della nuova contabilità</a:t>
            </a:r>
          </a:p>
        </p:txBody>
      </p:sp>
      <p:sp>
        <p:nvSpPr>
          <p:cNvPr id="3" name="Segnaposto contenuto 2"/>
          <p:cNvSpPr txBox="1">
            <a:spLocks noGrp="1"/>
          </p:cNvSpPr>
          <p:nvPr>
            <p:ph type="body" idx="4294967295"/>
          </p:nvPr>
        </p:nvSpPr>
        <p:spPr>
          <a:xfrm>
            <a:off x="677880" y="1825560"/>
            <a:ext cx="10334880" cy="4350960"/>
          </a:xfrm>
        </p:spPr>
        <p:txBody>
          <a:bodyPr/>
          <a:lstStyle/>
          <a:p>
            <a:pPr lvl="0" algn="just">
              <a:lnSpc>
                <a:spcPct val="80000"/>
              </a:lnSpc>
              <a:spcBef>
                <a:spcPts val="1001"/>
              </a:spcBef>
              <a:buNone/>
            </a:pPr>
            <a:r>
              <a:rPr lang="it-IT" sz="2000" dirty="0">
                <a:cs typeface="Arial" pitchFamily="34"/>
              </a:rPr>
              <a:t>A seguito dell’esperienza dei circa 400 comuni sperimentatori, la nuova contabilità </a:t>
            </a:r>
            <a:r>
              <a:rPr lang="it-IT" sz="2000" dirty="0" smtClean="0">
                <a:cs typeface="Arial" pitchFamily="34"/>
              </a:rPr>
              <a:t>ha preso </a:t>
            </a:r>
            <a:r>
              <a:rPr lang="it-IT" sz="2000" dirty="0">
                <a:cs typeface="Arial" pitchFamily="34"/>
              </a:rPr>
              <a:t>avvio dal 1° gennaio </a:t>
            </a:r>
            <a:r>
              <a:rPr lang="it-IT" sz="2000" dirty="0" smtClean="0">
                <a:cs typeface="Arial" pitchFamily="34"/>
              </a:rPr>
              <a:t>2015.</a:t>
            </a:r>
            <a:endParaRPr lang="it-IT" sz="2000" dirty="0">
              <a:cs typeface="Arial" pitchFamily="34"/>
            </a:endParaRPr>
          </a:p>
          <a:p>
            <a:pPr lvl="0" algn="just">
              <a:lnSpc>
                <a:spcPct val="80000"/>
              </a:lnSpc>
              <a:spcBef>
                <a:spcPts val="1001"/>
              </a:spcBef>
              <a:buNone/>
            </a:pPr>
            <a:endParaRPr lang="it-IT" sz="2000" dirty="0">
              <a:cs typeface="Arial" pitchFamily="34"/>
            </a:endParaRPr>
          </a:p>
          <a:p>
            <a:pPr lvl="0" algn="just">
              <a:lnSpc>
                <a:spcPct val="80000"/>
              </a:lnSpc>
              <a:spcBef>
                <a:spcPts val="1001"/>
              </a:spcBef>
              <a:buNone/>
            </a:pPr>
            <a:r>
              <a:rPr lang="it-IT" sz="2000" dirty="0">
                <a:cs typeface="Arial" pitchFamily="34"/>
              </a:rPr>
              <a:t>Il </a:t>
            </a:r>
            <a:r>
              <a:rPr lang="it-IT" sz="2000" dirty="0" err="1">
                <a:cs typeface="Arial" pitchFamily="34"/>
              </a:rPr>
              <a:t>D.Lgs.</a:t>
            </a:r>
            <a:r>
              <a:rPr lang="it-IT" sz="2000" dirty="0">
                <a:cs typeface="Arial" pitchFamily="34"/>
              </a:rPr>
              <a:t> 126/2014 fa riferimento ai seguenti aspetti:</a:t>
            </a:r>
          </a:p>
          <a:p>
            <a:pPr lvl="0" algn="just">
              <a:lnSpc>
                <a:spcPct val="80000"/>
              </a:lnSpc>
              <a:spcBef>
                <a:spcPts val="1001"/>
              </a:spcBef>
              <a:buNone/>
            </a:pPr>
            <a:r>
              <a:rPr lang="it-IT" sz="2000" b="1" dirty="0">
                <a:cs typeface="Arial" pitchFamily="34"/>
              </a:rPr>
              <a:t>Schemi di bilancio</a:t>
            </a:r>
          </a:p>
          <a:p>
            <a:pPr lvl="0" algn="just">
              <a:lnSpc>
                <a:spcPct val="80000"/>
              </a:lnSpc>
              <a:spcBef>
                <a:spcPts val="1001"/>
              </a:spcBef>
              <a:buNone/>
            </a:pPr>
            <a:r>
              <a:rPr lang="it-IT" sz="2000" b="1" dirty="0" err="1">
                <a:cs typeface="Arial" pitchFamily="34"/>
              </a:rPr>
              <a:t>Riaccertamento</a:t>
            </a:r>
            <a:r>
              <a:rPr lang="it-IT" sz="2000" b="1" dirty="0">
                <a:cs typeface="Arial" pitchFamily="34"/>
              </a:rPr>
              <a:t> straordinario dei residui</a:t>
            </a:r>
          </a:p>
          <a:p>
            <a:pPr lvl="0">
              <a:lnSpc>
                <a:spcPct val="80000"/>
              </a:lnSpc>
              <a:spcBef>
                <a:spcPts val="1001"/>
              </a:spcBef>
              <a:buNone/>
            </a:pPr>
            <a:r>
              <a:rPr lang="it-IT" sz="2000" b="1" dirty="0">
                <a:cs typeface="Arial" pitchFamily="34"/>
              </a:rPr>
              <a:t>Applicazione del “principio della competenza finanziaria potenziata”</a:t>
            </a:r>
          </a:p>
          <a:p>
            <a:pPr lvl="0">
              <a:lnSpc>
                <a:spcPct val="80000"/>
              </a:lnSpc>
              <a:spcBef>
                <a:spcPts val="1001"/>
              </a:spcBef>
              <a:buNone/>
            </a:pPr>
            <a:r>
              <a:rPr lang="it-IT" sz="2000" b="1" dirty="0">
                <a:cs typeface="Arial" pitchFamily="34"/>
              </a:rPr>
              <a:t>Applicazione del “principio della programmazione”</a:t>
            </a:r>
          </a:p>
          <a:p>
            <a:pPr lvl="0">
              <a:lnSpc>
                <a:spcPct val="80000"/>
              </a:lnSpc>
              <a:spcBef>
                <a:spcPts val="1001"/>
              </a:spcBef>
              <a:buNone/>
            </a:pPr>
            <a:endParaRPr lang="it-IT" sz="2000" b="1" dirty="0">
              <a:cs typeface="Arial" pitchFamily="34"/>
            </a:endParaRPr>
          </a:p>
          <a:p>
            <a:pPr lvl="0">
              <a:lnSpc>
                <a:spcPct val="80000"/>
              </a:lnSpc>
              <a:spcBef>
                <a:spcPts val="1001"/>
              </a:spcBef>
              <a:buNone/>
            </a:pPr>
            <a:endParaRPr lang="it-IT" sz="2000" dirty="0">
              <a:cs typeface="Arial" pitchFamily="34"/>
            </a:endParaRPr>
          </a:p>
        </p:txBody>
      </p:sp>
      <p:sp>
        <p:nvSpPr>
          <p:cNvPr id="4" name="Segnaposto contenuto 3"/>
          <p:cNvSpPr txBox="1">
            <a:spLocks noGrp="1"/>
          </p:cNvSpPr>
          <p:nvPr>
            <p:ph type="body" idx="4294967295"/>
          </p:nvPr>
        </p:nvSpPr>
        <p:spPr>
          <a:xfrm>
            <a:off x="6172200" y="1825560"/>
            <a:ext cx="5181120" cy="4350960"/>
          </a:xfrm>
        </p:spPr>
        <p:txBody>
          <a:bodyPr/>
          <a:lstStyle/>
          <a:p>
            <a:pPr lvl="0">
              <a:lnSpc>
                <a:spcPct val="80000"/>
              </a:lnSpc>
              <a:spcBef>
                <a:spcPts val="1001"/>
              </a:spcBef>
              <a:buNone/>
            </a:pPr>
            <a:endParaRPr lang="it-IT" sz="1800">
              <a:latin typeface="Calibri" pitchFamily="34"/>
              <a:cs typeface="Arial" pitchFamily="34"/>
            </a:endParaRPr>
          </a:p>
          <a:p>
            <a:pPr lvl="0">
              <a:lnSpc>
                <a:spcPct val="80000"/>
              </a:lnSpc>
              <a:spcBef>
                <a:spcPts val="1001"/>
              </a:spcBef>
              <a:buNone/>
            </a:pPr>
            <a:endParaRPr lang="it-IT" sz="1800">
              <a:latin typeface="Calibri" pitchFamily="34"/>
              <a:cs typeface="Arial" pitchFamily="34"/>
            </a:endParaRPr>
          </a:p>
        </p:txBody>
      </p:sp>
      <p:sp>
        <p:nvSpPr>
          <p:cNvPr id="5" name="Segnaposto numero diapositiva 4"/>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CC322BE7-22AD-48A0-9718-C7DEABB20B35}" type="slidenum">
              <a:rPr/>
              <a:pPr marL="0" marR="0" lvl="0" indent="0" algn="l" rtl="0" hangingPunct="1">
                <a:lnSpc>
                  <a:spcPct val="100000"/>
                </a:lnSpc>
                <a:spcBef>
                  <a:spcPts val="0"/>
                </a:spcBef>
                <a:spcAft>
                  <a:spcPts val="0"/>
                </a:spcAft>
                <a:buNone/>
                <a:tabLst/>
              </a:pPr>
              <a:t>28</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name="Vecchio e nuovo schema di bilancio a confronto">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a:latin typeface="Calibri (Corpo)" pitchFamily="34"/>
              </a:rPr>
              <a:t>Vecchio e nuovo schema di bilancio a confronto</a:t>
            </a:r>
          </a:p>
        </p:txBody>
      </p:sp>
      <p:graphicFrame>
        <p:nvGraphicFramePr>
          <p:cNvPr id="3" name="Tabelle 2"/>
          <p:cNvGraphicFramePr>
            <a:graphicFrameLocks noGrp="1"/>
          </p:cNvGraphicFramePr>
          <p:nvPr/>
        </p:nvGraphicFramePr>
        <p:xfrm>
          <a:off x="838080" y="2715480"/>
          <a:ext cx="10515239" cy="3157200"/>
        </p:xfrm>
        <a:graphic>
          <a:graphicData uri="http://schemas.openxmlformats.org/drawingml/2006/table">
            <a:tbl>
              <a:tblPr/>
              <a:tblGrid>
                <a:gridCol w="3504959">
                  <a:extLst>
                    <a:ext uri="{9D8B030D-6E8A-4147-A177-3AD203B41FA5}">
                      <a16:colId xmlns="" xmlns:a16="http://schemas.microsoft.com/office/drawing/2014/main" val="829286265"/>
                    </a:ext>
                  </a:extLst>
                </a:gridCol>
                <a:gridCol w="2883240">
                  <a:extLst>
                    <a:ext uri="{9D8B030D-6E8A-4147-A177-3AD203B41FA5}">
                      <a16:colId xmlns="" xmlns:a16="http://schemas.microsoft.com/office/drawing/2014/main" val="3870860866"/>
                    </a:ext>
                  </a:extLst>
                </a:gridCol>
                <a:gridCol w="4127040">
                  <a:extLst>
                    <a:ext uri="{9D8B030D-6E8A-4147-A177-3AD203B41FA5}">
                      <a16:colId xmlns="" xmlns:a16="http://schemas.microsoft.com/office/drawing/2014/main" val="1457355816"/>
                    </a:ext>
                  </a:extLst>
                </a:gridCol>
              </a:tblGrid>
              <a:tr h="649800">
                <a:tc>
                  <a:txBody>
                    <a:bodyPr/>
                    <a:lstStyle/>
                    <a:p>
                      <a:pPr marL="0" marR="0" indent="0" rtl="0" hangingPunct="0">
                        <a:lnSpc>
                          <a:spcPct val="100000"/>
                        </a:lnSpc>
                        <a:spcBef>
                          <a:spcPts val="0"/>
                        </a:spcBef>
                        <a:spcAft>
                          <a:spcPts val="0"/>
                        </a:spcAft>
                        <a:tabLst/>
                      </a:pPr>
                      <a:endParaRPr lang="it-IT" sz="1800" b="0" i="0" u="none" strike="noStrike" kern="1200">
                        <a:ln>
                          <a:noFill/>
                        </a:ln>
                        <a:latin typeface="Arial" pitchFamily="18"/>
                        <a:ea typeface="Arial Unicode MS" pitchFamily="2"/>
                      </a:endParaRPr>
                    </a:p>
                  </a:txBody>
                  <a:tcPr/>
                </a:tc>
                <a:tc>
                  <a:txBody>
                    <a:bodyPr/>
                    <a:lstStyle/>
                    <a:p>
                      <a:pPr marL="0" marR="0" lvl="0" indent="0" algn="ctr" rtl="0" hangingPunct="1">
                        <a:lnSpc>
                          <a:spcPct val="100000"/>
                        </a:lnSpc>
                        <a:spcBef>
                          <a:spcPts val="0"/>
                        </a:spcBef>
                        <a:spcAft>
                          <a:spcPts val="0"/>
                        </a:spcAft>
                        <a:buNone/>
                        <a:tabLst/>
                      </a:pPr>
                      <a:r>
                        <a:rPr lang="it-IT" sz="1800" b="0" i="0" u="none" strike="noStrike" kern="1200" spc="0">
                          <a:ln>
                            <a:noFill/>
                          </a:ln>
                          <a:solidFill>
                            <a:srgbClr val="FF0000"/>
                          </a:solidFill>
                          <a:latin typeface="Calibri" pitchFamily="18"/>
                          <a:ea typeface="Microsoft YaHei" pitchFamily="2"/>
                          <a:cs typeface="Lucida Sans" pitchFamily="2"/>
                        </a:rPr>
                        <a:t>Fino al 2013</a:t>
                      </a:r>
                    </a:p>
                  </a:txBody>
                  <a:tcPr/>
                </a:tc>
                <a:tc>
                  <a:txBody>
                    <a:bodyPr/>
                    <a:lstStyle/>
                    <a:p>
                      <a:pPr marL="0" marR="0" lvl="0" indent="0" algn="ctr" rtl="0" hangingPunct="1">
                        <a:lnSpc>
                          <a:spcPct val="100000"/>
                        </a:lnSpc>
                        <a:spcBef>
                          <a:spcPts val="0"/>
                        </a:spcBef>
                        <a:spcAft>
                          <a:spcPts val="0"/>
                        </a:spcAft>
                        <a:buNone/>
                        <a:tabLst/>
                      </a:pPr>
                      <a:r>
                        <a:rPr lang="it-IT" sz="1800" b="0" i="0" u="none" strike="noStrike" kern="1200" spc="0">
                          <a:ln>
                            <a:noFill/>
                          </a:ln>
                          <a:solidFill>
                            <a:srgbClr val="FF0000"/>
                          </a:solidFill>
                          <a:latin typeface="Calibri" pitchFamily="18"/>
                          <a:ea typeface="Microsoft YaHei" pitchFamily="2"/>
                          <a:cs typeface="Lucida Sans" pitchFamily="2"/>
                        </a:rPr>
                        <a:t>Dal 2016</a:t>
                      </a:r>
                    </a:p>
                    <a:p>
                      <a:pPr marL="0" marR="0" lvl="0" indent="0" algn="ctr" rtl="0" hangingPunct="1">
                        <a:lnSpc>
                          <a:spcPct val="100000"/>
                        </a:lnSpc>
                        <a:spcBef>
                          <a:spcPts val="0"/>
                        </a:spcBef>
                        <a:spcAft>
                          <a:spcPts val="0"/>
                        </a:spcAft>
                        <a:buNone/>
                        <a:tabLst/>
                      </a:pPr>
                      <a:r>
                        <a:rPr lang="it-IT" sz="1800" b="0" i="0" u="none" strike="noStrike" kern="1200" spc="0">
                          <a:ln>
                            <a:noFill/>
                          </a:ln>
                          <a:solidFill>
                            <a:srgbClr val="FF0000"/>
                          </a:solidFill>
                          <a:latin typeface="Calibri" pitchFamily="18"/>
                          <a:ea typeface="Microsoft YaHei" pitchFamily="2"/>
                          <a:cs typeface="Lucida Sans" pitchFamily="2"/>
                        </a:rPr>
                        <a:t>(dal 2015 per i comuni sperimentatori)</a:t>
                      </a:r>
                    </a:p>
                  </a:txBody>
                  <a:tcPr/>
                </a:tc>
                <a:extLst>
                  <a:ext uri="{0D108BD9-81ED-4DB2-BD59-A6C34878D82A}">
                    <a16:rowId xmlns="" xmlns:a16="http://schemas.microsoft.com/office/drawing/2014/main" val="2276294434"/>
                  </a:ext>
                </a:extLst>
              </a:tr>
              <a:tr h="649800">
                <a:tc>
                  <a:txBody>
                    <a:bodyPr/>
                    <a:lstStyle/>
                    <a:p>
                      <a:pPr marL="0" marR="0" lvl="0" indent="0" algn="l" rtl="0" hangingPunct="1">
                        <a:lnSpc>
                          <a:spcPct val="100000"/>
                        </a:lnSpc>
                        <a:spcBef>
                          <a:spcPts val="0"/>
                        </a:spcBef>
                        <a:spcAft>
                          <a:spcPts val="0"/>
                        </a:spcAft>
                        <a:buNone/>
                        <a:tabLst/>
                      </a:pPr>
                      <a:r>
                        <a:rPr lang="it-IT" sz="1800" b="1" i="0" u="none" strike="noStrike" kern="1200" spc="0">
                          <a:ln>
                            <a:noFill/>
                          </a:ln>
                          <a:solidFill>
                            <a:srgbClr val="000000"/>
                          </a:solidFill>
                          <a:latin typeface="Calibri Light" pitchFamily="18"/>
                          <a:ea typeface="Microsoft YaHei" pitchFamily="2"/>
                          <a:cs typeface="Lucida Sans" pitchFamily="2"/>
                        </a:rPr>
                        <a:t>Classificazione delle entrate</a:t>
                      </a:r>
                    </a:p>
                  </a:txBody>
                  <a:tcPr/>
                </a:tc>
                <a:tc>
                  <a:txBody>
                    <a:bodyPr/>
                    <a:lstStyle/>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Titolo, Categoria, Risorsa, Capitolo</a:t>
                      </a:r>
                    </a:p>
                  </a:txBody>
                  <a:tcPr/>
                </a:tc>
                <a:tc>
                  <a:txBody>
                    <a:bodyPr/>
                    <a:lstStyle/>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Titolo, Tipologia, Categoria, Capitolo  (eventuale articolo)</a:t>
                      </a:r>
                    </a:p>
                  </a:txBody>
                  <a:tcPr/>
                </a:tc>
                <a:extLst>
                  <a:ext uri="{0D108BD9-81ED-4DB2-BD59-A6C34878D82A}">
                    <a16:rowId xmlns="" xmlns:a16="http://schemas.microsoft.com/office/drawing/2014/main" val="2040513763"/>
                  </a:ext>
                </a:extLst>
              </a:tr>
              <a:tr h="928800">
                <a:tc>
                  <a:txBody>
                    <a:bodyPr/>
                    <a:lstStyle/>
                    <a:p>
                      <a:pPr marL="0" marR="0" lvl="0" indent="0" algn="l" rtl="0" hangingPunct="1">
                        <a:lnSpc>
                          <a:spcPct val="100000"/>
                        </a:lnSpc>
                        <a:spcBef>
                          <a:spcPts val="0"/>
                        </a:spcBef>
                        <a:spcAft>
                          <a:spcPts val="0"/>
                        </a:spcAft>
                        <a:buNone/>
                        <a:tabLst/>
                      </a:pPr>
                      <a:r>
                        <a:rPr lang="it-IT" sz="1800" b="1" i="0" u="none" strike="noStrike" kern="1200" spc="0">
                          <a:ln>
                            <a:noFill/>
                          </a:ln>
                          <a:solidFill>
                            <a:srgbClr val="000000"/>
                          </a:solidFill>
                          <a:latin typeface="Calibri Light" pitchFamily="18"/>
                          <a:ea typeface="Microsoft YaHei" pitchFamily="2"/>
                          <a:cs typeface="Lucida Sans" pitchFamily="2"/>
                        </a:rPr>
                        <a:t>Classificazione delle spese</a:t>
                      </a:r>
                    </a:p>
                  </a:txBody>
                  <a:tcPr/>
                </a:tc>
                <a:tc>
                  <a:txBody>
                    <a:bodyPr/>
                    <a:lstStyle/>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Titolo, Funzione, Servizio ed Intervento, Capitoli</a:t>
                      </a:r>
                    </a:p>
                  </a:txBody>
                  <a:tcPr/>
                </a:tc>
                <a:tc>
                  <a:txBody>
                    <a:bodyPr/>
                    <a:lstStyle/>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Missione, Programma, Titolo, Macroaggregato, Capitoli (eventuale articolo)</a:t>
                      </a:r>
                    </a:p>
                  </a:txBody>
                  <a:tcPr/>
                </a:tc>
                <a:extLst>
                  <a:ext uri="{0D108BD9-81ED-4DB2-BD59-A6C34878D82A}">
                    <a16:rowId xmlns="" xmlns:a16="http://schemas.microsoft.com/office/drawing/2014/main" val="865486704"/>
                  </a:ext>
                </a:extLst>
              </a:tr>
              <a:tr h="928800">
                <a:tc>
                  <a:txBody>
                    <a:bodyPr/>
                    <a:lstStyle/>
                    <a:p>
                      <a:pPr marL="0" marR="0" lvl="0" indent="0" algn="l" rtl="0" hangingPunct="1">
                        <a:lnSpc>
                          <a:spcPct val="100000"/>
                        </a:lnSpc>
                        <a:spcBef>
                          <a:spcPts val="0"/>
                        </a:spcBef>
                        <a:spcAft>
                          <a:spcPts val="0"/>
                        </a:spcAft>
                        <a:buNone/>
                        <a:tabLst/>
                      </a:pPr>
                      <a:r>
                        <a:rPr lang="it-IT" sz="1800" b="1" i="0" u="none" strike="noStrike" kern="1200" spc="0">
                          <a:ln>
                            <a:noFill/>
                          </a:ln>
                          <a:solidFill>
                            <a:srgbClr val="000000"/>
                          </a:solidFill>
                          <a:latin typeface="Calibri Light" pitchFamily="18"/>
                          <a:ea typeface="Microsoft YaHei" pitchFamily="2"/>
                          <a:cs typeface="Lucida Sans" pitchFamily="2"/>
                        </a:rPr>
                        <a:t>Unità di voto in Consiglio Comunale</a:t>
                      </a:r>
                    </a:p>
                  </a:txBody>
                  <a:tcPr/>
                </a:tc>
                <a:tc>
                  <a:txBody>
                    <a:bodyPr/>
                    <a:lstStyle/>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Entrata = Risorsa</a:t>
                      </a:r>
                    </a:p>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Spesa = Intervento</a:t>
                      </a:r>
                    </a:p>
                  </a:txBody>
                  <a:tcPr/>
                </a:tc>
                <a:tc>
                  <a:txBody>
                    <a:bodyPr/>
                    <a:lstStyle/>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Entrata = Tipologia</a:t>
                      </a:r>
                    </a:p>
                    <a:p>
                      <a:pPr marL="0" marR="0" lvl="0" indent="0" algn="l" rtl="0" hangingPunct="1">
                        <a:lnSpc>
                          <a:spcPct val="100000"/>
                        </a:lnSpc>
                        <a:spcBef>
                          <a:spcPts val="0"/>
                        </a:spcBef>
                        <a:spcAft>
                          <a:spcPts val="0"/>
                        </a:spcAft>
                        <a:buNone/>
                        <a:tabLst/>
                      </a:pPr>
                      <a:r>
                        <a:rPr lang="it-IT" sz="1800" b="0" i="0" u="none" strike="noStrike" kern="1200" spc="0">
                          <a:ln>
                            <a:noFill/>
                          </a:ln>
                          <a:solidFill>
                            <a:srgbClr val="000000"/>
                          </a:solidFill>
                          <a:latin typeface="Calibri Light" pitchFamily="18"/>
                          <a:ea typeface="Microsoft YaHei" pitchFamily="2"/>
                          <a:cs typeface="Lucida Sans" pitchFamily="2"/>
                        </a:rPr>
                        <a:t>Spesa = Programma</a:t>
                      </a:r>
                    </a:p>
                    <a:p>
                      <a:pPr marL="0" marR="0" lvl="0" indent="0" algn="l" rtl="0" hangingPunct="1">
                        <a:lnSpc>
                          <a:spcPct val="100000"/>
                        </a:lnSpc>
                        <a:spcBef>
                          <a:spcPts val="0"/>
                        </a:spcBef>
                        <a:spcAft>
                          <a:spcPts val="0"/>
                        </a:spcAft>
                        <a:buNone/>
                        <a:tabLst/>
                      </a:pPr>
                      <a:endParaRPr lang="it-IT" sz="1800" b="0" i="0" u="none" strike="noStrike" kern="1200" spc="0">
                        <a:ln>
                          <a:noFill/>
                        </a:ln>
                        <a:solidFill>
                          <a:srgbClr val="000000"/>
                        </a:solidFill>
                        <a:latin typeface="Calibri Light" pitchFamily="18"/>
                        <a:ea typeface="Microsoft YaHei" pitchFamily="2"/>
                        <a:cs typeface="Lucida Sans" pitchFamily="2"/>
                      </a:endParaRPr>
                    </a:p>
                  </a:txBody>
                  <a:tcPr/>
                </a:tc>
                <a:extLst>
                  <a:ext uri="{0D108BD9-81ED-4DB2-BD59-A6C34878D82A}">
                    <a16:rowId xmlns="" xmlns:a16="http://schemas.microsoft.com/office/drawing/2014/main" val="3042604940"/>
                  </a:ext>
                </a:extLst>
              </a:tr>
            </a:tbl>
          </a:graphicData>
        </a:graphic>
      </p:graphicFrame>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30C52CFE-A2D1-47DB-ABDC-B5DC0E641870}" type="slidenum">
              <a:rPr/>
              <a:pPr marL="0" marR="0" lvl="0" indent="0" algn="l" rtl="0" hangingPunct="1">
                <a:lnSpc>
                  <a:spcPct val="100000"/>
                </a:lnSpc>
                <a:spcBef>
                  <a:spcPts val="0"/>
                </a:spcBef>
                <a:spcAft>
                  <a:spcPts val="0"/>
                </a:spcAft>
                <a:buNone/>
                <a:tabLst/>
              </a:pPr>
              <a:t>29</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Come calcolare il saldo</a:t>
            </a:r>
            <a:r>
              <a:rPr lang="it-IT" sz="2800" b="1" i="0" u="none" strike="noStrike" kern="1200" spc="0" dirty="0" smtClean="0">
                <a:ln>
                  <a:noFill/>
                </a:ln>
                <a:solidFill>
                  <a:srgbClr val="000000"/>
                </a:solidFill>
                <a:latin typeface="Calibri" pitchFamily="34"/>
                <a:ea typeface="Microsoft YaHei" pitchFamily="2"/>
                <a:cs typeface="Lucida Sans" pitchFamily="2"/>
              </a:rPr>
              <a:t> tra entrate e spese finali</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000000"/>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endParaRPr lang="it-IT" sz="1600" dirty="0" smtClean="0">
              <a:solidFill>
                <a:srgbClr val="FFFFFF"/>
              </a:solidFill>
              <a:latin typeface="Calibri" pitchFamily="18"/>
              <a:ea typeface="Microsoft YaHei" pitchFamily="2"/>
              <a:cs typeface="Lucida Sans" pitchFamily="2"/>
            </a:endParaRPr>
          </a:p>
          <a:p>
            <a:pPr marL="0" marR="0" lvl="0" indent="0" algn="l" rtl="0" hangingPunct="1">
              <a:lnSpc>
                <a:spcPct val="90000"/>
              </a:lnSpc>
              <a:spcBef>
                <a:spcPts val="1001"/>
              </a:spcBef>
              <a:spcAft>
                <a:spcPts val="0"/>
              </a:spcAft>
              <a:buNone/>
              <a:tabLst/>
            </a:pPr>
            <a:r>
              <a:rPr lang="it-IT" sz="1600" b="0" i="0" u="none" strike="noStrike" kern="1200" spc="0" dirty="0" smtClean="0">
                <a:ln>
                  <a:noFill/>
                </a:ln>
                <a:solidFill>
                  <a:srgbClr val="FFFFFF"/>
                </a:solidFill>
                <a:latin typeface="Calibri" pitchFamily="18"/>
                <a:ea typeface="Microsoft YaHei" pitchFamily="2"/>
                <a:cs typeface="Lucida Sans" pitchFamily="2"/>
              </a:rPr>
              <a:t>L’applicazione del principio del pareggio consentirà di utilizzare l’avanzo di amministrazione</a:t>
            </a:r>
          </a:p>
          <a:p>
            <a:pPr marL="0" marR="0" lvl="0" indent="0" algn="l" rtl="0" hangingPunct="1">
              <a:lnSpc>
                <a:spcPct val="90000"/>
              </a:lnSpc>
              <a:spcBef>
                <a:spcPts val="1001"/>
              </a:spcBef>
              <a:spcAft>
                <a:spcPts val="0"/>
              </a:spcAft>
              <a:buNone/>
              <a:tabLst/>
            </a:pPr>
            <a:r>
              <a:rPr lang="it-IT" sz="1600" baseline="0" dirty="0" smtClean="0">
                <a:solidFill>
                  <a:srgbClr val="FFFFFF"/>
                </a:solidFill>
                <a:latin typeface="Calibri" pitchFamily="18"/>
                <a:ea typeface="Microsoft YaHei" pitchFamily="2"/>
                <a:cs typeface="Lucida Sans" pitchFamily="2"/>
              </a:rPr>
              <a:t>In</a:t>
            </a:r>
            <a:r>
              <a:rPr lang="it-IT" sz="1600" dirty="0" smtClean="0">
                <a:solidFill>
                  <a:srgbClr val="FFFFFF"/>
                </a:solidFill>
                <a:latin typeface="Calibri" pitchFamily="18"/>
                <a:ea typeface="Microsoft YaHei" pitchFamily="2"/>
                <a:cs typeface="Lucida Sans" pitchFamily="2"/>
              </a:rPr>
              <a:t> futuro questo saldo sarà sempre di più condizionato dall’applicazione dei fabbisogni standard</a:t>
            </a:r>
          </a:p>
          <a:p>
            <a:pPr marL="0" marR="0" lvl="0" indent="0" algn="l" rtl="0" hangingPunct="1">
              <a:lnSpc>
                <a:spcPct val="90000"/>
              </a:lnSpc>
              <a:spcBef>
                <a:spcPts val="1001"/>
              </a:spcBef>
              <a:spcAft>
                <a:spcPts val="0"/>
              </a:spcAft>
              <a:buNone/>
              <a:tabLst/>
            </a:pPr>
            <a:endParaRPr lang="it-IT" sz="1600" b="0" i="0" u="none" strike="noStrike" kern="1200" spc="0" baseline="0" dirty="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480" y="1828800"/>
            <a:ext cx="9642240" cy="4223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a:t>I Titoli di bilancio in entrata e in uscita da considerare per il saldo in base alla nuova contabilità armonizzata (D.L. 118/2011) saranno i seguenti:</a:t>
            </a:r>
          </a:p>
          <a:p>
            <a:r>
              <a:rPr lang="it-IT" sz="2400" dirty="0"/>
              <a:t>ENTRATE TITOLO 1: Entrate correnti di natura tributaria, contributiva e perequativa;  TITOLO 2: Trasferimenti correnti;  TITOLO 3: Entrate </a:t>
            </a:r>
            <a:r>
              <a:rPr lang="it-IT" sz="2400" dirty="0" err="1"/>
              <a:t>extratributarie</a:t>
            </a:r>
            <a:r>
              <a:rPr lang="it-IT" sz="2400" dirty="0"/>
              <a:t>;  TITOLO 4: Entrate in conto capitale; TITOLO 5: Entrate da riduzione di attività finanziarie. </a:t>
            </a:r>
          </a:p>
          <a:p>
            <a:r>
              <a:rPr lang="it-IT" sz="2400" dirty="0"/>
              <a:t> USCITA TITOLO 1: Spese correnti; TITOLO 2: Spese in conto capitale; TITOLO 3: Spese per incremento di attività finanziarie.</a:t>
            </a:r>
          </a:p>
          <a:p>
            <a:r>
              <a:rPr lang="it-IT" sz="2400" dirty="0"/>
              <a:t>La somma dei primi cinque titoli delle entrate rappresenterà il totale delle entrate finali, mentre la somma dei primi tre titoli delle spese rappresenterà il totale delle spese finali.</a:t>
            </a: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39EF392E-7FB1-4CF4-ADAC-83F344069CB7}" type="slidenum">
              <a:rPr/>
              <a:pPr marL="0" marR="0" lvl="0" indent="0" algn="l" rtl="0" hangingPunct="1">
                <a:lnSpc>
                  <a:spcPct val="100000"/>
                </a:lnSpc>
                <a:spcBef>
                  <a:spcPts val="0"/>
                </a:spcBef>
                <a:spcAft>
                  <a:spcPts val="0"/>
                </a:spcAft>
                <a:buNone/>
                <a:tabLst/>
              </a:pPr>
              <a:t>3</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Segnaposto contenuto 2"/>
          <p:cNvSpPr txBox="1">
            <a:spLocks noGrp="1"/>
          </p:cNvSpPr>
          <p:nvPr>
            <p:ph type="body" idx="4294967295"/>
          </p:nvPr>
        </p:nvSpPr>
        <p:spPr>
          <a:xfrm>
            <a:off x="817200" y="1600200"/>
            <a:ext cx="10870920" cy="4495320"/>
          </a:xfrm>
        </p:spPr>
        <p:txBody>
          <a:bodyPr/>
          <a:lstStyle/>
          <a:p>
            <a:pPr lvl="0">
              <a:spcBef>
                <a:spcPts val="1001"/>
              </a:spcBef>
              <a:buNone/>
            </a:pPr>
            <a:endParaRPr lang="it-IT" sz="2200"/>
          </a:p>
          <a:p>
            <a:pPr lvl="0">
              <a:spcBef>
                <a:spcPts val="1001"/>
              </a:spcBef>
              <a:buNone/>
            </a:pPr>
            <a:r>
              <a:rPr lang="it-IT" sz="2200"/>
              <a:t>Difficoltà iniziali per l’applicazione della riforma;</a:t>
            </a:r>
          </a:p>
          <a:p>
            <a:pPr lvl="0">
              <a:spcBef>
                <a:spcPts val="1001"/>
              </a:spcBef>
              <a:buNone/>
            </a:pPr>
            <a:r>
              <a:rPr lang="it-IT" sz="2200"/>
              <a:t>Programmazione dei comuni più robusta, «certa» e trasparente;</a:t>
            </a:r>
          </a:p>
          <a:p>
            <a:pPr lvl="0">
              <a:spcBef>
                <a:spcPts val="1001"/>
              </a:spcBef>
              <a:buNone/>
            </a:pPr>
            <a:r>
              <a:rPr lang="it-IT" sz="2200"/>
              <a:t>Maggiore allineamento tra programma socio-economico e flussi finanziari;</a:t>
            </a:r>
          </a:p>
          <a:p>
            <a:pPr lvl="0">
              <a:spcBef>
                <a:spcPts val="1001"/>
              </a:spcBef>
              <a:buNone/>
            </a:pPr>
            <a:r>
              <a:rPr lang="it-IT" sz="2200"/>
              <a:t>Minori possibilità per la realizzazione di alchimie di bilancio; i comuni saranno sollecitati a qualificare quadri e dirigenti.</a:t>
            </a:r>
          </a:p>
          <a:p>
            <a:pPr lvl="0">
              <a:spcBef>
                <a:spcPts val="1001"/>
              </a:spcBef>
              <a:buNone/>
            </a:pPr>
            <a:r>
              <a:rPr lang="it-IT" sz="2200"/>
              <a:t>Possibile attivazione di collaborazioni e reti istituzionali: il problema dei piccoli comuni.</a:t>
            </a:r>
          </a:p>
          <a:p>
            <a:pPr lvl="0">
              <a:spcBef>
                <a:spcPts val="1001"/>
              </a:spcBef>
              <a:buNone/>
            </a:pPr>
            <a:r>
              <a:rPr lang="it-IT" sz="2200"/>
              <a:t>Si rafforza il ruolo della Giunta, tuttavia il Consiglio avrà la possibilità di pronunciarsi su programmi di spesa (e di entrata) più veritieri.</a:t>
            </a:r>
          </a:p>
        </p:txBody>
      </p:sp>
      <p:sp>
        <p:nvSpPr>
          <p:cNvPr id="3"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80000"/>
              </a:lnSpc>
              <a:spcBef>
                <a:spcPts val="0"/>
              </a:spcBef>
              <a:spcAft>
                <a:spcPts val="0"/>
              </a:spcAft>
              <a:buNone/>
              <a:tabLst/>
            </a:pPr>
            <a:fld id="{99951D91-CC93-42E8-94DD-0F186DB740AB}" type="slidenum">
              <a:rPr/>
              <a:pPr marL="0" marR="0" lvl="0" indent="0" algn="l" rtl="0" hangingPunct="1">
                <a:lnSpc>
                  <a:spcPct val="80000"/>
                </a:lnSpc>
                <a:spcBef>
                  <a:spcPts val="0"/>
                </a:spcBef>
                <a:spcAft>
                  <a:spcPts val="0"/>
                </a:spcAft>
                <a:buNone/>
                <a:tabLst/>
              </a:pPr>
              <a:t>30</a:t>
            </a:fld>
            <a:endParaRPr lang="it-IT" sz="1200" b="0" i="0" u="none" strike="noStrike" kern="1200" spc="0" baseline="0">
              <a:ln>
                <a:noFill/>
              </a:ln>
              <a:solidFill>
                <a:srgbClr val="000000"/>
              </a:solidFill>
              <a:latin typeface="Tw Cen MT" pitchFamily="34"/>
              <a:ea typeface="Arial Unicode MS" pitchFamily="2"/>
              <a:cs typeface="Tahoma" pitchFamily="2"/>
            </a:endParaRPr>
          </a:p>
        </p:txBody>
      </p:sp>
      <p:sp>
        <p:nvSpPr>
          <p:cNvPr id="4" name="Segnaposto numero diapositiva 3"/>
          <p:cNvSpPr/>
          <p:nvPr/>
        </p:nvSpPr>
        <p:spPr>
          <a:xfrm>
            <a:off x="8763120" y="6508799"/>
            <a:ext cx="2742840" cy="36467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1440" tIns="45720" rIns="91440" bIns="45720" anchor="ctr" anchorCtr="0" compatLnSpc="0">
            <a:noAutofit/>
          </a:bodyPr>
          <a:lstStyle/>
          <a:p>
            <a:pPr marL="0" marR="0" lvl="0" indent="0" algn="l" rtl="0" hangingPunct="1">
              <a:lnSpc>
                <a:spcPct val="100000"/>
              </a:lnSpc>
              <a:spcBef>
                <a:spcPts val="0"/>
              </a:spcBef>
              <a:spcAft>
                <a:spcPts val="0"/>
              </a:spcAft>
              <a:buNone/>
              <a:tabLst/>
            </a:pPr>
            <a:r>
              <a:rPr lang="it-IT" sz="1200" b="0" i="0" u="none" strike="noStrike" kern="1200" spc="0" baseline="0">
                <a:ln>
                  <a:noFill/>
                </a:ln>
                <a:solidFill>
                  <a:srgbClr val="000000"/>
                </a:solidFill>
                <a:latin typeface="Calibri" pitchFamily="34"/>
                <a:ea typeface="Microsoft YaHei" pitchFamily="2"/>
                <a:cs typeface="Lucida Sans" pitchFamily="2"/>
              </a:rPr>
              <a:t>39</a:t>
            </a:r>
          </a:p>
        </p:txBody>
      </p:sp>
      <p:sp>
        <p:nvSpPr>
          <p:cNvPr id="5" name="Titolo 1"/>
          <p:cNvSpPr txBox="1">
            <a:spLocks noGrp="1"/>
          </p:cNvSpPr>
          <p:nvPr>
            <p:ph type="title" idx="4294967295"/>
          </p:nvPr>
        </p:nvSpPr>
        <p:spPr>
          <a:xfrm>
            <a:off x="666720" y="108000"/>
            <a:ext cx="10870920" cy="990360"/>
          </a:xfrm>
        </p:spPr>
        <p:txBody>
          <a:bodyPr anchorCtr="1"/>
          <a:lstStyle/>
          <a:p>
            <a:pPr lvl="0" algn="ctr"/>
            <a:r>
              <a:rPr lang="it-IT"/>
              <a:t>Nuova contabilità, la prima fase di applicazione: </a:t>
            </a:r>
            <a:br>
              <a:rPr lang="it-IT"/>
            </a:br>
            <a:r>
              <a:rPr lang="it-IT"/>
              <a:t>cosa significa in concreto</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name="Il trend delle imposte dirette e indirette">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73320"/>
            <a:ext cx="10515240" cy="736920"/>
          </a:xfrm>
        </p:spPr>
        <p:txBody>
          <a:bodyPr anchorCtr="1"/>
          <a:lstStyle/>
          <a:p>
            <a:pPr lvl="0" algn="ctr"/>
            <a:r>
              <a:rPr lang="it-IT"/>
              <a:t>Il Fedearlismo? Il trend delle imposte dirette e indirette</a:t>
            </a:r>
          </a:p>
        </p:txBody>
      </p:sp>
      <p:sp>
        <p:nvSpPr>
          <p:cNvPr id="3" name="Segnaposto numero diapositiva 2"/>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FF6B942E-BA98-43E6-8A87-EF7AE7131486}" type="slidenum">
              <a:rPr/>
              <a:pPr marL="0" marR="0" lvl="0" indent="0" algn="l" rtl="0" hangingPunct="1">
                <a:lnSpc>
                  <a:spcPct val="100000"/>
                </a:lnSpc>
                <a:spcBef>
                  <a:spcPts val="0"/>
                </a:spcBef>
                <a:spcAft>
                  <a:spcPts val="0"/>
                </a:spcAft>
                <a:buNone/>
                <a:tabLst/>
              </a:pPr>
              <a:t>31</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4" name="CasellaDiTesto 5"/>
          <p:cNvSpPr/>
          <p:nvPr/>
        </p:nvSpPr>
        <p:spPr>
          <a:xfrm>
            <a:off x="838080" y="1700639"/>
            <a:ext cx="8701920" cy="4786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2200" b="0" i="0" u="none" strike="noStrike" kern="1200" spc="0" baseline="0">
                <a:ln>
                  <a:noFill/>
                </a:ln>
                <a:solidFill>
                  <a:srgbClr val="000000"/>
                </a:solidFill>
                <a:latin typeface="Calibri" pitchFamily="18"/>
                <a:ea typeface="Microsoft YaHei" pitchFamily="2"/>
                <a:cs typeface="Lucida Sans" pitchFamily="2"/>
              </a:rPr>
              <a:t>Nella sua fase attuativa, il «federalismo»  non si è ispirato al principio di compensazione, ma è prevalsa la tendenza alla duplicazione di spese ed entrate.</a:t>
            </a:r>
          </a:p>
          <a:p>
            <a:pPr marL="0" marR="0" lvl="0" indent="0" algn="l" rtl="0" hangingPunct="1">
              <a:lnSpc>
                <a:spcPct val="100000"/>
              </a:lnSpc>
              <a:spcBef>
                <a:spcPts val="0"/>
              </a:spcBef>
              <a:spcAft>
                <a:spcPts val="0"/>
              </a:spcAft>
              <a:buNone/>
              <a:tabLst/>
            </a:pPr>
            <a:r>
              <a:rPr lang="it-IT" sz="2200" b="0" i="0" u="none" strike="noStrike" kern="1200" spc="0" baseline="0">
                <a:ln>
                  <a:noFill/>
                </a:ln>
                <a:solidFill>
                  <a:srgbClr val="000000"/>
                </a:solidFill>
                <a:latin typeface="Calibri" pitchFamily="18"/>
                <a:ea typeface="Microsoft YaHei" pitchFamily="2"/>
                <a:cs typeface="Lucida Sans" pitchFamily="2"/>
              </a:rPr>
              <a:t>Le entrate degli enti territoriali (comuni, regioni, province), con i 12,5 miliardi aggiuntivi realizzati nel 2011-2012 (addizionale Irpef e  IMU) hanno consolidato una </a:t>
            </a:r>
            <a:r>
              <a:rPr lang="it-IT" sz="2200" b="0" i="1" u="none" strike="noStrike" kern="1200" spc="0" baseline="0">
                <a:ln>
                  <a:noFill/>
                </a:ln>
                <a:solidFill>
                  <a:srgbClr val="000000"/>
                </a:solidFill>
                <a:latin typeface="Calibri" pitchFamily="18"/>
                <a:ea typeface="Microsoft YaHei" pitchFamily="2"/>
                <a:cs typeface="Lucida Sans" pitchFamily="2"/>
              </a:rPr>
              <a:t>performance </a:t>
            </a:r>
            <a:r>
              <a:rPr lang="it-IT" sz="2200" b="0" i="0" u="none" strike="noStrike" kern="1200" spc="0" baseline="0">
                <a:ln>
                  <a:noFill/>
                </a:ln>
                <a:solidFill>
                  <a:srgbClr val="000000"/>
                </a:solidFill>
                <a:latin typeface="Calibri" pitchFamily="18"/>
                <a:ea typeface="Microsoft YaHei" pitchFamily="2"/>
                <a:cs typeface="Lucida Sans" pitchFamily="2"/>
              </a:rPr>
              <a:t>che nell’ultimo ventennio si è caratterizzata per: i) una crescita di quasi cinque punti del PIL in termini reali; ii) la forte incidenza sulla pressione fiscale complessiva, la cui crescita (dal 38 per cento al 44 per cento) appare imputabile per oltre i 4/5 alla dinamica delle entrate locali;</a:t>
            </a:r>
          </a:p>
          <a:p>
            <a:pPr marL="0" marR="0" lvl="0" indent="0" algn="l" rtl="0" hangingPunct="1">
              <a:lnSpc>
                <a:spcPct val="100000"/>
              </a:lnSpc>
              <a:spcBef>
                <a:spcPts val="0"/>
              </a:spcBef>
              <a:spcAft>
                <a:spcPts val="0"/>
              </a:spcAft>
              <a:buNone/>
              <a:tabLst/>
            </a:pPr>
            <a:r>
              <a:rPr lang="it-IT" sz="2200" b="0" i="0" u="none" strike="noStrike" kern="1200" spc="0" baseline="0">
                <a:ln>
                  <a:noFill/>
                </a:ln>
                <a:solidFill>
                  <a:srgbClr val="000000"/>
                </a:solidFill>
                <a:latin typeface="Calibri" pitchFamily="18"/>
                <a:ea typeface="Microsoft YaHei" pitchFamily="2"/>
                <a:cs typeface="Lucida Sans" pitchFamily="2"/>
              </a:rPr>
              <a:t>iii) la forte crescita della quota delle entrate locali su quelle dell’intera P.A.  (dal 5,5% del 1990 al 15,9% del 2012 (Corte dei Conti).</a:t>
            </a:r>
          </a:p>
          <a:p>
            <a:pPr marL="0" marR="0" lvl="0" indent="0" algn="l" rtl="0" hangingPunct="1">
              <a:lnSpc>
                <a:spcPct val="100000"/>
              </a:lnSpc>
              <a:spcBef>
                <a:spcPts val="0"/>
              </a:spcBef>
              <a:spcAft>
                <a:spcPts val="0"/>
              </a:spcAft>
              <a:buNone/>
              <a:tabLst/>
            </a:pPr>
            <a:endParaRPr lang="it-IT" sz="1800" b="0" i="0" u="none" strike="noStrike" kern="1200" spc="0" baseline="0">
              <a:ln>
                <a:noFill/>
              </a:ln>
              <a:solidFill>
                <a:srgbClr val="000000"/>
              </a:solidFill>
              <a:latin typeface="Calibri" pitchFamily="34"/>
              <a:ea typeface="Microsoft YaHei" pitchFamily="2"/>
              <a:cs typeface="Lucida Sans"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Rettangolo 3"/>
          <p:cNvSpPr/>
          <p:nvPr/>
        </p:nvSpPr>
        <p:spPr>
          <a:xfrm>
            <a:off x="1018080" y="1955160"/>
            <a:ext cx="7128360" cy="373968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E7E6E6"/>
          </a:solidFill>
          <a:ln w="19080">
            <a:solidFill>
              <a:srgbClr val="FFFFFF"/>
            </a:solidFill>
            <a:prstDash val="solid"/>
            <a:miter/>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1800"/>
              </a:spcAft>
              <a:buNone/>
              <a:tabLst/>
            </a:pPr>
            <a:r>
              <a:rPr lang="it-IT" sz="2000" b="0" i="0" u="none" strike="noStrike" kern="1200" spc="0" baseline="0">
                <a:ln>
                  <a:noFill/>
                </a:ln>
                <a:solidFill>
                  <a:srgbClr val="FFFFFF"/>
                </a:solidFill>
                <a:latin typeface="Calibri" pitchFamily="34"/>
                <a:ea typeface="Microsoft YaHei" pitchFamily="2"/>
                <a:cs typeface="Andalus" pitchFamily="18"/>
              </a:rPr>
              <a:t>L</a:t>
            </a:r>
            <a:r>
              <a:rPr lang="it-IT" sz="2000" b="0" i="0" u="none" strike="noStrike" kern="1200" spc="0" baseline="0">
                <a:ln>
                  <a:noFill/>
                </a:ln>
                <a:solidFill>
                  <a:srgbClr val="000000"/>
                </a:solidFill>
                <a:latin typeface="Calibri" pitchFamily="34"/>
                <a:ea typeface="Microsoft YaHei" pitchFamily="2"/>
                <a:cs typeface="Andalus" pitchFamily="18"/>
              </a:rPr>
              <a:t>a pressione fiscale complessiva cresce dunque a causa di un perverso “effetto combinato”: lo Stato centrale che taglia i trasferimenti ma lascia invariato il prelievo di sua competenza; gli enti territoriali che, per sopperire ai tagli dei trasferimenti, aumentano le aliquote dei propri tributi.</a:t>
            </a:r>
          </a:p>
          <a:p>
            <a:pPr marL="0" marR="0" lvl="0" indent="0" algn="l" rtl="0" hangingPunct="1">
              <a:lnSpc>
                <a:spcPct val="100000"/>
              </a:lnSpc>
              <a:spcBef>
                <a:spcPts val="0"/>
              </a:spcBef>
              <a:spcAft>
                <a:spcPts val="1800"/>
              </a:spcAft>
              <a:buNone/>
              <a:tabLst/>
            </a:pPr>
            <a:r>
              <a:rPr lang="it-IT" sz="2000" b="1" i="0" u="none" strike="noStrike" kern="1200" spc="0" baseline="0">
                <a:ln>
                  <a:noFill/>
                </a:ln>
                <a:solidFill>
                  <a:srgbClr val="000000"/>
                </a:solidFill>
                <a:latin typeface="Calibri" pitchFamily="34"/>
                <a:ea typeface="Microsoft YaHei" pitchFamily="2"/>
                <a:cs typeface="Andalus" pitchFamily="18"/>
              </a:rPr>
              <a:t>Va detto, però, che la crescita delle entrate locali si è accompagnata ad un significativo, anche se più limitato, ridimensionamento dei trasferimenti statali: fra il 1990 e il 2012, le prime segnalano una crescita di 4,9 punti di Pil, i secondi si riducono di poco più della metà (2,7 punti) (Corte dei Conti, 2013).</a:t>
            </a:r>
          </a:p>
        </p:txBody>
      </p:sp>
      <p:sp>
        <p:nvSpPr>
          <p:cNvPr id="3" name="CasellaDiTesto 4"/>
          <p:cNvSpPr/>
          <p:nvPr/>
        </p:nvSpPr>
        <p:spPr>
          <a:xfrm>
            <a:off x="1775520" y="196560"/>
            <a:ext cx="8784720" cy="95868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it-IT" sz="2800" b="1" i="0" u="none" strike="noStrike" kern="1200" spc="0" baseline="0">
                <a:ln>
                  <a:noFill/>
                </a:ln>
                <a:solidFill>
                  <a:srgbClr val="000000"/>
                </a:solidFill>
                <a:latin typeface="Calibri" pitchFamily="18"/>
                <a:ea typeface="Microsoft YaHei" pitchFamily="2"/>
                <a:cs typeface="Andalus" pitchFamily="18"/>
              </a:rPr>
              <a:t>Il nodo del Federalismo fiscale.</a:t>
            </a:r>
          </a:p>
          <a:p>
            <a:pPr marL="0" marR="0" lvl="0" indent="0" algn="ctr" rtl="0" hangingPunct="1">
              <a:lnSpc>
                <a:spcPct val="100000"/>
              </a:lnSpc>
              <a:spcBef>
                <a:spcPts val="0"/>
              </a:spcBef>
              <a:spcAft>
                <a:spcPts val="0"/>
              </a:spcAft>
              <a:buNone/>
              <a:tabLst/>
            </a:pPr>
            <a:r>
              <a:rPr lang="it-IT" sz="2800" b="1" i="0" u="none" strike="noStrike" kern="1200" spc="0" baseline="0">
                <a:ln>
                  <a:noFill/>
                </a:ln>
                <a:solidFill>
                  <a:srgbClr val="000000"/>
                </a:solidFill>
                <a:latin typeface="Calibri" pitchFamily="18"/>
                <a:ea typeface="Microsoft YaHei" pitchFamily="2"/>
                <a:cs typeface="Andalus" pitchFamily="18"/>
              </a:rPr>
              <a:t>La pressione tributaria fuori controllo.</a:t>
            </a:r>
          </a:p>
        </p:txBody>
      </p:sp>
      <p:sp>
        <p:nvSpPr>
          <p:cNvPr id="4" name="Segnaposto numero diapositiva 5"/>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D52246B4-3028-43D0-81E1-BE22D4A83621}" type="slidenum">
              <a:rPr/>
              <a:pPr marL="0" marR="0" lvl="0" indent="0" algn="l" rtl="0" hangingPunct="1">
                <a:lnSpc>
                  <a:spcPct val="100000"/>
                </a:lnSpc>
                <a:spcBef>
                  <a:spcPts val="0"/>
                </a:spcBef>
                <a:spcAft>
                  <a:spcPts val="0"/>
                </a:spcAft>
                <a:buNone/>
                <a:tabLst/>
              </a:pPr>
              <a:t>32</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5" name="Textfeld 4"/>
          <p:cNvSpPr txBox="1"/>
          <p:nvPr/>
        </p:nvSpPr>
        <p:spPr>
          <a:xfrm>
            <a:off x="8483760" y="2138760"/>
            <a:ext cx="2869560" cy="1765800"/>
          </a:xfrm>
          <a:prstGeom prst="rect">
            <a:avLst/>
          </a:prstGeom>
          <a:noFill/>
          <a:ln>
            <a:noFill/>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it-IT" sz="1800" b="0" i="0" u="none" strike="noStrike" kern="1200" spc="0" baseline="0">
                <a:ln>
                  <a:noFill/>
                </a:ln>
                <a:solidFill>
                  <a:srgbClr val="000000"/>
                </a:solidFill>
                <a:latin typeface="Calibri" pitchFamily="18"/>
                <a:ea typeface="Microsoft YaHei" pitchFamily="2"/>
                <a:cs typeface="Mangal" pitchFamily="2"/>
              </a:rPr>
              <a:t>L’addizionale Irpef regionale è cresciuta del 26 circa nel 2010/2014 (8,1- 10,9 mld)</a:t>
            </a:r>
          </a:p>
          <a:p>
            <a:pPr marL="0" marR="0" lvl="0" indent="0" algn="l" rtl="0" hangingPunct="1">
              <a:lnSpc>
                <a:spcPct val="100000"/>
              </a:lnSpc>
              <a:spcBef>
                <a:spcPts val="0"/>
              </a:spcBef>
              <a:spcAft>
                <a:spcPts val="0"/>
              </a:spcAft>
              <a:buNone/>
              <a:tabLst/>
            </a:pPr>
            <a:r>
              <a:rPr lang="it-IT" sz="1800" b="0" i="0" u="none" strike="noStrike" kern="1200" spc="0" baseline="0">
                <a:ln>
                  <a:noFill/>
                </a:ln>
                <a:solidFill>
                  <a:srgbClr val="000000"/>
                </a:solidFill>
                <a:latin typeface="Calibri" pitchFamily="18"/>
                <a:ea typeface="Microsoft YaHei" pitchFamily="2"/>
                <a:cs typeface="Mangal" pitchFamily="2"/>
              </a:rPr>
              <a:t>L’addizionale Irpef comunale è cresciuta invece del 57% (2,9 – 4,4 mld)</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Segnaposto numero diapositiva 1"/>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2BDA59DC-416C-4701-9B9A-FE89893B5765}" type="slidenum">
              <a:rPr/>
              <a:pPr marL="0" marR="0" lvl="0" indent="0" algn="l" rtl="0" hangingPunct="1">
                <a:lnSpc>
                  <a:spcPct val="100000"/>
                </a:lnSpc>
                <a:spcBef>
                  <a:spcPts val="0"/>
                </a:spcBef>
                <a:spcAft>
                  <a:spcPts val="0"/>
                </a:spcAft>
                <a:buNone/>
                <a:tabLst/>
              </a:pPr>
              <a:t>33</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3" name="Titolo 1"/>
          <p:cNvSpPr/>
          <p:nvPr/>
        </p:nvSpPr>
        <p:spPr>
          <a:xfrm>
            <a:off x="898199" y="312840"/>
            <a:ext cx="1069956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100000"/>
              </a:lnSpc>
              <a:spcBef>
                <a:spcPts val="0"/>
              </a:spcBef>
              <a:spcAft>
                <a:spcPts val="0"/>
              </a:spcAft>
              <a:buNone/>
              <a:tabLst/>
            </a:pPr>
            <a:r>
              <a:rPr lang="it-IT" sz="2800" b="1" i="0" u="none" strike="noStrike" kern="1200" spc="0" baseline="0">
                <a:ln>
                  <a:noFill/>
                </a:ln>
                <a:solidFill>
                  <a:srgbClr val="000000"/>
                </a:solidFill>
                <a:latin typeface="Calibri" pitchFamily="18"/>
                <a:ea typeface="Microsoft YaHei" pitchFamily="2"/>
                <a:cs typeface="Lucida Sans" pitchFamily="2"/>
              </a:rPr>
              <a:t>L’equivoco: la negoziazione sociale impatta poco sulla programmazione</a:t>
            </a:r>
          </a:p>
        </p:txBody>
      </p:sp>
      <p:sp>
        <p:nvSpPr>
          <p:cNvPr id="4" name="Segnaposto testo 2"/>
          <p:cNvSpPr/>
          <p:nvPr/>
        </p:nvSpPr>
        <p:spPr>
          <a:xfrm>
            <a:off x="898199" y="1843559"/>
            <a:ext cx="1728000" cy="403487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r>
              <a:rPr lang="it-IT" sz="1600" b="0" i="0" u="none" strike="noStrike" kern="1200" spc="0" baseline="0">
                <a:ln>
                  <a:noFill/>
                </a:ln>
                <a:solidFill>
                  <a:srgbClr val="000000"/>
                </a:solidFill>
                <a:latin typeface="Calibri" pitchFamily="34"/>
                <a:ea typeface="Microsoft YaHei" pitchFamily="2"/>
                <a:cs typeface="Lucida Sans" pitchFamily="2"/>
              </a:rPr>
              <a:t>La negoziazione sociale dovrebbe impattare sulla programmazione dell’ente e sui flussi finanziari (bilancio) ad essa sottesi.</a:t>
            </a:r>
          </a:p>
          <a:p>
            <a:pPr marL="0" marR="0" lvl="0" indent="0" algn="l" rtl="0" hangingPunct="1">
              <a:lnSpc>
                <a:spcPct val="100000"/>
              </a:lnSpc>
              <a:spcBef>
                <a:spcPts val="0"/>
              </a:spcBef>
              <a:spcAft>
                <a:spcPts val="0"/>
              </a:spcAft>
              <a:buNone/>
              <a:tabLst/>
            </a:pPr>
            <a:endParaRPr lang="it-IT" sz="1600" b="0" i="0" u="none" strike="noStrike" kern="1200" spc="0" baseline="0">
              <a:ln>
                <a:noFill/>
              </a:ln>
              <a:solidFill>
                <a:srgbClr val="000000"/>
              </a:solidFill>
              <a:latin typeface="Calibri" pitchFamily="34"/>
              <a:ea typeface="Microsoft YaHei" pitchFamily="2"/>
              <a:cs typeface="Lucida Sans" pitchFamily="2"/>
            </a:endParaRPr>
          </a:p>
          <a:p>
            <a:pPr marL="0" marR="0" lvl="0" indent="0" algn="l" rtl="0" hangingPunct="1">
              <a:lnSpc>
                <a:spcPct val="100000"/>
              </a:lnSpc>
              <a:spcBef>
                <a:spcPts val="0"/>
              </a:spcBef>
              <a:spcAft>
                <a:spcPts val="0"/>
              </a:spcAft>
              <a:buNone/>
              <a:tabLst/>
            </a:pPr>
            <a:r>
              <a:rPr lang="it-IT" sz="1600" b="0" i="0" u="none" strike="noStrike" kern="1200" spc="0" baseline="0">
                <a:ln>
                  <a:noFill/>
                </a:ln>
                <a:solidFill>
                  <a:srgbClr val="000000"/>
                </a:solidFill>
                <a:latin typeface="Calibri" pitchFamily="34"/>
                <a:ea typeface="Microsoft YaHei" pitchFamily="2"/>
                <a:cs typeface="Lucida Sans" pitchFamily="2"/>
              </a:rPr>
              <a:t>Pur penalizzato dai tagli, il Comune mantiene autonomia normativa e organizzativa</a:t>
            </a:r>
          </a:p>
        </p:txBody>
      </p:sp>
      <p:sp>
        <p:nvSpPr>
          <p:cNvPr id="5" name="Segnaposto contenuto 3"/>
          <p:cNvSpPr/>
          <p:nvPr/>
        </p:nvSpPr>
        <p:spPr>
          <a:xfrm>
            <a:off x="3530880" y="1843559"/>
            <a:ext cx="7071120" cy="475200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algn="l" rtl="0" hangingPunct="1">
              <a:lnSpc>
                <a:spcPct val="100000"/>
              </a:lnSpc>
              <a:spcBef>
                <a:spcPts val="700"/>
              </a:spcBef>
              <a:spcAft>
                <a:spcPts val="0"/>
              </a:spcAft>
              <a:buNone/>
              <a:tabLst/>
            </a:pPr>
            <a:r>
              <a:rPr lang="it-IT" sz="2000" b="0" i="0" u="none" strike="noStrike" kern="1200" spc="0" baseline="0">
                <a:ln>
                  <a:noFill/>
                </a:ln>
                <a:solidFill>
                  <a:srgbClr val="000000"/>
                </a:solidFill>
                <a:latin typeface="Calibri" pitchFamily="34"/>
                <a:ea typeface="Microsoft YaHei" pitchFamily="2"/>
                <a:cs typeface="Lucida Sans" pitchFamily="2"/>
              </a:rPr>
              <a:t>Negli ultimi anni in diversi casi le amministrazioni comunali hanno opposto resistenza alla negoziazione sociale alla luce dei progressivi tagli ai trasferimenti statali. Sempre più spesso gli amministratori pubblici ritengono che la negoziazione sociale possa essere praticata dal Comune a patto che nelle casse dell’ente confluiscano risorse aggiuntive.</a:t>
            </a:r>
          </a:p>
          <a:p>
            <a:pPr marL="0" marR="0" lvl="0" indent="0" algn="l" rtl="0" hangingPunct="1">
              <a:lnSpc>
                <a:spcPct val="100000"/>
              </a:lnSpc>
              <a:spcBef>
                <a:spcPts val="700"/>
              </a:spcBef>
              <a:spcAft>
                <a:spcPts val="0"/>
              </a:spcAft>
              <a:buNone/>
              <a:tabLst/>
            </a:pPr>
            <a:r>
              <a:rPr lang="it-IT" sz="2000" b="0" i="0" u="none" strike="noStrike" kern="1200" spc="0" baseline="0">
                <a:ln>
                  <a:noFill/>
                </a:ln>
                <a:solidFill>
                  <a:srgbClr val="000000"/>
                </a:solidFill>
                <a:latin typeface="Calibri" pitchFamily="34"/>
                <a:ea typeface="Microsoft YaHei" pitchFamily="2"/>
                <a:cs typeface="Lucida Sans" pitchFamily="2"/>
              </a:rPr>
              <a:t>In realtà, </a:t>
            </a:r>
            <a:r>
              <a:rPr lang="it-IT" sz="2000" b="1" i="0" u="none" strike="noStrike" kern="1200" spc="0" baseline="0">
                <a:ln>
                  <a:noFill/>
                </a:ln>
                <a:solidFill>
                  <a:srgbClr val="000000"/>
                </a:solidFill>
                <a:latin typeface="Calibri" pitchFamily="34"/>
                <a:ea typeface="Microsoft YaHei" pitchFamily="2"/>
                <a:cs typeface="Lucida Sans" pitchFamily="2"/>
              </a:rPr>
              <a:t>il processo di negoziazione dovrebbe focalizzarsi di più sulle principali linee di programmazione degli enti territoriali</a:t>
            </a:r>
            <a:r>
              <a:rPr lang="it-IT" sz="2000" b="0" i="0" u="none" strike="noStrike" kern="1200" spc="0" baseline="0">
                <a:ln>
                  <a:noFill/>
                </a:ln>
                <a:solidFill>
                  <a:srgbClr val="000000"/>
                </a:solidFill>
                <a:latin typeface="Calibri" pitchFamily="34"/>
                <a:ea typeface="Microsoft YaHei" pitchFamily="2"/>
                <a:cs typeface="Lucida Sans" pitchFamily="2"/>
              </a:rPr>
              <a:t> (politiche sociali e sistema di welfare, politiche di entrata, società partecipate), </a:t>
            </a:r>
            <a:r>
              <a:rPr lang="it-IT" sz="2000" b="1" i="0" u="none" strike="noStrike" kern="1200" spc="0" baseline="0">
                <a:ln>
                  <a:noFill/>
                </a:ln>
                <a:solidFill>
                  <a:srgbClr val="000000"/>
                </a:solidFill>
                <a:latin typeface="Calibri" pitchFamily="34"/>
                <a:ea typeface="Microsoft YaHei" pitchFamily="2"/>
                <a:cs typeface="Lucida Sans" pitchFamily="2"/>
              </a:rPr>
              <a:t>per verificarne la coerenza nei confronti della domanda sociale</a:t>
            </a:r>
            <a:r>
              <a:rPr lang="it-IT" sz="2000" b="0" i="0" u="none" strike="noStrike" kern="1200" spc="0" baseline="0">
                <a:ln>
                  <a:noFill/>
                </a:ln>
                <a:solidFill>
                  <a:srgbClr val="000000"/>
                </a:solidFill>
                <a:latin typeface="Calibri" pitchFamily="34"/>
                <a:ea typeface="Microsoft YaHei" pitchFamily="2"/>
                <a:cs typeface="Lucida Sans" pitchFamily="2"/>
              </a:rPr>
              <a:t> (con riferimento ai principi dell’equità e della tutela dei redditi più bassi) </a:t>
            </a:r>
            <a:r>
              <a:rPr lang="it-IT" sz="2000" b="1" i="0" u="none" strike="noStrike" kern="1200" spc="0" baseline="0">
                <a:ln>
                  <a:noFill/>
                </a:ln>
                <a:solidFill>
                  <a:srgbClr val="000000"/>
                </a:solidFill>
                <a:latin typeface="Calibri" pitchFamily="34"/>
                <a:ea typeface="Microsoft YaHei" pitchFamily="2"/>
                <a:cs typeface="Lucida Sans" pitchFamily="2"/>
              </a:rPr>
              <a:t>e per sollecitare eventualmente l’adozione di nuove priorità nell’agenda dell’ente locale, finalizzate a una più efficace tutela dei diritti sociali.</a:t>
            </a:r>
          </a:p>
          <a:p>
            <a:pPr marL="0" marR="0" lvl="0" indent="0" algn="l" rtl="0" hangingPunct="1">
              <a:lnSpc>
                <a:spcPct val="100000"/>
              </a:lnSpc>
              <a:spcBef>
                <a:spcPts val="700"/>
              </a:spcBef>
              <a:spcAft>
                <a:spcPts val="0"/>
              </a:spcAft>
              <a:buNone/>
              <a:tabLst/>
            </a:pPr>
            <a:r>
              <a:rPr lang="it-IT" sz="2000" b="1" i="0" u="none" strike="noStrike" kern="1200" spc="0" baseline="0">
                <a:ln>
                  <a:noFill/>
                </a:ln>
                <a:solidFill>
                  <a:srgbClr val="000000"/>
                </a:solidFill>
                <a:latin typeface="Calibri" pitchFamily="18"/>
                <a:ea typeface="Microsoft YaHei" pitchFamily="2"/>
                <a:cs typeface="Lucida Sans" pitchFamily="2"/>
              </a:rPr>
              <a:t> </a:t>
            </a:r>
          </a:p>
          <a:p>
            <a:pPr marL="0" marR="0" lvl="0" indent="0" algn="l" rtl="0" hangingPunct="1">
              <a:lnSpc>
                <a:spcPct val="100000"/>
              </a:lnSpc>
              <a:spcBef>
                <a:spcPts val="700"/>
              </a:spcBef>
              <a:spcAft>
                <a:spcPts val="0"/>
              </a:spcAft>
              <a:buNone/>
              <a:tabLst/>
            </a:pPr>
            <a:endParaRPr lang="it-IT" sz="2900" b="0" i="0" u="none" strike="noStrike" kern="1200" spc="0" baseline="0">
              <a:ln>
                <a:noFill/>
              </a:ln>
              <a:solidFill>
                <a:srgbClr val="000000"/>
              </a:solidFill>
              <a:latin typeface="Calibri" pitchFamily="18"/>
              <a:ea typeface="Microsoft YaHei" pitchFamily="2"/>
              <a:cs typeface="Lucida Sans"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name="Il trend dei trasferimenti pubblici correnti ">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73320"/>
            <a:ext cx="10515240" cy="736920"/>
          </a:xfrm>
        </p:spPr>
        <p:txBody>
          <a:bodyPr anchorCtr="1"/>
          <a:lstStyle/>
          <a:p>
            <a:pPr lvl="0" algn="ctr"/>
            <a:r>
              <a:rPr lang="it-IT" sz="3200"/>
              <a:t>Il trend dei trasferimenti pubblici correnti</a:t>
            </a:r>
          </a:p>
        </p:txBody>
      </p:sp>
      <p:sp>
        <p:nvSpPr>
          <p:cNvPr id="3" name="Segnaposto numero diapositiva 2"/>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D284AE8D-343B-4102-BA67-E018899E473C}" type="slidenum">
              <a:rPr/>
              <a:pPr marL="0" marR="0" lvl="0" indent="0" algn="l" rtl="0" hangingPunct="1">
                <a:lnSpc>
                  <a:spcPct val="100000"/>
                </a:lnSpc>
                <a:spcBef>
                  <a:spcPts val="0"/>
                </a:spcBef>
                <a:spcAft>
                  <a:spcPts val="0"/>
                </a:spcAft>
                <a:buNone/>
                <a:tabLst/>
              </a:pPr>
              <a:t>34</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graphicFrame>
        <p:nvGraphicFramePr>
          <p:cNvPr id="4" name="Tabelle 3"/>
          <p:cNvGraphicFramePr>
            <a:graphicFrameLocks noGrp="1"/>
          </p:cNvGraphicFramePr>
          <p:nvPr/>
        </p:nvGraphicFramePr>
        <p:xfrm>
          <a:off x="5375880" y="1778040"/>
          <a:ext cx="5112359" cy="2087999"/>
        </p:xfrm>
        <a:graphic>
          <a:graphicData uri="http://schemas.openxmlformats.org/drawingml/2006/table">
            <a:tbl>
              <a:tblPr/>
              <a:tblGrid>
                <a:gridCol w="1854360">
                  <a:extLst>
                    <a:ext uri="{9D8B030D-6E8A-4147-A177-3AD203B41FA5}">
                      <a16:colId xmlns="" xmlns:a16="http://schemas.microsoft.com/office/drawing/2014/main" val="2484366621"/>
                    </a:ext>
                  </a:extLst>
                </a:gridCol>
                <a:gridCol w="588600">
                  <a:extLst>
                    <a:ext uri="{9D8B030D-6E8A-4147-A177-3AD203B41FA5}">
                      <a16:colId xmlns="" xmlns:a16="http://schemas.microsoft.com/office/drawing/2014/main" val="917710112"/>
                    </a:ext>
                  </a:extLst>
                </a:gridCol>
                <a:gridCol w="588600">
                  <a:extLst>
                    <a:ext uri="{9D8B030D-6E8A-4147-A177-3AD203B41FA5}">
                      <a16:colId xmlns="" xmlns:a16="http://schemas.microsoft.com/office/drawing/2014/main" val="933738601"/>
                    </a:ext>
                  </a:extLst>
                </a:gridCol>
                <a:gridCol w="588600">
                  <a:extLst>
                    <a:ext uri="{9D8B030D-6E8A-4147-A177-3AD203B41FA5}">
                      <a16:colId xmlns="" xmlns:a16="http://schemas.microsoft.com/office/drawing/2014/main" val="1314443262"/>
                    </a:ext>
                  </a:extLst>
                </a:gridCol>
                <a:gridCol w="588600">
                  <a:extLst>
                    <a:ext uri="{9D8B030D-6E8A-4147-A177-3AD203B41FA5}">
                      <a16:colId xmlns="" xmlns:a16="http://schemas.microsoft.com/office/drawing/2014/main" val="3632992350"/>
                    </a:ext>
                  </a:extLst>
                </a:gridCol>
                <a:gridCol w="903599">
                  <a:extLst>
                    <a:ext uri="{9D8B030D-6E8A-4147-A177-3AD203B41FA5}">
                      <a16:colId xmlns="" xmlns:a16="http://schemas.microsoft.com/office/drawing/2014/main" val="4021600063"/>
                    </a:ext>
                  </a:extLst>
                </a:gridCol>
              </a:tblGrid>
              <a:tr h="883439">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 </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1992</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2000</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2009</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2013</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Var % 2013-2000</a:t>
                      </a:r>
                    </a:p>
                  </a:txBody>
                  <a:tcPr/>
                </a:tc>
                <a:extLst>
                  <a:ext uri="{0D108BD9-81ED-4DB2-BD59-A6C34878D82A}">
                    <a16:rowId xmlns="" xmlns:a16="http://schemas.microsoft.com/office/drawing/2014/main" val="1566010630"/>
                  </a:ext>
                </a:extLst>
              </a:tr>
              <a:tr h="6022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AMM. LOCALI</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72.078</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55.981</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112.219</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84.010</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50,1</a:t>
                      </a:r>
                    </a:p>
                  </a:txBody>
                  <a:tcPr/>
                </a:tc>
                <a:extLst>
                  <a:ext uri="{0D108BD9-81ED-4DB2-BD59-A6C34878D82A}">
                    <a16:rowId xmlns="" xmlns:a16="http://schemas.microsoft.com/office/drawing/2014/main" val="3283926822"/>
                  </a:ext>
                </a:extLst>
              </a:tr>
              <a:tr h="6022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COMUNI*</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17.625</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14.667</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25.855</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17.307</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17,7%</a:t>
                      </a:r>
                    </a:p>
                  </a:txBody>
                  <a:tcPr/>
                </a:tc>
                <a:extLst>
                  <a:ext uri="{0D108BD9-81ED-4DB2-BD59-A6C34878D82A}">
                    <a16:rowId xmlns="" xmlns:a16="http://schemas.microsoft.com/office/drawing/2014/main" val="1070607163"/>
                  </a:ext>
                </a:extLst>
              </a:tr>
            </a:tbl>
          </a:graphicData>
        </a:graphic>
      </p:graphicFrame>
      <p:sp>
        <p:nvSpPr>
          <p:cNvPr id="5" name="Rettangolo 4"/>
          <p:cNvSpPr/>
          <p:nvPr/>
        </p:nvSpPr>
        <p:spPr>
          <a:xfrm>
            <a:off x="5375880" y="3933000"/>
            <a:ext cx="5112360" cy="22532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SzPct val="45000"/>
              <a:buFont typeface="Arial" pitchFamily="32"/>
              <a:buChar char="•"/>
              <a:tabLst/>
            </a:pPr>
            <a:r>
              <a:rPr lang="it-IT" sz="1400" b="0" i="0" u="none" strike="noStrike" kern="1200" spc="0" baseline="0">
                <a:ln>
                  <a:noFill/>
                </a:ln>
                <a:solidFill>
                  <a:srgbClr val="000000"/>
                </a:solidFill>
                <a:latin typeface="Calibri" pitchFamily="18"/>
                <a:ea typeface="Microsoft YaHei" pitchFamily="2"/>
                <a:cs typeface="Lucida Sans" pitchFamily="2"/>
              </a:rPr>
              <a:t>Per i comuni l’ultimo anno disponibile è il 2012.               </a:t>
            </a:r>
          </a:p>
          <a:p>
            <a:pPr marL="0" marR="0" lvl="0" indent="0" algn="l" rtl="0" hangingPunct="1">
              <a:lnSpc>
                <a:spcPct val="100000"/>
              </a:lnSpc>
              <a:spcBef>
                <a:spcPts val="0"/>
              </a:spcBef>
              <a:spcAft>
                <a:spcPts val="0"/>
              </a:spcAft>
              <a:buSzPct val="45000"/>
              <a:buFont typeface="Arial" pitchFamily="32"/>
              <a:buChar char="•"/>
              <a:tabLst/>
            </a:pPr>
            <a:r>
              <a:rPr lang="it-IT" sz="1400" b="0" i="0" u="none" strike="noStrike" kern="1200" spc="0" baseline="0">
                <a:ln>
                  <a:noFill/>
                </a:ln>
                <a:solidFill>
                  <a:srgbClr val="000000"/>
                </a:solidFill>
                <a:latin typeface="Calibri" pitchFamily="18"/>
                <a:ea typeface="Microsoft YaHei" pitchFamily="2"/>
                <a:cs typeface="Lucida Sans" pitchFamily="2"/>
              </a:rPr>
              <a:t>Elaborazione su dati ISTAT -   milioni di euro</a:t>
            </a:r>
          </a:p>
          <a:p>
            <a:pPr marL="0" marR="0" lvl="0" indent="0" algn="l" rtl="0" hangingPunct="1">
              <a:lnSpc>
                <a:spcPct val="100000"/>
              </a:lnSpc>
              <a:spcBef>
                <a:spcPts val="0"/>
              </a:spcBef>
              <a:spcAft>
                <a:spcPts val="0"/>
              </a:spcAft>
              <a:buSzPct val="45000"/>
              <a:buFont typeface="Arial" pitchFamily="32"/>
              <a:buChar char="•"/>
              <a:tabLst/>
            </a:pPr>
            <a:r>
              <a:rPr lang="it-IT" sz="1400" b="0" i="0" u="none" strike="noStrike" kern="1200" spc="0" baseline="0">
                <a:ln>
                  <a:noFill/>
                </a:ln>
                <a:solidFill>
                  <a:srgbClr val="000000"/>
                </a:solidFill>
                <a:latin typeface="Calibri" pitchFamily="18"/>
                <a:ea typeface="Microsoft YaHei" pitchFamily="2"/>
                <a:cs typeface="Lucida Sans" pitchFamily="2"/>
              </a:rPr>
              <a:t>Sintesi dei conti aggregati ed economici delle Pubbliche Amministrazioni, 1990 – 2013. ISTAT, maggio 2014.</a:t>
            </a:r>
          </a:p>
          <a:p>
            <a:pPr marL="0" marR="0" lvl="0" indent="0" algn="l" rtl="0" hangingPunct="1">
              <a:lnSpc>
                <a:spcPct val="100000"/>
              </a:lnSpc>
              <a:spcBef>
                <a:spcPts val="0"/>
              </a:spcBef>
              <a:spcAft>
                <a:spcPts val="0"/>
              </a:spcAft>
              <a:buNone/>
              <a:tabLst/>
            </a:pPr>
            <a:endParaRPr lang="it-IT" sz="1400" b="0" i="0" u="none" strike="noStrike" kern="1200" spc="0" baseline="0">
              <a:ln>
                <a:noFill/>
              </a:ln>
              <a:solidFill>
                <a:srgbClr val="000000"/>
              </a:solidFill>
              <a:latin typeface="Calibri" pitchFamily="18"/>
              <a:ea typeface="Microsoft YaHei" pitchFamily="2"/>
              <a:cs typeface="Lucida Sans" pitchFamily="2"/>
            </a:endParaRPr>
          </a:p>
          <a:p>
            <a:pPr marL="0" marR="0" lvl="0" indent="0" algn="l" rtl="0" hangingPunct="1">
              <a:lnSpc>
                <a:spcPct val="100000"/>
              </a:lnSpc>
              <a:spcBef>
                <a:spcPts val="0"/>
              </a:spcBef>
              <a:spcAft>
                <a:spcPts val="0"/>
              </a:spcAft>
              <a:buNone/>
              <a:tabLst/>
            </a:pPr>
            <a:r>
              <a:rPr lang="it-IT" sz="1400" b="0" i="0" u="none" strike="noStrike" kern="1200" spc="0" baseline="0">
                <a:ln>
                  <a:noFill/>
                </a:ln>
                <a:solidFill>
                  <a:srgbClr val="000000"/>
                </a:solidFill>
                <a:latin typeface="Calibri" pitchFamily="18"/>
                <a:ea typeface="Microsoft YaHei" pitchFamily="2"/>
                <a:cs typeface="Lucida Sans" pitchFamily="2"/>
              </a:rPr>
              <a:t>Nel Conto delle Amministrazioni pubbliche le operazioni economiche sono quantificate secondo i principi della competenza economica, mentre nel conto del Settore pubblico sono registrati i movimenti di cassa di entrata ed di uscita.</a:t>
            </a:r>
          </a:p>
          <a:p>
            <a:pPr marL="0" marR="0" lvl="0" indent="0" algn="l" rtl="0" hangingPunct="1">
              <a:lnSpc>
                <a:spcPct val="100000"/>
              </a:lnSpc>
              <a:spcBef>
                <a:spcPts val="0"/>
              </a:spcBef>
              <a:spcAft>
                <a:spcPts val="0"/>
              </a:spcAft>
              <a:buNone/>
              <a:tabLst/>
            </a:pPr>
            <a:endParaRPr lang="it-IT" sz="1400" b="0" i="0" u="none" strike="noStrike" kern="1200" spc="0" baseline="0">
              <a:ln>
                <a:noFill/>
              </a:ln>
              <a:solidFill>
                <a:srgbClr val="000000"/>
              </a:solidFill>
              <a:latin typeface="Calibri" pitchFamily="18"/>
              <a:ea typeface="Microsoft YaHei" pitchFamily="2"/>
              <a:cs typeface="Lucida Sans" pitchFamily="2"/>
            </a:endParaRPr>
          </a:p>
        </p:txBody>
      </p:sp>
      <p:sp>
        <p:nvSpPr>
          <p:cNvPr id="6" name="CasellaDiTesto 5"/>
          <p:cNvSpPr/>
          <p:nvPr/>
        </p:nvSpPr>
        <p:spPr>
          <a:xfrm>
            <a:off x="838080" y="1747799"/>
            <a:ext cx="4249440" cy="31586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1800" b="0" i="0" u="none" strike="noStrike" kern="1200" spc="0" baseline="0">
                <a:ln>
                  <a:noFill/>
                </a:ln>
                <a:solidFill>
                  <a:srgbClr val="000000"/>
                </a:solidFill>
                <a:latin typeface="Calibri" pitchFamily="34"/>
                <a:ea typeface="Microsoft YaHei" pitchFamily="2"/>
                <a:cs typeface="Lucida Sans" pitchFamily="2"/>
              </a:rPr>
              <a:t>Osserviamo la dinamica delle entrate da trasferimenti pubblici: </a:t>
            </a:r>
            <a:r>
              <a:rPr lang="it-IT" sz="1800" b="1" i="0" u="none" strike="noStrike" kern="1200" spc="0" baseline="0">
                <a:ln>
                  <a:noFill/>
                </a:ln>
                <a:solidFill>
                  <a:srgbClr val="000000"/>
                </a:solidFill>
                <a:latin typeface="Calibri" pitchFamily="34"/>
                <a:ea typeface="Microsoft YaHei" pitchFamily="2"/>
                <a:cs typeface="Lucida Sans" pitchFamily="2"/>
              </a:rPr>
              <a:t>quelli comunali crescono del 76,2% dal 2000 al 2009; dopo la drastica riduzione avviata con il D.L. 78/2010, la crescita totale dal 2000 è pari al 17,7%.</a:t>
            </a:r>
          </a:p>
          <a:p>
            <a:pPr marL="0" marR="0" lvl="0" indent="0" algn="l" rtl="0" hangingPunct="1">
              <a:lnSpc>
                <a:spcPct val="100000"/>
              </a:lnSpc>
              <a:spcBef>
                <a:spcPts val="0"/>
              </a:spcBef>
              <a:spcAft>
                <a:spcPts val="0"/>
              </a:spcAft>
              <a:buNone/>
              <a:tabLst/>
            </a:pPr>
            <a:endParaRPr lang="it-IT" sz="1800" b="1" i="0" u="none" strike="noStrike" kern="1200" spc="0" baseline="0">
              <a:ln>
                <a:noFill/>
              </a:ln>
              <a:solidFill>
                <a:srgbClr val="000000"/>
              </a:solidFill>
              <a:latin typeface="Calibri" pitchFamily="34"/>
              <a:ea typeface="Microsoft YaHei" pitchFamily="2"/>
              <a:cs typeface="Lucida Sans" pitchFamily="2"/>
            </a:endParaRPr>
          </a:p>
          <a:p>
            <a:pPr marL="0" marR="0" lvl="0" indent="0" algn="l" rtl="0" hangingPunct="1">
              <a:lnSpc>
                <a:spcPct val="100000"/>
              </a:lnSpc>
              <a:spcBef>
                <a:spcPts val="0"/>
              </a:spcBef>
              <a:spcAft>
                <a:spcPts val="0"/>
              </a:spcAft>
              <a:buNone/>
              <a:tabLst/>
            </a:pPr>
            <a:r>
              <a:rPr lang="it-IT" sz="1800" b="1" i="0" u="none" strike="noStrike" kern="1200" spc="0" baseline="0">
                <a:ln>
                  <a:noFill/>
                </a:ln>
                <a:solidFill>
                  <a:srgbClr val="000000"/>
                </a:solidFill>
                <a:latin typeface="Calibri" pitchFamily="34"/>
                <a:ea typeface="Microsoft YaHei" pitchFamily="2"/>
                <a:cs typeface="Lucida Sans" pitchFamily="2"/>
              </a:rPr>
              <a:t>Per il comparto delle Ammin. Locali l’incremento dei trasferimenti pubblici è pari al 50,1% nel periodo 2000-2013.</a:t>
            </a:r>
          </a:p>
          <a:p>
            <a:pPr marL="0" marR="0" lvl="0" indent="0" algn="l" rtl="0" hangingPunct="1">
              <a:lnSpc>
                <a:spcPct val="100000"/>
              </a:lnSpc>
              <a:spcBef>
                <a:spcPts val="0"/>
              </a:spcBef>
              <a:spcAft>
                <a:spcPts val="0"/>
              </a:spcAft>
              <a:buNone/>
              <a:tabLst/>
            </a:pPr>
            <a:endParaRPr lang="it-IT" sz="1800" b="0" i="0" u="none" strike="noStrike" kern="1200" spc="0" baseline="0">
              <a:ln>
                <a:noFill/>
              </a:ln>
              <a:solidFill>
                <a:srgbClr val="000000"/>
              </a:solidFill>
              <a:latin typeface="Calibri" pitchFamily="18"/>
              <a:ea typeface="Microsoft YaHei" pitchFamily="2"/>
              <a:cs typeface="Lucida Sans"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sz="3200"/>
              <a:t>La spesa corrente</a:t>
            </a:r>
          </a:p>
        </p:txBody>
      </p:sp>
      <p:sp>
        <p:nvSpPr>
          <p:cNvPr id="3" name="Segnaposto numero diapositiva 2"/>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ADA3DCCB-C3CA-4365-85DA-86415556039F}" type="slidenum">
              <a:rPr/>
              <a:pPr marL="0" marR="0" lvl="0" indent="0" algn="l" rtl="0" hangingPunct="1">
                <a:lnSpc>
                  <a:spcPct val="100000"/>
                </a:lnSpc>
                <a:spcBef>
                  <a:spcPts val="0"/>
                </a:spcBef>
                <a:spcAft>
                  <a:spcPts val="0"/>
                </a:spcAft>
                <a:buNone/>
                <a:tabLst/>
              </a:pPr>
              <a:t>35</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graphicFrame>
        <p:nvGraphicFramePr>
          <p:cNvPr id="4" name="Tabelle 3"/>
          <p:cNvGraphicFramePr>
            <a:graphicFrameLocks noGrp="1"/>
          </p:cNvGraphicFramePr>
          <p:nvPr/>
        </p:nvGraphicFramePr>
        <p:xfrm>
          <a:off x="4798080" y="1628639"/>
          <a:ext cx="5747398" cy="2594519"/>
        </p:xfrm>
        <a:graphic>
          <a:graphicData uri="http://schemas.openxmlformats.org/drawingml/2006/table">
            <a:tbl>
              <a:tblPr/>
              <a:tblGrid>
                <a:gridCol w="1761119">
                  <a:extLst>
                    <a:ext uri="{9D8B030D-6E8A-4147-A177-3AD203B41FA5}">
                      <a16:colId xmlns="" xmlns:a16="http://schemas.microsoft.com/office/drawing/2014/main" val="931878328"/>
                    </a:ext>
                  </a:extLst>
                </a:gridCol>
                <a:gridCol w="733679">
                  <a:extLst>
                    <a:ext uri="{9D8B030D-6E8A-4147-A177-3AD203B41FA5}">
                      <a16:colId xmlns="" xmlns:a16="http://schemas.microsoft.com/office/drawing/2014/main" val="2307952667"/>
                    </a:ext>
                  </a:extLst>
                </a:gridCol>
                <a:gridCol w="712800">
                  <a:extLst>
                    <a:ext uri="{9D8B030D-6E8A-4147-A177-3AD203B41FA5}">
                      <a16:colId xmlns="" xmlns:a16="http://schemas.microsoft.com/office/drawing/2014/main" val="672471162"/>
                    </a:ext>
                  </a:extLst>
                </a:gridCol>
                <a:gridCol w="695520">
                  <a:extLst>
                    <a:ext uri="{9D8B030D-6E8A-4147-A177-3AD203B41FA5}">
                      <a16:colId xmlns="" xmlns:a16="http://schemas.microsoft.com/office/drawing/2014/main" val="3750168649"/>
                    </a:ext>
                  </a:extLst>
                </a:gridCol>
                <a:gridCol w="699480">
                  <a:extLst>
                    <a:ext uri="{9D8B030D-6E8A-4147-A177-3AD203B41FA5}">
                      <a16:colId xmlns="" xmlns:a16="http://schemas.microsoft.com/office/drawing/2014/main" val="2100881885"/>
                    </a:ext>
                  </a:extLst>
                </a:gridCol>
                <a:gridCol w="1144800">
                  <a:extLst>
                    <a:ext uri="{9D8B030D-6E8A-4147-A177-3AD203B41FA5}">
                      <a16:colId xmlns="" xmlns:a16="http://schemas.microsoft.com/office/drawing/2014/main" val="138725808"/>
                    </a:ext>
                  </a:extLst>
                </a:gridCol>
              </a:tblGrid>
              <a:tr h="936000">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 </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1992</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2000</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2009</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2013</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Var % 2013-2000</a:t>
                      </a:r>
                    </a:p>
                  </a:txBody>
                  <a:tcPr/>
                </a:tc>
                <a:extLst>
                  <a:ext uri="{0D108BD9-81ED-4DB2-BD59-A6C34878D82A}">
                    <a16:rowId xmlns="" xmlns:a16="http://schemas.microsoft.com/office/drawing/2014/main" val="2495584984"/>
                  </a:ext>
                </a:extLst>
              </a:tr>
              <a:tr h="503999">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AMM. CENTRALI</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322.618</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303.081</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426.072</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430.690</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42,1</a:t>
                      </a:r>
                    </a:p>
                  </a:txBody>
                  <a:tcPr/>
                </a:tc>
                <a:extLst>
                  <a:ext uri="{0D108BD9-81ED-4DB2-BD59-A6C34878D82A}">
                    <a16:rowId xmlns="" xmlns:a16="http://schemas.microsoft.com/office/drawing/2014/main" val="664871615"/>
                  </a:ext>
                </a:extLst>
              </a:tr>
              <a:tr h="38484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AMM. LOCALI</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94.562</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134.480</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219.468</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206.240</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63,2</a:t>
                      </a:r>
                    </a:p>
                  </a:txBody>
                  <a:tcPr/>
                </a:tc>
                <a:extLst>
                  <a:ext uri="{0D108BD9-81ED-4DB2-BD59-A6C34878D82A}">
                    <a16:rowId xmlns="" xmlns:a16="http://schemas.microsoft.com/office/drawing/2014/main" val="2215318637"/>
                  </a:ext>
                </a:extLst>
              </a:tr>
              <a:tr h="38484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ENTI DI PREVIDENZA</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140.106</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198.687</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 297.293</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326.056</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93,6</a:t>
                      </a:r>
                    </a:p>
                  </a:txBody>
                  <a:tcPr/>
                </a:tc>
                <a:extLst>
                  <a:ext uri="{0D108BD9-81ED-4DB2-BD59-A6C34878D82A}">
                    <a16:rowId xmlns="" xmlns:a16="http://schemas.microsoft.com/office/drawing/2014/main" val="1176473594"/>
                  </a:ext>
                </a:extLst>
              </a:tr>
              <a:tr h="384840">
                <a:tc>
                  <a:txBody>
                    <a:bodyPr/>
                    <a:lstStyle/>
                    <a:p>
                      <a:pPr marL="0" marR="0" lvl="0" indent="0" algn="l" rtl="0" hangingPunct="1">
                        <a:lnSpc>
                          <a:spcPct val="100000"/>
                        </a:lnSpc>
                        <a:spcBef>
                          <a:spcPts val="0"/>
                        </a:spcBef>
                        <a:spcAft>
                          <a:spcPts val="0"/>
                        </a:spcAft>
                        <a:buNone/>
                        <a:tabLst/>
                      </a:pPr>
                      <a:r>
                        <a:rPr lang="it-IT" sz="1300" b="1" i="0" u="none" strike="noStrike" kern="1200" spc="0">
                          <a:ln>
                            <a:noFill/>
                          </a:ln>
                          <a:solidFill>
                            <a:srgbClr val="000000"/>
                          </a:solidFill>
                          <a:latin typeface="Calibri" pitchFamily="18"/>
                          <a:ea typeface="Microsoft YaHei" pitchFamily="2"/>
                          <a:cs typeface="Lucida Sans" pitchFamily="2"/>
                        </a:rPr>
                        <a:t>COMUNI*</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26.843</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35.403</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50.564</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50.082</a:t>
                      </a:r>
                    </a:p>
                  </a:txBody>
                  <a:tcPr/>
                </a:tc>
                <a:tc>
                  <a:txBody>
                    <a:bodyPr/>
                    <a:lstStyle/>
                    <a:p>
                      <a:pPr marL="0" marR="0" lvl="0" indent="0" algn="ct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41,5</a:t>
                      </a:r>
                    </a:p>
                  </a:txBody>
                  <a:tcPr/>
                </a:tc>
                <a:extLst>
                  <a:ext uri="{0D108BD9-81ED-4DB2-BD59-A6C34878D82A}">
                    <a16:rowId xmlns="" xmlns:a16="http://schemas.microsoft.com/office/drawing/2014/main" val="679893773"/>
                  </a:ext>
                </a:extLst>
              </a:tr>
            </a:tbl>
          </a:graphicData>
        </a:graphic>
      </p:graphicFrame>
      <p:sp>
        <p:nvSpPr>
          <p:cNvPr id="5" name="CasellaDiTesto 5"/>
          <p:cNvSpPr/>
          <p:nvPr/>
        </p:nvSpPr>
        <p:spPr>
          <a:xfrm>
            <a:off x="1727640" y="1650600"/>
            <a:ext cx="2808000" cy="30704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1600" b="1" i="0" u="none" strike="noStrike" kern="1200" spc="0" baseline="0">
                <a:ln>
                  <a:noFill/>
                </a:ln>
                <a:solidFill>
                  <a:srgbClr val="000000"/>
                </a:solidFill>
                <a:latin typeface="Calibri" pitchFamily="18"/>
                <a:ea typeface="Microsoft YaHei" pitchFamily="2"/>
                <a:cs typeface="Lucida Sans" pitchFamily="2"/>
              </a:rPr>
              <a:t>Uso produttivo della spesa?</a:t>
            </a:r>
          </a:p>
          <a:p>
            <a:pPr marL="0" marR="0" lvl="0" indent="0" algn="l" rtl="0" hangingPunct="1">
              <a:lnSpc>
                <a:spcPct val="100000"/>
              </a:lnSpc>
              <a:spcBef>
                <a:spcPts val="0"/>
              </a:spcBef>
              <a:spcAft>
                <a:spcPts val="0"/>
              </a:spcAft>
              <a:buNone/>
              <a:tabLst/>
            </a:pPr>
            <a:r>
              <a:rPr lang="it-IT" sz="1600" b="1" i="0" u="none" strike="noStrike" kern="1200" spc="0" baseline="0">
                <a:ln>
                  <a:noFill/>
                </a:ln>
                <a:solidFill>
                  <a:srgbClr val="000000"/>
                </a:solidFill>
                <a:latin typeface="Calibri" pitchFamily="18"/>
                <a:ea typeface="Microsoft YaHei" pitchFamily="2"/>
                <a:cs typeface="Lucida Sans" pitchFamily="2"/>
              </a:rPr>
              <a:t>Fabbisogni standard?</a:t>
            </a:r>
          </a:p>
          <a:p>
            <a:pPr marL="0" marR="0" lvl="0" indent="0" algn="l" rtl="0" hangingPunct="1">
              <a:lnSpc>
                <a:spcPct val="100000"/>
              </a:lnSpc>
              <a:spcBef>
                <a:spcPts val="0"/>
              </a:spcBef>
              <a:spcAft>
                <a:spcPts val="0"/>
              </a:spcAft>
              <a:buNone/>
              <a:tabLst/>
            </a:pPr>
            <a:r>
              <a:rPr lang="it-IT" sz="1600" b="1" i="0" u="none" strike="noStrike" kern="1200" spc="0" baseline="0">
                <a:ln>
                  <a:noFill/>
                </a:ln>
                <a:solidFill>
                  <a:srgbClr val="000000"/>
                </a:solidFill>
                <a:latin typeface="Calibri" pitchFamily="18"/>
                <a:ea typeface="Microsoft YaHei" pitchFamily="2"/>
                <a:cs typeface="Lucida Sans" pitchFamily="2"/>
              </a:rPr>
              <a:t>Al contrario di quanto accade in Europa, in Italia  la spesa locale è prevalentemente corrente,  bassa l’incidenza degli investimenti. Nel 2014 la spesa corrente per le Amministrazioni locali è pari a: 206,8 miliardi.</a:t>
            </a:r>
          </a:p>
          <a:p>
            <a:pPr marL="0" marR="0" lvl="0" indent="0" algn="l" rtl="0" hangingPunct="1">
              <a:lnSpc>
                <a:spcPct val="100000"/>
              </a:lnSpc>
              <a:spcBef>
                <a:spcPts val="0"/>
              </a:spcBef>
              <a:spcAft>
                <a:spcPts val="0"/>
              </a:spcAft>
              <a:buNone/>
              <a:tabLst/>
            </a:pPr>
            <a:endParaRPr lang="it-IT" sz="1600" b="1" i="0" u="none" strike="noStrike" kern="1200" spc="0" baseline="0">
              <a:ln>
                <a:noFill/>
              </a:ln>
              <a:solidFill>
                <a:srgbClr val="000000"/>
              </a:solidFill>
              <a:latin typeface="Calibri" pitchFamily="18"/>
              <a:ea typeface="Microsoft YaHei" pitchFamily="2"/>
              <a:cs typeface="Lucida Sans" pitchFamily="2"/>
            </a:endParaRPr>
          </a:p>
          <a:p>
            <a:pPr marL="0" marR="0" lvl="0" indent="0" algn="l" rtl="0" hangingPunct="1">
              <a:lnSpc>
                <a:spcPct val="100000"/>
              </a:lnSpc>
              <a:spcBef>
                <a:spcPts val="0"/>
              </a:spcBef>
              <a:spcAft>
                <a:spcPts val="0"/>
              </a:spcAft>
              <a:buNone/>
              <a:tabLst/>
            </a:pPr>
            <a:endParaRPr lang="it-IT" sz="1600" b="1" i="0" u="none" strike="noStrike" kern="1200" spc="0" baseline="0">
              <a:ln>
                <a:noFill/>
              </a:ln>
              <a:solidFill>
                <a:srgbClr val="000000"/>
              </a:solidFill>
              <a:latin typeface="Calibri" pitchFamily="18"/>
              <a:ea typeface="Microsoft YaHei" pitchFamily="2"/>
              <a:cs typeface="Lucida Sans" pitchFamily="2"/>
            </a:endParaRPr>
          </a:p>
        </p:txBody>
      </p:sp>
      <p:sp>
        <p:nvSpPr>
          <p:cNvPr id="6" name="CasellaDiTesto 6"/>
          <p:cNvSpPr/>
          <p:nvPr/>
        </p:nvSpPr>
        <p:spPr>
          <a:xfrm>
            <a:off x="759600" y="5862599"/>
            <a:ext cx="10593720" cy="9266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it-IT" sz="1800" b="1" i="0" u="none" strike="noStrike" kern="1200" spc="0" baseline="0">
                <a:ln>
                  <a:noFill/>
                </a:ln>
                <a:solidFill>
                  <a:srgbClr val="000000"/>
                </a:solidFill>
                <a:latin typeface="Calibri" pitchFamily="34"/>
                <a:ea typeface="Microsoft YaHei" pitchFamily="2"/>
                <a:cs typeface="Lucida Sans" pitchFamily="2"/>
              </a:rPr>
              <a:t>Nel 2000-2012 le uscite correnti dei Comuni sono cresciute del 41,5%.  Le uscite correnti delle Amm. Centrali sono cresciute del 42,1% (nel 2000/2013).</a:t>
            </a:r>
          </a:p>
          <a:p>
            <a:pPr marL="0" marR="0" lvl="0" indent="0" algn="l" rtl="0" hangingPunct="1">
              <a:lnSpc>
                <a:spcPct val="100000"/>
              </a:lnSpc>
              <a:spcBef>
                <a:spcPts val="0"/>
              </a:spcBef>
              <a:spcAft>
                <a:spcPts val="0"/>
              </a:spcAft>
              <a:buNone/>
              <a:tabLst/>
            </a:pPr>
            <a:endParaRPr lang="it-IT" sz="1800" b="0" i="0" u="none" strike="noStrike" kern="1200" spc="0" baseline="0">
              <a:ln>
                <a:noFill/>
              </a:ln>
              <a:solidFill>
                <a:srgbClr val="000000"/>
              </a:solidFill>
              <a:latin typeface="Calibri" pitchFamily="34"/>
              <a:ea typeface="Microsoft YaHei" pitchFamily="2"/>
              <a:cs typeface="Lucida Sans" pitchFamily="2"/>
            </a:endParaRPr>
          </a:p>
        </p:txBody>
      </p:sp>
      <p:sp>
        <p:nvSpPr>
          <p:cNvPr id="7" name="CasellaDiTesto 4"/>
          <p:cNvSpPr/>
          <p:nvPr/>
        </p:nvSpPr>
        <p:spPr>
          <a:xfrm>
            <a:off x="4786200" y="4293000"/>
            <a:ext cx="5774040" cy="13899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SzPct val="45000"/>
              <a:buFont typeface="Arial" pitchFamily="32"/>
              <a:buChar char="•"/>
              <a:tabLst/>
            </a:pPr>
            <a:r>
              <a:rPr lang="it-IT" sz="1200" b="0" i="0" u="none" strike="noStrike" kern="1200" spc="0" baseline="0">
                <a:ln>
                  <a:noFill/>
                </a:ln>
                <a:solidFill>
                  <a:srgbClr val="000000"/>
                </a:solidFill>
                <a:latin typeface="Calibri" pitchFamily="18"/>
                <a:ea typeface="Microsoft YaHei" pitchFamily="2"/>
                <a:cs typeface="Lucida Sans" pitchFamily="2"/>
              </a:rPr>
              <a:t>Per i comuni l’ultimo anno disponibile è il 2012.           nostra elaborazione su dati ISTAT    - milioni di euro correnti</a:t>
            </a:r>
          </a:p>
          <a:p>
            <a:pPr marL="0" marR="0" lvl="0" indent="0" algn="l" rtl="0" hangingPunct="1">
              <a:lnSpc>
                <a:spcPct val="100000"/>
              </a:lnSpc>
              <a:spcBef>
                <a:spcPts val="0"/>
              </a:spcBef>
              <a:spcAft>
                <a:spcPts val="0"/>
              </a:spcAft>
              <a:buSzPct val="45000"/>
              <a:buFont typeface="Arial" pitchFamily="32"/>
              <a:buChar char="•"/>
              <a:tabLst/>
            </a:pPr>
            <a:r>
              <a:rPr lang="it-IT" sz="1200" b="0" i="0" u="none" strike="noStrike" kern="1200" spc="0" baseline="0">
                <a:ln>
                  <a:noFill/>
                </a:ln>
                <a:solidFill>
                  <a:srgbClr val="000000"/>
                </a:solidFill>
                <a:latin typeface="Calibri" pitchFamily="18"/>
                <a:ea typeface="Microsoft YaHei" pitchFamily="2"/>
                <a:cs typeface="Lucida Sans" pitchFamily="2"/>
              </a:rPr>
              <a:t>Sintesi dei conti aggregati ed economici delle Pubbliche Amministrazioni, 1990 – 2013. ISTAT, maggio 2014.</a:t>
            </a:r>
          </a:p>
          <a:p>
            <a:pPr marL="0" marR="0" lvl="0" indent="0" algn="l" rtl="0" hangingPunct="1">
              <a:lnSpc>
                <a:spcPct val="100000"/>
              </a:lnSpc>
              <a:spcBef>
                <a:spcPts val="0"/>
              </a:spcBef>
              <a:spcAft>
                <a:spcPts val="0"/>
              </a:spcAft>
              <a:buNone/>
              <a:tabLst/>
            </a:pPr>
            <a:r>
              <a:rPr lang="it-IT" sz="1200" b="0" i="0" u="none" strike="noStrike" kern="1200" spc="0" baseline="0">
                <a:ln>
                  <a:noFill/>
                </a:ln>
                <a:solidFill>
                  <a:srgbClr val="000000"/>
                </a:solidFill>
                <a:latin typeface="Calibri" pitchFamily="18"/>
                <a:ea typeface="Microsoft YaHei" pitchFamily="2"/>
                <a:cs typeface="Lucida Sans" pitchFamily="2"/>
              </a:rPr>
              <a:t>Nel Conto delle Amministrazioni pubbliche le operazioni economiche sono quantificate secondo i principi della competenza economica, mentre nel conto del Settore pubblico sono registrati i movimenti di cassa di entrata ed di uscita.</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name="Il confronto europeo a livello comunale ">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sz="2800" b="1" dirty="0">
                <a:latin typeface="Calibri" pitchFamily="34"/>
              </a:rPr>
              <a:t>Il confronto europeo a livello comunale</a:t>
            </a:r>
          </a:p>
        </p:txBody>
      </p:sp>
      <p:sp>
        <p:nvSpPr>
          <p:cNvPr id="3" name="Segnaposto contenuto 3"/>
          <p:cNvSpPr txBox="1">
            <a:spLocks noGrp="1"/>
          </p:cNvSpPr>
          <p:nvPr>
            <p:ph type="body" idx="4294967295"/>
          </p:nvPr>
        </p:nvSpPr>
        <p:spPr>
          <a:xfrm>
            <a:off x="830159" y="1825560"/>
            <a:ext cx="5810760" cy="4350960"/>
          </a:xfrm>
        </p:spPr>
        <p:txBody>
          <a:bodyPr/>
          <a:lstStyle/>
          <a:p>
            <a:pPr lvl="0">
              <a:spcBef>
                <a:spcPts val="1001"/>
              </a:spcBef>
              <a:buFont typeface="Arial" pitchFamily="32"/>
              <a:buChar char="•"/>
            </a:pPr>
            <a:r>
              <a:rPr lang="it-IT" sz="1800">
                <a:latin typeface="Calibri" pitchFamily="34"/>
              </a:rPr>
              <a:t>Secondo una pubblicazione dell’Anci del 2007 (Comuni in Europa. Il panorama dell’organizzazione e della finanza degli Enti locali nella vecchia e nella nuova Europa), la spesa pro-capite delle Amministrazioni locali (Regioni ed enti locali) in Italia era pari nel 2001 a 3.070 euro, un valore assai superiore ai circa 2.400/2.500  euro rilevati per Francia, Inghilterra e Spagna, ai 1.850 euro della Germania e ai 2.300 euro della media Ue a 25.  </a:t>
            </a:r>
          </a:p>
          <a:p>
            <a:pPr lvl="0">
              <a:spcBef>
                <a:spcPts val="1001"/>
              </a:spcBef>
              <a:buFont typeface="Arial" pitchFamily="32"/>
              <a:buChar char="•"/>
            </a:pPr>
            <a:r>
              <a:rPr lang="it-IT" sz="1800">
                <a:latin typeface="Calibri" pitchFamily="34"/>
              </a:rPr>
              <a:t>Non in tutti i Paesi si è verificata, come è accaduto in Italia, la scissione tra responsabilità della programmazione e della regolazione (Ente) e produzione/fornitura (azienda pubblica locale, o local utility).</a:t>
            </a:r>
          </a:p>
          <a:p>
            <a:pPr lvl="0">
              <a:spcBef>
                <a:spcPts val="1001"/>
              </a:spcBef>
              <a:buFont typeface="Arial" pitchFamily="32"/>
              <a:buChar char="•"/>
            </a:pPr>
            <a:r>
              <a:rPr lang="it-IT" sz="1800">
                <a:latin typeface="Calibri" pitchFamily="34"/>
              </a:rPr>
              <a:t> Conseguentemente, in Italia una forte componente della spesa locale è gestita dalle «partecipate».   </a:t>
            </a:r>
          </a:p>
          <a:p>
            <a:pPr lvl="0">
              <a:spcBef>
                <a:spcPts val="1001"/>
              </a:spcBef>
              <a:buNone/>
            </a:pPr>
            <a:endParaRPr lang="it-IT" sz="1800">
              <a:latin typeface="Calibri" pitchFamily="34"/>
            </a:endParaRPr>
          </a:p>
          <a:p>
            <a:pPr lvl="0">
              <a:spcBef>
                <a:spcPts val="1001"/>
              </a:spcBef>
              <a:buNone/>
            </a:pPr>
            <a:endParaRPr lang="it-IT" sz="1800">
              <a:latin typeface="Calibri" pitchFamily="34"/>
            </a:endParaRPr>
          </a:p>
        </p:txBody>
      </p:sp>
      <p:sp>
        <p:nvSpPr>
          <p:cNvPr id="4" name="Segnaposto testo 2"/>
          <p:cNvSpPr txBox="1">
            <a:spLocks noGrp="1"/>
          </p:cNvSpPr>
          <p:nvPr>
            <p:ph type="body" idx="4294967295"/>
          </p:nvPr>
        </p:nvSpPr>
        <p:spPr>
          <a:xfrm>
            <a:off x="7668000" y="1870560"/>
            <a:ext cx="3007440" cy="4350960"/>
          </a:xfrm>
        </p:spPr>
        <p:txBody>
          <a:bodyPr/>
          <a:lstStyle/>
          <a:p>
            <a:pPr lvl="0">
              <a:spcBef>
                <a:spcPts val="1001"/>
              </a:spcBef>
              <a:buNone/>
            </a:pPr>
            <a:endParaRPr lang="it-IT"/>
          </a:p>
          <a:p>
            <a:pPr lvl="0">
              <a:spcBef>
                <a:spcPts val="1001"/>
              </a:spcBef>
              <a:buNone/>
            </a:pPr>
            <a:endParaRPr lang="it-IT" sz="1900"/>
          </a:p>
          <a:p>
            <a:pPr lvl="0">
              <a:spcBef>
                <a:spcPts val="1001"/>
              </a:spcBef>
              <a:buNone/>
            </a:pPr>
            <a:endParaRPr lang="it-IT" sz="1900"/>
          </a:p>
          <a:p>
            <a:pPr lvl="0">
              <a:spcBef>
                <a:spcPts val="1001"/>
              </a:spcBef>
              <a:buNone/>
            </a:pPr>
            <a:endParaRPr lang="it-IT" sz="1900"/>
          </a:p>
          <a:p>
            <a:pPr lvl="0">
              <a:spcBef>
                <a:spcPts val="1001"/>
              </a:spcBef>
              <a:buNone/>
            </a:pPr>
            <a:r>
              <a:rPr lang="it-IT" sz="1900" i="1"/>
              <a:t>I comuni italiani hanno un livello di spesa pro – capite tra i più alti a livello europeo?</a:t>
            </a:r>
          </a:p>
        </p:txBody>
      </p:sp>
      <p:sp>
        <p:nvSpPr>
          <p:cNvPr id="5" name="Segnaposto numero diapositiva 4"/>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ABD6BE8D-E633-4918-973F-7E48AC63EA2F}" type="slidenum">
              <a:rPr/>
              <a:pPr marL="0" marR="0" lvl="0" indent="0" algn="l" rtl="0" hangingPunct="1">
                <a:lnSpc>
                  <a:spcPct val="100000"/>
                </a:lnSpc>
                <a:spcBef>
                  <a:spcPts val="0"/>
                </a:spcBef>
                <a:spcAft>
                  <a:spcPts val="0"/>
                </a:spcAft>
                <a:buNone/>
                <a:tabLst/>
              </a:pPr>
              <a:t>36</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sz="2600">
                <a:latin typeface="Calibri Light" pitchFamily="34"/>
              </a:rPr>
              <a:t>La questione delle partecipate: Gestione caratteristica e risultati di esercizio degli organismi partecipati (Corte dei Conti, marzo 2014)  </a:t>
            </a:r>
          </a:p>
        </p:txBody>
      </p:sp>
      <p:sp>
        <p:nvSpPr>
          <p:cNvPr id="3" name="Segnaposto numero diapositiva 2"/>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3F6A75C1-98B0-4570-8C76-0E052FAFC816}" type="slidenum">
              <a:rPr/>
              <a:pPr marL="0" marR="0" lvl="0" indent="0" algn="l" rtl="0" hangingPunct="1">
                <a:lnSpc>
                  <a:spcPct val="100000"/>
                </a:lnSpc>
                <a:spcBef>
                  <a:spcPts val="0"/>
                </a:spcBef>
                <a:spcAft>
                  <a:spcPts val="0"/>
                </a:spcAft>
                <a:buNone/>
                <a:tabLst/>
              </a:pPr>
              <a:t>37</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graphicFrame>
        <p:nvGraphicFramePr>
          <p:cNvPr id="4" name="Tabelle 3"/>
          <p:cNvGraphicFramePr>
            <a:graphicFrameLocks noGrp="1"/>
          </p:cNvGraphicFramePr>
          <p:nvPr/>
        </p:nvGraphicFramePr>
        <p:xfrm>
          <a:off x="655200" y="1663559"/>
          <a:ext cx="10918078" cy="3811800"/>
        </p:xfrm>
        <a:graphic>
          <a:graphicData uri="http://schemas.openxmlformats.org/drawingml/2006/table">
            <a:tbl>
              <a:tblPr/>
              <a:tblGrid>
                <a:gridCol w="1751399">
                  <a:extLst>
                    <a:ext uri="{9D8B030D-6E8A-4147-A177-3AD203B41FA5}">
                      <a16:colId xmlns="" xmlns:a16="http://schemas.microsoft.com/office/drawing/2014/main" val="1627867146"/>
                    </a:ext>
                  </a:extLst>
                </a:gridCol>
                <a:gridCol w="1808280">
                  <a:extLst>
                    <a:ext uri="{9D8B030D-6E8A-4147-A177-3AD203B41FA5}">
                      <a16:colId xmlns="" xmlns:a16="http://schemas.microsoft.com/office/drawing/2014/main" val="2698937224"/>
                    </a:ext>
                  </a:extLst>
                </a:gridCol>
                <a:gridCol w="1724040">
                  <a:extLst>
                    <a:ext uri="{9D8B030D-6E8A-4147-A177-3AD203B41FA5}">
                      <a16:colId xmlns="" xmlns:a16="http://schemas.microsoft.com/office/drawing/2014/main" val="2450551225"/>
                    </a:ext>
                  </a:extLst>
                </a:gridCol>
                <a:gridCol w="1565280">
                  <a:extLst>
                    <a:ext uri="{9D8B030D-6E8A-4147-A177-3AD203B41FA5}">
                      <a16:colId xmlns="" xmlns:a16="http://schemas.microsoft.com/office/drawing/2014/main" val="3243287208"/>
                    </a:ext>
                  </a:extLst>
                </a:gridCol>
                <a:gridCol w="2391120">
                  <a:extLst>
                    <a:ext uri="{9D8B030D-6E8A-4147-A177-3AD203B41FA5}">
                      <a16:colId xmlns="" xmlns:a16="http://schemas.microsoft.com/office/drawing/2014/main" val="414014717"/>
                    </a:ext>
                  </a:extLst>
                </a:gridCol>
                <a:gridCol w="1677959">
                  <a:extLst>
                    <a:ext uri="{9D8B030D-6E8A-4147-A177-3AD203B41FA5}">
                      <a16:colId xmlns="" xmlns:a16="http://schemas.microsoft.com/office/drawing/2014/main" val="2032544726"/>
                    </a:ext>
                  </a:extLst>
                </a:gridCol>
              </a:tblGrid>
              <a:tr h="48096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Valori in euro REGIONE</a:t>
                      </a:r>
                    </a:p>
                  </a:txBody>
                  <a:tcPr/>
                </a:tc>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Valore della produzione</a:t>
                      </a:r>
                    </a:p>
                  </a:txBody>
                  <a:tcPr/>
                </a:tc>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Costo della produzione</a:t>
                      </a:r>
                    </a:p>
                  </a:txBody>
                  <a:tcPr/>
                </a:tc>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di cui Costo personale</a:t>
                      </a:r>
                    </a:p>
                  </a:txBody>
                  <a:tcPr/>
                </a:tc>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Utile Netto</a:t>
                      </a:r>
                    </a:p>
                  </a:txBody>
                  <a:tcPr/>
                </a:tc>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Perdite</a:t>
                      </a:r>
                    </a:p>
                  </a:txBody>
                  <a:tcPr/>
                </a:tc>
                <a:extLst>
                  <a:ext uri="{0D108BD9-81ED-4DB2-BD59-A6C34878D82A}">
                    <a16:rowId xmlns="" xmlns:a16="http://schemas.microsoft.com/office/drawing/2014/main" val="3530046249"/>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Valle d'Aosta</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271.987.605</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243.731.494</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58.176.112</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30.419.338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5.885.066</a:t>
                      </a:r>
                    </a:p>
                  </a:txBody>
                  <a:tcPr/>
                </a:tc>
                <a:extLst>
                  <a:ext uri="{0D108BD9-81ED-4DB2-BD59-A6C34878D82A}">
                    <a16:rowId xmlns="" xmlns:a16="http://schemas.microsoft.com/office/drawing/2014/main" val="2021269609"/>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Piemonte</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3.280.489.109</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3.158.891.277</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624.045.751</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171.942.416</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149.581.062</a:t>
                      </a:r>
                    </a:p>
                  </a:txBody>
                  <a:tcPr/>
                </a:tc>
                <a:extLst>
                  <a:ext uri="{0D108BD9-81ED-4DB2-BD59-A6C34878D82A}">
                    <a16:rowId xmlns="" xmlns:a16="http://schemas.microsoft.com/office/drawing/2014/main" val="1592094036"/>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Lombardia</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8.495.249.543</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8.086.208.936</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1.864.945.682</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391.371.854</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224.604.588</a:t>
                      </a:r>
                    </a:p>
                  </a:txBody>
                  <a:tcPr/>
                </a:tc>
                <a:extLst>
                  <a:ext uri="{0D108BD9-81ED-4DB2-BD59-A6C34878D82A}">
                    <a16:rowId xmlns="" xmlns:a16="http://schemas.microsoft.com/office/drawing/2014/main" val="2242593818"/>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Liguria</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1.429.305.830</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1.322.593.120</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442.194.048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127.689.587</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32.046.946</a:t>
                      </a:r>
                    </a:p>
                  </a:txBody>
                  <a:tcPr/>
                </a:tc>
                <a:extLst>
                  <a:ext uri="{0D108BD9-81ED-4DB2-BD59-A6C34878D82A}">
                    <a16:rowId xmlns="" xmlns:a16="http://schemas.microsoft.com/office/drawing/2014/main" val="3880231610"/>
                  </a:ext>
                </a:extLst>
              </a:tr>
              <a:tr h="48096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Trentino Alto Adige</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1.410.397.299</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1.375.235.137</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366.440.639</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191.483.488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13.658.682</a:t>
                      </a:r>
                    </a:p>
                  </a:txBody>
                  <a:tcPr/>
                </a:tc>
                <a:extLst>
                  <a:ext uri="{0D108BD9-81ED-4DB2-BD59-A6C34878D82A}">
                    <a16:rowId xmlns="" xmlns:a16="http://schemas.microsoft.com/office/drawing/2014/main" val="31776521"/>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Veneto</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4.055.617.017</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3.932.459.666</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970.232.790</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195.729.958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173.789.398</a:t>
                      </a:r>
                    </a:p>
                  </a:txBody>
                  <a:tcPr/>
                </a:tc>
                <a:extLst>
                  <a:ext uri="{0D108BD9-81ED-4DB2-BD59-A6C34878D82A}">
                    <a16:rowId xmlns="" xmlns:a16="http://schemas.microsoft.com/office/drawing/2014/main" val="4183614921"/>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Emilia Romagna</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5.330.859.751</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5.134.194.770</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1.103.478.228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513.593.983</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139.697.003</a:t>
                      </a:r>
                    </a:p>
                  </a:txBody>
                  <a:tcPr/>
                </a:tc>
                <a:extLst>
                  <a:ext uri="{0D108BD9-81ED-4DB2-BD59-A6C34878D82A}">
                    <a16:rowId xmlns="" xmlns:a16="http://schemas.microsoft.com/office/drawing/2014/main" val="3921763907"/>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Toscana</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3.644.331.372</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3.097.801.435</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805.493.187</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175.643.909</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73.372.923</a:t>
                      </a:r>
                    </a:p>
                  </a:txBody>
                  <a:tcPr/>
                </a:tc>
                <a:extLst>
                  <a:ext uri="{0D108BD9-81ED-4DB2-BD59-A6C34878D82A}">
                    <a16:rowId xmlns="" xmlns:a16="http://schemas.microsoft.com/office/drawing/2014/main" val="1795931148"/>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Umbria</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553.174.877</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545.266.848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173.893.698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12.630.829</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13.409.537</a:t>
                      </a:r>
                    </a:p>
                  </a:txBody>
                  <a:tcPr/>
                </a:tc>
                <a:extLst>
                  <a:ext uri="{0D108BD9-81ED-4DB2-BD59-A6C34878D82A}">
                    <a16:rowId xmlns="" xmlns:a16="http://schemas.microsoft.com/office/drawing/2014/main" val="1151872225"/>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Marche</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1.532.958.356</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1.474.022.568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263.774.238</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69.852.875</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15.628.300</a:t>
                      </a:r>
                    </a:p>
                  </a:txBody>
                  <a:tcPr/>
                </a:tc>
                <a:extLst>
                  <a:ext uri="{0D108BD9-81ED-4DB2-BD59-A6C34878D82A}">
                    <a16:rowId xmlns="" xmlns:a16="http://schemas.microsoft.com/office/drawing/2014/main" val="736029096"/>
                  </a:ext>
                </a:extLst>
              </a:tr>
              <a:tr h="25704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Lazio</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4.811.435.890</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4.669.498.280</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1.585.360.354</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287.160.339</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208.617.265</a:t>
                      </a:r>
                    </a:p>
                  </a:txBody>
                  <a:tcPr/>
                </a:tc>
                <a:extLst>
                  <a:ext uri="{0D108BD9-81ED-4DB2-BD59-A6C34878D82A}">
                    <a16:rowId xmlns="" xmlns:a16="http://schemas.microsoft.com/office/drawing/2014/main" val="946299316"/>
                  </a:ext>
                </a:extLst>
              </a:tr>
              <a:tr h="216000">
                <a:tc>
                  <a:txBody>
                    <a:bodyPr/>
                    <a:lstStyle/>
                    <a:p>
                      <a:pPr marL="0" marR="0" lvl="0" indent="0" algn="l"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Totale Italia</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38.117.713.263</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36.543.044.686</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9.518.268.767</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2.207.600.421</a:t>
                      </a:r>
                    </a:p>
                  </a:txBody>
                  <a:tcPr/>
                </a:tc>
                <a:tc>
                  <a:txBody>
                    <a:bodyPr/>
                    <a:lstStyle/>
                    <a:p>
                      <a:pPr marL="0" marR="0" lvl="0" indent="0" algn="r" rtl="0" hangingPunct="1">
                        <a:lnSpc>
                          <a:spcPct val="100000"/>
                        </a:lnSpc>
                        <a:spcBef>
                          <a:spcPts val="0"/>
                        </a:spcBef>
                        <a:spcAft>
                          <a:spcPts val="0"/>
                        </a:spcAft>
                        <a:buNone/>
                        <a:tabLst/>
                        <a:defRPr>
                          <a:solidFill>
                            <a:srgbClr val="FFFFFF"/>
                          </a:solidFill>
                        </a:defRPr>
                      </a:pPr>
                      <a:r>
                        <a:rPr lang="it-IT" sz="1100" b="0" i="0" u="none" strike="noStrike" kern="1200" spc="0">
                          <a:ln>
                            <a:noFill/>
                          </a:ln>
                          <a:solidFill>
                            <a:srgbClr val="000000"/>
                          </a:solidFill>
                          <a:latin typeface="Calibri" pitchFamily="18"/>
                          <a:ea typeface="Microsoft YaHei" pitchFamily="2"/>
                          <a:cs typeface="Lucida Sans" pitchFamily="2"/>
                        </a:rPr>
                        <a:t>1.205.021.149</a:t>
                      </a:r>
                    </a:p>
                  </a:txBody>
                  <a:tcPr/>
                </a:tc>
                <a:extLst>
                  <a:ext uri="{0D108BD9-81ED-4DB2-BD59-A6C34878D82A}">
                    <a16:rowId xmlns="" xmlns:a16="http://schemas.microsoft.com/office/drawing/2014/main" val="627523397"/>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73320"/>
            <a:ext cx="11041920" cy="736920"/>
          </a:xfrm>
        </p:spPr>
        <p:txBody>
          <a:bodyPr anchorCtr="1"/>
          <a:lstStyle/>
          <a:p>
            <a:pPr lvl="0" algn="ctr"/>
            <a:r>
              <a:rPr lang="it-IT" dirty="0">
                <a:latin typeface="Calibri Light" pitchFamily="34"/>
              </a:rPr>
              <a:t>Risultati e analisi della gestione finanziaria degli organismi partecipati: </a:t>
            </a:r>
            <a:br>
              <a:rPr lang="it-IT" dirty="0">
                <a:latin typeface="Calibri Light" pitchFamily="34"/>
              </a:rPr>
            </a:br>
            <a:endParaRPr lang="it-IT" dirty="0">
              <a:latin typeface="Calibri Light" pitchFamily="34"/>
            </a:endParaRPr>
          </a:p>
        </p:txBody>
      </p:sp>
      <p:sp>
        <p:nvSpPr>
          <p:cNvPr id="3" name="Segnaposto numero diapositiva 2"/>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9EF09EEE-5EC8-4234-A734-F2231DB444F5}" type="slidenum">
              <a:rPr/>
              <a:pPr marL="0" marR="0" lvl="0" indent="0" algn="l" rtl="0" hangingPunct="1">
                <a:lnSpc>
                  <a:spcPct val="100000"/>
                </a:lnSpc>
                <a:spcBef>
                  <a:spcPts val="0"/>
                </a:spcBef>
                <a:spcAft>
                  <a:spcPts val="0"/>
                </a:spcAft>
                <a:buNone/>
                <a:tabLst/>
              </a:pPr>
              <a:t>38</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graphicFrame>
        <p:nvGraphicFramePr>
          <p:cNvPr id="4" name="Tabelle 3"/>
          <p:cNvGraphicFramePr>
            <a:graphicFrameLocks noGrp="1"/>
          </p:cNvGraphicFramePr>
          <p:nvPr/>
        </p:nvGraphicFramePr>
        <p:xfrm>
          <a:off x="1690199" y="1847880"/>
          <a:ext cx="7718039" cy="3606600"/>
        </p:xfrm>
        <a:graphic>
          <a:graphicData uri="http://schemas.openxmlformats.org/drawingml/2006/table">
            <a:tbl>
              <a:tblPr/>
              <a:tblGrid>
                <a:gridCol w="1731240">
                  <a:extLst>
                    <a:ext uri="{9D8B030D-6E8A-4147-A177-3AD203B41FA5}">
                      <a16:colId xmlns="" xmlns:a16="http://schemas.microsoft.com/office/drawing/2014/main" val="2541740112"/>
                    </a:ext>
                  </a:extLst>
                </a:gridCol>
                <a:gridCol w="1483199">
                  <a:extLst>
                    <a:ext uri="{9D8B030D-6E8A-4147-A177-3AD203B41FA5}">
                      <a16:colId xmlns="" xmlns:a16="http://schemas.microsoft.com/office/drawing/2014/main" val="297138597"/>
                    </a:ext>
                  </a:extLst>
                </a:gridCol>
                <a:gridCol w="1456200">
                  <a:extLst>
                    <a:ext uri="{9D8B030D-6E8A-4147-A177-3AD203B41FA5}">
                      <a16:colId xmlns="" xmlns:a16="http://schemas.microsoft.com/office/drawing/2014/main" val="1763052267"/>
                    </a:ext>
                  </a:extLst>
                </a:gridCol>
                <a:gridCol w="1501920">
                  <a:extLst>
                    <a:ext uri="{9D8B030D-6E8A-4147-A177-3AD203B41FA5}">
                      <a16:colId xmlns="" xmlns:a16="http://schemas.microsoft.com/office/drawing/2014/main" val="1516495099"/>
                    </a:ext>
                  </a:extLst>
                </a:gridCol>
                <a:gridCol w="1545480">
                  <a:extLst>
                    <a:ext uri="{9D8B030D-6E8A-4147-A177-3AD203B41FA5}">
                      <a16:colId xmlns="" xmlns:a16="http://schemas.microsoft.com/office/drawing/2014/main" val="1796256432"/>
                    </a:ext>
                  </a:extLst>
                </a:gridCol>
              </a:tblGrid>
              <a:tr h="48240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REGIONE</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Totale crediti</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Totale debiti</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Patrimonio netto</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Quoziente Indebitamento **</a:t>
                      </a:r>
                    </a:p>
                  </a:txBody>
                  <a:tcPr/>
                </a:tc>
                <a:extLst>
                  <a:ext uri="{0D108BD9-81ED-4DB2-BD59-A6C34878D82A}">
                    <a16:rowId xmlns="" xmlns:a16="http://schemas.microsoft.com/office/drawing/2014/main" val="507732300"/>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Valle d'Aosta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44.149.344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504.931.437</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371.967.825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1,36</a:t>
                      </a:r>
                    </a:p>
                  </a:txBody>
                  <a:tcPr/>
                </a:tc>
                <a:extLst>
                  <a:ext uri="{0D108BD9-81ED-4DB2-BD59-A6C34878D82A}">
                    <a16:rowId xmlns="" xmlns:a16="http://schemas.microsoft.com/office/drawing/2014/main" val="474184261"/>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Piemonte</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2.994.173.476</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6.152.137.110</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3.714.629.615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1,66</a:t>
                      </a:r>
                    </a:p>
                  </a:txBody>
                  <a:tcPr/>
                </a:tc>
                <a:extLst>
                  <a:ext uri="{0D108BD9-81ED-4DB2-BD59-A6C34878D82A}">
                    <a16:rowId xmlns="" xmlns:a16="http://schemas.microsoft.com/office/drawing/2014/main" val="2331923316"/>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Lombardia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2.971.986.425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10.941.789.589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9.457.901.270</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1,16</a:t>
                      </a:r>
                    </a:p>
                  </a:txBody>
                  <a:tcPr/>
                </a:tc>
                <a:extLst>
                  <a:ext uri="{0D108BD9-81ED-4DB2-BD59-A6C34878D82A}">
                    <a16:rowId xmlns="" xmlns:a16="http://schemas.microsoft.com/office/drawing/2014/main" val="3927286288"/>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Liguria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518.319.935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2.245.470.534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1.754.097.716</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1,28</a:t>
                      </a:r>
                    </a:p>
                  </a:txBody>
                  <a:tcPr/>
                </a:tc>
                <a:extLst>
                  <a:ext uri="{0D108BD9-81ED-4DB2-BD59-A6C34878D82A}">
                    <a16:rowId xmlns="" xmlns:a16="http://schemas.microsoft.com/office/drawing/2014/main" val="651575545"/>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Trentino Alto Adige</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394.283.045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6.285.875.193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4.754.101.304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1,32</a:t>
                      </a:r>
                    </a:p>
                  </a:txBody>
                  <a:tcPr/>
                </a:tc>
                <a:extLst>
                  <a:ext uri="{0D108BD9-81ED-4DB2-BD59-A6C34878D82A}">
                    <a16:rowId xmlns="" xmlns:a16="http://schemas.microsoft.com/office/drawing/2014/main" val="4141675455"/>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Veneto</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1.960.629.343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4.948.092.254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4.830.673.470</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1,02</a:t>
                      </a:r>
                    </a:p>
                  </a:txBody>
                  <a:tcPr/>
                </a:tc>
                <a:extLst>
                  <a:ext uri="{0D108BD9-81ED-4DB2-BD59-A6C34878D82A}">
                    <a16:rowId xmlns="" xmlns:a16="http://schemas.microsoft.com/office/drawing/2014/main" val="3208104791"/>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Emilia Romagna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2.047.069.619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9.683.102.515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8.825.710.474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1,1</a:t>
                      </a:r>
                    </a:p>
                  </a:txBody>
                  <a:tcPr/>
                </a:tc>
                <a:extLst>
                  <a:ext uri="{0D108BD9-81ED-4DB2-BD59-A6C34878D82A}">
                    <a16:rowId xmlns="" xmlns:a16="http://schemas.microsoft.com/office/drawing/2014/main" val="3942616332"/>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Toscana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2.084.609.074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4.396.781.058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3.220.863.343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1,37</a:t>
                      </a:r>
                    </a:p>
                  </a:txBody>
                  <a:tcPr/>
                </a:tc>
                <a:extLst>
                  <a:ext uri="{0D108BD9-81ED-4DB2-BD59-A6C34878D82A}">
                    <a16:rowId xmlns="" xmlns:a16="http://schemas.microsoft.com/office/drawing/2014/main" val="2641735890"/>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Umbria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352.987.123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1.389.334.118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338.935.299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4,1</a:t>
                      </a:r>
                    </a:p>
                  </a:txBody>
                  <a:tcPr/>
                </a:tc>
                <a:extLst>
                  <a:ext uri="{0D108BD9-81ED-4DB2-BD59-A6C34878D82A}">
                    <a16:rowId xmlns="" xmlns:a16="http://schemas.microsoft.com/office/drawing/2014/main" val="1069215562"/>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Marche</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681.169.851</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1.328.107.137</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967.067.817</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1,37</a:t>
                      </a:r>
                    </a:p>
                  </a:txBody>
                  <a:tcPr/>
                </a:tc>
                <a:extLst>
                  <a:ext uri="{0D108BD9-81ED-4DB2-BD59-A6C34878D82A}">
                    <a16:rowId xmlns="" xmlns:a16="http://schemas.microsoft.com/office/drawing/2014/main" val="2697637380"/>
                  </a:ext>
                </a:extLst>
              </a:tr>
              <a:tr h="2584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Lazio</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2.836.851.418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11.420.101.056</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4.340.142.251</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2,63</a:t>
                      </a:r>
                    </a:p>
                  </a:txBody>
                  <a:tcPr/>
                </a:tc>
                <a:extLst>
                  <a:ext uri="{0D108BD9-81ED-4DB2-BD59-A6C34878D82A}">
                    <a16:rowId xmlns="" xmlns:a16="http://schemas.microsoft.com/office/drawing/2014/main" val="793467385"/>
                  </a:ext>
                </a:extLst>
              </a:tr>
              <a:tr h="27432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Totale Italia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21.367.667.298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65.178.766.169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44.989.137.783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1,45</a:t>
                      </a:r>
                    </a:p>
                  </a:txBody>
                  <a:tcPr/>
                </a:tc>
                <a:extLst>
                  <a:ext uri="{0D108BD9-81ED-4DB2-BD59-A6C34878D82A}">
                    <a16:rowId xmlns="" xmlns:a16="http://schemas.microsoft.com/office/drawing/2014/main" val="4063759979"/>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40000" y="373320"/>
            <a:ext cx="11340000" cy="736920"/>
          </a:xfrm>
        </p:spPr>
        <p:txBody>
          <a:bodyPr anchorCtr="1"/>
          <a:lstStyle/>
          <a:p>
            <a:pPr lvl="0" algn="ctr"/>
            <a:r>
              <a:rPr lang="it-IT">
                <a:latin typeface="Calibri Light" pitchFamily="34"/>
              </a:rPr>
              <a:t>Risultati e analisi della gestione finanziaria degli organismi partecipati: </a:t>
            </a:r>
            <a:br>
              <a:rPr lang="it-IT">
                <a:latin typeface="Calibri Light" pitchFamily="34"/>
              </a:rPr>
            </a:br>
            <a:endParaRPr lang="it-IT">
              <a:latin typeface="Calibri Light" pitchFamily="34"/>
            </a:endParaRPr>
          </a:p>
        </p:txBody>
      </p:sp>
      <p:sp>
        <p:nvSpPr>
          <p:cNvPr id="3" name="Segnaposto numero diapositiva 2"/>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FAF189D7-FD14-45BA-8D38-24DF87BBFCC4}" type="slidenum">
              <a:rPr/>
              <a:pPr marL="0" marR="0" lvl="0" indent="0" algn="l" rtl="0" hangingPunct="1">
                <a:lnSpc>
                  <a:spcPct val="100000"/>
                </a:lnSpc>
                <a:spcBef>
                  <a:spcPts val="0"/>
                </a:spcBef>
                <a:spcAft>
                  <a:spcPts val="0"/>
                </a:spcAft>
                <a:buNone/>
                <a:tabLst/>
              </a:pPr>
              <a:t>39</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graphicFrame>
        <p:nvGraphicFramePr>
          <p:cNvPr id="4" name="Tabelle 3"/>
          <p:cNvGraphicFramePr>
            <a:graphicFrameLocks noGrp="1"/>
          </p:cNvGraphicFramePr>
          <p:nvPr/>
        </p:nvGraphicFramePr>
        <p:xfrm>
          <a:off x="1620000" y="1251720"/>
          <a:ext cx="8999998" cy="4449600"/>
        </p:xfrm>
        <a:graphic>
          <a:graphicData uri="http://schemas.openxmlformats.org/drawingml/2006/table">
            <a:tbl>
              <a:tblPr/>
              <a:tblGrid>
                <a:gridCol w="2018519">
                  <a:extLst>
                    <a:ext uri="{9D8B030D-6E8A-4147-A177-3AD203B41FA5}">
                      <a16:colId xmlns="" xmlns:a16="http://schemas.microsoft.com/office/drawing/2014/main" val="2978423757"/>
                    </a:ext>
                  </a:extLst>
                </a:gridCol>
                <a:gridCol w="1729080">
                  <a:extLst>
                    <a:ext uri="{9D8B030D-6E8A-4147-A177-3AD203B41FA5}">
                      <a16:colId xmlns="" xmlns:a16="http://schemas.microsoft.com/office/drawing/2014/main" val="2626613451"/>
                    </a:ext>
                  </a:extLst>
                </a:gridCol>
                <a:gridCol w="1697760">
                  <a:extLst>
                    <a:ext uri="{9D8B030D-6E8A-4147-A177-3AD203B41FA5}">
                      <a16:colId xmlns="" xmlns:a16="http://schemas.microsoft.com/office/drawing/2014/main" val="1418504365"/>
                    </a:ext>
                  </a:extLst>
                </a:gridCol>
                <a:gridCol w="1751039">
                  <a:extLst>
                    <a:ext uri="{9D8B030D-6E8A-4147-A177-3AD203B41FA5}">
                      <a16:colId xmlns="" xmlns:a16="http://schemas.microsoft.com/office/drawing/2014/main" val="3879222072"/>
                    </a:ext>
                  </a:extLst>
                </a:gridCol>
                <a:gridCol w="1803600">
                  <a:extLst>
                    <a:ext uri="{9D8B030D-6E8A-4147-A177-3AD203B41FA5}">
                      <a16:colId xmlns="" xmlns:a16="http://schemas.microsoft.com/office/drawing/2014/main" val="4045438538"/>
                    </a:ext>
                  </a:extLst>
                </a:gridCol>
              </a:tblGrid>
              <a:tr h="59652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REGIONE</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Totale crediti</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Totale debiti</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Patrimonio netto</a:t>
                      </a:r>
                    </a:p>
                  </a:txBody>
                  <a:tcPr/>
                </a:tc>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Quoziente Indebitamento **</a:t>
                      </a:r>
                    </a:p>
                  </a:txBody>
                  <a:tcPr/>
                </a:tc>
                <a:extLst>
                  <a:ext uri="{0D108BD9-81ED-4DB2-BD59-A6C34878D82A}">
                    <a16:rowId xmlns="" xmlns:a16="http://schemas.microsoft.com/office/drawing/2014/main" val="4239935684"/>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Valle d'Aosta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44.149.344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504.931.437</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371.967.825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1,36</a:t>
                      </a:r>
                    </a:p>
                  </a:txBody>
                  <a:tcPr/>
                </a:tc>
                <a:extLst>
                  <a:ext uri="{0D108BD9-81ED-4DB2-BD59-A6C34878D82A}">
                    <a16:rowId xmlns="" xmlns:a16="http://schemas.microsoft.com/office/drawing/2014/main" val="4233185940"/>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Piemonte</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2.994.173.476</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6.152.137.110</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3.714.629.615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1,66</a:t>
                      </a:r>
                    </a:p>
                  </a:txBody>
                  <a:tcPr/>
                </a:tc>
                <a:extLst>
                  <a:ext uri="{0D108BD9-81ED-4DB2-BD59-A6C34878D82A}">
                    <a16:rowId xmlns="" xmlns:a16="http://schemas.microsoft.com/office/drawing/2014/main" val="1272109025"/>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Lombardia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2.971.986.425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10.941.789.589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9.457.901.270</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1,16</a:t>
                      </a:r>
                    </a:p>
                  </a:txBody>
                  <a:tcPr/>
                </a:tc>
                <a:extLst>
                  <a:ext uri="{0D108BD9-81ED-4DB2-BD59-A6C34878D82A}">
                    <a16:rowId xmlns="" xmlns:a16="http://schemas.microsoft.com/office/drawing/2014/main" val="2176342985"/>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Liguria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518.319.935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2.245.470.534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1.754.097.716</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1,28</a:t>
                      </a:r>
                    </a:p>
                  </a:txBody>
                  <a:tcPr/>
                </a:tc>
                <a:extLst>
                  <a:ext uri="{0D108BD9-81ED-4DB2-BD59-A6C34878D82A}">
                    <a16:rowId xmlns="" xmlns:a16="http://schemas.microsoft.com/office/drawing/2014/main" val="591302812"/>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Trentino Alto Adige</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394.283.045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6.285.875.193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4.754.101.304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1,32</a:t>
                      </a:r>
                    </a:p>
                  </a:txBody>
                  <a:tcPr/>
                </a:tc>
                <a:extLst>
                  <a:ext uri="{0D108BD9-81ED-4DB2-BD59-A6C34878D82A}">
                    <a16:rowId xmlns="" xmlns:a16="http://schemas.microsoft.com/office/drawing/2014/main" val="2219915377"/>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Veneto</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1.960.629.343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4.948.092.254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4.830.673.470</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1,02</a:t>
                      </a:r>
                    </a:p>
                  </a:txBody>
                  <a:tcPr/>
                </a:tc>
                <a:extLst>
                  <a:ext uri="{0D108BD9-81ED-4DB2-BD59-A6C34878D82A}">
                    <a16:rowId xmlns="" xmlns:a16="http://schemas.microsoft.com/office/drawing/2014/main" val="1531837147"/>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Emilia Romagna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2.047.069.619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9.683.102.515</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8.825.710.474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1,1</a:t>
                      </a:r>
                    </a:p>
                  </a:txBody>
                  <a:tcPr/>
                </a:tc>
                <a:extLst>
                  <a:ext uri="{0D108BD9-81ED-4DB2-BD59-A6C34878D82A}">
                    <a16:rowId xmlns="" xmlns:a16="http://schemas.microsoft.com/office/drawing/2014/main" val="2351941765"/>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Toscana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2.084.609.074</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4.396.781.058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3.220.863.343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1,37</a:t>
                      </a:r>
                    </a:p>
                  </a:txBody>
                  <a:tcPr/>
                </a:tc>
                <a:extLst>
                  <a:ext uri="{0D108BD9-81ED-4DB2-BD59-A6C34878D82A}">
                    <a16:rowId xmlns="" xmlns:a16="http://schemas.microsoft.com/office/drawing/2014/main" val="1028312199"/>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Umbria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352.987.123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1.389.334.118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338.935.299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4,1</a:t>
                      </a:r>
                    </a:p>
                  </a:txBody>
                  <a:tcPr/>
                </a:tc>
                <a:extLst>
                  <a:ext uri="{0D108BD9-81ED-4DB2-BD59-A6C34878D82A}">
                    <a16:rowId xmlns="" xmlns:a16="http://schemas.microsoft.com/office/drawing/2014/main" val="748729855"/>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Marche</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681.169.851</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1.328.107.137</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967.067.817</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1,37</a:t>
                      </a:r>
                    </a:p>
                  </a:txBody>
                  <a:tcPr/>
                </a:tc>
                <a:extLst>
                  <a:ext uri="{0D108BD9-81ED-4DB2-BD59-A6C34878D82A}">
                    <a16:rowId xmlns="" xmlns:a16="http://schemas.microsoft.com/office/drawing/2014/main" val="37228128"/>
                  </a:ext>
                </a:extLst>
              </a:tr>
              <a:tr h="31968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Lazio</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2.836.851.418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11.420.101.056</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4.340.142.251</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2,63</a:t>
                      </a:r>
                    </a:p>
                  </a:txBody>
                  <a:tcPr/>
                </a:tc>
                <a:extLst>
                  <a:ext uri="{0D108BD9-81ED-4DB2-BD59-A6C34878D82A}">
                    <a16:rowId xmlns="" xmlns:a16="http://schemas.microsoft.com/office/drawing/2014/main" val="2433676637"/>
                  </a:ext>
                </a:extLst>
              </a:tr>
              <a:tr h="336600">
                <a:tc>
                  <a:txBody>
                    <a:bodyPr/>
                    <a:lstStyle/>
                    <a:p>
                      <a:pPr marL="0" marR="0" lvl="0" indent="0" algn="l"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Totale Italia</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21.367.667.298</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65.178.766.169</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44.989.137.783</a:t>
                      </a:r>
                    </a:p>
                  </a:txBody>
                  <a:tcPr/>
                </a:tc>
                <a:tc>
                  <a:txBody>
                    <a:bodyPr/>
                    <a:lstStyle/>
                    <a:p>
                      <a:pPr marL="0" marR="0" lvl="0" indent="0" algn="r" rtl="0" hangingPunct="1">
                        <a:lnSpc>
                          <a:spcPct val="100000"/>
                        </a:lnSpc>
                        <a:spcBef>
                          <a:spcPts val="0"/>
                        </a:spcBef>
                        <a:spcAft>
                          <a:spcPts val="0"/>
                        </a:spcAft>
                        <a:buNone/>
                        <a:tabLst/>
                      </a:pPr>
                      <a:r>
                        <a:rPr lang="it-IT" sz="1100" b="0" i="0" u="none" strike="noStrike" kern="1200" spc="0">
                          <a:ln>
                            <a:noFill/>
                          </a:ln>
                          <a:solidFill>
                            <a:srgbClr val="000000"/>
                          </a:solidFill>
                          <a:latin typeface="Calibri" pitchFamily="18"/>
                          <a:ea typeface="Microsoft YaHei" pitchFamily="2"/>
                          <a:cs typeface="Lucida Sans" pitchFamily="2"/>
                        </a:rPr>
                        <a:t>1,45</a:t>
                      </a:r>
                    </a:p>
                  </a:txBody>
                  <a:tcPr/>
                </a:tc>
                <a:extLst>
                  <a:ext uri="{0D108BD9-81ED-4DB2-BD59-A6C34878D82A}">
                    <a16:rowId xmlns="" xmlns:a16="http://schemas.microsoft.com/office/drawing/2014/main" val="2059549792"/>
                  </a:ext>
                </a:extLst>
              </a:tr>
            </a:tbl>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La nuova contabilità armonizzata</a:t>
            </a:r>
            <a:r>
              <a:rPr lang="it-IT" sz="2800" b="1" i="0" u="none" strike="noStrike" kern="1200" spc="0" dirty="0" smtClean="0">
                <a:ln>
                  <a:noFill/>
                </a:ln>
                <a:solidFill>
                  <a:srgbClr val="000000"/>
                </a:solidFill>
                <a:latin typeface="Calibri" pitchFamily="34"/>
                <a:ea typeface="Microsoft YaHei" pitchFamily="2"/>
                <a:cs typeface="Lucida Sans" pitchFamily="2"/>
              </a:rPr>
              <a:t> impone </a:t>
            </a:r>
          </a:p>
          <a:p>
            <a:pPr marL="0" marR="0" lvl="0" indent="0" algn="ctr" rtl="0" hangingPunct="1">
              <a:lnSpc>
                <a:spcPct val="90000"/>
              </a:lnSpc>
              <a:spcBef>
                <a:spcPts val="0"/>
              </a:spcBef>
              <a:spcAft>
                <a:spcPts val="0"/>
              </a:spcAft>
              <a:buNone/>
              <a:tabLst/>
            </a:pPr>
            <a:r>
              <a:rPr lang="it-IT" sz="2800" b="1" i="0" u="none" strike="noStrike" kern="1200" spc="0" dirty="0" smtClean="0">
                <a:ln>
                  <a:noFill/>
                </a:ln>
                <a:solidFill>
                  <a:srgbClr val="000000"/>
                </a:solidFill>
                <a:latin typeface="Calibri" pitchFamily="34"/>
                <a:ea typeface="Microsoft YaHei" pitchFamily="2"/>
                <a:cs typeface="Lucida Sans" pitchFamily="2"/>
              </a:rPr>
              <a:t>l’uso del Fondo pluriennale vincolato</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Solo per il 2016</a:t>
            </a:r>
            <a:r>
              <a:rPr lang="it-IT" dirty="0">
                <a:solidFill>
                  <a:schemeClr val="bg1"/>
                </a:solidFill>
              </a:rPr>
              <a:t>, </a:t>
            </a:r>
            <a:r>
              <a:rPr lang="it-IT" dirty="0" smtClean="0">
                <a:solidFill>
                  <a:schemeClr val="bg1"/>
                </a:solidFill>
              </a:rPr>
              <a:t>si </a:t>
            </a:r>
            <a:r>
              <a:rPr lang="it-IT" dirty="0">
                <a:solidFill>
                  <a:schemeClr val="bg1"/>
                </a:solidFill>
              </a:rPr>
              <a:t>prevede che nelle entrate e nelle spese finali in termini di competenza sarà considerato il fondo pluriennale vincolato di entrata e di </a:t>
            </a:r>
            <a:r>
              <a:rPr lang="it-IT" dirty="0" smtClean="0">
                <a:solidFill>
                  <a:schemeClr val="bg1"/>
                </a:solidFill>
              </a:rPr>
              <a:t>spesa, fatta esclusione per la quota che deriva </a:t>
            </a:r>
            <a:r>
              <a:rPr lang="it-IT" dirty="0">
                <a:solidFill>
                  <a:schemeClr val="bg1"/>
                </a:solidFill>
              </a:rPr>
              <a:t>dal ricorso </a:t>
            </a:r>
            <a:r>
              <a:rPr lang="it-IT" dirty="0" smtClean="0">
                <a:solidFill>
                  <a:schemeClr val="bg1"/>
                </a:solidFill>
              </a:rPr>
              <a:t>all’indebitamento (mutui, prestiti).</a:t>
            </a:r>
            <a:endParaRPr lang="it-IT" dirty="0">
              <a:solidFill>
                <a:schemeClr val="bg1"/>
              </a:solidFill>
            </a:endParaRPr>
          </a:p>
          <a:p>
            <a:pPr marL="0" marR="0" lvl="0" indent="0" algn="l" rtl="0" hangingPunct="1">
              <a:lnSpc>
                <a:spcPct val="90000"/>
              </a:lnSpc>
              <a:spcBef>
                <a:spcPts val="1001"/>
              </a:spcBef>
              <a:spcAft>
                <a:spcPts val="0"/>
              </a:spcAft>
              <a:buNone/>
              <a:tabLst/>
            </a:pPr>
            <a:r>
              <a:rPr lang="it-IT" sz="1600" b="0" i="0" u="none" strike="noStrike" kern="1200" spc="0" dirty="0" smtClean="0">
                <a:ln>
                  <a:noFill/>
                </a:ln>
                <a:solidFill>
                  <a:srgbClr val="FFFFFF"/>
                </a:solidFill>
                <a:latin typeface="Calibri" pitchFamily="18"/>
                <a:ea typeface="Microsoft YaHei" pitchFamily="2"/>
                <a:cs typeface="Lucida Sans" pitchFamily="2"/>
              </a:rPr>
              <a:t> </a:t>
            </a:r>
            <a:endParaRPr lang="it-IT" sz="1600" b="0" i="0" u="none" strike="noStrike" kern="1200" spc="0" baseline="0" dirty="0">
              <a:ln>
                <a:noFill/>
              </a:ln>
              <a:solidFill>
                <a:srgbClr val="FFFFFF"/>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119" y="1220335"/>
            <a:ext cx="9642240" cy="53503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smtClean="0"/>
              <a:t>Ai Titoli citati  dovrà </a:t>
            </a:r>
            <a:r>
              <a:rPr lang="it-IT" sz="2400" dirty="0"/>
              <a:t>aggiungersi, in entrata e in uscita il </a:t>
            </a:r>
            <a:r>
              <a:rPr lang="it-IT" sz="2400" dirty="0" smtClean="0"/>
              <a:t>Fondo </a:t>
            </a:r>
            <a:r>
              <a:rPr lang="it-IT" sz="2400" dirty="0"/>
              <a:t>pluriennale vincolato, costituito da risorse già accertate destinate al finanziamento di obbligazioni passive dell’ente già impegnate, ma esigibili in esercizi successivi a quello in cui è accertata l’entrata. Trattasi di un saldo finanziario tra fondi nato con la nuova contabilità armonizzata che garantisce la copertura di spese imputate agli esercizi successivi a quello in corso che nasce dall’esigenza di applicare il principio della competenza finanziaria della nuova contabilità e rendere evidente la distanza temporale intercorrente tra l’acquisizione dei finanziamenti e il loro effettivo impiego. Il fondo riguarda prevalentemente le spese in conto capitale ma può essere destinato a garantire la copertura di spese correnti, ad esempio per quelle impegnate a fronte di entrate derivanti da trasferimenti correnti vincolati, esigibili in esercizi precedenti a quelli in cui è esigibile la corrispondente spesa. </a:t>
            </a:r>
          </a:p>
        </p:txBody>
      </p:sp>
      <p:sp>
        <p:nvSpPr>
          <p:cNvPr id="6" name="Segnaposto numero diapositiva 6"/>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39EF392E-7FB1-4CF4-ADAC-83F344069CB7}" type="slidenum">
              <a:rPr/>
              <a:pPr marL="0" marR="0" lvl="0" indent="0" algn="l" rtl="0" hangingPunct="1">
                <a:lnSpc>
                  <a:spcPct val="100000"/>
                </a:lnSpc>
                <a:spcBef>
                  <a:spcPts val="0"/>
                </a:spcBef>
                <a:spcAft>
                  <a:spcPts val="0"/>
                </a:spcAft>
                <a:buNone/>
                <a:tabLst/>
              </a:pPr>
              <a:t>4</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257887413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name="Quale programmazione?">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dirty="0"/>
              <a:t>Quale programmazione?</a:t>
            </a:r>
          </a:p>
        </p:txBody>
      </p:sp>
      <p:sp>
        <p:nvSpPr>
          <p:cNvPr id="3" name="Segnaposto contenuto 2"/>
          <p:cNvSpPr txBox="1">
            <a:spLocks noGrp="1"/>
          </p:cNvSpPr>
          <p:nvPr>
            <p:ph type="body" idx="4294967295"/>
          </p:nvPr>
        </p:nvSpPr>
        <p:spPr>
          <a:xfrm>
            <a:off x="990600" y="1228979"/>
            <a:ext cx="10843260" cy="4495320"/>
          </a:xfrm>
        </p:spPr>
        <p:txBody>
          <a:bodyPr/>
          <a:lstStyle/>
          <a:p>
            <a:pPr lvl="0">
              <a:spcBef>
                <a:spcPts val="1001"/>
              </a:spcBef>
              <a:buNone/>
            </a:pPr>
            <a:r>
              <a:rPr lang="it-IT" sz="2200" dirty="0"/>
              <a:t>Welfare. Nuove priorità nella selezione degli interventi sociali e della popolazione bersaglio.</a:t>
            </a:r>
          </a:p>
          <a:p>
            <a:pPr lvl="0">
              <a:spcBef>
                <a:spcPts val="1001"/>
              </a:spcBef>
              <a:buNone/>
            </a:pPr>
            <a:r>
              <a:rPr lang="it-IT" sz="2200" dirty="0"/>
              <a:t>Aree di sovrapposizione fra interventi sociali gestiti a livello comunale e dall’Ambito di zona;</a:t>
            </a:r>
          </a:p>
          <a:p>
            <a:pPr lvl="0">
              <a:spcBef>
                <a:spcPts val="1001"/>
              </a:spcBef>
              <a:buNone/>
            </a:pPr>
            <a:r>
              <a:rPr lang="it-IT" sz="2200" dirty="0"/>
              <a:t>Società partecipate</a:t>
            </a:r>
          </a:p>
          <a:p>
            <a:pPr lvl="0">
              <a:spcBef>
                <a:spcPts val="1001"/>
              </a:spcBef>
              <a:buNone/>
            </a:pPr>
            <a:r>
              <a:rPr lang="it-IT" sz="2200" dirty="0"/>
              <a:t>La forte incidenza dei piccoli e piccolissimi comuni: Unioni di comuni/fusioni;</a:t>
            </a:r>
          </a:p>
          <a:p>
            <a:pPr lvl="0">
              <a:spcBef>
                <a:spcPts val="1001"/>
              </a:spcBef>
              <a:buNone/>
            </a:pPr>
            <a:r>
              <a:rPr lang="it-IT" sz="2200" dirty="0"/>
              <a:t>Politiche delle entrate non equilibrate (aliquote, progressività fiscale)</a:t>
            </a:r>
          </a:p>
          <a:p>
            <a:pPr lvl="0">
              <a:spcBef>
                <a:spcPts val="1001"/>
              </a:spcBef>
              <a:buNone/>
            </a:pPr>
            <a:r>
              <a:rPr lang="it-IT" sz="2200" dirty="0"/>
              <a:t>Integrazione delle risorse: Fondi Ue.</a:t>
            </a:r>
          </a:p>
          <a:p>
            <a:pPr lvl="0">
              <a:spcBef>
                <a:spcPts val="1001"/>
              </a:spcBef>
              <a:buFont typeface="Arial" pitchFamily="32"/>
              <a:buChar char="•"/>
            </a:pPr>
            <a:r>
              <a:rPr lang="it-IT" sz="2200" dirty="0"/>
              <a:t>Ambiente, politiche per lo sviluppo, anti-crisi.</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F845CE89-1D78-4212-813D-313A8F6E84E4}" type="slidenum">
              <a:rPr/>
              <a:pPr marL="0" marR="0" lvl="0" indent="0" algn="l" rtl="0" hangingPunct="1">
                <a:lnSpc>
                  <a:spcPct val="100000"/>
                </a:lnSpc>
                <a:spcBef>
                  <a:spcPts val="0"/>
                </a:spcBef>
                <a:spcAft>
                  <a:spcPts val="0"/>
                </a:spcAft>
                <a:buNone/>
                <a:tabLst/>
              </a:pPr>
              <a:t>40</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8FA383B6-03AA-4CED-AF2C-1FBE1C84196A}" type="slidenum">
              <a:rPr/>
              <a:pPr marL="0" marR="0" lvl="0" indent="0" algn="l" rtl="0" hangingPunct="1">
                <a:lnSpc>
                  <a:spcPct val="100000"/>
                </a:lnSpc>
                <a:spcBef>
                  <a:spcPts val="0"/>
                </a:spcBef>
                <a:spcAft>
                  <a:spcPts val="0"/>
                </a:spcAft>
                <a:buNone/>
                <a:tabLst/>
              </a:pPr>
              <a:t>41</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
        <p:nvSpPr>
          <p:cNvPr id="3" name="Rettangolo 7"/>
          <p:cNvSpPr/>
          <p:nvPr/>
        </p:nvSpPr>
        <p:spPr>
          <a:xfrm>
            <a:off x="2096279" y="2944440"/>
            <a:ext cx="9016560" cy="5864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it-IT" sz="3200" b="0" i="0" u="none" strike="noStrike" kern="1200" spc="0" baseline="0">
                <a:ln>
                  <a:noFill/>
                </a:ln>
                <a:solidFill>
                  <a:srgbClr val="000000"/>
                </a:solidFill>
                <a:latin typeface="Calibri" pitchFamily="18"/>
                <a:ea typeface="Microsoft YaHei" pitchFamily="2"/>
                <a:cs typeface="Lucida Sans" pitchFamily="2"/>
              </a:rPr>
              <a:t>Missione 12: Diritti sociali, politiche sociali e famiglia</a:t>
            </a:r>
          </a:p>
        </p:txBody>
      </p:sp>
      <p:sp>
        <p:nvSpPr>
          <p:cNvPr id="4" name="CasellaDiTesto 8"/>
          <p:cNvSpPr/>
          <p:nvPr/>
        </p:nvSpPr>
        <p:spPr>
          <a:xfrm>
            <a:off x="657720" y="172080"/>
            <a:ext cx="10455120" cy="5241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it-IT" sz="2800" b="1" i="0" u="none" strike="noStrike" kern="1200" spc="0" baseline="0">
                <a:ln>
                  <a:noFill/>
                </a:ln>
                <a:solidFill>
                  <a:srgbClr val="000000"/>
                </a:solidFill>
                <a:latin typeface="Calibri" pitchFamily="18"/>
                <a:ea typeface="Microsoft YaHei" pitchFamily="2"/>
                <a:cs typeface="Andalus" pitchFamily="18"/>
              </a:rPr>
              <a:t>I nuovi schemi di bilancio</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57120"/>
            <a:ext cx="10515240" cy="736920"/>
          </a:xfrm>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01: Interventi per l'infanzia e i minori e per asili nido  </a:t>
            </a:r>
          </a:p>
        </p:txBody>
      </p:sp>
      <p:sp>
        <p:nvSpPr>
          <p:cNvPr id="3" name="Segnaposto contenuto 2"/>
          <p:cNvSpPr txBox="1">
            <a:spLocks noGrp="1"/>
          </p:cNvSpPr>
          <p:nvPr>
            <p:ph type="body" idx="4294967295"/>
          </p:nvPr>
        </p:nvSpPr>
        <p:spPr/>
        <p:txBody>
          <a:bodyPr/>
          <a:lstStyle/>
          <a:p>
            <a:pPr lvl="0">
              <a:spcBef>
                <a:spcPts val="1001"/>
              </a:spcBef>
              <a:buNone/>
            </a:pPr>
            <a:r>
              <a:rPr lang="it-IT" sz="1900"/>
              <a:t>Amministrazione e funzionamento delle attività per l'erogazione di servizi e il sostegno a interventi a favore dell'infanzia, dei minori.</a:t>
            </a:r>
          </a:p>
          <a:p>
            <a:pPr lvl="0">
              <a:spcBef>
                <a:spcPts val="1001"/>
              </a:spcBef>
              <a:buNone/>
            </a:pPr>
            <a:r>
              <a:rPr lang="it-IT" sz="1900"/>
              <a:t>Comprende le spese a favore dei soggetti (pubblici e privati) che operano in tale ambito. Comprende le spese per indennità in denaro o in natura a favore di famiglie con figli a carico, per indennità per maternità, per contributi per la nascita di figli, per indennità per congedi per motivi di famiglia, per assegni familiari, per interventi a sostegno delle famiglie monogenitore o con figli disabili.</a:t>
            </a:r>
          </a:p>
          <a:p>
            <a:pPr lvl="0">
              <a:spcBef>
                <a:spcPts val="1001"/>
              </a:spcBef>
              <a:buNone/>
            </a:pPr>
            <a:r>
              <a:rPr lang="it-IT" sz="1900"/>
              <a:t>Comprende le spese per l'erogazione di servizi per bambini in età prescolare (asili nido), per le convenzioni con nidi d'infanzia privati, per i finanziamenti alle famiglie per la cura dei bambini, per i finanziamenti a orfanotrofi e famiglie adottive, per beni e servizi forniti a domicilio a bambini o a coloro che se ne prendono cura, per servizi e beni di vario genere forniti a famiglie, giovani o bambini (centri ricreativi e di villeggiatura).  </a:t>
            </a:r>
          </a:p>
          <a:p>
            <a:pPr lvl="0">
              <a:spcBef>
                <a:spcPts val="1001"/>
              </a:spcBef>
              <a:buNone/>
            </a:pPr>
            <a:r>
              <a:rPr lang="it-IT" sz="1900"/>
              <a:t>Comprende le spese per la costruzione e la gestione di strutture dedicate all'infanzia e ai minori. Comprende le spese per interventi e servizi di supporto alla crescita dei figli e alla tutela dei minori e per far fronte al disagio minorile,  per i centri di pronto intervento per minori e per le comunità educative per minori.</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A9AED343-CE07-47AF-A66A-747FD9939CBD}" type="slidenum">
              <a:rPr/>
              <a:pPr marL="0" marR="0" lvl="0" indent="0" algn="l" rtl="0" hangingPunct="1">
                <a:lnSpc>
                  <a:spcPct val="100000"/>
                </a:lnSpc>
                <a:spcBef>
                  <a:spcPts val="0"/>
                </a:spcBef>
                <a:spcAft>
                  <a:spcPts val="0"/>
                </a:spcAft>
                <a:buNone/>
                <a:tabLst/>
              </a:pPr>
              <a:t>42</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02: Interventi per la disabilità</a:t>
            </a:r>
          </a:p>
        </p:txBody>
      </p:sp>
      <p:sp>
        <p:nvSpPr>
          <p:cNvPr id="3" name="Segnaposto contenuto 2"/>
          <p:cNvSpPr txBox="1">
            <a:spLocks noGrp="1"/>
          </p:cNvSpPr>
          <p:nvPr>
            <p:ph type="body" idx="4294967295"/>
          </p:nvPr>
        </p:nvSpPr>
        <p:spPr>
          <a:xfrm>
            <a:off x="838080" y="1738800"/>
            <a:ext cx="10515240" cy="4350960"/>
          </a:xfrm>
        </p:spPr>
        <p:txBody>
          <a:bodyPr/>
          <a:lstStyle/>
          <a:p>
            <a:pPr lvl="0">
              <a:spcBef>
                <a:spcPts val="1001"/>
              </a:spcBef>
              <a:buNone/>
            </a:pPr>
            <a:r>
              <a:rPr lang="it-IT" sz="2000"/>
              <a:t>Amministrazione e funzionamento delle attività per l'erogazione di servizi e il sostegno a interventi per le persone inabili, in tutto o in parte, a svolgere attività economiche o a condurre una vita normale a causa di danni fisici o mentali, a carattere permanente o che si protraggono oltre un periodo di tempo minimo stabilito.</a:t>
            </a:r>
          </a:p>
          <a:p>
            <a:pPr lvl="0">
              <a:spcBef>
                <a:spcPts val="1001"/>
              </a:spcBef>
              <a:buNone/>
            </a:pPr>
            <a:r>
              <a:rPr lang="it-IT" sz="2000"/>
              <a:t>Comprende le spese a favore dei soggetti (pubblici e privati) che operano in tale ambito. Comprende le spese per indennità in danaro a favore di persone disabili, quali indennità di cura.  Comprende le spese per alloggio ed eventuale vitto a favore di invalidi presso istituti idonei, per assistenza per invalidi nelle incombenze quotidiane (aiuto domestico, mezzi di trasporto, ecc.), per indennità erogate a favore di persone che si prendono cura di invalidi, per beni  e servizi di vario genere erogati a favore di invalidi per consentire loro la partecipazione ad attività culturali, di svago, di viaggio o di vita collettiva.</a:t>
            </a:r>
          </a:p>
          <a:p>
            <a:pPr lvl="0">
              <a:spcBef>
                <a:spcPts val="1001"/>
              </a:spcBef>
              <a:buNone/>
            </a:pPr>
            <a:r>
              <a:rPr lang="it-IT" sz="2000"/>
              <a:t>Comprende le spese per la costruzione e la gestione di strutture dedicate alle persone disabili. Comprende le spese per la formazione professionale o per favorire il reinserimento occupazionale e sociale dei disabili.</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91F2FEBA-3101-46D9-A2EC-C13A7D52A6DC}" type="slidenum">
              <a:rPr/>
              <a:pPr marL="0" marR="0" lvl="0" indent="0" algn="l" rtl="0" hangingPunct="1">
                <a:lnSpc>
                  <a:spcPct val="100000"/>
                </a:lnSpc>
                <a:spcBef>
                  <a:spcPts val="0"/>
                </a:spcBef>
                <a:spcAft>
                  <a:spcPts val="0"/>
                </a:spcAft>
                <a:buNone/>
                <a:tabLst/>
              </a:pPr>
              <a:t>43</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03: Interventi per gli anziani</a:t>
            </a:r>
          </a:p>
        </p:txBody>
      </p:sp>
      <p:sp>
        <p:nvSpPr>
          <p:cNvPr id="3" name="Segnaposto contenuto 2"/>
          <p:cNvSpPr txBox="1">
            <a:spLocks noGrp="1"/>
          </p:cNvSpPr>
          <p:nvPr>
            <p:ph type="body" idx="4294967295"/>
          </p:nvPr>
        </p:nvSpPr>
        <p:spPr>
          <a:xfrm>
            <a:off x="838080" y="1738800"/>
            <a:ext cx="10515240" cy="4350960"/>
          </a:xfrm>
        </p:spPr>
        <p:txBody>
          <a:bodyPr/>
          <a:lstStyle/>
          <a:p>
            <a:pPr lvl="0">
              <a:spcBef>
                <a:spcPts val="1001"/>
              </a:spcBef>
              <a:buNone/>
            </a:pPr>
            <a:r>
              <a:rPr lang="it-IT" sz="2000"/>
              <a:t>Amministrazione e funzionamento delle attività per l'erogazione di servizi e il sostegno a interventi a favore degli anziani.</a:t>
            </a:r>
          </a:p>
          <a:p>
            <a:pPr lvl="0">
              <a:spcBef>
                <a:spcPts val="1001"/>
              </a:spcBef>
              <a:buNone/>
            </a:pPr>
            <a:r>
              <a:rPr lang="it-IT" sz="2000"/>
              <a:t>Comprende le spese per interventi contro i rischi collegati alla vecchiaia (perdita di reddito, reddito insufficiente, perdita dell’autonomia nello svolgere le incombenze quotidiane, ridotta partecipazione alla vita sociale e collettiva, ecc.).</a:t>
            </a:r>
          </a:p>
          <a:p>
            <a:pPr lvl="0">
              <a:spcBef>
                <a:spcPts val="1001"/>
              </a:spcBef>
              <a:buNone/>
            </a:pPr>
            <a:r>
              <a:rPr lang="it-IT" sz="2000"/>
              <a:t>Comprende le spese a favore dei soggetti (pubblici e privati) che operano in tale ambito. Comprende le spese per indennità in danaro, quali indennità di cura, e finanziamenti erogati in seguito a pensionamento o vecchiaia, per l'assistenza nelle incombenze quotidiane (aiuto domestico, mezzi di trasporto, ecc.), per indennità a favore di persone che si prendono cura di persone anziane, per beni e servizi di vario genere erogati a favore di persone anziane per consentire la partecipare ad attività culturali, di svago, di viaggio, o di vita collettiva.</a:t>
            </a:r>
          </a:p>
          <a:p>
            <a:pPr lvl="0">
              <a:spcBef>
                <a:spcPts val="1001"/>
              </a:spcBef>
              <a:buNone/>
            </a:pPr>
            <a:r>
              <a:rPr lang="it-IT" sz="2000"/>
              <a:t>Comprende le spese per interventi, servizi e strutture mirati a migliorare la qualità della vita delle persone anziane, nonché a favorire la loro mobilità, l'integrazione sociale e lo svolgimento delle funzioni primarie.  Comprende le spese per le strutture residenziali e di ricovero per gli anziani.</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83D8CF8B-176D-4BFF-808A-403DAE2CEB9D}" type="slidenum">
              <a:rPr/>
              <a:pPr marL="0" marR="0" lvl="0" indent="0" algn="l" rtl="0" hangingPunct="1">
                <a:lnSpc>
                  <a:spcPct val="100000"/>
                </a:lnSpc>
                <a:spcBef>
                  <a:spcPts val="0"/>
                </a:spcBef>
                <a:spcAft>
                  <a:spcPts val="0"/>
                </a:spcAft>
                <a:buNone/>
                <a:tabLst/>
              </a:pPr>
              <a:t>44</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04: Interventi per i soggetti a rischio di esclusione sociale</a:t>
            </a:r>
          </a:p>
        </p:txBody>
      </p:sp>
      <p:sp>
        <p:nvSpPr>
          <p:cNvPr id="3" name="Segnaposto contenuto 2"/>
          <p:cNvSpPr txBox="1">
            <a:spLocks noGrp="1"/>
          </p:cNvSpPr>
          <p:nvPr>
            <p:ph type="body" idx="4294967295"/>
          </p:nvPr>
        </p:nvSpPr>
        <p:spPr>
          <a:xfrm>
            <a:off x="838080" y="1738800"/>
            <a:ext cx="10515240" cy="4350960"/>
          </a:xfrm>
        </p:spPr>
        <p:txBody>
          <a:bodyPr/>
          <a:lstStyle/>
          <a:p>
            <a:pPr lvl="0">
              <a:spcBef>
                <a:spcPts val="1001"/>
              </a:spcBef>
              <a:buNone/>
            </a:pPr>
            <a:r>
              <a:rPr lang="it-IT" sz="2000"/>
              <a:t>Amministrazione e funzionamento delle attività per l'erogazione di servizi e il sostegno a interventi a favore di persone socialmente svantaggiate o a rischio di esclusione sociale.</a:t>
            </a:r>
          </a:p>
          <a:p>
            <a:pPr lvl="0">
              <a:spcBef>
                <a:spcPts val="1001"/>
              </a:spcBef>
              <a:buNone/>
            </a:pPr>
            <a:r>
              <a:rPr lang="it-IT" sz="2000"/>
              <a:t>Comprende le spese a favore di persone indigenti, persone a basso reddito, emigrati ed immigrati, profughi, alcolisti, tossicodipendenti, vittime di violenza criminale, detenuti.  </a:t>
            </a:r>
          </a:p>
          <a:p>
            <a:pPr lvl="0">
              <a:spcBef>
                <a:spcPts val="1001"/>
              </a:spcBef>
              <a:buNone/>
            </a:pPr>
            <a:r>
              <a:rPr lang="it-IT" sz="2000"/>
              <a:t>Comprende le spese a favore dei soggetti (pubblici e privati) che operano in tale ambito. Comprende le spese per indennità in denaro a favore di soggetti indigenti e socialmente deboli, quali sostegno al reddito e altri pagamenti destinati ad alleviare lo stato di povertà degli stessi o per assisterli in situazioni di difficoltà.</a:t>
            </a:r>
          </a:p>
          <a:p>
            <a:pPr lvl="0">
              <a:spcBef>
                <a:spcPts val="1001"/>
              </a:spcBef>
              <a:buNone/>
            </a:pPr>
            <a:r>
              <a:rPr lang="it-IT" sz="2000"/>
              <a:t>Comprende le spese per sistemazioni e vitto a breve o a lungo termine forniti a favore di soggetti indigenti e socialmente deboli, per la riabilitazione di alcolisti e tossicodipendenti, per beni e servizi a favore di persone socialmente deboli quali servizi di consultorio, ricovero diurno, assistenza nell’adempimento di incombenze quotidiane, cibo, indumenti, carburante, ecc..  </a:t>
            </a:r>
          </a:p>
          <a:p>
            <a:pPr lvl="0">
              <a:spcBef>
                <a:spcPts val="1001"/>
              </a:spcBef>
              <a:buNone/>
            </a:pPr>
            <a:r>
              <a:rPr lang="it-IT" sz="2000"/>
              <a:t>Comprende le spese per la costruzione e la gestione di strutture dedicate alle persone a rischio di esclusione sociale.</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77A16C85-CC87-466A-8469-3AC936F08C27}" type="slidenum">
              <a:rPr/>
              <a:pPr marL="0" marR="0" lvl="0" indent="0" algn="l" rtl="0" hangingPunct="1">
                <a:lnSpc>
                  <a:spcPct val="100000"/>
                </a:lnSpc>
                <a:spcBef>
                  <a:spcPts val="0"/>
                </a:spcBef>
                <a:spcAft>
                  <a:spcPts val="0"/>
                </a:spcAft>
                <a:buNone/>
                <a:tabLst/>
              </a:pPr>
              <a:t>45</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05: Interventi per le famiglie</a:t>
            </a:r>
          </a:p>
        </p:txBody>
      </p:sp>
      <p:sp>
        <p:nvSpPr>
          <p:cNvPr id="3" name="Segnaposto contenuto 2"/>
          <p:cNvSpPr txBox="1">
            <a:spLocks noGrp="1"/>
          </p:cNvSpPr>
          <p:nvPr>
            <p:ph type="body" idx="4294967295"/>
          </p:nvPr>
        </p:nvSpPr>
        <p:spPr>
          <a:xfrm>
            <a:off x="838080" y="1754639"/>
            <a:ext cx="10515240" cy="4350960"/>
          </a:xfrm>
        </p:spPr>
        <p:txBody>
          <a:bodyPr/>
          <a:lstStyle/>
          <a:p>
            <a:pPr lvl="0">
              <a:spcBef>
                <a:spcPts val="1001"/>
              </a:spcBef>
              <a:buNone/>
            </a:pPr>
            <a:r>
              <a:rPr lang="it-IT" sz="2000"/>
              <a:t>Amministrazione e funzionamento delle attività per l'erogazione di servizi e il sostegno a interventi per le famiglie non ricompresi negli altri programmi della missione. Comprende le spese a favore dei soggetti (pubblici e privati) che operano in tale ambito.</a:t>
            </a:r>
          </a:p>
          <a:p>
            <a:pPr lvl="0">
              <a:spcBef>
                <a:spcPts val="1001"/>
              </a:spcBef>
              <a:buNone/>
            </a:pPr>
            <a:r>
              <a:rPr lang="it-IT" sz="2000"/>
              <a:t>Comprende le spese per la promozione dell'associazionismo familiare e per iniziative di conciliazione dei tempi di vita e di lavoro non ricompresi negli altri programmi della missione.</a:t>
            </a:r>
          </a:p>
          <a:p>
            <a:pPr lvl="0">
              <a:spcBef>
                <a:spcPts val="1001"/>
              </a:spcBef>
              <a:buNone/>
            </a:pPr>
            <a:r>
              <a:rPr lang="it-IT" sz="2000"/>
              <a:t>Comprende le spese per interventi di finanza etica e di microcredito alle famiglie.</a:t>
            </a:r>
          </a:p>
          <a:p>
            <a:pPr lvl="0">
              <a:spcBef>
                <a:spcPts val="1001"/>
              </a:spcBef>
              <a:buNone/>
            </a:pPr>
            <a:r>
              <a:rPr lang="it-IT" sz="2000"/>
              <a:t>Non comprende le spese per l'infanzia e l'adolescenza ricomprese nel programma "Interventi per l'infanzia e per i minori e gli asili nido" della medesima missione. 	</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9D6984AE-701F-46FE-976A-0946E56BDEE6}" type="slidenum">
              <a:rPr/>
              <a:pPr marL="0" marR="0" lvl="0" indent="0" algn="l" rtl="0" hangingPunct="1">
                <a:lnSpc>
                  <a:spcPct val="100000"/>
                </a:lnSpc>
                <a:spcBef>
                  <a:spcPts val="0"/>
                </a:spcBef>
                <a:spcAft>
                  <a:spcPts val="0"/>
                </a:spcAft>
                <a:buNone/>
                <a:tabLst/>
              </a:pPr>
              <a:t>46</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57120"/>
            <a:ext cx="10515240" cy="736920"/>
          </a:xfrm>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06: Interventi per il diritto alla casa </a:t>
            </a:r>
            <a:r>
              <a:rPr lang="it-IT" sz="2000">
                <a:latin typeface="Calibri Light" pitchFamily="34"/>
              </a:rPr>
              <a:t> </a:t>
            </a:r>
            <a:r>
              <a:rPr lang="it-IT" sz="2000" b="0">
                <a:latin typeface="Calibri Light" pitchFamily="34"/>
              </a:rPr>
              <a:t>	</a:t>
            </a:r>
          </a:p>
        </p:txBody>
      </p:sp>
      <p:sp>
        <p:nvSpPr>
          <p:cNvPr id="3" name="Segnaposto contenuto 2"/>
          <p:cNvSpPr txBox="1">
            <a:spLocks noGrp="1"/>
          </p:cNvSpPr>
          <p:nvPr>
            <p:ph type="body" idx="4294967295"/>
          </p:nvPr>
        </p:nvSpPr>
        <p:spPr>
          <a:xfrm>
            <a:off x="838080" y="1746719"/>
            <a:ext cx="10515240" cy="4350960"/>
          </a:xfrm>
        </p:spPr>
        <p:txBody>
          <a:bodyPr/>
          <a:lstStyle/>
          <a:p>
            <a:pPr lvl="0">
              <a:spcBef>
                <a:spcPts val="1001"/>
              </a:spcBef>
              <a:buNone/>
            </a:pPr>
            <a:r>
              <a:rPr lang="it-IT" sz="2000"/>
              <a:t>Amministrazione e funzionamento delle attività per il sostegno al diritto alla casa.</a:t>
            </a:r>
          </a:p>
          <a:p>
            <a:pPr lvl="0">
              <a:spcBef>
                <a:spcPts val="1001"/>
              </a:spcBef>
              <a:buNone/>
            </a:pPr>
            <a:r>
              <a:rPr lang="it-IT" sz="2000"/>
              <a:t>Comprende le spese per l'aiuto alle famiglie ad affrontare i costi per l’alloggio a sostegno delle spese di fitto e delle spese correnti per la casa, quali sussidi per il pagamento di ipoteche e interessi sulle case di proprietà e assegnazione di alloggi economici o popolari.</a:t>
            </a:r>
          </a:p>
          <a:p>
            <a:pPr lvl="0">
              <a:spcBef>
                <a:spcPts val="1001"/>
              </a:spcBef>
              <a:buNone/>
            </a:pPr>
            <a:r>
              <a:rPr lang="it-IT" sz="2000"/>
              <a:t>Comprende le spese a favore dei soggetti (pubblici e privati) che operano in tale ambito.</a:t>
            </a:r>
          </a:p>
          <a:p>
            <a:pPr lvl="0">
              <a:spcBef>
                <a:spcPts val="1001"/>
              </a:spcBef>
              <a:buNone/>
            </a:pPr>
            <a:r>
              <a:rPr lang="it-IT" sz="2000"/>
              <a:t>Non comprende le spese per la progettazione, la costruzione e la manutenzione degli alloggi di edilizia residenziale pubblica, ricomprese nel programma "" della missione 08 "Assetto del territorio ed edilizia abitativa". 	</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CBAC4291-4556-4F2C-B7C0-C5FAE377B6EB}" type="slidenum">
              <a:rPr/>
              <a:pPr marL="0" marR="0" lvl="0" indent="0" algn="l" rtl="0" hangingPunct="1">
                <a:lnSpc>
                  <a:spcPct val="100000"/>
                </a:lnSpc>
                <a:spcBef>
                  <a:spcPts val="0"/>
                </a:spcBef>
                <a:spcAft>
                  <a:spcPts val="0"/>
                </a:spcAft>
                <a:buNone/>
                <a:tabLst/>
              </a:pPr>
              <a:t>47</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57120"/>
            <a:ext cx="10515240" cy="736920"/>
          </a:xfrm>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07:Programmazione e governo della rete dei servizi sociosanitari e sociali</a:t>
            </a:r>
            <a:r>
              <a:rPr lang="it-IT" sz="2700" b="0">
                <a:latin typeface="Calibri Light" pitchFamily="34"/>
              </a:rPr>
              <a:t> 	</a:t>
            </a:r>
            <a:br>
              <a:rPr lang="it-IT" sz="2700" b="0">
                <a:latin typeface="Calibri Light" pitchFamily="34"/>
              </a:rPr>
            </a:br>
            <a:r>
              <a:rPr lang="it-IT" sz="2400" b="0">
                <a:latin typeface="Calibri Light" pitchFamily="34"/>
              </a:rPr>
              <a:t>  </a:t>
            </a:r>
          </a:p>
        </p:txBody>
      </p:sp>
      <p:sp>
        <p:nvSpPr>
          <p:cNvPr id="3" name="Segnaposto contenuto 2"/>
          <p:cNvSpPr txBox="1">
            <a:spLocks noGrp="1"/>
          </p:cNvSpPr>
          <p:nvPr>
            <p:ph type="body" idx="4294967295"/>
          </p:nvPr>
        </p:nvSpPr>
        <p:spPr>
          <a:xfrm>
            <a:off x="838080" y="1738800"/>
            <a:ext cx="10515240" cy="4350960"/>
          </a:xfrm>
        </p:spPr>
        <p:txBody>
          <a:bodyPr/>
          <a:lstStyle/>
          <a:p>
            <a:pPr lvl="0">
              <a:spcBef>
                <a:spcPts val="1001"/>
              </a:spcBef>
              <a:buNone/>
            </a:pPr>
            <a:r>
              <a:rPr lang="it-IT" sz="2000"/>
              <a:t>Amministrazione e funzionamento delle attività per la formulazione, l’amministrazione, il coordinamento e il monitoraggio delle politiche, dei piani, dei programmi socio-assistenziali sul territorio, anche in raccordo con la programmazione e i finanziamenti comunitari e statali. Comprende le spese per la predisposizione e attuazione della legislazione e della normativa in materia sociale.</a:t>
            </a:r>
          </a:p>
          <a:p>
            <a:pPr lvl="0">
              <a:spcBef>
                <a:spcPts val="1001"/>
              </a:spcBef>
              <a:buNone/>
            </a:pPr>
            <a:r>
              <a:rPr lang="it-IT" sz="2000"/>
              <a:t>Comprende le spese a sostegno del le politiche sociali che non sono direttamente riferibili agli altri programmi della medesima missione. 	</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83E17C08-3629-4D37-B878-253ABCB00F63}" type="slidenum">
              <a:rPr/>
              <a:pPr marL="0" marR="0" lvl="0" indent="0" algn="l" rtl="0" hangingPunct="1">
                <a:lnSpc>
                  <a:spcPct val="100000"/>
                </a:lnSpc>
                <a:spcBef>
                  <a:spcPts val="0"/>
                </a:spcBef>
                <a:spcAft>
                  <a:spcPts val="0"/>
                </a:spcAft>
                <a:buNone/>
                <a:tabLst/>
              </a:pPr>
              <a:t>48</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57120"/>
            <a:ext cx="10515240" cy="736920"/>
          </a:xfrm>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08: Cooperazione e associazionismo</a:t>
            </a:r>
          </a:p>
        </p:txBody>
      </p:sp>
      <p:sp>
        <p:nvSpPr>
          <p:cNvPr id="3" name="Segnaposto contenuto 2"/>
          <p:cNvSpPr txBox="1">
            <a:spLocks noGrp="1"/>
          </p:cNvSpPr>
          <p:nvPr>
            <p:ph type="body" idx="4294967295"/>
          </p:nvPr>
        </p:nvSpPr>
        <p:spPr>
          <a:xfrm>
            <a:off x="838080" y="1738800"/>
            <a:ext cx="10515240" cy="4350960"/>
          </a:xfrm>
        </p:spPr>
        <p:txBody>
          <a:bodyPr/>
          <a:lstStyle/>
          <a:p>
            <a:pPr lvl="0">
              <a:spcBef>
                <a:spcPts val="1001"/>
              </a:spcBef>
              <a:buNone/>
            </a:pPr>
            <a:r>
              <a:rPr lang="it-IT" sz="2000"/>
              <a:t>Amministrazione e funzionamento delle attività e degli interventi a sostegno e per lo sviluppo della cooperazione e dell'associazionismo nel sociale.</a:t>
            </a:r>
          </a:p>
          <a:p>
            <a:pPr lvl="0">
              <a:spcBef>
                <a:spcPts val="1001"/>
              </a:spcBef>
              <a:buNone/>
            </a:pPr>
            <a:r>
              <a:rPr lang="it-IT" sz="2000"/>
              <a:t>Comprende le spese per la valorizzazione del terzo settore (non profit) e del servizio civile.</a:t>
            </a:r>
          </a:p>
          <a:p>
            <a:pPr lvl="0">
              <a:spcBef>
                <a:spcPts val="1001"/>
              </a:spcBef>
              <a:buNone/>
            </a:pPr>
            <a:r>
              <a:rPr lang="it-IT" sz="2000"/>
              <a:t>Non comprende le spese a sostegno dell'associazionismo che opera a supporto dei programmi precedenti e che, come tali, figurano già come trasferimenti "a sostegno" in quei programmi.</a:t>
            </a:r>
          </a:p>
          <a:p>
            <a:pPr lvl="0">
              <a:spcBef>
                <a:spcPts val="1001"/>
              </a:spcBef>
              <a:buNone/>
            </a:pPr>
            <a:r>
              <a:rPr lang="it-IT" sz="2000"/>
              <a:t>Non comprende le spese per la cooperazione allo sviluppo, ricomprese nella missione relativa alle relazioni internazionali. 	</a:t>
            </a:r>
          </a:p>
          <a:p>
            <a:pPr lvl="0">
              <a:spcBef>
                <a:spcPts val="1001"/>
              </a:spcBef>
              <a:buNone/>
            </a:pPr>
            <a:r>
              <a:rPr lang="it-IT" sz="2000"/>
              <a:t>	</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95AD4753-D7FB-46D3-AF06-243D2ED50E44}" type="slidenum">
              <a:rPr/>
              <a:pPr marL="0" marR="0" lvl="0" indent="0" algn="l" rtl="0" hangingPunct="1">
                <a:lnSpc>
                  <a:spcPct val="100000"/>
                </a:lnSpc>
                <a:spcBef>
                  <a:spcPts val="0"/>
                </a:spcBef>
                <a:spcAft>
                  <a:spcPts val="0"/>
                </a:spcAft>
                <a:buNone/>
                <a:tabLst/>
              </a:pPr>
              <a:t>49</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p:nvPr/>
        </p:nvSpPr>
        <p:spPr>
          <a:xfrm>
            <a:off x="243000" y="274320"/>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L’uso dell’avanzo di amministrazione</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
        <p:nvSpPr>
          <p:cNvPr id="3" name="Segnaposto testo 2"/>
          <p:cNvSpPr/>
          <p:nvPr/>
        </p:nvSpPr>
        <p:spPr>
          <a:xfrm>
            <a:off x="243000" y="1820160"/>
            <a:ext cx="2013119" cy="4343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endParaRPr lang="it-IT" dirty="0" smtClean="0">
              <a:solidFill>
                <a:schemeClr val="bg1"/>
              </a:solidFill>
            </a:endParaRPr>
          </a:p>
          <a:p>
            <a:endParaRPr lang="it-IT" dirty="0">
              <a:solidFill>
                <a:schemeClr val="bg1"/>
              </a:solidFill>
            </a:endParaRPr>
          </a:p>
          <a:p>
            <a:r>
              <a:rPr lang="it-IT" dirty="0" smtClean="0">
                <a:solidFill>
                  <a:schemeClr val="bg1"/>
                </a:solidFill>
              </a:rPr>
              <a:t>Tale ragionamento  </a:t>
            </a:r>
            <a:r>
              <a:rPr lang="it-IT" dirty="0">
                <a:solidFill>
                  <a:schemeClr val="bg1"/>
                </a:solidFill>
              </a:rPr>
              <a:t>non sarà applicabile all’utilizzo del mutuo come fonte di entrata, in quanto il nuovo saldo non permetterà di accantonare al Fondo tale risorsa.</a:t>
            </a:r>
            <a:r>
              <a:rPr lang="it-IT" sz="1600" b="0" i="0" u="none" strike="noStrike" kern="1200" spc="0" dirty="0" smtClean="0">
                <a:ln>
                  <a:noFill/>
                </a:ln>
                <a:solidFill>
                  <a:schemeClr val="bg1"/>
                </a:solidFill>
                <a:latin typeface="Calibri" pitchFamily="18"/>
                <a:ea typeface="Microsoft YaHei" pitchFamily="2"/>
                <a:cs typeface="Lucida Sans" pitchFamily="2"/>
              </a:rPr>
              <a:t> </a:t>
            </a:r>
            <a:endParaRPr lang="it-IT" sz="1600" b="0" i="0" u="none" strike="noStrike" kern="1200" spc="0" baseline="0" dirty="0">
              <a:ln>
                <a:noFill/>
              </a:ln>
              <a:solidFill>
                <a:schemeClr val="bg1"/>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256119" y="1220335"/>
            <a:ext cx="9642240" cy="53503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smtClean="0"/>
              <a:t>Il  </a:t>
            </a:r>
            <a:r>
              <a:rPr lang="it-IT" sz="2400" dirty="0"/>
              <a:t>saldo </a:t>
            </a:r>
            <a:r>
              <a:rPr lang="it-IT" sz="2400" dirty="0" smtClean="0"/>
              <a:t>così concepito, a </a:t>
            </a:r>
            <a:r>
              <a:rPr lang="it-IT" sz="2400" dirty="0"/>
              <a:t>cui i comuni saranno sottoposti nel </a:t>
            </a:r>
            <a:r>
              <a:rPr lang="it-IT" sz="2400" dirty="0" smtClean="0"/>
              <a:t>2016, consentirà </a:t>
            </a:r>
            <a:r>
              <a:rPr lang="it-IT" sz="2400" dirty="0"/>
              <a:t>nel periodo di transizione tra il 2015 e il 2016 di liberare quanto più avanzo possibile ai fini del finanziamento di opere pluriennali. </a:t>
            </a:r>
            <a:endParaRPr lang="it-IT" sz="2400" dirty="0" smtClean="0"/>
          </a:p>
          <a:p>
            <a:r>
              <a:rPr lang="it-IT" sz="2400" dirty="0" smtClean="0"/>
              <a:t>In sostanza, per </a:t>
            </a:r>
            <a:r>
              <a:rPr lang="it-IT" sz="2400" dirty="0"/>
              <a:t>il 2015 le regole del Patto di Stabilità </a:t>
            </a:r>
            <a:r>
              <a:rPr lang="it-IT" sz="2400" dirty="0" smtClean="0"/>
              <a:t>Interno sono ancora valide, </a:t>
            </a:r>
          </a:p>
          <a:p>
            <a:r>
              <a:rPr lang="it-IT" sz="2400" dirty="0" smtClean="0"/>
              <a:t>Tuttavia la </a:t>
            </a:r>
            <a:r>
              <a:rPr lang="it-IT" sz="2400" dirty="0"/>
              <a:t>nuova contabilità potenziata prevede che, nel momento in cui si vanno a bandire nuove gare di appalto per lavori pluriennali, le spese per i vari stati di avanzamento lavori e le risorse </a:t>
            </a:r>
            <a:r>
              <a:rPr lang="it-IT" sz="2400" dirty="0" smtClean="0"/>
              <a:t>necessarie </a:t>
            </a:r>
            <a:r>
              <a:rPr lang="it-IT" sz="2400" dirty="0"/>
              <a:t>a finanziarli </a:t>
            </a:r>
            <a:r>
              <a:rPr lang="it-IT" sz="2400" dirty="0" smtClean="0"/>
              <a:t>debbano essere </a:t>
            </a:r>
            <a:r>
              <a:rPr lang="it-IT" sz="2400" dirty="0"/>
              <a:t>imputate in base all’esigibilità dell’anno di </a:t>
            </a:r>
            <a:r>
              <a:rPr lang="it-IT" sz="2400" dirty="0" smtClean="0"/>
              <a:t>riferimento. Dunque, le </a:t>
            </a:r>
            <a:r>
              <a:rPr lang="it-IT" sz="2400" dirty="0"/>
              <a:t>risorse e le spese riguardanti il </a:t>
            </a:r>
            <a:r>
              <a:rPr lang="it-IT" sz="2400" dirty="0" smtClean="0"/>
              <a:t>2016 e gli anni successivi potranno essere accantonate </a:t>
            </a:r>
            <a:r>
              <a:rPr lang="it-IT" sz="2400" dirty="0"/>
              <a:t>ai Fondi Pluriennali Vincolati già presenti nei bilanci. In questo modo, gli enti potranno bandire gare entro la fine dell’anno 2015, finanziando tali opere con l’avanzo accantonato e partendo con i lavori nell’anno 2016. </a:t>
            </a:r>
          </a:p>
        </p:txBody>
      </p:sp>
    </p:spTree>
    <p:extLst>
      <p:ext uri="{BB962C8B-B14F-4D97-AF65-F5344CB8AC3E}">
        <p14:creationId xmlns="" xmlns:p14="http://schemas.microsoft.com/office/powerpoint/2010/main" val="135883364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57120"/>
            <a:ext cx="10515240" cy="736920"/>
          </a:xfrm>
        </p:spPr>
        <p:txBody>
          <a:bodyPr anchorCtr="1"/>
          <a:lstStyle/>
          <a:p>
            <a:pPr lvl="0" algn="ctr"/>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09: Servizio necroscopico e cimiteriale  </a:t>
            </a:r>
            <a:r>
              <a:rPr lang="it-IT" sz="2000">
                <a:latin typeface="Calibri Light" pitchFamily="34"/>
              </a:rPr>
              <a:t> </a:t>
            </a:r>
            <a:r>
              <a:rPr lang="it-IT" sz="2000" b="0">
                <a:latin typeface="Calibri Light" pitchFamily="34"/>
              </a:rPr>
              <a:t>	</a:t>
            </a:r>
          </a:p>
        </p:txBody>
      </p:sp>
      <p:sp>
        <p:nvSpPr>
          <p:cNvPr id="3" name="Segnaposto contenuto 2"/>
          <p:cNvSpPr txBox="1">
            <a:spLocks noGrp="1"/>
          </p:cNvSpPr>
          <p:nvPr>
            <p:ph type="body" idx="4294967295"/>
          </p:nvPr>
        </p:nvSpPr>
        <p:spPr>
          <a:xfrm>
            <a:off x="838080" y="1746719"/>
            <a:ext cx="10515240" cy="4350960"/>
          </a:xfrm>
        </p:spPr>
        <p:txBody>
          <a:bodyPr/>
          <a:lstStyle/>
          <a:p>
            <a:pPr lvl="0">
              <a:spcBef>
                <a:spcPts val="1001"/>
              </a:spcBef>
              <a:buNone/>
            </a:pPr>
            <a:endParaRPr lang="it-IT" sz="2000"/>
          </a:p>
          <a:p>
            <a:pPr lvl="0">
              <a:spcBef>
                <a:spcPts val="1001"/>
              </a:spcBef>
              <a:buNone/>
            </a:pPr>
            <a:r>
              <a:rPr lang="it-IT" sz="2000"/>
              <a:t>Amministrazione, funzionamento e gestione dei servizi e degli immobili cimiteriali.</a:t>
            </a:r>
          </a:p>
          <a:p>
            <a:pPr lvl="0">
              <a:spcBef>
                <a:spcPts val="1001"/>
              </a:spcBef>
              <a:buNone/>
            </a:pPr>
            <a:r>
              <a:rPr lang="it-IT" sz="2000"/>
              <a:t>Comprende le spese per la gestione amministrativa delle concessioni di loculi, delle inumazioni, dei sepolcreti in genere, delle aree cimiteriali, delle tombe di famiglia.</a:t>
            </a:r>
          </a:p>
          <a:p>
            <a:pPr lvl="0">
              <a:spcBef>
                <a:spcPts val="1001"/>
              </a:spcBef>
              <a:buNone/>
            </a:pPr>
            <a:r>
              <a:rPr lang="it-IT" sz="2000"/>
              <a:t>Comprende le spese per pulizia, la sorveglianza, la custodia e la manutenzione, ordinaria e straordinaria, dei complessi cimiteriali e delle pertinenti aree verdi. Comprende le spese per il rilascio delle autorizzazioni, la regolamentazione, vigilanza e controllo delle attività cimiteriali e dei servizi funebri.</a:t>
            </a:r>
          </a:p>
          <a:p>
            <a:pPr lvl="0">
              <a:spcBef>
                <a:spcPts val="1001"/>
              </a:spcBef>
              <a:buNone/>
            </a:pPr>
            <a:r>
              <a:rPr lang="it-IT" sz="2000"/>
              <a:t>Comprende le spese per il rispetto delle relative norme in materia di igiene ambientale, in coordinamento con le altre istituzioni preposte. 	</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06E3378D-1128-4818-B0D6-36E7444398E5}" type="slidenum">
              <a:rPr/>
              <a:pPr marL="0" marR="0" lvl="0" indent="0" algn="l" rtl="0" hangingPunct="1">
                <a:lnSpc>
                  <a:spcPct val="100000"/>
                </a:lnSpc>
                <a:spcBef>
                  <a:spcPts val="0"/>
                </a:spcBef>
                <a:spcAft>
                  <a:spcPts val="0"/>
                </a:spcAft>
                <a:buNone/>
                <a:tabLst/>
              </a:pPr>
              <a:t>50</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57120"/>
            <a:ext cx="10515240" cy="736920"/>
          </a:xfrm>
        </p:spPr>
        <p:txBody>
          <a:bodyPr/>
          <a:lstStyle/>
          <a:p>
            <a:pPr lvl="0"/>
            <a:r>
              <a:rPr lang="it-IT" sz="2400" b="0">
                <a:latin typeface="Calibri Light" pitchFamily="34"/>
              </a:rPr>
              <a:t>Missione 12 – Diritti sociali, politiche sociali e famiglia:</a:t>
            </a:r>
            <a:br>
              <a:rPr lang="it-IT" sz="2400" b="0">
                <a:latin typeface="Calibri Light" pitchFamily="34"/>
              </a:rPr>
            </a:br>
            <a:r>
              <a:rPr lang="it-IT" sz="2400" b="0">
                <a:latin typeface="Calibri Light" pitchFamily="34"/>
              </a:rPr>
              <a:t>Programma 10: Politica regionale unitaria per i diritti sociali e la famiglia (Regioni) </a:t>
            </a:r>
            <a:r>
              <a:rPr lang="it-IT" sz="2000">
                <a:latin typeface="Calibri Light" pitchFamily="34"/>
              </a:rPr>
              <a:t> </a:t>
            </a:r>
          </a:p>
        </p:txBody>
      </p:sp>
      <p:sp>
        <p:nvSpPr>
          <p:cNvPr id="3" name="Segnaposto contenuto 2"/>
          <p:cNvSpPr txBox="1">
            <a:spLocks noGrp="1"/>
          </p:cNvSpPr>
          <p:nvPr>
            <p:ph type="body" idx="4294967295"/>
          </p:nvPr>
        </p:nvSpPr>
        <p:spPr>
          <a:xfrm>
            <a:off x="838080" y="1746719"/>
            <a:ext cx="10515240" cy="4350960"/>
          </a:xfrm>
        </p:spPr>
        <p:txBody>
          <a:bodyPr/>
          <a:lstStyle/>
          <a:p>
            <a:pPr lvl="0">
              <a:spcBef>
                <a:spcPts val="1001"/>
              </a:spcBef>
              <a:buNone/>
            </a:pPr>
            <a:endParaRPr lang="it-IT" sz="2000"/>
          </a:p>
          <a:p>
            <a:pPr lvl="0">
              <a:spcBef>
                <a:spcPts val="1001"/>
              </a:spcBef>
              <a:buNone/>
            </a:pPr>
            <a:r>
              <a:rPr lang="it-IT" sz="2000"/>
              <a:t>Comprende le spese per la realizzazione della politica regionale unitaria in materia di diritti sociali e famiglia, finanziata con i finanziamenti comunitari e i cofinanziamenti nazionali e con le risorse FAS.</a:t>
            </a:r>
          </a:p>
          <a:p>
            <a:pPr lvl="0">
              <a:spcBef>
                <a:spcPts val="1001"/>
              </a:spcBef>
              <a:buNone/>
            </a:pPr>
            <a:r>
              <a:rPr lang="it-IT" sz="2000"/>
              <a:t>Sono altresì incluse le spese per le attività di assistenza tecnica connessa allo sviluppo della politica regionale unitaria in materia di diritti sociali e famiglia.</a:t>
            </a:r>
          </a:p>
          <a:p>
            <a:pPr lvl="0">
              <a:spcBef>
                <a:spcPts val="1001"/>
              </a:spcBef>
              <a:buNone/>
            </a:pPr>
            <a:r>
              <a:rPr lang="it-IT" sz="2000"/>
              <a:t>Non sono ricomprese le spese per specifici progetti finanziati dalla Comunità europea che non rientrano nella politica regionale unitaria e che sono classificati, secondo la finalità, negli altri programmi della missione. 	</a:t>
            </a:r>
            <a:r>
              <a:rPr lang="it-IT" sz="2000" b="1"/>
              <a:t> </a:t>
            </a:r>
            <a:r>
              <a:rPr lang="it-IT" sz="2000"/>
              <a:t>	</a:t>
            </a:r>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65FCB570-D511-4D9E-891D-515523C03498}" type="slidenum">
              <a:rPr/>
              <a:pPr marL="0" marR="0" lvl="0" indent="0" algn="l" rtl="0" hangingPunct="1">
                <a:lnSpc>
                  <a:spcPct val="100000"/>
                </a:lnSpc>
                <a:spcBef>
                  <a:spcPts val="0"/>
                </a:spcBef>
                <a:spcAft>
                  <a:spcPts val="0"/>
                </a:spcAft>
                <a:buNone/>
                <a:tabLst/>
              </a:pPr>
              <a:t>51</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838080" y="357120"/>
            <a:ext cx="10515240" cy="736920"/>
          </a:xfrm>
        </p:spPr>
        <p:txBody>
          <a:bodyPr/>
          <a:lstStyle/>
          <a:p>
            <a:pPr lvl="0" algn="ctr"/>
            <a:r>
              <a:rPr lang="it-IT" sz="2400" dirty="0" smtClean="0">
                <a:latin typeface="Calibri Light" pitchFamily="34"/>
              </a:rPr>
              <a:t>I bilanci dei comuni lombardi </a:t>
            </a:r>
            <a:br>
              <a:rPr lang="it-IT" sz="2400" dirty="0" smtClean="0">
                <a:latin typeface="Calibri Light" pitchFamily="34"/>
              </a:rPr>
            </a:br>
            <a:endParaRPr lang="it-IT" sz="2000" dirty="0">
              <a:latin typeface="Calibri Light" pitchFamily="34"/>
            </a:endParaRPr>
          </a:p>
        </p:txBody>
      </p:sp>
      <p:sp>
        <p:nvSpPr>
          <p:cNvPr id="3" name="Segnaposto contenuto 2"/>
          <p:cNvSpPr txBox="1">
            <a:spLocks noGrp="1"/>
          </p:cNvSpPr>
          <p:nvPr>
            <p:ph type="body" idx="4294967295"/>
          </p:nvPr>
        </p:nvSpPr>
        <p:spPr>
          <a:xfrm>
            <a:off x="838080" y="1746719"/>
            <a:ext cx="10515240" cy="4350960"/>
          </a:xfrm>
        </p:spPr>
        <p:txBody>
          <a:bodyPr/>
          <a:lstStyle/>
          <a:p>
            <a:pPr lvl="0">
              <a:spcBef>
                <a:spcPts val="1001"/>
              </a:spcBef>
              <a:buNone/>
            </a:pPr>
            <a:endParaRPr lang="it-IT" sz="2000" dirty="0"/>
          </a:p>
          <a:p>
            <a:pPr lvl="0">
              <a:spcBef>
                <a:spcPts val="1001"/>
              </a:spcBef>
              <a:buNone/>
            </a:pPr>
            <a:endParaRPr lang="it-IT" sz="2000" dirty="0" smtClean="0"/>
          </a:p>
          <a:p>
            <a:pPr lvl="0">
              <a:spcBef>
                <a:spcPts val="1001"/>
              </a:spcBef>
              <a:buNone/>
            </a:pPr>
            <a:r>
              <a:rPr lang="it-IT" sz="2000" b="1" dirty="0" smtClean="0"/>
              <a:t>Le </a:t>
            </a:r>
            <a:r>
              <a:rPr lang="it-IT" sz="2000" b="1" dirty="0" smtClean="0">
                <a:latin typeface="Calibri Light" pitchFamily="34"/>
              </a:rPr>
              <a:t>analisi sono state effettuate per circa 1.100 comuni lombardi (quelli per i quali erano disponibili i  consuntivi 2010 – 2014 presso la banca dati del Ministero dell’Interno).</a:t>
            </a:r>
          </a:p>
          <a:p>
            <a:pPr lvl="0">
              <a:spcBef>
                <a:spcPts val="1001"/>
              </a:spcBef>
              <a:buNone/>
            </a:pPr>
            <a:r>
              <a:rPr lang="it-IT" sz="2000" dirty="0" smtClean="0">
                <a:latin typeface="Calibri Light" pitchFamily="34"/>
              </a:rPr>
              <a:t> </a:t>
            </a:r>
            <a:endParaRPr lang="it-IT" sz="2000" dirty="0"/>
          </a:p>
        </p:txBody>
      </p:sp>
      <p:sp>
        <p:nvSpPr>
          <p:cNvPr id="4" name="Segnaposto numero diapositiva 3"/>
          <p:cNvSpPr txBox="1"/>
          <p:nvPr/>
        </p:nvSpPr>
        <p:spPr>
          <a:xfrm>
            <a:off x="8610480" y="6356520"/>
            <a:ext cx="2742840" cy="364679"/>
          </a:xfrm>
          <a:prstGeom prst="rect">
            <a:avLst/>
          </a:prstGeom>
          <a:noFill/>
          <a:ln>
            <a:noFill/>
          </a:ln>
        </p:spPr>
        <p:txBody>
          <a:bodyPr vert="horz" wrap="square" lIns="90000" tIns="45000" rIns="90000" bIns="45000" anchor="t" anchorCtr="0" compatLnSpc="0">
            <a:noAutofit/>
          </a:bodyPr>
          <a:lstStyle/>
          <a:p>
            <a:pPr marL="0" marR="0" lvl="0" indent="0" algn="l" rtl="0" hangingPunct="1">
              <a:lnSpc>
                <a:spcPct val="100000"/>
              </a:lnSpc>
              <a:spcBef>
                <a:spcPts val="0"/>
              </a:spcBef>
              <a:spcAft>
                <a:spcPts val="0"/>
              </a:spcAft>
              <a:buNone/>
              <a:tabLst/>
            </a:pPr>
            <a:fld id="{65FCB570-D511-4D9E-891D-515523C03498}" type="slidenum">
              <a:rPr/>
              <a:pPr marL="0" marR="0" lvl="0" indent="0" algn="l" rtl="0" hangingPunct="1">
                <a:lnSpc>
                  <a:spcPct val="100000"/>
                </a:lnSpc>
                <a:spcBef>
                  <a:spcPts val="0"/>
                </a:spcBef>
                <a:spcAft>
                  <a:spcPts val="0"/>
                </a:spcAft>
                <a:buNone/>
                <a:tabLst/>
              </a:pPr>
              <a:t>52</a:t>
            </a:fld>
            <a:endParaRPr lang="it-IT" sz="1800" b="0" i="0" u="none" strike="noStrike" kern="1200" spc="0" baseline="0">
              <a:ln>
                <a:noFill/>
              </a:ln>
              <a:solidFill>
                <a:srgbClr val="000000"/>
              </a:solidFill>
              <a:latin typeface="Calibri" pitchFamily="18"/>
              <a:ea typeface="Arial Unicode MS" pitchFamily="2"/>
              <a:cs typeface="Tahoma" pitchFamily="2"/>
            </a:endParaRPr>
          </a:p>
        </p:txBody>
      </p:sp>
    </p:spTree>
    <p:extLst>
      <p:ext uri="{BB962C8B-B14F-4D97-AF65-F5344CB8AC3E}">
        <p14:creationId xmlns="" xmlns:p14="http://schemas.microsoft.com/office/powerpoint/2010/main" val="22117556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950,2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979,0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1.110,7</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1.086,9</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1.038,2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6,05%</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-6,53%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-4,48%</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794,2</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785,7</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790,2</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806,3</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766,5</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-2,44%</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-3,00%</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-4,94%</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959,0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953,9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948,0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946,1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906,0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-4,24%</a:t>
                      </a:r>
                    </a:p>
                  </a:txBody>
                  <a:tcPr marL="8451" marR="8451" marT="8451"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1.126,2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1.154,7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1.183,0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1.251,4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1.152,5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-7,90%</a:t>
                      </a:r>
                    </a:p>
                  </a:txBody>
                  <a:tcPr marL="8451" marR="8451" marT="8451"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1.206,2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1.303,2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1.677,0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1.558,5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1.479,6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-5,06%</a:t>
                      </a:r>
                    </a:p>
                  </a:txBody>
                  <a:tcPr marL="8451" marR="8451" marT="8451"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770,3</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760,9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767,0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782,1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746,5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-4,55%</a:t>
                      </a:r>
                    </a:p>
                  </a:txBody>
                  <a:tcPr marL="8451" marR="8451" marT="8451"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843,1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850,6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888,9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924,0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859,5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-6,98%</a:t>
                      </a:r>
                    </a:p>
                  </a:txBody>
                  <a:tcPr marL="8451" marR="8451" marT="8451"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850,2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868,3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880,3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905,7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860,0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-5,05%</a:t>
                      </a:r>
                    </a:p>
                  </a:txBody>
                  <a:tcPr marL="8451" marR="8451" marT="8451"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795,0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817,4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837,4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844,7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830,9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a:t>
                      </a:r>
                    </a:p>
                  </a:txBody>
                  <a:tcPr marL="8451" marR="8451" marT="8451"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809,3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812,8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841,1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860,0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803,2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-6,60%</a:t>
                      </a:r>
                    </a:p>
                  </a:txBody>
                  <a:tcPr marL="8451" marR="8451" marT="8451"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831,5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799,3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804,3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839,0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803,2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-4,27%</a:t>
                      </a:r>
                    </a:p>
                  </a:txBody>
                  <a:tcPr marL="8451" marR="8451" marT="8451"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638,1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655,3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651,2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669,0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666,1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-0,43%</a:t>
                      </a:r>
                    </a:p>
                  </a:txBody>
                  <a:tcPr marL="8451" marR="8451" marT="8451"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dirty="0">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760,5</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745,9</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757,0</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774,5</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763,1</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2,31%</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0,81%</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-1,47%</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7" name="CasellaDiTesto 6"/>
          <p:cNvSpPr txBox="1"/>
          <p:nvPr/>
        </p:nvSpPr>
        <p:spPr>
          <a:xfrm>
            <a:off x="1809720" y="571480"/>
            <a:ext cx="5572164" cy="369332"/>
          </a:xfrm>
          <a:prstGeom prst="rect">
            <a:avLst/>
          </a:prstGeom>
          <a:noFill/>
        </p:spPr>
        <p:txBody>
          <a:bodyPr wrap="square" rtlCol="0">
            <a:spAutoFit/>
          </a:bodyPr>
          <a:lstStyle/>
          <a:p>
            <a:r>
              <a:rPr lang="it-IT" dirty="0" smtClean="0"/>
              <a:t>Tab.1 </a:t>
            </a:r>
            <a:r>
              <a:rPr lang="it-IT" dirty="0"/>
              <a:t>– Entrate correnti pro-capite - Regione e Province</a:t>
            </a:r>
          </a:p>
        </p:txBody>
      </p:sp>
      <p:sp>
        <p:nvSpPr>
          <p:cNvPr id="5" name="Rettangolo 4"/>
          <p:cNvSpPr/>
          <p:nvPr/>
        </p:nvSpPr>
        <p:spPr>
          <a:xfrm>
            <a:off x="1809720" y="5715017"/>
            <a:ext cx="5357850" cy="276999"/>
          </a:xfrm>
          <a:prstGeom prst="rect">
            <a:avLst/>
          </a:prstGeom>
        </p:spPr>
        <p:txBody>
          <a:bodyPr wrap="square">
            <a:spAutoFit/>
          </a:bodyPr>
          <a:lstStyle/>
          <a:p>
            <a:r>
              <a:rPr lang="it-IT" sz="1200" dirty="0"/>
              <a:t>Fonte: Elaborazioni su dati Ministero dell’Interno. </a:t>
            </a:r>
          </a:p>
        </p:txBody>
      </p:sp>
    </p:spTree>
    <p:extLst>
      <p:ext uri="{BB962C8B-B14F-4D97-AF65-F5344CB8AC3E}">
        <p14:creationId xmlns="" xmlns:p14="http://schemas.microsoft.com/office/powerpoint/2010/main" val="312487123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15013"/>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741238">
                  <a:extLst>
                    <a:ext uri="{9D8B030D-6E8A-4147-A177-3AD203B41FA5}">
                      <a16:colId xmlns="" xmlns:a16="http://schemas.microsoft.com/office/drawing/2014/main" val="20005"/>
                    </a:ext>
                  </a:extLst>
                </a:gridCol>
                <a:gridCol w="868248">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5">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1.020,2</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1.080,8</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1.066,9</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1.166,4</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1.099,2</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1,70%</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3,03%</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-5,76%</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875,0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896,5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883,8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915,9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862,3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-5,85%</a:t>
                      </a:r>
                    </a:p>
                  </a:txBody>
                  <a:tcPr marL="8451" marR="8451" marT="8451"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731,1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732,9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735,5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777,0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739,6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-4,81%</a:t>
                      </a:r>
                    </a:p>
                  </a:txBody>
                  <a:tcPr marL="8451" marR="8451" marT="8451"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700,8</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694,2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703,8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730,8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685,5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-6,20%</a:t>
                      </a:r>
                    </a:p>
                  </a:txBody>
                  <a:tcPr marL="8451" marR="8451" marT="8451"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727,2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716,8</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732,6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762,4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721,8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-5,33%</a:t>
                      </a:r>
                    </a:p>
                  </a:txBody>
                  <a:tcPr marL="8451" marR="8451" marT="8451"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803,4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799,3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813,6</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829,8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802,4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-3,30%</a:t>
                      </a:r>
                    </a:p>
                  </a:txBody>
                  <a:tcPr marL="8451" marR="8451" marT="8451"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1.409,5</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1.530,8</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1.979,3</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1.817,3</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1.719,7</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12,34%</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-13,12%</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-5,37%</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1.194,9</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1.182,1</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1.184,6</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1.255,7</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1.165,3</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-1,42%</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-1,63%</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-7,20%</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1.154,1</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1.160,0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1.163,4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1.108,2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1.130,9</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-2,51%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8451" marR="8451" marT="8451"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1.019,4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1.019,9</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1.038,4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982,2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938,9</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-7,94%</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-9,58%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-4,41%</a:t>
                      </a:r>
                    </a:p>
                  </a:txBody>
                  <a:tcPr marL="8451" marR="8451" marT="8451"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1.691,9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1.924,1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2.729,3</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2.413,0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2.265,3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17,73%</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-17,00%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-6,12%</a:t>
                      </a:r>
                    </a:p>
                  </a:txBody>
                  <a:tcPr marL="8451" marR="8451" marT="8451"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1.181,4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1.181,7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1.231,2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1.164,7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1.113,8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-4,37%</a:t>
                      </a:r>
                    </a:p>
                  </a:txBody>
                  <a:tcPr marL="8451" marR="8451" marT="8451"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1.383,4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1.382,3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1.544,0</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1.593,4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1.439,0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4,10%</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-6,80%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-9,69%</a:t>
                      </a:r>
                    </a:p>
                  </a:txBody>
                  <a:tcPr marL="8451" marR="8451" marT="8451"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1.157,7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1.216,7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1.386,4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1.327,2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1.207,0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-12,94%</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-9,06%</a:t>
                      </a:r>
                    </a:p>
                  </a:txBody>
                  <a:tcPr marL="8451" marR="8451" marT="8451"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983,5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1.020,4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1.119,1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1.024,0</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1.091,4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6,58%</a:t>
                      </a:r>
                    </a:p>
                  </a:txBody>
                  <a:tcPr marL="8451" marR="8451" marT="8451"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1.226,6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1.215,4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1.278,3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1.236,8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1.209,0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-2,25%</a:t>
                      </a:r>
                    </a:p>
                  </a:txBody>
                  <a:tcPr marL="8451" marR="8451" marT="8451"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1.157,7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1.216,7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1.386,4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1.327,2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1.207,0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-12,94%</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-9,06%</a:t>
                      </a:r>
                    </a:p>
                  </a:txBody>
                  <a:tcPr marL="8451" marR="8451" marT="8451"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1.019,4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1.019,9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1.038,4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982,2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938,9</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-7,94%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-9,58%</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-4,41%</a:t>
                      </a:r>
                    </a:p>
                  </a:txBody>
                  <a:tcPr marL="8451" marR="8451" marT="8451"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1.194,9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1.182,1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1.184,6</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1.255,7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1.165,3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-1,63%</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-7,20%</a:t>
                      </a:r>
                    </a:p>
                  </a:txBody>
                  <a:tcPr marL="8451" marR="8451" marT="8451"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1.191,0</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1.141,5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1.184,8</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1.148,2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1.190,7</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4,31%</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0,50%</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3,70%</a:t>
                      </a:r>
                    </a:p>
                  </a:txBody>
                  <a:tcPr marL="8451" marR="8451" marT="8451"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1.072,4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1.078,4</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1.067,1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1.019,2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8451" marR="8451" marT="8451" marB="0" anchor="ctr">
                    <a:lnL>
                      <a:noFill/>
                    </a:lnL>
                    <a:lnR>
                      <a:noFill/>
                    </a:lnR>
                    <a:lnT>
                      <a:noFill/>
                    </a:lnT>
                    <a:lnB>
                      <a:noFill/>
                    </a:lnB>
                  </a:tcPr>
                </a:tc>
                <a:tc>
                  <a:txBody>
                    <a:bodyPr/>
                    <a:lstStyle/>
                    <a:p>
                      <a:pPr algn="ctr" fontAlgn="ctr"/>
                      <a:r>
                        <a:rPr lang="it-IT" sz="1400" b="0" i="0" u="none" strike="noStrike" dirty="0" err="1">
                          <a:solidFill>
                            <a:srgbClr val="000000"/>
                          </a:solidFill>
                          <a:latin typeface="Calibri"/>
                        </a:rPr>
                        <a:t>n.d.</a:t>
                      </a:r>
                      <a:endParaRPr lang="it-IT" sz="1400" b="0" i="0" u="none" strike="noStrike" dirty="0">
                        <a:solidFill>
                          <a:srgbClr val="000000"/>
                        </a:solidFill>
                        <a:latin typeface="Calibri"/>
                      </a:endParaRPr>
                    </a:p>
                  </a:txBody>
                  <a:tcPr marL="8451" marR="8451" marT="8451"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dirty="0">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1.122,3</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1.121,9</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1.136,1</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1.095,5</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1.132,2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0,92%</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-0,34%</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3,35%</a:t>
                      </a:r>
                    </a:p>
                  </a:txBody>
                  <a:tcPr marL="8451" marR="8451" marT="8451"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6" name="CasellaDiTesto 5"/>
          <p:cNvSpPr txBox="1"/>
          <p:nvPr/>
        </p:nvSpPr>
        <p:spPr>
          <a:xfrm>
            <a:off x="1809720" y="571480"/>
            <a:ext cx="7715304" cy="369332"/>
          </a:xfrm>
          <a:prstGeom prst="rect">
            <a:avLst/>
          </a:prstGeom>
          <a:noFill/>
        </p:spPr>
        <p:txBody>
          <a:bodyPr wrap="square" rtlCol="0">
            <a:spAutoFit/>
          </a:bodyPr>
          <a:lstStyle/>
          <a:p>
            <a:r>
              <a:rPr lang="it-IT" dirty="0"/>
              <a:t>Tab.2 – Entrate correnti pro-capite – Classi per abitanti e comuni capoluogo</a:t>
            </a:r>
          </a:p>
        </p:txBody>
      </p:sp>
    </p:spTree>
    <p:extLst>
      <p:ext uri="{BB962C8B-B14F-4D97-AF65-F5344CB8AC3E}">
        <p14:creationId xmlns="" xmlns:p14="http://schemas.microsoft.com/office/powerpoint/2010/main" val="23113841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8.067,7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8.197,9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9.297,2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9.186,0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8.973,2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9,46%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568,1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558,4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561,1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575,4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554,8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-0,65%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-7,31%</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3.400,5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3.565,9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4.583,9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4.272,9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-3,26%</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-4,87%</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-3,65%</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-5,76%</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-3,06%</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602,6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590,2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599,1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620,1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620,4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0,03%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000792" cy="369332"/>
          </a:xfrm>
          <a:prstGeom prst="rect">
            <a:avLst/>
          </a:prstGeom>
          <a:noFill/>
        </p:spPr>
        <p:txBody>
          <a:bodyPr wrap="square" rtlCol="0">
            <a:spAutoFit/>
          </a:bodyPr>
          <a:lstStyle/>
          <a:p>
            <a:r>
              <a:rPr lang="it-IT" dirty="0"/>
              <a:t>Tab.3 – Entrate correnti valori assoluti - Regione e Province</a:t>
            </a:r>
          </a:p>
        </p:txBody>
      </p:sp>
    </p:spTree>
    <p:extLst>
      <p:ext uri="{BB962C8B-B14F-4D97-AF65-F5344CB8AC3E}">
        <p14:creationId xmlns="" xmlns:p14="http://schemas.microsoft.com/office/powerpoint/2010/main" val="55972151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501125" cy="5315013"/>
        </p:xfrm>
        <a:graphic>
          <a:graphicData uri="http://schemas.openxmlformats.org/drawingml/2006/table">
            <a:tbl>
              <a:tblPr/>
              <a:tblGrid>
                <a:gridCol w="2104670">
                  <a:extLst>
                    <a:ext uri="{9D8B030D-6E8A-4147-A177-3AD203B41FA5}">
                      <a16:colId xmlns="" xmlns:a16="http://schemas.microsoft.com/office/drawing/2014/main" val="20000"/>
                    </a:ext>
                  </a:extLst>
                </a:gridCol>
                <a:gridCol w="753909">
                  <a:extLst>
                    <a:ext uri="{9D8B030D-6E8A-4147-A177-3AD203B41FA5}">
                      <a16:colId xmlns="" xmlns:a16="http://schemas.microsoft.com/office/drawing/2014/main" val="20001"/>
                    </a:ext>
                  </a:extLst>
                </a:gridCol>
                <a:gridCol w="753909">
                  <a:extLst>
                    <a:ext uri="{9D8B030D-6E8A-4147-A177-3AD203B41FA5}">
                      <a16:colId xmlns="" xmlns:a16="http://schemas.microsoft.com/office/drawing/2014/main" val="20002"/>
                    </a:ext>
                  </a:extLst>
                </a:gridCol>
                <a:gridCol w="753909">
                  <a:extLst>
                    <a:ext uri="{9D8B030D-6E8A-4147-A177-3AD203B41FA5}">
                      <a16:colId xmlns="" xmlns:a16="http://schemas.microsoft.com/office/drawing/2014/main" val="20003"/>
                    </a:ext>
                  </a:extLst>
                </a:gridCol>
                <a:gridCol w="753909">
                  <a:extLst>
                    <a:ext uri="{9D8B030D-6E8A-4147-A177-3AD203B41FA5}">
                      <a16:colId xmlns="" xmlns:a16="http://schemas.microsoft.com/office/drawing/2014/main" val="20004"/>
                    </a:ext>
                  </a:extLst>
                </a:gridCol>
                <a:gridCol w="753909">
                  <a:extLst>
                    <a:ext uri="{9D8B030D-6E8A-4147-A177-3AD203B41FA5}">
                      <a16:colId xmlns="" xmlns:a16="http://schemas.microsoft.com/office/drawing/2014/main" val="20005"/>
                    </a:ext>
                  </a:extLst>
                </a:gridCol>
                <a:gridCol w="883090">
                  <a:extLst>
                    <a:ext uri="{9D8B030D-6E8A-4147-A177-3AD203B41FA5}">
                      <a16:colId xmlns="" xmlns:a16="http://schemas.microsoft.com/office/drawing/2014/main" val="20006"/>
                    </a:ext>
                  </a:extLst>
                </a:gridCol>
                <a:gridCol w="886561">
                  <a:extLst>
                    <a:ext uri="{9D8B030D-6E8A-4147-A177-3AD203B41FA5}">
                      <a16:colId xmlns="" xmlns:a16="http://schemas.microsoft.com/office/drawing/2014/main" val="20007"/>
                    </a:ext>
                  </a:extLst>
                </a:gridCol>
                <a:gridCol w="857259">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143,1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149,6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147,6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161,3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151,4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2,56%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-6,18%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629,8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644,6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635,3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661,7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631,4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-0,62%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-4,58%</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634,8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638,7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641,3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683,2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649,3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1,66%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-4,97%</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1.099,5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1.089,1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1.104,7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1.155,6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1.095,6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0,60%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-0,82%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-5,19%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966,3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949,1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970,4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1.019,9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972,3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2,44%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0,19%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-4,66%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1.131,1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1.110,8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1.129,9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1.165,9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1.154,7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3,95%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-0,96%</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3.463,2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3.615,9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4.668,1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4.338,3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4.318,5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19,43%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-7,49%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-0,46%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97,7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94,3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94,1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99,6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94,2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-0,11%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0,16%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-5,42%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97,9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95,2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95,5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92,5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95,8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0,63%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0,24%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3,59%</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-6,89%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-8,51%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-2,84%</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2.212,2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2.390,0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3.384,8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3.045,5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3.059,7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28,02%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-9,60%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0,47%</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139,4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136,3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142,0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134,0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132,5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-2,76%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-6,69%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-1,10%</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265,1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262,5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291,9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300,4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283,0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7,82%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-3,05%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-5,78%</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82,4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83,1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94,8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90,7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87,2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4,91%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-8,03%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-3,87%</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71,1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71,0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78,0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73,9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78,2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10,13%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0,30%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5,86%</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59,3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56,7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59,5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58,4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58,9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3,95%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-0,95%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0,91%</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82,4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83,1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94,8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90,7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87,2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4,91%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-8,03%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-3,87%</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-6,89%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-8,51%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-2,84%</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97,7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94,3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94,1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99,6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94,2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-0,11%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0,16%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-5,42%</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56,9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53,3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55,3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54,2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57,3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7,55%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3,69%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5,71%</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47,2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46,7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46,1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44,3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136,4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134,5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136,3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131,9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138,5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3,03%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1,68%</a:t>
                      </a:r>
                    </a:p>
                  </a:txBody>
                  <a:tcPr marL="9525" marR="9525" marT="9525" marB="0" anchor="ctr">
                    <a:lnL>
                      <a:noFill/>
                    </a:lnL>
                    <a:lnR>
                      <a:noFill/>
                    </a:lnR>
                    <a:lnT>
                      <a:noFill/>
                    </a:lnT>
                    <a:lnB>
                      <a:noFill/>
                    </a:lnB>
                  </a:tcPr>
                </a:tc>
                <a:tc>
                  <a:txBody>
                    <a:bodyPr/>
                    <a:lstStyle/>
                    <a:p>
                      <a:pPr algn="ctr" fontAlgn="ctr"/>
                      <a:r>
                        <a:rPr lang="it-IT" sz="1200" b="0" i="0" u="none" strike="noStrike" dirty="0">
                          <a:solidFill>
                            <a:srgbClr val="000000"/>
                          </a:solidFill>
                          <a:latin typeface="Calibri"/>
                        </a:rPr>
                        <a:t>5,00%</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7715304" cy="369332"/>
          </a:xfrm>
          <a:prstGeom prst="rect">
            <a:avLst/>
          </a:prstGeom>
          <a:noFill/>
        </p:spPr>
        <p:txBody>
          <a:bodyPr wrap="square" rtlCol="0">
            <a:spAutoFit/>
          </a:bodyPr>
          <a:lstStyle/>
          <a:p>
            <a:r>
              <a:rPr lang="it-IT" dirty="0"/>
              <a:t>Tab.4 – Entrate correnti valori assoluti – Classi per abitanti e comuni capoluogo</a:t>
            </a:r>
          </a:p>
        </p:txBody>
      </p:sp>
    </p:spTree>
    <p:extLst>
      <p:ext uri="{BB962C8B-B14F-4D97-AF65-F5344CB8AC3E}">
        <p14:creationId xmlns="" xmlns:p14="http://schemas.microsoft.com/office/powerpoint/2010/main" val="3840615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58,6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61,2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73,6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80,2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85,0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38,9%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69,0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67,3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79,2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85,8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27,5%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40,8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69,3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70,7</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55,5</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57,8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51,4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65,0</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82,8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55,5</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72,1</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85,1</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59,9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67,8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68,2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78,8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85,3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92,2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8,1%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929486" cy="369332"/>
          </a:xfrm>
          <a:prstGeom prst="rect">
            <a:avLst/>
          </a:prstGeom>
          <a:noFill/>
        </p:spPr>
        <p:txBody>
          <a:bodyPr wrap="square" rtlCol="0">
            <a:spAutoFit/>
          </a:bodyPr>
          <a:lstStyle/>
          <a:p>
            <a:r>
              <a:rPr lang="it-IT" dirty="0"/>
              <a:t>Tab.5 – Addizionale comunale all’IRPEF pro capite - Regione e Province</a:t>
            </a:r>
          </a:p>
        </p:txBody>
      </p:sp>
    </p:spTree>
    <p:extLst>
      <p:ext uri="{BB962C8B-B14F-4D97-AF65-F5344CB8AC3E}">
        <p14:creationId xmlns="" xmlns:p14="http://schemas.microsoft.com/office/powerpoint/2010/main" val="253530592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42,9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31,2%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14,5%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64,5</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79,7</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77,7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80,6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94,3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99,5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107,0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32,8%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121,1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129,4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30,8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108,9%</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125,2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57,5</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100,5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131,7</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130,8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125,4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71,6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104,7</a:t>
                      </a:r>
                    </a:p>
                  </a:txBody>
                  <a:tcPr marL="9525" marR="9525" marT="9525" marB="0" anchor="ctr">
                    <a:lnL>
                      <a:noFill/>
                    </a:lnL>
                    <a:lnR>
                      <a:noFill/>
                    </a:lnR>
                    <a:lnT>
                      <a:noFill/>
                    </a:lnT>
                    <a:lnB>
                      <a:noFill/>
                    </a:lnB>
                  </a:tcPr>
                </a:tc>
                <a:tc>
                  <a:txBody>
                    <a:bodyPr/>
                    <a:lstStyle/>
                    <a:p>
                      <a:pPr algn="ctr" fontAlgn="ctr"/>
                      <a:r>
                        <a:rPr lang="it-IT" sz="1400" b="0" i="0" u="none" strike="noStrike" dirty="0" err="1" smtClean="0">
                          <a:solidFill>
                            <a:srgbClr val="000000"/>
                          </a:solidFill>
                          <a:latin typeface="Calibri"/>
                        </a:rPr>
                        <a:t>n.d.</a:t>
                      </a:r>
                      <a:endParaRPr lang="it-IT" sz="1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89,8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118,4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31,8%</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6" name="CasellaDiTesto 5"/>
          <p:cNvSpPr txBox="1"/>
          <p:nvPr/>
        </p:nvSpPr>
        <p:spPr>
          <a:xfrm>
            <a:off x="1809720" y="571480"/>
            <a:ext cx="8643998" cy="369332"/>
          </a:xfrm>
          <a:prstGeom prst="rect">
            <a:avLst/>
          </a:prstGeom>
          <a:noFill/>
        </p:spPr>
        <p:txBody>
          <a:bodyPr wrap="square" rtlCol="0">
            <a:spAutoFit/>
          </a:bodyPr>
          <a:lstStyle/>
          <a:p>
            <a:r>
              <a:rPr lang="it-IT" dirty="0"/>
              <a:t>Tab.6 – Addizionale comunale all’IRPEF pro capite – Classi per abitanti e comuni capoluogo</a:t>
            </a:r>
          </a:p>
        </p:txBody>
      </p:sp>
    </p:spTree>
    <p:extLst>
      <p:ext uri="{BB962C8B-B14F-4D97-AF65-F5344CB8AC3E}">
        <p14:creationId xmlns="" xmlns:p14="http://schemas.microsoft.com/office/powerpoint/2010/main" val="362120614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343,6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355,4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427,7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470,0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504,8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48,4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56,0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67,2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38,9%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9,8%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929486" cy="369332"/>
          </a:xfrm>
          <a:prstGeom prst="rect">
            <a:avLst/>
          </a:prstGeom>
          <a:noFill/>
        </p:spPr>
        <p:txBody>
          <a:bodyPr wrap="square" rtlCol="0">
            <a:spAutoFit/>
          </a:bodyPr>
          <a:lstStyle/>
          <a:p>
            <a:r>
              <a:rPr lang="it-IT" dirty="0"/>
              <a:t>Tab.7 – Addizionale comunale all’IRPEF val. assoluti - Regione e Province</a:t>
            </a:r>
          </a:p>
        </p:txBody>
      </p:sp>
    </p:spTree>
    <p:extLst>
      <p:ext uri="{BB962C8B-B14F-4D97-AF65-F5344CB8AC3E}">
        <p14:creationId xmlns="" xmlns:p14="http://schemas.microsoft.com/office/powerpoint/2010/main" val="369840244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551009"/>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Se l’avanzo sarà </a:t>
            </a:r>
            <a:r>
              <a:rPr lang="it-IT" dirty="0">
                <a:solidFill>
                  <a:schemeClr val="bg1"/>
                </a:solidFill>
              </a:rPr>
              <a:t>utilizzato </a:t>
            </a:r>
            <a:r>
              <a:rPr lang="it-IT" dirty="0" smtClean="0">
                <a:solidFill>
                  <a:schemeClr val="bg1"/>
                </a:solidFill>
              </a:rPr>
              <a:t>nel </a:t>
            </a:r>
            <a:r>
              <a:rPr lang="it-IT" dirty="0">
                <a:solidFill>
                  <a:schemeClr val="bg1"/>
                </a:solidFill>
              </a:rPr>
              <a:t>2016 si otterrà uno squilibrio perché aumenterà solo la parte di spesa. L’unicità di questa occasione dovrebbe spingere i comuni con avanzi di amministrazione a far partire il più possibile i bandi per opere pluriennali entro il 31/12/2015. </a:t>
            </a:r>
            <a:endParaRPr lang="it-IT" sz="1600" b="0" i="0" u="none" strike="noStrike" kern="1200" spc="0" baseline="0" dirty="0">
              <a:ln>
                <a:noFill/>
              </a:ln>
              <a:solidFill>
                <a:schemeClr val="bg1"/>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313993" y="1548401"/>
            <a:ext cx="9642240" cy="459903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a:t>Contabilmente, nel 2015 non si avranno problemi di rispetto del Patto dato che non vi saranno pagamenti, mentre nel 2016 saranno a disposizione nel Fondo Pluriennale Vincolato le risorse dell’avanzo che andranno a coprire gli stati di avanzamento lavori, dato che il saldo sarà solo di competenza e non di cassa</a:t>
            </a:r>
            <a:r>
              <a:rPr lang="it-IT" sz="2400" dirty="0" smtClean="0"/>
              <a:t>.</a:t>
            </a:r>
          </a:p>
          <a:p>
            <a:endParaRPr lang="it-IT" sz="2400" dirty="0"/>
          </a:p>
          <a:p>
            <a:r>
              <a:rPr lang="it-IT" sz="2400" dirty="0" smtClean="0"/>
              <a:t>Il ruolo della negoziazione sociale: </a:t>
            </a:r>
          </a:p>
          <a:p>
            <a:r>
              <a:rPr lang="it-IT" sz="2400" dirty="0" smtClean="0"/>
              <a:t>- sollecitare i comuni a utilizzare l’avanzo nel 2015</a:t>
            </a:r>
          </a:p>
          <a:p>
            <a:r>
              <a:rPr lang="it-IT" sz="2400" dirty="0" smtClean="0"/>
              <a:t>- l’avanzo di amministrazione dei comuni è troppo cospicuo per essere impegnato nei giorni finali del 2015</a:t>
            </a:r>
          </a:p>
          <a:p>
            <a:pPr marL="342900" indent="-342900">
              <a:buFontTx/>
              <a:buChar char="-"/>
            </a:pPr>
            <a:r>
              <a:rPr lang="it-IT" sz="2400" dirty="0" smtClean="0"/>
              <a:t>quali soluzioni adottare?</a:t>
            </a:r>
          </a:p>
          <a:p>
            <a:pPr marL="342900" indent="-342900">
              <a:buFontTx/>
              <a:buChar char="-"/>
            </a:pPr>
            <a:r>
              <a:rPr lang="it-IT" sz="2400" dirty="0" smtClean="0"/>
              <a:t>Come inquadrare il recupero dell’evasione fiscale?</a:t>
            </a:r>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L’uso dell’avanzo di amministrazione/1</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18158938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69,9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70,3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87,4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37,6%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111,8%</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33,9%</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dirty="0">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17,1%</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643998" cy="369332"/>
          </a:xfrm>
          <a:prstGeom prst="rect">
            <a:avLst/>
          </a:prstGeom>
          <a:noFill/>
        </p:spPr>
        <p:txBody>
          <a:bodyPr wrap="square" rtlCol="0">
            <a:spAutoFit/>
          </a:bodyPr>
          <a:lstStyle/>
          <a:p>
            <a:r>
              <a:rPr lang="it-IT" dirty="0"/>
              <a:t>Tab.8 – Addizionale comunale all’IRPEF val. </a:t>
            </a:r>
            <a:r>
              <a:rPr lang="it-IT" dirty="0" err="1"/>
              <a:t>assol</a:t>
            </a:r>
            <a:r>
              <a:rPr lang="it-IT" dirty="0"/>
              <a:t>. – Classi per abitanti e comuni capoluogo</a:t>
            </a:r>
          </a:p>
        </p:txBody>
      </p:sp>
    </p:spTree>
    <p:extLst>
      <p:ext uri="{BB962C8B-B14F-4D97-AF65-F5344CB8AC3E}">
        <p14:creationId xmlns="" xmlns:p14="http://schemas.microsoft.com/office/powerpoint/2010/main" val="39299083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185,1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187,5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305,1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239,4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208,1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156,8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218,6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-16,8%</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161,0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183,9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164,7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5572164" cy="369332"/>
          </a:xfrm>
          <a:prstGeom prst="rect">
            <a:avLst/>
          </a:prstGeom>
          <a:noFill/>
        </p:spPr>
        <p:txBody>
          <a:bodyPr wrap="square" rtlCol="0">
            <a:spAutoFit/>
          </a:bodyPr>
          <a:lstStyle/>
          <a:p>
            <a:r>
              <a:rPr lang="it-IT" dirty="0"/>
              <a:t>Tab.9 – </a:t>
            </a:r>
            <a:r>
              <a:rPr lang="it-IT" dirty="0" err="1"/>
              <a:t>Imu</a:t>
            </a:r>
            <a:r>
              <a:rPr lang="it-IT" dirty="0"/>
              <a:t>/ici pro-capite - Regione e Province</a:t>
            </a:r>
          </a:p>
        </p:txBody>
      </p:sp>
    </p:spTree>
    <p:extLst>
      <p:ext uri="{BB962C8B-B14F-4D97-AF65-F5344CB8AC3E}">
        <p14:creationId xmlns="" xmlns:p14="http://schemas.microsoft.com/office/powerpoint/2010/main" val="41554193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236,3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260,8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303,8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223,2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471,2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367,5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326,2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47,3%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-30,8%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307,6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199,8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155,3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-35,0%</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10,7%</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643998" cy="369332"/>
          </a:xfrm>
          <a:prstGeom prst="rect">
            <a:avLst/>
          </a:prstGeom>
          <a:noFill/>
        </p:spPr>
        <p:txBody>
          <a:bodyPr wrap="square" rtlCol="0">
            <a:spAutoFit/>
          </a:bodyPr>
          <a:lstStyle/>
          <a:p>
            <a:r>
              <a:rPr lang="it-IT" dirty="0"/>
              <a:t>Tab.10 – </a:t>
            </a:r>
            <a:r>
              <a:rPr lang="it-IT" dirty="0" err="1"/>
              <a:t>Imu</a:t>
            </a:r>
            <a:r>
              <a:rPr lang="it-IT" dirty="0"/>
              <a:t>/Ici pro capite – Classi per abitanti e comuni capoluogo</a:t>
            </a:r>
          </a:p>
        </p:txBody>
      </p:sp>
    </p:spTree>
    <p:extLst>
      <p:ext uri="{BB962C8B-B14F-4D97-AF65-F5344CB8AC3E}">
        <p14:creationId xmlns="" xmlns:p14="http://schemas.microsoft.com/office/powerpoint/2010/main" val="32918700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1.467,8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1.466,0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2.383,9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1.889,2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1.680,3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145,1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-19,7%</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118,8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120,6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139,4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-33,9%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-9,1%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5572164" cy="369332"/>
          </a:xfrm>
          <a:prstGeom prst="rect">
            <a:avLst/>
          </a:prstGeom>
          <a:noFill/>
        </p:spPr>
        <p:txBody>
          <a:bodyPr wrap="square" rtlCol="0">
            <a:spAutoFit/>
          </a:bodyPr>
          <a:lstStyle/>
          <a:p>
            <a:r>
              <a:rPr lang="it-IT" dirty="0"/>
              <a:t>Tab.11 – </a:t>
            </a:r>
            <a:r>
              <a:rPr lang="it-IT" dirty="0" err="1"/>
              <a:t>Imu</a:t>
            </a:r>
            <a:r>
              <a:rPr lang="it-IT" dirty="0"/>
              <a:t>/Ici valori assoluti - Regione e Province</a:t>
            </a:r>
          </a:p>
        </p:txBody>
      </p:sp>
    </p:spTree>
    <p:extLst>
      <p:ext uri="{BB962C8B-B14F-4D97-AF65-F5344CB8AC3E}">
        <p14:creationId xmlns="" xmlns:p14="http://schemas.microsoft.com/office/powerpoint/2010/main" val="4262695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37,6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530,3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506,3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1.075,4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849,0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792,6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56,5%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23,7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-33,8%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-33,8%</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24,6%</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dirty="0">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12,5%</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643998" cy="369332"/>
          </a:xfrm>
          <a:prstGeom prst="rect">
            <a:avLst/>
          </a:prstGeom>
          <a:noFill/>
        </p:spPr>
        <p:txBody>
          <a:bodyPr wrap="square" rtlCol="0">
            <a:spAutoFit/>
          </a:bodyPr>
          <a:lstStyle/>
          <a:p>
            <a:r>
              <a:rPr lang="it-IT" dirty="0"/>
              <a:t>Tab.12 – </a:t>
            </a:r>
            <a:r>
              <a:rPr lang="it-IT" dirty="0" err="1"/>
              <a:t>Imu</a:t>
            </a:r>
            <a:r>
              <a:rPr lang="it-IT" dirty="0"/>
              <a:t>/Ici valori assoluti – Classi per abitanti e comuni capoluogo</a:t>
            </a:r>
          </a:p>
        </p:txBody>
      </p:sp>
    </p:spTree>
    <p:extLst>
      <p:ext uri="{BB962C8B-B14F-4D97-AF65-F5344CB8AC3E}">
        <p14:creationId xmlns="" xmlns:p14="http://schemas.microsoft.com/office/powerpoint/2010/main" val="65172200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913,5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937,5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943,6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977,2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923,1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754,9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748,3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746,5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760,7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713,6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736,2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710,9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701,7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718,8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691,5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-3,8%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5572164" cy="369332"/>
          </a:xfrm>
          <a:prstGeom prst="rect">
            <a:avLst/>
          </a:prstGeom>
          <a:noFill/>
        </p:spPr>
        <p:txBody>
          <a:bodyPr wrap="square" rtlCol="0">
            <a:spAutoFit/>
          </a:bodyPr>
          <a:lstStyle/>
          <a:p>
            <a:r>
              <a:rPr lang="it-IT" dirty="0"/>
              <a:t>Tab.13 – Spese correnti pro capite - Regione e Province</a:t>
            </a:r>
          </a:p>
        </p:txBody>
      </p:sp>
    </p:spTree>
    <p:extLst>
      <p:ext uri="{BB962C8B-B14F-4D97-AF65-F5344CB8AC3E}">
        <p14:creationId xmlns="" xmlns:p14="http://schemas.microsoft.com/office/powerpoint/2010/main" val="300303432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922,4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935,0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934,7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1.026,3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929,2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-0,6%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1.401,3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1.514,9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1.550,8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1.595,9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1.516,8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1.159,8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1.194,8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1.162,9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1.271,8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1.181,4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1.722,5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4,7%</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643998" cy="369332"/>
          </a:xfrm>
          <a:prstGeom prst="rect">
            <a:avLst/>
          </a:prstGeom>
          <a:noFill/>
        </p:spPr>
        <p:txBody>
          <a:bodyPr wrap="square" rtlCol="0">
            <a:spAutoFit/>
          </a:bodyPr>
          <a:lstStyle/>
          <a:p>
            <a:r>
              <a:rPr lang="it-IT" dirty="0"/>
              <a:t>Tab.14 – Spese correnti pro capite – Classi per abitanti e comuni capoluogo</a:t>
            </a:r>
          </a:p>
        </p:txBody>
      </p:sp>
    </p:spTree>
    <p:extLst>
      <p:ext uri="{BB962C8B-B14F-4D97-AF65-F5344CB8AC3E}">
        <p14:creationId xmlns="" xmlns:p14="http://schemas.microsoft.com/office/powerpoint/2010/main" val="33652244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7.755,5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7.849,3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7.897,3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8.257,3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7.976,9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540,0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542,9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516,5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3.380,8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3.798,7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3.737,4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dirty="0">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583,4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562,5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555,3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575,6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562,2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5" name="CasellaDiTesto 4"/>
          <p:cNvSpPr txBox="1"/>
          <p:nvPr/>
        </p:nvSpPr>
        <p:spPr>
          <a:xfrm>
            <a:off x="1809720" y="571480"/>
            <a:ext cx="5857916" cy="369332"/>
          </a:xfrm>
          <a:prstGeom prst="rect">
            <a:avLst/>
          </a:prstGeom>
          <a:noFill/>
        </p:spPr>
        <p:txBody>
          <a:bodyPr wrap="square" rtlCol="0">
            <a:spAutoFit/>
          </a:bodyPr>
          <a:lstStyle/>
          <a:p>
            <a:r>
              <a:rPr lang="it-IT" dirty="0"/>
              <a:t>Tab.15 – Spese correnti valori assoluti - Regione e Province</a:t>
            </a:r>
          </a:p>
        </p:txBody>
      </p:sp>
    </p:spTree>
    <p:extLst>
      <p:ext uri="{BB962C8B-B14F-4D97-AF65-F5344CB8AC3E}">
        <p14:creationId xmlns="" xmlns:p14="http://schemas.microsoft.com/office/powerpoint/2010/main" val="3560743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129,4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129,3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127,9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3.443,3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3.578,3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3.657,6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3.809,9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3.809,2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2.252,1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6,4%</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643998" cy="369332"/>
          </a:xfrm>
          <a:prstGeom prst="rect">
            <a:avLst/>
          </a:prstGeom>
          <a:noFill/>
        </p:spPr>
        <p:txBody>
          <a:bodyPr wrap="square" rtlCol="0">
            <a:spAutoFit/>
          </a:bodyPr>
          <a:lstStyle/>
          <a:p>
            <a:r>
              <a:rPr lang="it-IT" dirty="0"/>
              <a:t>Tab.16 – Spese correnti valori assoluti – Classi per abitanti e comuni capoluogo</a:t>
            </a:r>
          </a:p>
        </p:txBody>
      </p:sp>
    </p:spTree>
    <p:extLst>
      <p:ext uri="{BB962C8B-B14F-4D97-AF65-F5344CB8AC3E}">
        <p14:creationId xmlns="" xmlns:p14="http://schemas.microsoft.com/office/powerpoint/2010/main" val="42214067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169,2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162,5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161,9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159,0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169,2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162,5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134,6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129,7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125,6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134,6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129,7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128,1</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109,0</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228,1</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128,4</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127,3</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131,8</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145,2</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137,9</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87,9</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167,1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160,6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151,7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167,1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160,6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152,3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357982" cy="369332"/>
          </a:xfrm>
          <a:prstGeom prst="rect">
            <a:avLst/>
          </a:prstGeom>
          <a:noFill/>
        </p:spPr>
        <p:txBody>
          <a:bodyPr wrap="square" rtlCol="0">
            <a:spAutoFit/>
          </a:bodyPr>
          <a:lstStyle/>
          <a:p>
            <a:r>
              <a:rPr lang="it-IT" dirty="0"/>
              <a:t>Tab.17 – Spese per il sociale pro capite - Regione e Province</a:t>
            </a:r>
          </a:p>
        </p:txBody>
      </p:sp>
    </p:spTree>
    <p:extLst>
      <p:ext uri="{BB962C8B-B14F-4D97-AF65-F5344CB8AC3E}">
        <p14:creationId xmlns="" xmlns:p14="http://schemas.microsoft.com/office/powerpoint/2010/main" val="8804913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566249"/>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 </a:t>
            </a:r>
          </a:p>
          <a:p>
            <a:endParaRPr lang="it-IT" sz="1600" b="0" i="0" u="none" strike="noStrike" kern="1200" spc="0" baseline="0" dirty="0" smtClean="0">
              <a:ln>
                <a:noFill/>
              </a:ln>
              <a:solidFill>
                <a:schemeClr val="bg1"/>
              </a:solidFill>
              <a:latin typeface="Calibri" pitchFamily="18"/>
              <a:ea typeface="Microsoft YaHei" pitchFamily="2"/>
              <a:cs typeface="Lucida Sans" pitchFamily="2"/>
            </a:endParaRPr>
          </a:p>
          <a:p>
            <a:r>
              <a:rPr lang="it-IT" sz="1600" b="0" i="0" u="none" strike="noStrike" kern="1200" spc="0" baseline="0" dirty="0" smtClean="0">
                <a:ln>
                  <a:noFill/>
                </a:ln>
                <a:solidFill>
                  <a:schemeClr val="bg1"/>
                </a:solidFill>
                <a:latin typeface="Calibri" pitchFamily="18"/>
                <a:ea typeface="Microsoft YaHei" pitchFamily="2"/>
                <a:cs typeface="Lucida Sans" pitchFamily="2"/>
              </a:rPr>
              <a:t>L’edilizia scolastica e i piani di ristrutturazione degli edifici adibiti</a:t>
            </a:r>
            <a:r>
              <a:rPr lang="it-IT" sz="1600" b="0" i="0" u="none" strike="noStrike" kern="1200" spc="0" dirty="0" smtClean="0">
                <a:ln>
                  <a:noFill/>
                </a:ln>
                <a:solidFill>
                  <a:schemeClr val="bg1"/>
                </a:solidFill>
                <a:latin typeface="Calibri" pitchFamily="18"/>
                <a:ea typeface="Microsoft YaHei" pitchFamily="2"/>
                <a:cs typeface="Lucida Sans" pitchFamily="2"/>
              </a:rPr>
              <a:t> a scuola come materia di negoziazione sociale</a:t>
            </a:r>
          </a:p>
          <a:p>
            <a:endParaRPr lang="it-IT" sz="1600" dirty="0" smtClean="0"/>
          </a:p>
          <a:p>
            <a:r>
              <a:rPr lang="it-IT" sz="1600" dirty="0" smtClean="0">
                <a:solidFill>
                  <a:schemeClr val="bg1"/>
                </a:solidFill>
              </a:rPr>
              <a:t>L’applicazione </a:t>
            </a:r>
            <a:r>
              <a:rPr lang="it-IT" sz="1600" dirty="0">
                <a:solidFill>
                  <a:schemeClr val="bg1"/>
                </a:solidFill>
              </a:rPr>
              <a:t>della misura è subordinata al riconoscimento in sede europea all’Italia dei margini di flessibilità correlati all’emergenza immigrazione. </a:t>
            </a:r>
          </a:p>
          <a:p>
            <a:endParaRPr lang="it-IT" sz="1600" b="0" i="0" u="none" strike="noStrike" kern="1200" spc="0" baseline="0" dirty="0">
              <a:ln>
                <a:noFill/>
              </a:ln>
              <a:solidFill>
                <a:schemeClr val="bg1"/>
              </a:solidFill>
              <a:latin typeface="Calibri" pitchFamily="18"/>
              <a:ea typeface="Microsoft YaHei" pitchFamily="2"/>
              <a:cs typeface="Lucida Sans" pitchFamily="2"/>
            </a:endParaRPr>
          </a:p>
          <a:p>
            <a:endParaRPr lang="it-IT" sz="1600" b="0" i="0" u="none" strike="noStrike" kern="1200" spc="0" baseline="0" dirty="0">
              <a:ln>
                <a:noFill/>
              </a:ln>
              <a:solidFill>
                <a:schemeClr val="bg1"/>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313993" y="1548401"/>
            <a:ext cx="9642240" cy="422335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smtClean="0"/>
              <a:t>Per </a:t>
            </a:r>
            <a:r>
              <a:rPr lang="it-IT" sz="2400" dirty="0"/>
              <a:t>incentivare la manutenzione e il rinnovo degli immobili adibiti a scuola, per l’anno 2016 </a:t>
            </a:r>
            <a:r>
              <a:rPr lang="it-IT" sz="2400" dirty="0" smtClean="0"/>
              <a:t>è </a:t>
            </a:r>
            <a:r>
              <a:rPr lang="it-IT" sz="2400" dirty="0"/>
              <a:t>prevista l’esclusione dal saldo non negativo suddetto delle spese sostenute dagli enti locali per interventi di edilizia scolastica effettuati a valere sull’avanzo di amministrazione e su risorse rivenienti dal ricorso al debito. L’esclusione opererà nel limite massimo di 500 milioni di euro. Gli spazi finanziari saranno attribuiti privilegiando gli interventi di edilizia scolastica per gli </a:t>
            </a:r>
            <a:r>
              <a:rPr lang="it-IT" sz="2400" dirty="0" smtClean="0"/>
              <a:t>iniziative avviate </a:t>
            </a:r>
            <a:r>
              <a:rPr lang="it-IT" sz="2400" dirty="0"/>
              <a:t>a seguito del D.L. </a:t>
            </a:r>
            <a:r>
              <a:rPr lang="it-IT" sz="2400" dirty="0" smtClean="0"/>
              <a:t>66/2014, poi quelle </a:t>
            </a:r>
            <a:r>
              <a:rPr lang="it-IT" sz="2400" dirty="0"/>
              <a:t>operate su risorse acquisite mediante la contrazione di mutuo e, infine, quelle sostenute con risorse proprie. </a:t>
            </a:r>
            <a:r>
              <a:rPr lang="it-IT" sz="2400" dirty="0" smtClean="0"/>
              <a:t>Se la </a:t>
            </a:r>
            <a:r>
              <a:rPr lang="it-IT" sz="2400" dirty="0"/>
              <a:t>richiesta complessiva risulterà superiore agli spazi finanziari disponibili, </a:t>
            </a:r>
            <a:r>
              <a:rPr lang="it-IT" sz="2400" dirty="0" smtClean="0"/>
              <a:t>questi </a:t>
            </a:r>
            <a:r>
              <a:rPr lang="it-IT" sz="2400" dirty="0"/>
              <a:t>saranno attribuiti in misura proporzionale alle singole </a:t>
            </a:r>
            <a:r>
              <a:rPr lang="it-IT" sz="2400" dirty="0" smtClean="0"/>
              <a:t>richieste. </a:t>
            </a:r>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L’edilizia scolastica</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40354031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56,9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56,9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83,1</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93,3</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116,8</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163,1</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257,4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257,4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195,4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195,4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242,4</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114,9</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313,1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221,7</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196,0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202,4</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209,4</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196,0</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114,9</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187,7</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307,9</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269,5</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dirty="0">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233,1</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233,0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240,7</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232,9</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4" name="CasellaDiTesto 3"/>
          <p:cNvSpPr txBox="1"/>
          <p:nvPr/>
        </p:nvSpPr>
        <p:spPr>
          <a:xfrm>
            <a:off x="1809720" y="571480"/>
            <a:ext cx="8643998" cy="369332"/>
          </a:xfrm>
          <a:prstGeom prst="rect">
            <a:avLst/>
          </a:prstGeom>
          <a:noFill/>
        </p:spPr>
        <p:txBody>
          <a:bodyPr wrap="square" rtlCol="0">
            <a:spAutoFit/>
          </a:bodyPr>
          <a:lstStyle/>
          <a:p>
            <a:r>
              <a:rPr lang="it-IT" dirty="0"/>
              <a:t>Tab.18 – Spese per il sociale pro capite – Classi per abitanti e comuni capoluogo</a:t>
            </a:r>
          </a:p>
        </p:txBody>
      </p:sp>
    </p:spTree>
    <p:extLst>
      <p:ext uri="{BB962C8B-B14F-4D97-AF65-F5344CB8AC3E}">
        <p14:creationId xmlns="" xmlns:p14="http://schemas.microsoft.com/office/powerpoint/2010/main" val="6254183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1.421,5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1.417,4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1.361,5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1.369,2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1.375,3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98,8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95,7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132,4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127,1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125,5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3,4%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429420" cy="369332"/>
          </a:xfrm>
          <a:prstGeom prst="rect">
            <a:avLst/>
          </a:prstGeom>
          <a:noFill/>
        </p:spPr>
        <p:txBody>
          <a:bodyPr wrap="square" rtlCol="0">
            <a:spAutoFit/>
          </a:bodyPr>
          <a:lstStyle/>
          <a:p>
            <a:r>
              <a:rPr lang="it-IT" dirty="0"/>
              <a:t>Tab.19 – Spese per il sociale valori assoluti - Regione e Province</a:t>
            </a:r>
          </a:p>
        </p:txBody>
      </p:sp>
    </p:spTree>
    <p:extLst>
      <p:ext uri="{BB962C8B-B14F-4D97-AF65-F5344CB8AC3E}">
        <p14:creationId xmlns="" xmlns:p14="http://schemas.microsoft.com/office/powerpoint/2010/main" val="102468322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56,9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58,9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56,9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83,1</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93,3</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116,8</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163,1</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257,4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257,4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1,6%</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Tab.20 – Spese per il sociale valori assoluti – Classi per abitanti e comuni capoluogo</a:t>
            </a:r>
          </a:p>
        </p:txBody>
      </p:sp>
    </p:spTree>
    <p:extLst>
      <p:ext uri="{BB962C8B-B14F-4D97-AF65-F5344CB8AC3E}">
        <p14:creationId xmlns="" xmlns:p14="http://schemas.microsoft.com/office/powerpoint/2010/main" val="15407416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8072494" cy="369332"/>
          </a:xfrm>
          <a:prstGeom prst="rect">
            <a:avLst/>
          </a:prstGeom>
          <a:noFill/>
        </p:spPr>
        <p:txBody>
          <a:bodyPr wrap="square" rtlCol="0">
            <a:spAutoFit/>
          </a:bodyPr>
          <a:lstStyle/>
          <a:p>
            <a:r>
              <a:rPr lang="it-IT" dirty="0"/>
              <a:t>Tab.21 – Spese per il sociale incidenza % - Regione e Province</a:t>
            </a:r>
          </a:p>
        </p:txBody>
      </p:sp>
    </p:spTree>
    <p:extLst>
      <p:ext uri="{BB962C8B-B14F-4D97-AF65-F5344CB8AC3E}">
        <p14:creationId xmlns="" xmlns:p14="http://schemas.microsoft.com/office/powerpoint/2010/main" val="903179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 %</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-4,3%</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Tab.22 – Spese per il sociale incidenza % – Classi per abitanti e comuni capoluogo</a:t>
            </a:r>
          </a:p>
        </p:txBody>
      </p:sp>
    </p:spTree>
    <p:extLst>
      <p:ext uri="{BB962C8B-B14F-4D97-AF65-F5344CB8AC3E}">
        <p14:creationId xmlns="" xmlns:p14="http://schemas.microsoft.com/office/powerpoint/2010/main" val="4878788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99,7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106,7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108,8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112,4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105,8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dirty="0">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87,0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88,4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88,5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929486" cy="369332"/>
          </a:xfrm>
          <a:prstGeom prst="rect">
            <a:avLst/>
          </a:prstGeom>
          <a:noFill/>
        </p:spPr>
        <p:txBody>
          <a:bodyPr wrap="square" rtlCol="0">
            <a:spAutoFit/>
          </a:bodyPr>
          <a:lstStyle/>
          <a:p>
            <a:r>
              <a:rPr lang="it-IT" dirty="0"/>
              <a:t>Tab.23 – Spese per l’istruzione pro capite - Regione e Province</a:t>
            </a:r>
          </a:p>
        </p:txBody>
      </p:sp>
    </p:spTree>
    <p:extLst>
      <p:ext uri="{BB962C8B-B14F-4D97-AF65-F5344CB8AC3E}">
        <p14:creationId xmlns="" xmlns:p14="http://schemas.microsoft.com/office/powerpoint/2010/main" val="36941289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85,8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137,0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164,7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179,4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164,3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149,1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157,9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158,6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dirty="0">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-6,0%</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Tab.24 – Spese per l’istruzione pro capite – Classi per abitanti e comuni capoluogo</a:t>
            </a:r>
          </a:p>
        </p:txBody>
      </p:sp>
    </p:spTree>
    <p:extLst>
      <p:ext uri="{BB962C8B-B14F-4D97-AF65-F5344CB8AC3E}">
        <p14:creationId xmlns="" xmlns:p14="http://schemas.microsoft.com/office/powerpoint/2010/main" val="2633587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846,9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893,6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910,8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950,2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914,4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0,4%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59,4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59,1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68,9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70,8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67,1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-5,2%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786610" cy="369332"/>
          </a:xfrm>
          <a:prstGeom prst="rect">
            <a:avLst/>
          </a:prstGeom>
          <a:noFill/>
        </p:spPr>
        <p:txBody>
          <a:bodyPr wrap="square" rtlCol="0">
            <a:spAutoFit/>
          </a:bodyPr>
          <a:lstStyle/>
          <a:p>
            <a:r>
              <a:rPr lang="it-IT" dirty="0"/>
              <a:t>Tab.25 – Spese per l’istruzione valori assoluti- Regione e Province</a:t>
            </a:r>
          </a:p>
        </p:txBody>
      </p:sp>
    </p:spTree>
    <p:extLst>
      <p:ext uri="{BB962C8B-B14F-4D97-AF65-F5344CB8AC3E}">
        <p14:creationId xmlns="" xmlns:p14="http://schemas.microsoft.com/office/powerpoint/2010/main" val="28346683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336,5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381,6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388,3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428,4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412,6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dirty="0">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-4,4%</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358246" cy="369332"/>
          </a:xfrm>
          <a:prstGeom prst="rect">
            <a:avLst/>
          </a:prstGeom>
          <a:noFill/>
        </p:spPr>
        <p:txBody>
          <a:bodyPr wrap="square" rtlCol="0">
            <a:spAutoFit/>
          </a:bodyPr>
          <a:lstStyle/>
          <a:p>
            <a:r>
              <a:rPr lang="it-IT" dirty="0"/>
              <a:t>Tab.26 – Spese per l’istruzione valori assoluti- Classi per abitanti e comuni capoluogo</a:t>
            </a:r>
          </a:p>
        </p:txBody>
      </p:sp>
    </p:spTree>
    <p:extLst>
      <p:ext uri="{BB962C8B-B14F-4D97-AF65-F5344CB8AC3E}">
        <p14:creationId xmlns="" xmlns:p14="http://schemas.microsoft.com/office/powerpoint/2010/main" val="7121340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-4,3%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4" name="CasellaDiTesto 3"/>
          <p:cNvSpPr txBox="1"/>
          <p:nvPr/>
        </p:nvSpPr>
        <p:spPr>
          <a:xfrm>
            <a:off x="1809720" y="571480"/>
            <a:ext cx="6786610" cy="369332"/>
          </a:xfrm>
          <a:prstGeom prst="rect">
            <a:avLst/>
          </a:prstGeom>
          <a:noFill/>
        </p:spPr>
        <p:txBody>
          <a:bodyPr wrap="square" rtlCol="0">
            <a:spAutoFit/>
          </a:bodyPr>
          <a:lstStyle/>
          <a:p>
            <a:r>
              <a:rPr lang="it-IT" dirty="0"/>
              <a:t>Tab.27 – Spese per lo sport pro capite - Regione e Province</a:t>
            </a:r>
          </a:p>
        </p:txBody>
      </p:sp>
    </p:spTree>
    <p:extLst>
      <p:ext uri="{BB962C8B-B14F-4D97-AF65-F5344CB8AC3E}">
        <p14:creationId xmlns="" xmlns:p14="http://schemas.microsoft.com/office/powerpoint/2010/main" val="26301402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551009"/>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 </a:t>
            </a:r>
          </a:p>
          <a:p>
            <a:r>
              <a:rPr lang="it-IT" sz="1600" b="0" i="0" u="none" strike="noStrike" kern="1200" spc="0" baseline="0" dirty="0" smtClean="0">
                <a:ln>
                  <a:noFill/>
                </a:ln>
                <a:solidFill>
                  <a:schemeClr val="bg1"/>
                </a:solidFill>
                <a:latin typeface="Calibri" pitchFamily="18"/>
                <a:ea typeface="Microsoft YaHei" pitchFamily="2"/>
                <a:cs typeface="Lucida Sans" pitchFamily="2"/>
              </a:rPr>
              <a:t>Da rivedere le regole del Patto di Stabilità cd. Orizzontale</a:t>
            </a:r>
          </a:p>
          <a:p>
            <a:endParaRPr lang="it-IT" sz="1600" dirty="0">
              <a:solidFill>
                <a:schemeClr val="bg1"/>
              </a:solidFill>
              <a:latin typeface="Calibri" pitchFamily="18"/>
              <a:ea typeface="Microsoft YaHei" pitchFamily="2"/>
              <a:cs typeface="Lucida Sans" pitchFamily="2"/>
            </a:endParaRPr>
          </a:p>
          <a:p>
            <a:r>
              <a:rPr lang="it-IT" sz="1600" dirty="0" smtClean="0">
                <a:solidFill>
                  <a:schemeClr val="bg1"/>
                </a:solidFill>
                <a:latin typeface="Calibri" pitchFamily="18"/>
                <a:ea typeface="Microsoft YaHei" pitchFamily="2"/>
                <a:cs typeface="Lucida Sans" pitchFamily="2"/>
              </a:rPr>
              <a:t>I comuni dovranno calibrare meglio la</a:t>
            </a:r>
            <a:endParaRPr lang="it-IT" sz="1600" b="0" i="0" u="none" strike="noStrike" kern="1200" spc="0" baseline="0" dirty="0">
              <a:ln>
                <a:noFill/>
              </a:ln>
              <a:solidFill>
                <a:schemeClr val="bg1"/>
              </a:solidFill>
              <a:latin typeface="Calibri" pitchFamily="18"/>
              <a:ea typeface="Microsoft YaHei" pitchFamily="2"/>
              <a:cs typeface="Lucida Sans" pitchFamily="2"/>
            </a:endParaRPr>
          </a:p>
          <a:p>
            <a:r>
              <a:rPr lang="it-IT" sz="1600" b="0" i="0" u="none" strike="noStrike" kern="1200" spc="0" baseline="0" dirty="0" smtClean="0">
                <a:ln>
                  <a:noFill/>
                </a:ln>
                <a:solidFill>
                  <a:schemeClr val="bg1"/>
                </a:solidFill>
                <a:latin typeface="Calibri" pitchFamily="18"/>
                <a:ea typeface="Microsoft YaHei" pitchFamily="2"/>
                <a:cs typeface="Lucida Sans" pitchFamily="2"/>
              </a:rPr>
              <a:t>Programmazione delle opere pubbliche</a:t>
            </a:r>
          </a:p>
          <a:p>
            <a:endParaRPr lang="it-IT" sz="1600" dirty="0" smtClean="0"/>
          </a:p>
          <a:p>
            <a:r>
              <a:rPr lang="it-IT" sz="1600" dirty="0" smtClean="0">
                <a:solidFill>
                  <a:schemeClr val="bg1"/>
                </a:solidFill>
              </a:rPr>
              <a:t>Nel patto orizzontale,  la </a:t>
            </a:r>
            <a:r>
              <a:rPr lang="it-IT" sz="1600" dirty="0">
                <a:solidFill>
                  <a:schemeClr val="bg1"/>
                </a:solidFill>
              </a:rPr>
              <a:t>somma dei maggiori spazi finanziari concessi e attribuiti deve risultare, per ogni anno di riferimento, pari a zero.</a:t>
            </a:r>
            <a:endParaRPr lang="it-IT" sz="1600" b="0" i="0" u="none" strike="noStrike" kern="1200" spc="0" baseline="0" dirty="0">
              <a:ln>
                <a:noFill/>
              </a:ln>
              <a:solidFill>
                <a:schemeClr val="bg1"/>
              </a:solidFill>
              <a:latin typeface="Calibri" pitchFamily="18"/>
              <a:ea typeface="Microsoft YaHei" pitchFamily="2"/>
              <a:cs typeface="Lucida Sans" pitchFamily="2"/>
            </a:endParaRP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313993" y="1548401"/>
            <a:ext cx="9642240" cy="53503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smtClean="0"/>
              <a:t>Prevista l’introduzione </a:t>
            </a:r>
            <a:r>
              <a:rPr lang="it-IT" sz="2400" dirty="0"/>
              <a:t>di misure di flessibilità alla regola del pareggio di bilancio in ambito regionale (c.d. patto di solidarietà fra enti territoriali). </a:t>
            </a:r>
            <a:endParaRPr lang="it-IT" sz="2400" dirty="0" smtClean="0"/>
          </a:p>
          <a:p>
            <a:r>
              <a:rPr lang="it-IT" sz="2400" dirty="0" smtClean="0"/>
              <a:t>Tale </a:t>
            </a:r>
            <a:r>
              <a:rPr lang="it-IT" sz="2400" dirty="0"/>
              <a:t>flessibilità </a:t>
            </a:r>
            <a:r>
              <a:rPr lang="it-IT" sz="2400" dirty="0" smtClean="0"/>
              <a:t>consentirà </a:t>
            </a:r>
            <a:r>
              <a:rPr lang="it-IT" sz="2400" dirty="0"/>
              <a:t>alle regioni di poter autorizzare gli enti locali del proprio territorio a peggiorare il nuovo saldo di competenza al fine di permettere un aumento degli impegni di spesa esclusivamente in conto capitale, purché sia garantito l’obiettivo complessivo a livello regionale mediante un contestuale miglioramento, di pari importo, del saldo dei restanti enti locali della regione e della regione stessa.</a:t>
            </a:r>
          </a:p>
          <a:p>
            <a:r>
              <a:rPr lang="it-IT" sz="2400" dirty="0"/>
              <a:t>Agli enti locali che cederanno spazi finanziari sarà riconosciuta, nel biennio successivo, una modifica migliorativa del saldo di competenza, commisurata al valore degli spazi finanziari ceduti, fermo restando l’obiettivo complessivo a livello regionale</a:t>
            </a:r>
            <a:r>
              <a:rPr lang="it-IT" sz="2400" dirty="0" smtClean="0"/>
              <a:t>.</a:t>
            </a:r>
          </a:p>
          <a:p>
            <a:r>
              <a:rPr lang="it-IT" sz="2400" dirty="0" smtClean="0"/>
              <a:t> </a:t>
            </a:r>
            <a:r>
              <a:rPr lang="it-IT" sz="2400" dirty="0"/>
              <a:t>Agli enti locali che otterranno spazi finanziari, nel biennio successivo, saranno </a:t>
            </a:r>
            <a:r>
              <a:rPr lang="it-IT" sz="2400" dirty="0" smtClean="0"/>
              <a:t>invece attribuiti </a:t>
            </a:r>
            <a:r>
              <a:rPr lang="it-IT" sz="2400" dirty="0"/>
              <a:t>saldi obiettivo </a:t>
            </a:r>
            <a:r>
              <a:rPr lang="it-IT" sz="2400" dirty="0" smtClean="0"/>
              <a:t>peggiorati. </a:t>
            </a:r>
            <a:endParaRPr lang="it-IT" sz="2400" dirty="0"/>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Le misure di flessibilità e</a:t>
            </a:r>
            <a:r>
              <a:rPr lang="it-IT" sz="2800" b="1" i="0" u="none" strike="noStrike" kern="1200" spc="0" dirty="0" smtClean="0">
                <a:ln>
                  <a:noFill/>
                </a:ln>
                <a:solidFill>
                  <a:srgbClr val="000000"/>
                </a:solidFill>
                <a:latin typeface="Calibri" pitchFamily="34"/>
                <a:ea typeface="Microsoft YaHei" pitchFamily="2"/>
                <a:cs typeface="Lucida Sans" pitchFamily="2"/>
              </a:rPr>
              <a:t> il patto di solidarietà</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27845842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-12,7%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-13,8%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15,8%</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358246" cy="369332"/>
          </a:xfrm>
          <a:prstGeom prst="rect">
            <a:avLst/>
          </a:prstGeom>
          <a:noFill/>
        </p:spPr>
        <p:txBody>
          <a:bodyPr wrap="square" rtlCol="0">
            <a:spAutoFit/>
          </a:bodyPr>
          <a:lstStyle/>
          <a:p>
            <a:r>
              <a:rPr lang="it-IT" dirty="0"/>
              <a:t>Tab.28 – Spese per lo sport pro capite - Classi per abitanti e comuni capoluogo</a:t>
            </a:r>
          </a:p>
        </p:txBody>
      </p:sp>
    </p:spTree>
    <p:extLst>
      <p:ext uri="{BB962C8B-B14F-4D97-AF65-F5344CB8AC3E}">
        <p14:creationId xmlns="" xmlns:p14="http://schemas.microsoft.com/office/powerpoint/2010/main" val="38553980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118,3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115,3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117,8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111,4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107,4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-3,2%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4" name="CasellaDiTesto 3"/>
          <p:cNvSpPr txBox="1"/>
          <p:nvPr/>
        </p:nvSpPr>
        <p:spPr>
          <a:xfrm>
            <a:off x="1809720" y="571480"/>
            <a:ext cx="6786610" cy="369332"/>
          </a:xfrm>
          <a:prstGeom prst="rect">
            <a:avLst/>
          </a:prstGeom>
          <a:noFill/>
        </p:spPr>
        <p:txBody>
          <a:bodyPr wrap="square" rtlCol="0">
            <a:spAutoFit/>
          </a:bodyPr>
          <a:lstStyle/>
          <a:p>
            <a:r>
              <a:rPr lang="it-IT" dirty="0"/>
              <a:t>Tab.29 – Spese per lo sport valori assoluti- Regione e Province</a:t>
            </a:r>
          </a:p>
        </p:txBody>
      </p:sp>
    </p:spTree>
    <p:extLst>
      <p:ext uri="{BB962C8B-B14F-4D97-AF65-F5344CB8AC3E}">
        <p14:creationId xmlns="" xmlns:p14="http://schemas.microsoft.com/office/powerpoint/2010/main" val="174030702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17,1%</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-4,4%</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6786610" cy="369332"/>
          </a:xfrm>
          <a:prstGeom prst="rect">
            <a:avLst/>
          </a:prstGeom>
          <a:noFill/>
        </p:spPr>
        <p:txBody>
          <a:bodyPr wrap="square" rtlCol="0">
            <a:spAutoFit/>
          </a:bodyPr>
          <a:lstStyle/>
          <a:p>
            <a:r>
              <a:rPr lang="it-IT" dirty="0"/>
              <a:t>Tab.30 – Spese per lo sport valori assoluti- Regione e Province</a:t>
            </a:r>
          </a:p>
        </p:txBody>
      </p:sp>
    </p:spTree>
    <p:extLst>
      <p:ext uri="{BB962C8B-B14F-4D97-AF65-F5344CB8AC3E}">
        <p14:creationId xmlns="" xmlns:p14="http://schemas.microsoft.com/office/powerpoint/2010/main" val="5619909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241,8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234,0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225,7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222,1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206,9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241,8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234,0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225,7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219,1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209,7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207,2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219,1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209,7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259,6</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280,9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240,8</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202,5</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214,3</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230,3</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232,1</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213,4</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196,0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196,0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188,3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786610" cy="369332"/>
          </a:xfrm>
          <a:prstGeom prst="rect">
            <a:avLst/>
          </a:prstGeom>
          <a:noFill/>
        </p:spPr>
        <p:txBody>
          <a:bodyPr wrap="square" rtlCol="0">
            <a:spAutoFit/>
          </a:bodyPr>
          <a:lstStyle/>
          <a:p>
            <a:r>
              <a:rPr lang="it-IT" dirty="0"/>
              <a:t>Tab.31 – Spese per l’amministrazione pro capite - Regione e Province</a:t>
            </a:r>
          </a:p>
        </p:txBody>
      </p:sp>
    </p:spTree>
    <p:extLst>
      <p:ext uri="{BB962C8B-B14F-4D97-AF65-F5344CB8AC3E}">
        <p14:creationId xmlns="" xmlns:p14="http://schemas.microsoft.com/office/powerpoint/2010/main" val="28740040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413,0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426,7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418,7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422,1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285,9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260,7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216,9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204,7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253,9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262,7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238,4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241,9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250,5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40,3%</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15,3%</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Tab.32 – Spese per l’amministrazione pro capite – Classi di abitanti e comuni capoluogo</a:t>
            </a:r>
          </a:p>
        </p:txBody>
      </p:sp>
    </p:spTree>
    <p:extLst>
      <p:ext uri="{BB962C8B-B14F-4D97-AF65-F5344CB8AC3E}">
        <p14:creationId xmlns="" xmlns:p14="http://schemas.microsoft.com/office/powerpoint/2010/main" val="299963966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09202">
                  <a:extLst>
                    <a:ext uri="{9D8B030D-6E8A-4147-A177-3AD203B41FA5}">
                      <a16:colId xmlns="" xmlns:a16="http://schemas.microsoft.com/office/drawing/2014/main" val="20005"/>
                    </a:ext>
                  </a:extLst>
                </a:gridCol>
                <a:gridCol w="928694">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2054,7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1960,8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1890,4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1878,0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1789,1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157,5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155,7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147,8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136,1</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615,4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563,8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179,2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172,0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-5,0%</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155,3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152,5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149,0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155,6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-0,7%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7215238" cy="369332"/>
          </a:xfrm>
          <a:prstGeom prst="rect">
            <a:avLst/>
          </a:prstGeom>
          <a:noFill/>
        </p:spPr>
        <p:txBody>
          <a:bodyPr wrap="square" rtlCol="0">
            <a:spAutoFit/>
          </a:bodyPr>
          <a:lstStyle/>
          <a:p>
            <a:r>
              <a:rPr lang="it-IT" dirty="0"/>
              <a:t>Tab.33 – Spese per l’amministrazione valori assoluti - Regione e Province</a:t>
            </a:r>
          </a:p>
        </p:txBody>
      </p:sp>
    </p:spTree>
    <p:extLst>
      <p:ext uri="{BB962C8B-B14F-4D97-AF65-F5344CB8AC3E}">
        <p14:creationId xmlns="" xmlns:p14="http://schemas.microsoft.com/office/powerpoint/2010/main" val="133239660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09721"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57,5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57,6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-7,1%</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702,6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615,7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575,6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517,9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513,9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46,4%</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17,1%</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Tab.34 – Spese per l’amministrazione val. assoluti – Classi di abitanti e comuni capoluogo</a:t>
            </a:r>
          </a:p>
        </p:txBody>
      </p:sp>
    </p:spTree>
    <p:extLst>
      <p:ext uri="{BB962C8B-B14F-4D97-AF65-F5344CB8AC3E}">
        <p14:creationId xmlns="" xmlns:p14="http://schemas.microsoft.com/office/powerpoint/2010/main" val="61516605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7358114" cy="369332"/>
          </a:xfrm>
          <a:prstGeom prst="rect">
            <a:avLst/>
          </a:prstGeom>
          <a:noFill/>
        </p:spPr>
        <p:txBody>
          <a:bodyPr wrap="square" rtlCol="0">
            <a:spAutoFit/>
          </a:bodyPr>
          <a:lstStyle/>
          <a:p>
            <a:r>
              <a:rPr lang="it-IT" dirty="0"/>
              <a:t>Tab.35 – Spese per l’amministrazione incidenza- Regione e Province</a:t>
            </a:r>
          </a:p>
        </p:txBody>
      </p:sp>
    </p:spTree>
    <p:extLst>
      <p:ext uri="{BB962C8B-B14F-4D97-AF65-F5344CB8AC3E}">
        <p14:creationId xmlns="" xmlns:p14="http://schemas.microsoft.com/office/powerpoint/2010/main" val="188170595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45,6%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39,5%</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 %</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10,1%</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Tab.36 – Spese per l’amministrazione incidenza- Classi di abitanti e comuni capoluogo</a:t>
            </a:r>
          </a:p>
        </p:txBody>
      </p:sp>
    </p:spTree>
    <p:extLst>
      <p:ext uri="{BB962C8B-B14F-4D97-AF65-F5344CB8AC3E}">
        <p14:creationId xmlns="" xmlns:p14="http://schemas.microsoft.com/office/powerpoint/2010/main" val="385252163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69,7%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90,2%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84,3%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89,2%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94,1%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87,3%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69,2%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92,7%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95,2%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93,2%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8072494" cy="369332"/>
          </a:xfrm>
          <a:prstGeom prst="rect">
            <a:avLst/>
          </a:prstGeom>
          <a:noFill/>
        </p:spPr>
        <p:txBody>
          <a:bodyPr wrap="square" rtlCol="0">
            <a:spAutoFit/>
          </a:bodyPr>
          <a:lstStyle/>
          <a:p>
            <a:r>
              <a:rPr lang="it-IT" dirty="0"/>
              <a:t>Tab.37 – Spese per l’autonomia finanziaria (%)- Regione e Province</a:t>
            </a:r>
          </a:p>
        </p:txBody>
      </p:sp>
    </p:spTree>
    <p:extLst>
      <p:ext uri="{BB962C8B-B14F-4D97-AF65-F5344CB8AC3E}">
        <p14:creationId xmlns="" xmlns:p14="http://schemas.microsoft.com/office/powerpoint/2010/main" val="21211064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p:nvPr/>
        </p:nvSpPr>
        <p:spPr>
          <a:xfrm>
            <a:off x="243000" y="1551009"/>
            <a:ext cx="2013119" cy="5069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C00000"/>
          </a:solidFill>
          <a:ln>
            <a:noFill/>
            <a:prstDash val="solid"/>
          </a:ln>
        </p:spPr>
        <p:txBody>
          <a:bodyPr vert="horz" wrap="square" lIns="90000" tIns="45000" rIns="90000" bIns="45000" anchor="t" anchorCtr="0" compatLnSpc="0">
            <a:noAutofit/>
          </a:bodyPr>
          <a:lstStyle/>
          <a:p>
            <a:r>
              <a:rPr lang="it-IT" dirty="0" smtClean="0">
                <a:solidFill>
                  <a:schemeClr val="bg1"/>
                </a:solidFill>
              </a:rPr>
              <a:t> </a:t>
            </a:r>
          </a:p>
          <a:p>
            <a:endParaRPr lang="it-IT" sz="1600" dirty="0" smtClean="0">
              <a:solidFill>
                <a:schemeClr val="bg1"/>
              </a:solidFill>
            </a:endParaRPr>
          </a:p>
          <a:p>
            <a:endParaRPr lang="it-IT" sz="1600" dirty="0">
              <a:solidFill>
                <a:schemeClr val="bg1"/>
              </a:solidFill>
            </a:endParaRPr>
          </a:p>
          <a:p>
            <a:endParaRPr lang="it-IT" sz="1600" dirty="0" smtClean="0">
              <a:solidFill>
                <a:schemeClr val="bg1"/>
              </a:solidFill>
            </a:endParaRPr>
          </a:p>
          <a:p>
            <a:r>
              <a:rPr lang="it-IT" sz="1600" dirty="0" smtClean="0">
                <a:solidFill>
                  <a:schemeClr val="bg1"/>
                </a:solidFill>
              </a:rPr>
              <a:t>Esenzione </a:t>
            </a:r>
            <a:r>
              <a:rPr lang="it-IT" sz="1600" dirty="0">
                <a:solidFill>
                  <a:schemeClr val="bg1"/>
                </a:solidFill>
              </a:rPr>
              <a:t>Terreni agricoli </a:t>
            </a:r>
            <a:endParaRPr lang="it-IT" sz="1600" dirty="0" smtClean="0">
              <a:solidFill>
                <a:schemeClr val="bg1"/>
              </a:solidFill>
            </a:endParaRPr>
          </a:p>
          <a:p>
            <a:endParaRPr lang="it-IT" sz="1600" dirty="0">
              <a:solidFill>
                <a:schemeClr val="bg1"/>
              </a:solidFill>
            </a:endParaRPr>
          </a:p>
          <a:p>
            <a:endParaRPr lang="it-IT" sz="1600" dirty="0" smtClean="0">
              <a:solidFill>
                <a:schemeClr val="bg1"/>
              </a:solidFill>
            </a:endParaRPr>
          </a:p>
          <a:p>
            <a:endParaRPr lang="it-IT" sz="1600" dirty="0">
              <a:solidFill>
                <a:schemeClr val="bg1"/>
              </a:solidFill>
            </a:endParaRPr>
          </a:p>
          <a:p>
            <a:r>
              <a:rPr lang="it-IT" sz="1600" dirty="0" smtClean="0">
                <a:solidFill>
                  <a:schemeClr val="bg1"/>
                </a:solidFill>
              </a:rPr>
              <a:t>Vengono </a:t>
            </a:r>
            <a:r>
              <a:rPr lang="it-IT" sz="1600" dirty="0">
                <a:solidFill>
                  <a:schemeClr val="bg1"/>
                </a:solidFill>
              </a:rPr>
              <a:t>ripristinati, ai fini dell’esenzione </a:t>
            </a:r>
            <a:r>
              <a:rPr lang="it-IT" sz="1600" dirty="0" err="1">
                <a:solidFill>
                  <a:schemeClr val="bg1"/>
                </a:solidFill>
              </a:rPr>
              <a:t>Imu</a:t>
            </a:r>
            <a:r>
              <a:rPr lang="it-IT" sz="1600" dirty="0">
                <a:solidFill>
                  <a:schemeClr val="bg1"/>
                </a:solidFill>
              </a:rPr>
              <a:t> dei terreni agricoli, criteri di calcolo previsti da vecchie normative. </a:t>
            </a:r>
          </a:p>
        </p:txBody>
      </p:sp>
      <p:sp>
        <p:nvSpPr>
          <p:cNvPr id="4" name="Segnaposto contenuto 3"/>
          <p:cNvSpPr/>
          <p:nvPr/>
        </p:nvSpPr>
        <p:spPr>
          <a:xfrm>
            <a:off x="2362320" y="1743839"/>
            <a:ext cx="6400440" cy="44193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Arial Unicode MS" pitchFamily="2"/>
              <a:cs typeface="Mangal" pitchFamily="2"/>
            </a:endParaRPr>
          </a:p>
        </p:txBody>
      </p:sp>
      <p:sp>
        <p:nvSpPr>
          <p:cNvPr id="5" name="Rettangolo 5"/>
          <p:cNvSpPr/>
          <p:nvPr/>
        </p:nvSpPr>
        <p:spPr>
          <a:xfrm>
            <a:off x="2313993" y="1548401"/>
            <a:ext cx="9642240" cy="572607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r>
              <a:rPr lang="it-IT" sz="2400" dirty="0"/>
              <a:t>IMU Abitazioni principali di lusso </a:t>
            </a:r>
            <a:endParaRPr lang="it-IT" sz="2400" dirty="0" smtClean="0"/>
          </a:p>
          <a:p>
            <a:r>
              <a:rPr lang="it-IT" sz="2400" b="1" dirty="0" smtClean="0"/>
              <a:t>L’aliquota </a:t>
            </a:r>
            <a:r>
              <a:rPr lang="it-IT" sz="2400" b="1" dirty="0"/>
              <a:t>IMU gravante unicamente sulle abitazioni principali di categoria A/1; A/8 e A/9 sarà stabilita nella misura ridotta del 4 per mille e sarà prevista una detrazione pari a 200 € annue.</a:t>
            </a:r>
          </a:p>
          <a:p>
            <a:r>
              <a:rPr lang="it-IT" sz="2400" dirty="0" smtClean="0"/>
              <a:t>Blocco </a:t>
            </a:r>
            <a:r>
              <a:rPr lang="it-IT" sz="2400" dirty="0"/>
              <a:t>aliquote </a:t>
            </a:r>
            <a:r>
              <a:rPr lang="it-IT" sz="2400" dirty="0" smtClean="0"/>
              <a:t>– Previsto il </a:t>
            </a:r>
            <a:r>
              <a:rPr lang="it-IT" sz="2400" dirty="0"/>
              <a:t>blocco a eventuali aumenti di aliquota IMU per l’anno 2016 rispetto a quelle deliberate fino al 31 luglio 2015.</a:t>
            </a:r>
          </a:p>
          <a:p>
            <a:r>
              <a:rPr lang="it-IT" sz="2400" dirty="0" smtClean="0"/>
              <a:t>A </a:t>
            </a:r>
            <a:r>
              <a:rPr lang="it-IT" sz="2400" dirty="0"/>
              <a:t>decorrere dall’anno 2016, l’IMU non sarà dovuta per i terreni agricoli:</a:t>
            </a:r>
          </a:p>
          <a:p>
            <a:r>
              <a:rPr lang="it-IT" sz="2400" dirty="0"/>
              <a:t>a</a:t>
            </a:r>
            <a:r>
              <a:rPr lang="it-IT" sz="2400" dirty="0" smtClean="0"/>
              <a:t>)   </a:t>
            </a:r>
            <a:r>
              <a:rPr lang="it-IT" sz="2400" dirty="0"/>
              <a:t>ricadenti in aree montane e di collina, secondo i criteri stabiliti dalla CM 9/1993; </a:t>
            </a:r>
          </a:p>
          <a:p>
            <a:pPr marL="342900" indent="-342900">
              <a:buAutoNum type="alphaLcParenR" startAt="2"/>
            </a:pPr>
            <a:r>
              <a:rPr lang="it-IT" sz="2400" dirty="0" smtClean="0"/>
              <a:t>posseduti </a:t>
            </a:r>
            <a:r>
              <a:rPr lang="it-IT" sz="2400" dirty="0"/>
              <a:t>e condotti dai coltivatori diretti e dagli imprenditori agricoli professionali iscritti alla previdenza agricola; </a:t>
            </a:r>
            <a:endParaRPr lang="it-IT" sz="2400" dirty="0" smtClean="0"/>
          </a:p>
          <a:p>
            <a:pPr marL="342900" indent="-342900">
              <a:buAutoNum type="alphaLcParenR" startAt="2"/>
            </a:pPr>
            <a:r>
              <a:rPr lang="it-IT" sz="2400" dirty="0" smtClean="0"/>
              <a:t>ubicati </a:t>
            </a:r>
            <a:r>
              <a:rPr lang="it-IT" sz="2400" dirty="0"/>
              <a:t>nei comuni delle isole minori </a:t>
            </a:r>
            <a:endParaRPr lang="it-IT" sz="2400" dirty="0" smtClean="0"/>
          </a:p>
          <a:p>
            <a:pPr marL="342900" indent="-342900">
              <a:buAutoNum type="alphaLcParenR" startAt="2"/>
            </a:pPr>
            <a:r>
              <a:rPr lang="it-IT" sz="2400" dirty="0" smtClean="0"/>
              <a:t>a </a:t>
            </a:r>
            <a:r>
              <a:rPr lang="it-IT" sz="2400" dirty="0"/>
              <a:t>immutabile destinazione agro-</a:t>
            </a:r>
            <a:r>
              <a:rPr lang="it-IT" sz="2400" dirty="0" err="1"/>
              <a:t>silvo</a:t>
            </a:r>
            <a:r>
              <a:rPr lang="it-IT" sz="2400" dirty="0"/>
              <a:t>-pastorale a proprietà collettiva </a:t>
            </a:r>
            <a:r>
              <a:rPr lang="it-IT" sz="2400" dirty="0" smtClean="0"/>
              <a:t>indivisibile.</a:t>
            </a:r>
            <a:endParaRPr lang="it-IT" sz="2400" dirty="0"/>
          </a:p>
          <a:p>
            <a:endParaRPr lang="it-IT" sz="2400" dirty="0" smtClean="0"/>
          </a:p>
        </p:txBody>
      </p:sp>
      <p:sp>
        <p:nvSpPr>
          <p:cNvPr id="6" name="Titolo 1"/>
          <p:cNvSpPr/>
          <p:nvPr/>
        </p:nvSpPr>
        <p:spPr>
          <a:xfrm>
            <a:off x="243000" y="337187"/>
            <a:ext cx="11537280" cy="8697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1" compatLnSpc="0">
            <a:noAutofit/>
          </a:bodyPr>
          <a:lstStyle/>
          <a:p>
            <a:pPr marL="0" marR="0" lvl="0" indent="0" algn="ctr" rtl="0" hangingPunct="1">
              <a:lnSpc>
                <a:spcPct val="90000"/>
              </a:lnSpc>
              <a:spcBef>
                <a:spcPts val="0"/>
              </a:spcBef>
              <a:spcAft>
                <a:spcPts val="0"/>
              </a:spcAft>
              <a:buNone/>
              <a:tabLst/>
            </a:pPr>
            <a:r>
              <a:rPr lang="it-IT" sz="2800" b="1" i="0" u="none" strike="noStrike" kern="1200" spc="0" baseline="0" dirty="0" smtClean="0">
                <a:ln>
                  <a:noFill/>
                </a:ln>
                <a:solidFill>
                  <a:srgbClr val="000000"/>
                </a:solidFill>
                <a:latin typeface="Calibri" pitchFamily="34"/>
                <a:ea typeface="Microsoft YaHei" pitchFamily="2"/>
                <a:cs typeface="Lucida Sans" pitchFamily="2"/>
              </a:rPr>
              <a:t>La tassazione immobiliare</a:t>
            </a:r>
            <a:endParaRPr lang="it-IT" sz="2800" b="1" i="0" u="none" strike="noStrike" kern="1200" spc="0" baseline="0" dirty="0">
              <a:ln>
                <a:noFill/>
              </a:ln>
              <a:solidFill>
                <a:srgbClr val="000000"/>
              </a:solidFill>
              <a:latin typeface="Calibri" pitchFamily="34"/>
              <a:ea typeface="Microsoft YaHei" pitchFamily="2"/>
              <a:cs typeface="Lucida Sans" pitchFamily="2"/>
            </a:endParaRPr>
          </a:p>
        </p:txBody>
      </p:sp>
    </p:spTree>
    <p:extLst>
      <p:ext uri="{BB962C8B-B14F-4D97-AF65-F5344CB8AC3E}">
        <p14:creationId xmlns="" xmlns:p14="http://schemas.microsoft.com/office/powerpoint/2010/main" val="34630766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45,6%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0,5%</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39,5%</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 %</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10,1%</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Tab.38 – Spese per l’autonomia finanziaria (%) – Classi di abitanti e comuni capoluogo</a:t>
            </a:r>
          </a:p>
        </p:txBody>
      </p:sp>
    </p:spTree>
    <p:extLst>
      <p:ext uri="{BB962C8B-B14F-4D97-AF65-F5344CB8AC3E}">
        <p14:creationId xmlns="" xmlns:p14="http://schemas.microsoft.com/office/powerpoint/2010/main" val="307589021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78,7%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78,6%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94,2%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86,5%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96,3%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16,5%</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dirty="0">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81,0%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87,3%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87,3%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94,5%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8,2%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858048" cy="369332"/>
          </a:xfrm>
          <a:prstGeom prst="rect">
            <a:avLst/>
          </a:prstGeom>
          <a:noFill/>
        </p:spPr>
        <p:txBody>
          <a:bodyPr wrap="square" rtlCol="0">
            <a:spAutoFit/>
          </a:bodyPr>
          <a:lstStyle/>
          <a:p>
            <a:r>
              <a:rPr lang="it-IT" dirty="0"/>
              <a:t>Tab.39  – Velocità riscossione </a:t>
            </a:r>
            <a:r>
              <a:rPr lang="it-IT" dirty="0" err="1"/>
              <a:t>imu</a:t>
            </a:r>
            <a:r>
              <a:rPr lang="it-IT" dirty="0"/>
              <a:t>/ici (%) - Regione e Province</a:t>
            </a:r>
          </a:p>
        </p:txBody>
      </p:sp>
    </p:spTree>
    <p:extLst>
      <p:ext uri="{BB962C8B-B14F-4D97-AF65-F5344CB8AC3E}">
        <p14:creationId xmlns="" xmlns:p14="http://schemas.microsoft.com/office/powerpoint/2010/main" val="14258938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79,3%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93,9%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18,4%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66,1%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67,0%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95,8%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98,7%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47,3%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97,2%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0,4%</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-1,9%</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072494" cy="369332"/>
          </a:xfrm>
          <a:prstGeom prst="rect">
            <a:avLst/>
          </a:prstGeom>
          <a:noFill/>
        </p:spPr>
        <p:txBody>
          <a:bodyPr wrap="square" rtlCol="0">
            <a:spAutoFit/>
          </a:bodyPr>
          <a:lstStyle/>
          <a:p>
            <a:r>
              <a:rPr lang="it-IT" dirty="0"/>
              <a:t>Tab.40  – Velocità riscossione </a:t>
            </a:r>
            <a:r>
              <a:rPr lang="it-IT" dirty="0" err="1"/>
              <a:t>imu</a:t>
            </a:r>
            <a:r>
              <a:rPr lang="it-IT" dirty="0"/>
              <a:t>/ici (%) – Classi di abitanti e comuni capoluogo</a:t>
            </a:r>
          </a:p>
        </p:txBody>
      </p:sp>
    </p:spTree>
    <p:extLst>
      <p:ext uri="{BB962C8B-B14F-4D97-AF65-F5344CB8AC3E}">
        <p14:creationId xmlns="" xmlns:p14="http://schemas.microsoft.com/office/powerpoint/2010/main" val="102530964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98,9%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99,2%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105,8%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112,5%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98,9%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99,9%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107,4%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8,9%</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97,8%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98,6%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99,2%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8,0%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6572296" cy="369332"/>
          </a:xfrm>
          <a:prstGeom prst="rect">
            <a:avLst/>
          </a:prstGeom>
          <a:noFill/>
        </p:spPr>
        <p:txBody>
          <a:bodyPr wrap="square" rtlCol="0">
            <a:spAutoFit/>
          </a:bodyPr>
          <a:lstStyle/>
          <a:p>
            <a:r>
              <a:rPr lang="it-IT" dirty="0"/>
              <a:t>Tab.41 – Equilibrio di parte corrente (%) - Regione e Province</a:t>
            </a:r>
          </a:p>
        </p:txBody>
      </p:sp>
    </p:spTree>
    <p:extLst>
      <p:ext uri="{BB962C8B-B14F-4D97-AF65-F5344CB8AC3E}">
        <p14:creationId xmlns="" xmlns:p14="http://schemas.microsoft.com/office/powerpoint/2010/main" val="399617463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104,8%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104,6%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dirty="0">
                          <a:solidFill>
                            <a:srgbClr val="000000"/>
                          </a:solidFill>
                          <a:latin typeface="Calibri"/>
                        </a:rPr>
                        <a:t>12,9%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7,4%</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7,5%</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97,0%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97,4%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109,6%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113,4%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98,4%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98,6%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9,1%</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6,6%</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 %</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dirty="0" err="1">
                          <a:solidFill>
                            <a:srgbClr val="000000"/>
                          </a:solidFill>
                          <a:latin typeface="Calibri"/>
                        </a:rPr>
                        <a:t>n.d.</a:t>
                      </a:r>
                      <a:endParaRPr lang="it-IT" sz="1400" b="0" i="0" u="none" strike="noStrike" dirty="0">
                        <a:solidFill>
                          <a:srgbClr val="000000"/>
                        </a:solidFill>
                        <a:latin typeface="Calibri"/>
                      </a:endParaRP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Tab.42 – Equilibrio di parte corrente (%) – Classi di abitanti e comuni capoluogo</a:t>
            </a:r>
          </a:p>
        </p:txBody>
      </p:sp>
    </p:spTree>
    <p:extLst>
      <p:ext uri="{BB962C8B-B14F-4D97-AF65-F5344CB8AC3E}">
        <p14:creationId xmlns="" xmlns:p14="http://schemas.microsoft.com/office/powerpoint/2010/main" val="60082054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29,1%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-28,3%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33,0%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-11,4%</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-23,6%</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-19,3%</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-18,1%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4" name="CasellaDiTesto 3"/>
          <p:cNvSpPr txBox="1"/>
          <p:nvPr/>
        </p:nvSpPr>
        <p:spPr>
          <a:xfrm>
            <a:off x="1809720" y="571480"/>
            <a:ext cx="6643734" cy="369332"/>
          </a:xfrm>
          <a:prstGeom prst="rect">
            <a:avLst/>
          </a:prstGeom>
          <a:noFill/>
        </p:spPr>
        <p:txBody>
          <a:bodyPr wrap="square" rtlCol="0">
            <a:spAutoFit/>
          </a:bodyPr>
          <a:lstStyle/>
          <a:p>
            <a:r>
              <a:rPr lang="it-IT" dirty="0"/>
              <a:t>Tab.43 – Rigidità strutturale (%) - Regione e Province</a:t>
            </a:r>
          </a:p>
        </p:txBody>
      </p:sp>
    </p:spTree>
    <p:extLst>
      <p:ext uri="{BB962C8B-B14F-4D97-AF65-F5344CB8AC3E}">
        <p14:creationId xmlns="" xmlns:p14="http://schemas.microsoft.com/office/powerpoint/2010/main" val="26800444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-24,1%</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-20,8%</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35,8%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27,9%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-6,9%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33,7%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-39,5%</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-8,3%</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-8,7%</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-14,2%</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-0,3%</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-14,3%</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-31,2%</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-28,7%</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429684" cy="369332"/>
          </a:xfrm>
          <a:prstGeom prst="rect">
            <a:avLst/>
          </a:prstGeom>
          <a:noFill/>
        </p:spPr>
        <p:txBody>
          <a:bodyPr wrap="square" rtlCol="0">
            <a:spAutoFit/>
          </a:bodyPr>
          <a:lstStyle/>
          <a:p>
            <a:r>
              <a:rPr lang="it-IT" dirty="0"/>
              <a:t>Tab.44 – Rigidità strutturale (%) – Classi di abitanti e comuni capoluogo</a:t>
            </a:r>
          </a:p>
        </p:txBody>
      </p:sp>
    </p:spTree>
    <p:extLst>
      <p:ext uri="{BB962C8B-B14F-4D97-AF65-F5344CB8AC3E}">
        <p14:creationId xmlns="" xmlns:p14="http://schemas.microsoft.com/office/powerpoint/2010/main" val="108598012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261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201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187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-24,6%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-28,4%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-7,0%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144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-34,0%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-26,4%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-29,6%</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-22,0%</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-40,1%</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8,1%</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-44,4%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-6,3%</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dirty="0">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136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dirty="0">
                          <a:solidFill>
                            <a:srgbClr val="000000"/>
                          </a:solidFill>
                          <a:latin typeface="Calibri"/>
                        </a:rPr>
                        <a:t>-36,8%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4" name="CasellaDiTesto 3"/>
          <p:cNvSpPr txBox="1"/>
          <p:nvPr/>
        </p:nvSpPr>
        <p:spPr>
          <a:xfrm>
            <a:off x="1809720" y="571480"/>
            <a:ext cx="5572164" cy="369332"/>
          </a:xfrm>
          <a:prstGeom prst="rect">
            <a:avLst/>
          </a:prstGeom>
          <a:noFill/>
        </p:spPr>
        <p:txBody>
          <a:bodyPr wrap="square" rtlCol="0">
            <a:spAutoFit/>
          </a:bodyPr>
          <a:lstStyle/>
          <a:p>
            <a:r>
              <a:rPr lang="it-IT" dirty="0"/>
              <a:t>Tab.45 – Investimenti per abitante - Regione e Province</a:t>
            </a:r>
          </a:p>
        </p:txBody>
      </p:sp>
    </p:spTree>
    <p:extLst>
      <p:ext uri="{BB962C8B-B14F-4D97-AF65-F5344CB8AC3E}">
        <p14:creationId xmlns="" xmlns:p14="http://schemas.microsoft.com/office/powerpoint/2010/main" val="306567723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1881159" y="928671"/>
          <a:ext cx="8358245" cy="5338641"/>
        </p:xfrm>
        <a:graphic>
          <a:graphicData uri="http://schemas.openxmlformats.org/drawingml/2006/table">
            <a:tbl>
              <a:tblPr/>
              <a:tblGrid>
                <a:gridCol w="2069296">
                  <a:extLst>
                    <a:ext uri="{9D8B030D-6E8A-4147-A177-3AD203B41FA5}">
                      <a16:colId xmlns="" xmlns:a16="http://schemas.microsoft.com/office/drawing/2014/main" val="20000"/>
                    </a:ext>
                  </a:extLst>
                </a:gridCol>
                <a:gridCol w="741238">
                  <a:extLst>
                    <a:ext uri="{9D8B030D-6E8A-4147-A177-3AD203B41FA5}">
                      <a16:colId xmlns="" xmlns:a16="http://schemas.microsoft.com/office/drawing/2014/main" val="20001"/>
                    </a:ext>
                  </a:extLst>
                </a:gridCol>
                <a:gridCol w="741238">
                  <a:extLst>
                    <a:ext uri="{9D8B030D-6E8A-4147-A177-3AD203B41FA5}">
                      <a16:colId xmlns="" xmlns:a16="http://schemas.microsoft.com/office/drawing/2014/main" val="20002"/>
                    </a:ext>
                  </a:extLst>
                </a:gridCol>
                <a:gridCol w="741238">
                  <a:extLst>
                    <a:ext uri="{9D8B030D-6E8A-4147-A177-3AD203B41FA5}">
                      <a16:colId xmlns="" xmlns:a16="http://schemas.microsoft.com/office/drawing/2014/main" val="20003"/>
                    </a:ext>
                  </a:extLst>
                </a:gridCol>
                <a:gridCol w="741238">
                  <a:extLst>
                    <a:ext uri="{9D8B030D-6E8A-4147-A177-3AD203B41FA5}">
                      <a16:colId xmlns="" xmlns:a16="http://schemas.microsoft.com/office/drawing/2014/main" val="20004"/>
                    </a:ext>
                  </a:extLst>
                </a:gridCol>
                <a:gridCol w="680792">
                  <a:extLst>
                    <a:ext uri="{9D8B030D-6E8A-4147-A177-3AD203B41FA5}">
                      <a16:colId xmlns="" xmlns:a16="http://schemas.microsoft.com/office/drawing/2014/main" val="20005"/>
                    </a:ext>
                  </a:extLst>
                </a:gridCol>
                <a:gridCol w="878898">
                  <a:extLst>
                    <a:ext uri="{9D8B030D-6E8A-4147-A177-3AD203B41FA5}">
                      <a16:colId xmlns="" xmlns:a16="http://schemas.microsoft.com/office/drawing/2014/main" val="20006"/>
                    </a:ext>
                  </a:extLst>
                </a:gridCol>
                <a:gridCol w="895665">
                  <a:extLst>
                    <a:ext uri="{9D8B030D-6E8A-4147-A177-3AD203B41FA5}">
                      <a16:colId xmlns="" xmlns:a16="http://schemas.microsoft.com/office/drawing/2014/main" val="20007"/>
                    </a:ext>
                  </a:extLst>
                </a:gridCol>
                <a:gridCol w="868642">
                  <a:extLst>
                    <a:ext uri="{9D8B030D-6E8A-4147-A177-3AD203B41FA5}">
                      <a16:colId xmlns="" xmlns:a16="http://schemas.microsoft.com/office/drawing/2014/main" val="20008"/>
                    </a:ext>
                  </a:extLst>
                </a:gridCol>
              </a:tblGrid>
              <a:tr h="251840">
                <a:tc>
                  <a:txBody>
                    <a:bodyPr/>
                    <a:lstStyle/>
                    <a:p>
                      <a:pPr algn="l" fontAlgn="ctr"/>
                      <a:endParaRPr lang="it-IT" sz="1400" b="1" i="0" u="none" strike="noStrike" dirty="0">
                        <a:solidFill>
                          <a:srgbClr val="000000"/>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rgbClr val="000000"/>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169020">
                <a:tc>
                  <a:txBody>
                    <a:bodyPr/>
                    <a:lstStyle/>
                    <a:p>
                      <a:pPr algn="l" fontAlgn="ctr"/>
                      <a:r>
                        <a:rPr lang="it-IT" sz="1400" b="1" i="0" u="none" strike="noStrike" dirty="0">
                          <a:solidFill>
                            <a:srgbClr val="000000"/>
                          </a:solidFill>
                          <a:latin typeface="Calibri"/>
                        </a:rPr>
                        <a:t>Fino a 1.000 Abitanti</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690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405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-41,3%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1"/>
                  </a:ext>
                </a:extLst>
              </a:tr>
              <a:tr h="169020">
                <a:tc>
                  <a:txBody>
                    <a:bodyPr/>
                    <a:lstStyle/>
                    <a:p>
                      <a:pPr algn="l" fontAlgn="ctr"/>
                      <a:r>
                        <a:rPr lang="it-IT" sz="1400" b="1" i="0" u="none" strike="noStrike" dirty="0">
                          <a:solidFill>
                            <a:srgbClr val="000000"/>
                          </a:solidFill>
                          <a:latin typeface="Calibri"/>
                        </a:rPr>
                        <a:t>1.001 - 3.000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-56,8%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extLst>
                  <a:ext uri="{0D108BD9-81ED-4DB2-BD59-A6C34878D82A}">
                    <a16:rowId xmlns="" xmlns:a16="http://schemas.microsoft.com/office/drawing/2014/main" val="10002"/>
                  </a:ext>
                </a:extLst>
              </a:tr>
              <a:tr h="169020">
                <a:tc>
                  <a:txBody>
                    <a:bodyPr/>
                    <a:lstStyle/>
                    <a:p>
                      <a:pPr algn="l" fontAlgn="ctr"/>
                      <a:r>
                        <a:rPr lang="it-IT" sz="1400" b="1" i="0" u="none" strike="noStrike" dirty="0">
                          <a:solidFill>
                            <a:srgbClr val="000000"/>
                          </a:solidFill>
                          <a:latin typeface="Calibri"/>
                        </a:rPr>
                        <a:t>3.001 - 5.000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169020">
                <a:tc>
                  <a:txBody>
                    <a:bodyPr/>
                    <a:lstStyle/>
                    <a:p>
                      <a:pPr algn="l" fontAlgn="ctr"/>
                      <a:r>
                        <a:rPr lang="it-IT" sz="1400" b="1" i="0" u="none" strike="noStrike" dirty="0">
                          <a:solidFill>
                            <a:srgbClr val="000000"/>
                          </a:solidFill>
                          <a:latin typeface="Calibri"/>
                        </a:rPr>
                        <a:t>5.001 - 10.000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169020">
                <a:tc>
                  <a:txBody>
                    <a:bodyPr/>
                    <a:lstStyle/>
                    <a:p>
                      <a:pPr algn="l" fontAlgn="ctr"/>
                      <a:r>
                        <a:rPr lang="it-IT" sz="1400" b="1" i="0" u="none" strike="noStrike" dirty="0">
                          <a:solidFill>
                            <a:srgbClr val="000000"/>
                          </a:solidFill>
                          <a:latin typeface="Calibri"/>
                        </a:rPr>
                        <a:t>10.001 - 20.000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-33,3%</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169020">
                <a:tc>
                  <a:txBody>
                    <a:bodyPr/>
                    <a:lstStyle/>
                    <a:p>
                      <a:pPr algn="l" fontAlgn="ctr"/>
                      <a:r>
                        <a:rPr lang="it-IT" sz="1400" b="1" i="0" u="none" strike="noStrike">
                          <a:solidFill>
                            <a:srgbClr val="000000"/>
                          </a:solidFill>
                          <a:latin typeface="Calibri"/>
                        </a:rPr>
                        <a:t>20.001 - 50.000 Abitanti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169020">
                <a:tc>
                  <a:txBody>
                    <a:bodyPr/>
                    <a:lstStyle/>
                    <a:p>
                      <a:pPr algn="l" fontAlgn="ctr"/>
                      <a:r>
                        <a:rPr lang="it-IT" sz="1400" b="1" i="0" u="none" strike="noStrike">
                          <a:solidFill>
                            <a:srgbClr val="000000"/>
                          </a:solidFill>
                          <a:latin typeface="Calibri"/>
                        </a:rPr>
                        <a:t>Oltre 50.000 Abitanti</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303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393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443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344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-12,5%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-22,3%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400" b="0" i="0" u="none" strike="noStrike">
                          <a:solidFill>
                            <a:srgbClr val="000000"/>
                          </a:solidFill>
                          <a:latin typeface="Calibri"/>
                        </a:rPr>
                        <a:t>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79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-38,0%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400" b="0" i="0" u="none" strike="noStrike">
                          <a:solidFill>
                            <a:srgbClr val="000000"/>
                          </a:solidFill>
                          <a:latin typeface="Calibri"/>
                        </a:rPr>
                        <a:t>-58,4%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8"/>
                  </a:ext>
                </a:extLst>
              </a:tr>
              <a:tr h="169020">
                <a:tc>
                  <a:txBody>
                    <a:bodyPr/>
                    <a:lstStyle/>
                    <a:p>
                      <a:pPr algn="l" fontAlgn="ctr"/>
                      <a:r>
                        <a:rPr lang="it-IT" sz="1400" b="1" i="0" u="none" strike="noStrike">
                          <a:solidFill>
                            <a:srgbClr val="000000"/>
                          </a:solidFill>
                          <a:latin typeface="Calibri"/>
                        </a:rPr>
                        <a:t>COMO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47,8%</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169020">
                <a:tc>
                  <a:txBody>
                    <a:bodyPr/>
                    <a:lstStyle/>
                    <a:p>
                      <a:pPr algn="l" fontAlgn="ctr"/>
                      <a:r>
                        <a:rPr lang="it-IT" sz="1400" b="1" i="0" u="none" strike="noStrike">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169020">
                <a:tc>
                  <a:txBody>
                    <a:bodyPr/>
                    <a:lstStyle/>
                    <a:p>
                      <a:pPr algn="l" fontAlgn="ctr"/>
                      <a:r>
                        <a:rPr lang="it-IT" sz="1400" b="1" i="0" u="none" strike="noStrike">
                          <a:solidFill>
                            <a:srgbClr val="000000"/>
                          </a:solidFill>
                          <a:latin typeface="Calibri"/>
                        </a:rPr>
                        <a:t>MILANO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657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177471">
                <a:tc>
                  <a:txBody>
                    <a:bodyPr/>
                    <a:lstStyle/>
                    <a:p>
                      <a:pPr algn="l" fontAlgn="ctr"/>
                      <a:r>
                        <a:rPr lang="it-IT" sz="1400" b="1" i="0" u="none" strike="noStrike">
                          <a:solidFill>
                            <a:srgbClr val="000000"/>
                          </a:solidFill>
                          <a:latin typeface="Calibri"/>
                        </a:rPr>
                        <a:t>BERGAMO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-24,7%</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169020">
                <a:tc>
                  <a:txBody>
                    <a:bodyPr/>
                    <a:lstStyle/>
                    <a:p>
                      <a:pPr algn="l" fontAlgn="ctr"/>
                      <a:r>
                        <a:rPr lang="it-IT" sz="1400" b="1" i="0" u="none" strike="noStrike">
                          <a:solidFill>
                            <a:srgbClr val="000000"/>
                          </a:solidFill>
                          <a:latin typeface="Calibri"/>
                        </a:rPr>
                        <a:t>BRESCIA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-54,2%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-8,4%</a:t>
                      </a:r>
                    </a:p>
                  </a:txBody>
                  <a:tcPr marL="9525" marR="9525" marT="9525" marB="0" anchor="ctr">
                    <a:lnL>
                      <a:noFill/>
                    </a:lnL>
                    <a:lnR>
                      <a:noFill/>
                    </a:lnR>
                    <a:lnT>
                      <a:noFill/>
                    </a:lnT>
                    <a:lnB>
                      <a:noFill/>
                    </a:lnB>
                  </a:tcPr>
                </a:tc>
                <a:extLst>
                  <a:ext uri="{0D108BD9-81ED-4DB2-BD59-A6C34878D82A}">
                    <a16:rowId xmlns="" xmlns:a16="http://schemas.microsoft.com/office/drawing/2014/main" val="10013"/>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43,8%</a:t>
                      </a:r>
                    </a:p>
                  </a:txBody>
                  <a:tcPr marL="9525" marR="9525" marT="9525" marB="0" anchor="ctr">
                    <a:lnL>
                      <a:noFill/>
                    </a:lnL>
                    <a:lnR>
                      <a:noFill/>
                    </a:lnR>
                    <a:lnT>
                      <a:noFill/>
                    </a:lnT>
                    <a:lnB>
                      <a:noFill/>
                    </a:lnB>
                  </a:tcPr>
                </a:tc>
                <a:extLst>
                  <a:ext uri="{0D108BD9-81ED-4DB2-BD59-A6C34878D82A}">
                    <a16:rowId xmlns="" xmlns:a16="http://schemas.microsoft.com/office/drawing/2014/main" val="10014"/>
                  </a:ext>
                </a:extLst>
              </a:tr>
              <a:tr h="169020">
                <a:tc>
                  <a:txBody>
                    <a:bodyPr/>
                    <a:lstStyle/>
                    <a:p>
                      <a:pPr algn="l" fontAlgn="ctr"/>
                      <a:r>
                        <a:rPr lang="it-IT" sz="1400" b="1" i="0" u="none" strike="noStrike">
                          <a:solidFill>
                            <a:srgbClr val="000000"/>
                          </a:solidFill>
                          <a:latin typeface="Calibri"/>
                        </a:rPr>
                        <a:t>CREMONA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366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61,1%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-26,5%</a:t>
                      </a:r>
                    </a:p>
                  </a:txBody>
                  <a:tcPr marL="9525" marR="9525" marT="9525" marB="0" anchor="ctr">
                    <a:lnL>
                      <a:noFill/>
                    </a:lnL>
                    <a:lnR>
                      <a:noFill/>
                    </a:lnR>
                    <a:lnT>
                      <a:noFill/>
                    </a:lnT>
                    <a:lnB>
                      <a:noFill/>
                    </a:lnB>
                  </a:tcPr>
                </a:tc>
                <a:extLst>
                  <a:ext uri="{0D108BD9-81ED-4DB2-BD59-A6C34878D82A}">
                    <a16:rowId xmlns="" xmlns:a16="http://schemas.microsoft.com/office/drawing/2014/main" val="10015"/>
                  </a:ext>
                </a:extLst>
              </a:tr>
              <a:tr h="169020">
                <a:tc>
                  <a:txBody>
                    <a:bodyPr/>
                    <a:lstStyle/>
                    <a:p>
                      <a:pPr algn="l" fontAlgn="ctr"/>
                      <a:r>
                        <a:rPr lang="it-IT" sz="1400" b="1" i="0" u="none" strike="noStrike">
                          <a:solidFill>
                            <a:srgbClr val="000000"/>
                          </a:solidFill>
                          <a:latin typeface="Calibri"/>
                        </a:rPr>
                        <a:t>MANTOVA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147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351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30,4%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-57,3%</a:t>
                      </a:r>
                    </a:p>
                  </a:txBody>
                  <a:tcPr marL="9525" marR="9525" marT="9525" marB="0" anchor="ctr">
                    <a:lnL>
                      <a:noFill/>
                    </a:lnL>
                    <a:lnR>
                      <a:noFill/>
                    </a:lnR>
                    <a:lnT>
                      <a:noFill/>
                    </a:lnT>
                    <a:lnB>
                      <a:noFill/>
                    </a:lnB>
                  </a:tcPr>
                </a:tc>
                <a:extLst>
                  <a:ext uri="{0D108BD9-81ED-4DB2-BD59-A6C34878D82A}">
                    <a16:rowId xmlns="" xmlns:a16="http://schemas.microsoft.com/office/drawing/2014/main" val="10016"/>
                  </a:ext>
                </a:extLst>
              </a:tr>
              <a:tr h="169020">
                <a:tc>
                  <a:txBody>
                    <a:bodyPr/>
                    <a:lstStyle/>
                    <a:p>
                      <a:pPr algn="l" fontAlgn="ctr"/>
                      <a:r>
                        <a:rPr lang="it-IT" sz="1400" b="1" i="0" u="none" strike="noStrike">
                          <a:solidFill>
                            <a:srgbClr val="000000"/>
                          </a:solidFill>
                          <a:latin typeface="Calibri"/>
                        </a:rPr>
                        <a:t>PAVIA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68,3%</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43,8%</a:t>
                      </a:r>
                    </a:p>
                  </a:txBody>
                  <a:tcPr marL="9525" marR="9525" marT="9525" marB="0" anchor="ctr">
                    <a:lnL>
                      <a:noFill/>
                    </a:lnL>
                    <a:lnR>
                      <a:noFill/>
                    </a:lnR>
                    <a:lnT>
                      <a:noFill/>
                    </a:lnT>
                    <a:lnB>
                      <a:noFill/>
                    </a:lnB>
                  </a:tcPr>
                </a:tc>
                <a:extLst>
                  <a:ext uri="{0D108BD9-81ED-4DB2-BD59-A6C34878D82A}">
                    <a16:rowId xmlns="" xmlns:a16="http://schemas.microsoft.com/office/drawing/2014/main" val="10017"/>
                  </a:ext>
                </a:extLst>
              </a:tr>
              <a:tr h="169020">
                <a:tc>
                  <a:txBody>
                    <a:bodyPr/>
                    <a:lstStyle/>
                    <a:p>
                      <a:pPr algn="l" fontAlgn="ctr"/>
                      <a:r>
                        <a:rPr lang="it-IT" sz="1400" b="1" i="0" u="none" strike="noStrike" dirty="0">
                          <a:solidFill>
                            <a:srgbClr val="000000"/>
                          </a:solidFill>
                          <a:latin typeface="Calibri"/>
                        </a:rPr>
                        <a:t>SONDRIO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127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198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55,9%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a:t>
                      </a:r>
                    </a:p>
                  </a:txBody>
                  <a:tcPr marL="9525" marR="9525" marT="9525" marB="0" anchor="ctr">
                    <a:lnL>
                      <a:noFill/>
                    </a:lnL>
                    <a:lnR>
                      <a:noFill/>
                    </a:lnR>
                    <a:lnT>
                      <a:noFill/>
                    </a:lnT>
                    <a:lnB>
                      <a:noFill/>
                    </a:lnB>
                  </a:tcPr>
                </a:tc>
                <a:extLst>
                  <a:ext uri="{0D108BD9-81ED-4DB2-BD59-A6C34878D82A}">
                    <a16:rowId xmlns="" xmlns:a16="http://schemas.microsoft.com/office/drawing/2014/main" val="10018"/>
                  </a:ext>
                </a:extLst>
              </a:tr>
              <a:tr h="169020">
                <a:tc>
                  <a:txBody>
                    <a:bodyPr/>
                    <a:lstStyle/>
                    <a:p>
                      <a:pPr algn="l" fontAlgn="ctr"/>
                      <a:r>
                        <a:rPr lang="it-IT" sz="1400" b="1" i="0" u="none" strike="noStrike">
                          <a:solidFill>
                            <a:srgbClr val="000000"/>
                          </a:solidFill>
                          <a:latin typeface="Calibri"/>
                        </a:rPr>
                        <a:t>VARESE</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79</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67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-29,5%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-38,0%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-58,4%</a:t>
                      </a:r>
                    </a:p>
                  </a:txBody>
                  <a:tcPr marL="9525" marR="9525" marT="9525" marB="0" anchor="ctr">
                    <a:lnL>
                      <a:noFill/>
                    </a:lnL>
                    <a:lnR>
                      <a:noFill/>
                    </a:lnR>
                    <a:lnT>
                      <a:noFill/>
                    </a:lnT>
                    <a:lnB>
                      <a:noFill/>
                    </a:lnB>
                  </a:tcPr>
                </a:tc>
                <a:extLst>
                  <a:ext uri="{0D108BD9-81ED-4DB2-BD59-A6C34878D82A}">
                    <a16:rowId xmlns="" xmlns:a16="http://schemas.microsoft.com/office/drawing/2014/main" val="10019"/>
                  </a:ext>
                </a:extLst>
              </a:tr>
              <a:tr h="169020">
                <a:tc>
                  <a:txBody>
                    <a:bodyPr/>
                    <a:lstStyle/>
                    <a:p>
                      <a:pPr algn="l" fontAlgn="ctr"/>
                      <a:r>
                        <a:rPr lang="it-IT" sz="1400" b="1" i="0" u="none" strike="noStrike">
                          <a:solidFill>
                            <a:srgbClr val="000000"/>
                          </a:solidFill>
                          <a:latin typeface="Calibri"/>
                        </a:rPr>
                        <a:t>LECCO</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134</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86</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107</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-37,1%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-20,1%</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24,4%</a:t>
                      </a:r>
                    </a:p>
                  </a:txBody>
                  <a:tcPr marL="9525" marR="9525" marT="9525" marB="0" anchor="ctr">
                    <a:lnL>
                      <a:noFill/>
                    </a:lnL>
                    <a:lnR>
                      <a:noFill/>
                    </a:lnR>
                    <a:lnT>
                      <a:noFill/>
                    </a:lnT>
                    <a:lnB>
                      <a:noFill/>
                    </a:lnB>
                  </a:tcPr>
                </a:tc>
                <a:extLst>
                  <a:ext uri="{0D108BD9-81ED-4DB2-BD59-A6C34878D82A}">
                    <a16:rowId xmlns="" xmlns:a16="http://schemas.microsoft.com/office/drawing/2014/main" val="10020"/>
                  </a:ext>
                </a:extLst>
              </a:tr>
              <a:tr h="169020">
                <a:tc>
                  <a:txBody>
                    <a:bodyPr/>
                    <a:lstStyle/>
                    <a:p>
                      <a:pPr algn="l" fontAlgn="ctr"/>
                      <a:r>
                        <a:rPr lang="it-IT" sz="1400" b="1" i="0" u="none" strike="noStrike">
                          <a:solidFill>
                            <a:srgbClr val="000000"/>
                          </a:solidFill>
                          <a:latin typeface="Calibri"/>
                        </a:rPr>
                        <a:t>LODI</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212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170</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325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n.d.</a:t>
                      </a:r>
                    </a:p>
                  </a:txBody>
                  <a:tcPr marL="9525" marR="9525" marT="9525" marB="0" anchor="ctr">
                    <a:lnL>
                      <a:noFill/>
                    </a:lnL>
                    <a:lnR>
                      <a:noFill/>
                    </a:lnR>
                    <a:lnT>
                      <a:noFill/>
                    </a:lnT>
                    <a:lnB>
                      <a:noFill/>
                    </a:lnB>
                  </a:tcPr>
                </a:tc>
                <a:extLst>
                  <a:ext uri="{0D108BD9-81ED-4DB2-BD59-A6C34878D82A}">
                    <a16:rowId xmlns="" xmlns:a16="http://schemas.microsoft.com/office/drawing/2014/main" val="10021"/>
                  </a:ext>
                </a:extLst>
              </a:tr>
              <a:tr h="169020">
                <a:tc>
                  <a:txBody>
                    <a:bodyPr/>
                    <a:lstStyle/>
                    <a:p>
                      <a:pPr algn="l" fontAlgn="ctr"/>
                      <a:r>
                        <a:rPr lang="it-IT" sz="1400" b="1" i="0" u="none" strike="noStrike">
                          <a:solidFill>
                            <a:srgbClr val="000000"/>
                          </a:solidFill>
                          <a:latin typeface="Calibri"/>
                        </a:rPr>
                        <a:t>MONZA</a:t>
                      </a:r>
                    </a:p>
                  </a:txBody>
                  <a:tcPr marL="8451" marR="8451" marT="8451"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188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228</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319</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135</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-28,2%</a:t>
                      </a:r>
                    </a:p>
                  </a:txBody>
                  <a:tcPr marL="9525" marR="9525" marT="9525" marB="0" anchor="ctr">
                    <a:lnL>
                      <a:noFill/>
                    </a:lnL>
                    <a:lnR>
                      <a:noFill/>
                    </a:lnR>
                    <a:lnT>
                      <a:noFill/>
                    </a:lnT>
                    <a:lnB>
                      <a:noFill/>
                    </a:lnB>
                  </a:tcPr>
                </a:tc>
                <a:tc>
                  <a:txBody>
                    <a:bodyPr/>
                    <a:lstStyle/>
                    <a:p>
                      <a:pPr algn="ctr" fontAlgn="ctr"/>
                      <a:r>
                        <a:rPr lang="it-IT" sz="1400" b="0" i="0" u="none" strike="noStrike">
                          <a:solidFill>
                            <a:srgbClr val="000000"/>
                          </a:solidFill>
                          <a:latin typeface="Calibri"/>
                        </a:rPr>
                        <a:t>-40,8%</a:t>
                      </a:r>
                    </a:p>
                  </a:txBody>
                  <a:tcPr marL="9525" marR="9525" marT="9525" marB="0" anchor="ctr">
                    <a:lnL>
                      <a:noFill/>
                    </a:lnL>
                    <a:lnR>
                      <a:noFill/>
                    </a:lnR>
                    <a:lnT>
                      <a:noFill/>
                    </a:lnT>
                    <a:lnB>
                      <a:noFill/>
                    </a:lnB>
                  </a:tcPr>
                </a:tc>
                <a:tc>
                  <a:txBody>
                    <a:bodyPr/>
                    <a:lstStyle/>
                    <a:p>
                      <a:pPr algn="ctr" fontAlgn="ctr"/>
                      <a:r>
                        <a:rPr lang="it-IT" sz="1400" b="0" i="0" u="none" strike="noStrike" dirty="0">
                          <a:solidFill>
                            <a:srgbClr val="000000"/>
                          </a:solidFill>
                          <a:latin typeface="Calibri"/>
                        </a:rPr>
                        <a:t>-57,7%</a:t>
                      </a:r>
                    </a:p>
                  </a:txBody>
                  <a:tcPr marL="9525" marR="9525" marT="9525" marB="0" anchor="ctr">
                    <a:lnL>
                      <a:noFill/>
                    </a:lnL>
                    <a:lnR>
                      <a:noFill/>
                    </a:lnR>
                    <a:lnT>
                      <a:noFill/>
                    </a:lnT>
                    <a:lnB>
                      <a:noFill/>
                    </a:lnB>
                  </a:tcPr>
                </a:tc>
                <a:extLst>
                  <a:ext uri="{0D108BD9-81ED-4DB2-BD59-A6C34878D82A}">
                    <a16:rowId xmlns="" xmlns:a16="http://schemas.microsoft.com/office/drawing/2014/main" val="10022"/>
                  </a:ext>
                </a:extLst>
              </a:tr>
            </a:tbl>
          </a:graphicData>
        </a:graphic>
      </p:graphicFrame>
      <p:sp>
        <p:nvSpPr>
          <p:cNvPr id="3" name="CasellaDiTesto 2"/>
          <p:cNvSpPr txBox="1"/>
          <p:nvPr/>
        </p:nvSpPr>
        <p:spPr>
          <a:xfrm>
            <a:off x="1809720" y="571480"/>
            <a:ext cx="8286808" cy="369332"/>
          </a:xfrm>
          <a:prstGeom prst="rect">
            <a:avLst/>
          </a:prstGeom>
          <a:noFill/>
        </p:spPr>
        <p:txBody>
          <a:bodyPr wrap="square" rtlCol="0">
            <a:spAutoFit/>
          </a:bodyPr>
          <a:lstStyle/>
          <a:p>
            <a:r>
              <a:rPr lang="it-IT" dirty="0"/>
              <a:t>Tab.46 – Investimenti per abitante – Classi di abitanti e comuni capoluogo</a:t>
            </a:r>
          </a:p>
        </p:txBody>
      </p:sp>
    </p:spTree>
    <p:extLst>
      <p:ext uri="{BB962C8B-B14F-4D97-AF65-F5344CB8AC3E}">
        <p14:creationId xmlns="" xmlns:p14="http://schemas.microsoft.com/office/powerpoint/2010/main" val="311648850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p:cNvGraphicFramePr>
            <a:graphicFrameLocks noGrp="1"/>
          </p:cNvGraphicFramePr>
          <p:nvPr/>
        </p:nvGraphicFramePr>
        <p:xfrm>
          <a:off x="1809721" y="928671"/>
          <a:ext cx="8429681" cy="4759345"/>
        </p:xfrm>
        <a:graphic>
          <a:graphicData uri="http://schemas.openxmlformats.org/drawingml/2006/table">
            <a:tbl>
              <a:tblPr/>
              <a:tblGrid>
                <a:gridCol w="2086980">
                  <a:extLst>
                    <a:ext uri="{9D8B030D-6E8A-4147-A177-3AD203B41FA5}">
                      <a16:colId xmlns="" xmlns:a16="http://schemas.microsoft.com/office/drawing/2014/main" val="20000"/>
                    </a:ext>
                  </a:extLst>
                </a:gridCol>
                <a:gridCol w="747574">
                  <a:extLst>
                    <a:ext uri="{9D8B030D-6E8A-4147-A177-3AD203B41FA5}">
                      <a16:colId xmlns="" xmlns:a16="http://schemas.microsoft.com/office/drawing/2014/main" val="20001"/>
                    </a:ext>
                  </a:extLst>
                </a:gridCol>
                <a:gridCol w="747574">
                  <a:extLst>
                    <a:ext uri="{9D8B030D-6E8A-4147-A177-3AD203B41FA5}">
                      <a16:colId xmlns="" xmlns:a16="http://schemas.microsoft.com/office/drawing/2014/main" val="20002"/>
                    </a:ext>
                  </a:extLst>
                </a:gridCol>
                <a:gridCol w="747574">
                  <a:extLst>
                    <a:ext uri="{9D8B030D-6E8A-4147-A177-3AD203B41FA5}">
                      <a16:colId xmlns="" xmlns:a16="http://schemas.microsoft.com/office/drawing/2014/main" val="20003"/>
                    </a:ext>
                  </a:extLst>
                </a:gridCol>
                <a:gridCol w="747574">
                  <a:extLst>
                    <a:ext uri="{9D8B030D-6E8A-4147-A177-3AD203B41FA5}">
                      <a16:colId xmlns="" xmlns:a16="http://schemas.microsoft.com/office/drawing/2014/main" val="20004"/>
                    </a:ext>
                  </a:extLst>
                </a:gridCol>
                <a:gridCol w="747574">
                  <a:extLst>
                    <a:ext uri="{9D8B030D-6E8A-4147-A177-3AD203B41FA5}">
                      <a16:colId xmlns="" xmlns:a16="http://schemas.microsoft.com/office/drawing/2014/main" val="20005"/>
                    </a:ext>
                  </a:extLst>
                </a:gridCol>
                <a:gridCol w="890322">
                  <a:extLst>
                    <a:ext uri="{9D8B030D-6E8A-4147-A177-3AD203B41FA5}">
                      <a16:colId xmlns="" xmlns:a16="http://schemas.microsoft.com/office/drawing/2014/main" val="20006"/>
                    </a:ext>
                  </a:extLst>
                </a:gridCol>
                <a:gridCol w="857256">
                  <a:extLst>
                    <a:ext uri="{9D8B030D-6E8A-4147-A177-3AD203B41FA5}">
                      <a16:colId xmlns="" xmlns:a16="http://schemas.microsoft.com/office/drawing/2014/main" val="20007"/>
                    </a:ext>
                  </a:extLst>
                </a:gridCol>
                <a:gridCol w="857253">
                  <a:extLst>
                    <a:ext uri="{9D8B030D-6E8A-4147-A177-3AD203B41FA5}">
                      <a16:colId xmlns="" xmlns:a16="http://schemas.microsoft.com/office/drawing/2014/main" val="20008"/>
                    </a:ext>
                  </a:extLst>
                </a:gridCol>
              </a:tblGrid>
              <a:tr h="476609">
                <a:tc>
                  <a:txBody>
                    <a:bodyPr/>
                    <a:lstStyle/>
                    <a:p>
                      <a:pPr algn="l" fontAlgn="ct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2010</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2011</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2012</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2013</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a:solidFill>
                            <a:schemeClr val="tx1"/>
                          </a:solidFill>
                          <a:latin typeface="Calibri"/>
                        </a:rPr>
                        <a:t>2014</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 su 2011</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2012</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it-IT" sz="1400" b="1" i="0" u="none" strike="noStrike" dirty="0">
                          <a:solidFill>
                            <a:schemeClr val="tx1"/>
                          </a:solidFill>
                          <a:latin typeface="Calibri"/>
                        </a:rPr>
                        <a:t>var. % </a:t>
                      </a:r>
                      <a:r>
                        <a:rPr lang="it-IT" sz="1400" b="1" i="0" u="none" strike="noStrike" dirty="0" smtClean="0">
                          <a:solidFill>
                            <a:schemeClr val="tx1"/>
                          </a:solidFill>
                          <a:latin typeface="Calibri"/>
                        </a:rPr>
                        <a:t>2014</a:t>
                      </a:r>
                      <a:r>
                        <a:rPr lang="it-IT" sz="1400" b="1" i="0" u="none" strike="noStrike" baseline="0" dirty="0" smtClean="0">
                          <a:solidFill>
                            <a:schemeClr val="tx1"/>
                          </a:solidFill>
                          <a:latin typeface="Calibri"/>
                        </a:rPr>
                        <a:t> su 2013</a:t>
                      </a:r>
                      <a:endParaRPr lang="it-IT" sz="1400" b="1" i="0" u="none" strike="noStrike" dirty="0">
                        <a:solidFill>
                          <a:schemeClr val="tx1"/>
                        </a:solidFill>
                        <a:latin typeface="Calibri"/>
                      </a:endParaRP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 xmlns:a16="http://schemas.microsoft.com/office/drawing/2014/main" val="10000"/>
                  </a:ext>
                </a:extLst>
              </a:tr>
              <a:tr h="335265">
                <a:tc>
                  <a:txBody>
                    <a:bodyPr/>
                    <a:lstStyle/>
                    <a:p>
                      <a:pPr algn="l" fontAlgn="ctr"/>
                      <a:r>
                        <a:rPr lang="it-IT" sz="1400" b="1" i="0" u="none" strike="noStrike">
                          <a:solidFill>
                            <a:srgbClr val="000000"/>
                          </a:solidFill>
                          <a:latin typeface="Calibri"/>
                        </a:rPr>
                        <a:t>Lombardia</a:t>
                      </a:r>
                    </a:p>
                  </a:txBody>
                  <a:tcPr marL="8451" marR="8451" marT="84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20,6%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16,7%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12,8%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11,4%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15,8%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-5,4%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23,4%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38,6%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19300">
                <a:tc>
                  <a:txBody>
                    <a:bodyPr/>
                    <a:lstStyle/>
                    <a:p>
                      <a:pPr algn="l" fontAlgn="ctr"/>
                      <a:r>
                        <a:rPr lang="it-IT" sz="1400" b="1" i="0" u="none" strike="noStrike" dirty="0">
                          <a:solidFill>
                            <a:srgbClr val="000000"/>
                          </a:solidFill>
                          <a:latin typeface="Calibri"/>
                        </a:rPr>
                        <a:t>Provincia di Varese</a:t>
                      </a:r>
                    </a:p>
                  </a:txBody>
                  <a:tcPr marL="8451" marR="8451" marT="845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12,5%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9,9%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10,9%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-26,8%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-12,8%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it-IT" sz="1200" b="0" i="0" u="none" strike="noStrike">
                          <a:solidFill>
                            <a:srgbClr val="000000"/>
                          </a:solidFill>
                          <a:latin typeface="Calibri"/>
                        </a:rPr>
                        <a:t>10,1%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319300">
                <a:tc>
                  <a:txBody>
                    <a:bodyPr/>
                    <a:lstStyle/>
                    <a:p>
                      <a:pPr algn="l" fontAlgn="ctr"/>
                      <a:r>
                        <a:rPr lang="it-IT" sz="1400" b="1" i="0" u="none" strike="noStrike">
                          <a:solidFill>
                            <a:srgbClr val="000000"/>
                          </a:solidFill>
                          <a:latin typeface="Calibri"/>
                        </a:rPr>
                        <a:t>Provincia di Como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26,8%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32,5%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21,3%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135,5%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182,6%</a:t>
                      </a:r>
                    </a:p>
                  </a:txBody>
                  <a:tcPr marL="9525" marR="9525" marT="9525" marB="0" anchor="ctr">
                    <a:lnL>
                      <a:noFill/>
                    </a:lnL>
                    <a:lnR>
                      <a:noFill/>
                    </a:lnR>
                    <a:lnT>
                      <a:noFill/>
                    </a:lnT>
                    <a:lnB>
                      <a:noFill/>
                    </a:lnB>
                  </a:tcPr>
                </a:tc>
                <a:extLst>
                  <a:ext uri="{0D108BD9-81ED-4DB2-BD59-A6C34878D82A}">
                    <a16:rowId xmlns="" xmlns:a16="http://schemas.microsoft.com/office/drawing/2014/main" val="10003"/>
                  </a:ext>
                </a:extLst>
              </a:tr>
              <a:tr h="319300">
                <a:tc>
                  <a:txBody>
                    <a:bodyPr/>
                    <a:lstStyle/>
                    <a:p>
                      <a:pPr algn="l" fontAlgn="ctr"/>
                      <a:r>
                        <a:rPr lang="it-IT" sz="1400" b="1" i="0" u="none" strike="noStrike">
                          <a:solidFill>
                            <a:srgbClr val="000000"/>
                          </a:solidFill>
                          <a:latin typeface="Calibri"/>
                        </a:rPr>
                        <a:t>Provincia di Sondrio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35,0%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26,7%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26,0%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23,6%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21,5%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-19,5%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-17,3%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-8,9%</a:t>
                      </a:r>
                    </a:p>
                  </a:txBody>
                  <a:tcPr marL="9525" marR="9525" marT="9525" marB="0" anchor="ctr">
                    <a:lnL>
                      <a:noFill/>
                    </a:lnL>
                    <a:lnR>
                      <a:noFill/>
                    </a:lnR>
                    <a:lnT>
                      <a:noFill/>
                    </a:lnT>
                    <a:lnB>
                      <a:noFill/>
                    </a:lnB>
                  </a:tcPr>
                </a:tc>
                <a:extLst>
                  <a:ext uri="{0D108BD9-81ED-4DB2-BD59-A6C34878D82A}">
                    <a16:rowId xmlns="" xmlns:a16="http://schemas.microsoft.com/office/drawing/2014/main" val="10004"/>
                  </a:ext>
                </a:extLst>
              </a:tr>
              <a:tr h="319300">
                <a:tc>
                  <a:txBody>
                    <a:bodyPr/>
                    <a:lstStyle/>
                    <a:p>
                      <a:pPr algn="l" fontAlgn="ctr"/>
                      <a:r>
                        <a:rPr lang="it-IT" sz="1400" b="1" i="0" u="none" strike="noStrike">
                          <a:solidFill>
                            <a:srgbClr val="000000"/>
                          </a:solidFill>
                          <a:latin typeface="Calibri"/>
                        </a:rPr>
                        <a:t>Provincia di Milano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19,7%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15,3%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17,1%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81,9%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61,3%</a:t>
                      </a:r>
                    </a:p>
                  </a:txBody>
                  <a:tcPr marL="9525" marR="9525" marT="9525" marB="0" anchor="ctr">
                    <a:lnL>
                      <a:noFill/>
                    </a:lnL>
                    <a:lnR>
                      <a:noFill/>
                    </a:lnR>
                    <a:lnT>
                      <a:noFill/>
                    </a:lnT>
                    <a:lnB>
                      <a:noFill/>
                    </a:lnB>
                  </a:tcPr>
                </a:tc>
                <a:extLst>
                  <a:ext uri="{0D108BD9-81ED-4DB2-BD59-A6C34878D82A}">
                    <a16:rowId xmlns="" xmlns:a16="http://schemas.microsoft.com/office/drawing/2014/main" val="10005"/>
                  </a:ext>
                </a:extLst>
              </a:tr>
              <a:tr h="319300">
                <a:tc>
                  <a:txBody>
                    <a:bodyPr/>
                    <a:lstStyle/>
                    <a:p>
                      <a:pPr algn="l" fontAlgn="ctr"/>
                      <a:r>
                        <a:rPr lang="it-IT" sz="1400" b="1" i="0" u="none" strike="noStrike">
                          <a:solidFill>
                            <a:srgbClr val="000000"/>
                          </a:solidFill>
                          <a:latin typeface="Calibri"/>
                        </a:rPr>
                        <a:t>Provincia di Bergamo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24,4%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19,1%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15,9%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12,1%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12,9%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-32,5%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-18,9%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6,6%</a:t>
                      </a:r>
                    </a:p>
                  </a:txBody>
                  <a:tcPr marL="9525" marR="9525" marT="9525" marB="0" anchor="ctr">
                    <a:lnL>
                      <a:noFill/>
                    </a:lnL>
                    <a:lnR>
                      <a:noFill/>
                    </a:lnR>
                    <a:lnT>
                      <a:noFill/>
                    </a:lnT>
                    <a:lnB>
                      <a:noFill/>
                    </a:lnB>
                  </a:tcPr>
                </a:tc>
                <a:extLst>
                  <a:ext uri="{0D108BD9-81ED-4DB2-BD59-A6C34878D82A}">
                    <a16:rowId xmlns="" xmlns:a16="http://schemas.microsoft.com/office/drawing/2014/main" val="10006"/>
                  </a:ext>
                </a:extLst>
              </a:tr>
              <a:tr h="319300">
                <a:tc>
                  <a:txBody>
                    <a:bodyPr/>
                    <a:lstStyle/>
                    <a:p>
                      <a:pPr algn="l" fontAlgn="ctr"/>
                      <a:r>
                        <a:rPr lang="it-IT" sz="1400" b="1" i="0" u="none" strike="noStrike">
                          <a:solidFill>
                            <a:srgbClr val="000000"/>
                          </a:solidFill>
                          <a:latin typeface="Calibri"/>
                        </a:rPr>
                        <a:t>Provincia di Brescia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14,4%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18,3%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14,0%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12,3%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-14,6%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-32,8%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-12,1%</a:t>
                      </a:r>
                    </a:p>
                  </a:txBody>
                  <a:tcPr marL="9525" marR="9525" marT="9525" marB="0" anchor="ctr">
                    <a:lnL>
                      <a:noFill/>
                    </a:lnL>
                    <a:lnR>
                      <a:noFill/>
                    </a:lnR>
                    <a:lnT>
                      <a:noFill/>
                    </a:lnT>
                    <a:lnB>
                      <a:noFill/>
                    </a:lnB>
                  </a:tcPr>
                </a:tc>
                <a:extLst>
                  <a:ext uri="{0D108BD9-81ED-4DB2-BD59-A6C34878D82A}">
                    <a16:rowId xmlns="" xmlns:a16="http://schemas.microsoft.com/office/drawing/2014/main" val="10007"/>
                  </a:ext>
                </a:extLst>
              </a:tr>
              <a:tr h="319300">
                <a:tc>
                  <a:txBody>
                    <a:bodyPr/>
                    <a:lstStyle/>
                    <a:p>
                      <a:pPr algn="l" fontAlgn="ctr"/>
                      <a:r>
                        <a:rPr lang="it-IT" sz="1400" b="1" i="0" u="none" strike="noStrike">
                          <a:solidFill>
                            <a:srgbClr val="000000"/>
                          </a:solidFill>
                          <a:latin typeface="Calibri"/>
                        </a:rPr>
                        <a:t>Provincia di Pavia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14,8%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-31,1%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13,3%</a:t>
                      </a:r>
                    </a:p>
                  </a:txBody>
                  <a:tcPr marL="9525" marR="9525" marT="9525" marB="0" anchor="ctr">
                    <a:lnL>
                      <a:noFill/>
                    </a:lnL>
                    <a:lnR>
                      <a:noFill/>
                    </a:lnR>
                    <a:lnT>
                      <a:noFill/>
                    </a:lnT>
                    <a:lnB>
                      <a:noFill/>
                    </a:lnB>
                  </a:tcPr>
                </a:tc>
                <a:extLst>
                  <a:ext uri="{0D108BD9-81ED-4DB2-BD59-A6C34878D82A}">
                    <a16:rowId xmlns="" xmlns:a16="http://schemas.microsoft.com/office/drawing/2014/main" val="10008"/>
                  </a:ext>
                </a:extLst>
              </a:tr>
              <a:tr h="319300">
                <a:tc>
                  <a:txBody>
                    <a:bodyPr/>
                    <a:lstStyle/>
                    <a:p>
                      <a:pPr algn="l" fontAlgn="ctr"/>
                      <a:r>
                        <a:rPr lang="it-IT" sz="1400" b="1" i="0" u="none" strike="noStrike">
                          <a:solidFill>
                            <a:srgbClr val="000000"/>
                          </a:solidFill>
                          <a:latin typeface="Calibri"/>
                        </a:rPr>
                        <a:t>Provincia di Cremona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21,7%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18,8%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19,3%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8,9%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-48,4%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-49,7%</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9,0%</a:t>
                      </a:r>
                    </a:p>
                  </a:txBody>
                  <a:tcPr marL="9525" marR="9525" marT="9525" marB="0" anchor="ctr">
                    <a:lnL>
                      <a:noFill/>
                    </a:lnL>
                    <a:lnR>
                      <a:noFill/>
                    </a:lnR>
                    <a:lnT>
                      <a:noFill/>
                    </a:lnT>
                    <a:lnB>
                      <a:noFill/>
                    </a:lnB>
                  </a:tcPr>
                </a:tc>
                <a:extLst>
                  <a:ext uri="{0D108BD9-81ED-4DB2-BD59-A6C34878D82A}">
                    <a16:rowId xmlns="" xmlns:a16="http://schemas.microsoft.com/office/drawing/2014/main" val="10009"/>
                  </a:ext>
                </a:extLst>
              </a:tr>
              <a:tr h="319300">
                <a:tc>
                  <a:txBody>
                    <a:bodyPr/>
                    <a:lstStyle/>
                    <a:p>
                      <a:pPr algn="l" fontAlgn="ctr"/>
                      <a:r>
                        <a:rPr lang="it-IT" sz="1400" b="1" i="0" u="none" strike="noStrike">
                          <a:solidFill>
                            <a:srgbClr val="000000"/>
                          </a:solidFill>
                          <a:latin typeface="Calibri"/>
                        </a:rPr>
                        <a:t>Provincia di Mantova</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24,5%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19,2%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15,0%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14,2%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-29,4%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-26,0%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-5,3%</a:t>
                      </a:r>
                    </a:p>
                  </a:txBody>
                  <a:tcPr marL="9525" marR="9525" marT="9525" marB="0" anchor="ctr">
                    <a:lnL>
                      <a:noFill/>
                    </a:lnL>
                    <a:lnR>
                      <a:noFill/>
                    </a:lnR>
                    <a:lnT>
                      <a:noFill/>
                    </a:lnT>
                    <a:lnB>
                      <a:noFill/>
                    </a:lnB>
                  </a:tcPr>
                </a:tc>
                <a:extLst>
                  <a:ext uri="{0D108BD9-81ED-4DB2-BD59-A6C34878D82A}">
                    <a16:rowId xmlns="" xmlns:a16="http://schemas.microsoft.com/office/drawing/2014/main" val="10010"/>
                  </a:ext>
                </a:extLst>
              </a:tr>
              <a:tr h="319300">
                <a:tc>
                  <a:txBody>
                    <a:bodyPr/>
                    <a:lstStyle/>
                    <a:p>
                      <a:pPr algn="l" fontAlgn="ctr"/>
                      <a:r>
                        <a:rPr lang="it-IT" sz="1400" b="1" i="0" u="none" strike="noStrike">
                          <a:solidFill>
                            <a:srgbClr val="000000"/>
                          </a:solidFill>
                          <a:latin typeface="Calibri"/>
                        </a:rPr>
                        <a:t>Provincia di Lecco</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16,1%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9,6%</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-53,2%</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-40,4%</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-15,0%</a:t>
                      </a:r>
                    </a:p>
                  </a:txBody>
                  <a:tcPr marL="9525" marR="9525" marT="9525" marB="0" anchor="ctr">
                    <a:lnL>
                      <a:noFill/>
                    </a:lnL>
                    <a:lnR>
                      <a:noFill/>
                    </a:lnR>
                    <a:lnT>
                      <a:noFill/>
                    </a:lnT>
                    <a:lnB>
                      <a:noFill/>
                    </a:lnB>
                  </a:tcPr>
                </a:tc>
                <a:extLst>
                  <a:ext uri="{0D108BD9-81ED-4DB2-BD59-A6C34878D82A}">
                    <a16:rowId xmlns="" xmlns:a16="http://schemas.microsoft.com/office/drawing/2014/main" val="10011"/>
                  </a:ext>
                </a:extLst>
              </a:tr>
              <a:tr h="319300">
                <a:tc>
                  <a:txBody>
                    <a:bodyPr/>
                    <a:lstStyle/>
                    <a:p>
                      <a:pPr algn="l" fontAlgn="ctr"/>
                      <a:r>
                        <a:rPr lang="it-IT" sz="1400" b="1" i="0" u="none" strike="noStrike">
                          <a:solidFill>
                            <a:srgbClr val="000000"/>
                          </a:solidFill>
                          <a:latin typeface="Calibri"/>
                        </a:rPr>
                        <a:t>Provincia di Lodi</a:t>
                      </a:r>
                    </a:p>
                  </a:txBody>
                  <a:tcPr marL="8451" marR="8451" marT="8451"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22,9%</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20,1%</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16,8%</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10,3%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11,0%</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-45,3%</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-34,5%</a:t>
                      </a:r>
                    </a:p>
                  </a:txBody>
                  <a:tcPr marL="9525" marR="9525" marT="9525" marB="0" anchor="ctr">
                    <a:lnL>
                      <a:noFill/>
                    </a:lnL>
                    <a:lnR>
                      <a:noFill/>
                    </a:lnR>
                    <a:lnT>
                      <a:noFill/>
                    </a:lnT>
                    <a:lnB>
                      <a:noFill/>
                    </a:lnB>
                  </a:tcPr>
                </a:tc>
                <a:tc>
                  <a:txBody>
                    <a:bodyPr/>
                    <a:lstStyle/>
                    <a:p>
                      <a:pPr algn="ctr" fontAlgn="ctr"/>
                      <a:r>
                        <a:rPr lang="it-IT" sz="1200" b="0" i="0" u="none" strike="noStrike">
                          <a:solidFill>
                            <a:srgbClr val="000000"/>
                          </a:solidFill>
                          <a:latin typeface="Calibri"/>
                        </a:rPr>
                        <a:t>6,8%</a:t>
                      </a:r>
                    </a:p>
                  </a:txBody>
                  <a:tcPr marL="9525" marR="9525" marT="9525" marB="0" anchor="ctr">
                    <a:lnL>
                      <a:noFill/>
                    </a:lnL>
                    <a:lnR>
                      <a:noFill/>
                    </a:lnR>
                    <a:lnT>
                      <a:noFill/>
                    </a:lnT>
                    <a:lnB>
                      <a:noFill/>
                    </a:lnB>
                  </a:tcPr>
                </a:tc>
                <a:extLst>
                  <a:ext uri="{0D108BD9-81ED-4DB2-BD59-A6C34878D82A}">
                    <a16:rowId xmlns="" xmlns:a16="http://schemas.microsoft.com/office/drawing/2014/main" val="10012"/>
                  </a:ext>
                </a:extLst>
              </a:tr>
              <a:tr h="319300">
                <a:tc>
                  <a:txBody>
                    <a:bodyPr/>
                    <a:lstStyle/>
                    <a:p>
                      <a:pPr algn="l" fontAlgn="ctr"/>
                      <a:r>
                        <a:rPr lang="it-IT" sz="1400" b="1" i="0" u="none" strike="noStrike">
                          <a:solidFill>
                            <a:srgbClr val="000000"/>
                          </a:solidFill>
                          <a:latin typeface="Calibri"/>
                        </a:rPr>
                        <a:t>Provincia di Monza e della Brianza</a:t>
                      </a:r>
                    </a:p>
                  </a:txBody>
                  <a:tcPr marL="8451" marR="8451" marT="845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15,4%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14,8%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10,9%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-29,7%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a:solidFill>
                            <a:srgbClr val="000000"/>
                          </a:solidFill>
                          <a:latin typeface="Calibri"/>
                        </a:rPr>
                        <a:t>-1,0%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it-IT" sz="1200" b="0" i="0" u="none" strike="noStrike" dirty="0">
                          <a:solidFill>
                            <a:srgbClr val="000000"/>
                          </a:solidFill>
                          <a:latin typeface="Calibri"/>
                        </a:rPr>
                        <a:t>-4,6%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
        <p:nvSpPr>
          <p:cNvPr id="3" name="CasellaDiTesto 2"/>
          <p:cNvSpPr txBox="1"/>
          <p:nvPr/>
        </p:nvSpPr>
        <p:spPr>
          <a:xfrm>
            <a:off x="1809720" y="571480"/>
            <a:ext cx="7000924" cy="369332"/>
          </a:xfrm>
          <a:prstGeom prst="rect">
            <a:avLst/>
          </a:prstGeom>
          <a:noFill/>
        </p:spPr>
        <p:txBody>
          <a:bodyPr wrap="square" rtlCol="0">
            <a:spAutoFit/>
          </a:bodyPr>
          <a:lstStyle/>
          <a:p>
            <a:r>
              <a:rPr lang="it-IT" dirty="0"/>
              <a:t>Tab.47 – Propensione all’investimento (%) - Regione e Province</a:t>
            </a:r>
          </a:p>
        </p:txBody>
      </p:sp>
    </p:spTree>
    <p:extLst>
      <p:ext uri="{BB962C8B-B14F-4D97-AF65-F5344CB8AC3E}">
        <p14:creationId xmlns="" xmlns:p14="http://schemas.microsoft.com/office/powerpoint/2010/main" val="36397764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definito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edefinito 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23587</Words>
  <Application>Microsoft Office PowerPoint</Application>
  <PresentationFormat>Personalizzato</PresentationFormat>
  <Paragraphs>9347</Paragraphs>
  <Slides>100</Slides>
  <Notes>91</Notes>
  <HiddenSlides>1</HiddenSlides>
  <MMClips>0</MMClips>
  <ScaleCrop>false</ScaleCrop>
  <HeadingPairs>
    <vt:vector size="4" baseType="variant">
      <vt:variant>
        <vt:lpstr>Tema</vt:lpstr>
      </vt:variant>
      <vt:variant>
        <vt:i4>3</vt:i4>
      </vt:variant>
      <vt:variant>
        <vt:lpstr>Titoli diapositive</vt:lpstr>
      </vt:variant>
      <vt:variant>
        <vt:i4>100</vt:i4>
      </vt:variant>
    </vt:vector>
  </HeadingPairs>
  <TitlesOfParts>
    <vt:vector size="103" baseType="lpstr">
      <vt:lpstr>Predefinito</vt:lpstr>
      <vt:lpstr>Predefinito 1</vt:lpstr>
      <vt:lpstr>Predefinito 2</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I fabbisogni standard e la contabilità armonizzata </vt:lpstr>
      <vt:lpstr>Diapositiva 14</vt:lpstr>
      <vt:lpstr>Diapositiva 15</vt:lpstr>
      <vt:lpstr>Diapositiva 16</vt:lpstr>
      <vt:lpstr>Diapositiva 17</vt:lpstr>
      <vt:lpstr>Diapositiva 18</vt:lpstr>
      <vt:lpstr>L’analisi dei bilanci comunali. Cautela nell’esame dei dati</vt:lpstr>
      <vt:lpstr>Diapositiva 20</vt:lpstr>
      <vt:lpstr>Diapositiva 21</vt:lpstr>
      <vt:lpstr>Diapositiva 22</vt:lpstr>
      <vt:lpstr>Diapositiva 23</vt:lpstr>
      <vt:lpstr>Diapositiva 24</vt:lpstr>
      <vt:lpstr>Diapositiva 25</vt:lpstr>
      <vt:lpstr>Diapositiva 26</vt:lpstr>
      <vt:lpstr>La nuova contabilità e il quadro normativo.  Decisiva è stata l’accelerazione impressa dal  D.Lgs 126/2014.</vt:lpstr>
      <vt:lpstr>Prima applicazione della nuova contabilità</vt:lpstr>
      <vt:lpstr>Vecchio e nuovo schema di bilancio a confronto</vt:lpstr>
      <vt:lpstr>Nuova contabilità, la prima fase di applicazione:  cosa significa in concreto</vt:lpstr>
      <vt:lpstr>Il Fedearlismo? Il trend delle imposte dirette e indirette</vt:lpstr>
      <vt:lpstr>Diapositiva 32</vt:lpstr>
      <vt:lpstr>Diapositiva 33</vt:lpstr>
      <vt:lpstr>Il trend dei trasferimenti pubblici correnti</vt:lpstr>
      <vt:lpstr>La spesa corrente</vt:lpstr>
      <vt:lpstr>Il confronto europeo a livello comunale</vt:lpstr>
      <vt:lpstr>La questione delle partecipate: Gestione caratteristica e risultati di esercizio degli organismi partecipati (Corte dei Conti, marzo 2014)  </vt:lpstr>
      <vt:lpstr>Risultati e analisi della gestione finanziaria degli organismi partecipati:  </vt:lpstr>
      <vt:lpstr>Risultati e analisi della gestione finanziaria degli organismi partecipati:  </vt:lpstr>
      <vt:lpstr>Quale programmazione?</vt:lpstr>
      <vt:lpstr>Diapositiva 41</vt:lpstr>
      <vt:lpstr>Missione 12 – Diritti sociali, politiche sociali e famiglia: Programma 01: Interventi per l'infanzia e i minori e per asili nido  </vt:lpstr>
      <vt:lpstr>Missione 12 – Diritti sociali, politiche sociali e famiglia: Programma 02: Interventi per la disabilità</vt:lpstr>
      <vt:lpstr>Missione 12 – Diritti sociali, politiche sociali e famiglia: Programma 03: Interventi per gli anziani</vt:lpstr>
      <vt:lpstr>Missione 12 – Diritti sociali, politiche sociali e famiglia: Programma 04: Interventi per i soggetti a rischio di esclusione sociale</vt:lpstr>
      <vt:lpstr>Missione 12 – Diritti sociali, politiche sociali e famiglia: Programma 05: Interventi per le famiglie</vt:lpstr>
      <vt:lpstr>Missione 12 – Diritti sociali, politiche sociali e famiglia: Programma 06: Interventi per il diritto alla casa   </vt:lpstr>
      <vt:lpstr>Missione 12 – Diritti sociali, politiche sociali e famiglia: Programma 07:Programmazione e governo della rete dei servizi sociosanitari e sociali     </vt:lpstr>
      <vt:lpstr>Missione 12 – Diritti sociali, politiche sociali e famiglia: Programma 08: Cooperazione e associazionismo</vt:lpstr>
      <vt:lpstr>Missione 12 – Diritti sociali, politiche sociali e famiglia: Programma 09: Servizio necroscopico e cimiteriale    </vt:lpstr>
      <vt:lpstr>Missione 12 – Diritti sociali, politiche sociali e famiglia: Programma 10: Politica regionale unitaria per i diritti sociali e la famiglia (Regioni)  </vt:lpstr>
      <vt:lpstr>I bilanci dei comuni lombardi  </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Francesco Montemurro</dc:creator>
  <cp:lastModifiedBy>Dossi Claudio</cp:lastModifiedBy>
  <cp:revision>52</cp:revision>
  <dcterms:modified xsi:type="dcterms:W3CDTF">2015-12-09T07:27:47Z</dcterms:modified>
</cp:coreProperties>
</file>