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2"/>
  </p:notesMasterIdLst>
  <p:sldIdLst>
    <p:sldId id="272" r:id="rId2"/>
    <p:sldId id="286" r:id="rId3"/>
    <p:sldId id="287" r:id="rId4"/>
    <p:sldId id="257" r:id="rId5"/>
    <p:sldId id="258" r:id="rId6"/>
    <p:sldId id="285" r:id="rId7"/>
    <p:sldId id="259" r:id="rId8"/>
    <p:sldId id="260" r:id="rId9"/>
    <p:sldId id="293" r:id="rId10"/>
    <p:sldId id="261" r:id="rId11"/>
    <p:sldId id="262" r:id="rId12"/>
    <p:sldId id="263" r:id="rId13"/>
    <p:sldId id="264" r:id="rId14"/>
    <p:sldId id="288" r:id="rId15"/>
    <p:sldId id="274" r:id="rId16"/>
    <p:sldId id="265" r:id="rId17"/>
    <p:sldId id="266" r:id="rId18"/>
    <p:sldId id="267" r:id="rId19"/>
    <p:sldId id="269" r:id="rId20"/>
    <p:sldId id="268" r:id="rId21"/>
    <p:sldId id="270" r:id="rId22"/>
    <p:sldId id="275" r:id="rId23"/>
    <p:sldId id="278" r:id="rId24"/>
    <p:sldId id="279" r:id="rId25"/>
    <p:sldId id="276" r:id="rId26"/>
    <p:sldId id="284" r:id="rId27"/>
    <p:sldId id="289" r:id="rId28"/>
    <p:sldId id="290" r:id="rId29"/>
    <p:sldId id="291" r:id="rId30"/>
    <p:sldId id="292" r:id="rId31"/>
  </p:sldIdLst>
  <p:sldSz cx="12192000" cy="6858000"/>
  <p:notesSz cx="6662738" cy="9926638"/>
  <p:defaultTextStyle>
    <a:defPPr>
      <a:defRPr lang="it-IT"/>
    </a:defPPr>
    <a:lvl1pPr algn="l" rtl="0" eaLnBrk="0" fontAlgn="base" hangingPunct="0">
      <a:spcBef>
        <a:spcPct val="0"/>
      </a:spcBef>
      <a:spcAft>
        <a:spcPct val="0"/>
      </a:spcAft>
      <a:defRPr kern="1200">
        <a:solidFill>
          <a:schemeClr val="tx1"/>
        </a:solidFill>
        <a:latin typeface="Calibri"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9A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000" autoAdjust="0"/>
    <p:restoredTop sz="94434" autoAdjust="0"/>
  </p:normalViewPr>
  <p:slideViewPr>
    <p:cSldViewPr snapToGrid="0">
      <p:cViewPr varScale="1">
        <p:scale>
          <a:sx n="91" d="100"/>
          <a:sy n="91" d="100"/>
        </p:scale>
        <p:origin x="-126" y="-16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887186" cy="498056"/>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it-IT"/>
          </a:p>
        </p:txBody>
      </p:sp>
      <p:sp>
        <p:nvSpPr>
          <p:cNvPr id="3" name="Segnaposto data 2"/>
          <p:cNvSpPr>
            <a:spLocks noGrp="1"/>
          </p:cNvSpPr>
          <p:nvPr>
            <p:ph type="dt" idx="1"/>
          </p:nvPr>
        </p:nvSpPr>
        <p:spPr>
          <a:xfrm>
            <a:off x="3774010" y="0"/>
            <a:ext cx="2887186" cy="498056"/>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0C440DA8-040E-478E-9626-BD31C47CFF90}" type="datetimeFigureOut">
              <a:rPr lang="it-IT"/>
              <a:pPr>
                <a:defRPr/>
              </a:pPr>
              <a:t>02/12/2014</a:t>
            </a:fld>
            <a:endParaRPr lang="it-IT"/>
          </a:p>
        </p:txBody>
      </p:sp>
      <p:sp>
        <p:nvSpPr>
          <p:cNvPr id="4" name="Segnaposto immagine diapositiva 3"/>
          <p:cNvSpPr>
            <a:spLocks noGrp="1" noRot="1" noChangeAspect="1"/>
          </p:cNvSpPr>
          <p:nvPr>
            <p:ph type="sldImg" idx="2"/>
          </p:nvPr>
        </p:nvSpPr>
        <p:spPr>
          <a:xfrm>
            <a:off x="354013" y="1241425"/>
            <a:ext cx="5954712" cy="3349625"/>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p:cNvSpPr>
            <a:spLocks noGrp="1"/>
          </p:cNvSpPr>
          <p:nvPr>
            <p:ph type="body" sz="quarter" idx="3"/>
          </p:nvPr>
        </p:nvSpPr>
        <p:spPr>
          <a:xfrm>
            <a:off x="666274" y="4777194"/>
            <a:ext cx="5330190" cy="3908614"/>
          </a:xfrm>
          <a:prstGeom prst="rect">
            <a:avLst/>
          </a:prstGeom>
        </p:spPr>
        <p:txBody>
          <a:bodyPr vert="horz" lIns="91440" tIns="45720" rIns="91440" bIns="45720" rtlCol="0"/>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endParaRPr lang="it-IT" noProof="0"/>
          </a:p>
        </p:txBody>
      </p:sp>
      <p:sp>
        <p:nvSpPr>
          <p:cNvPr id="6" name="Segnaposto piè di pagina 5"/>
          <p:cNvSpPr>
            <a:spLocks noGrp="1"/>
          </p:cNvSpPr>
          <p:nvPr>
            <p:ph type="ftr" sz="quarter" idx="4"/>
          </p:nvPr>
        </p:nvSpPr>
        <p:spPr>
          <a:xfrm>
            <a:off x="0" y="9428584"/>
            <a:ext cx="2887186" cy="498055"/>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it-IT"/>
          </a:p>
        </p:txBody>
      </p:sp>
      <p:sp>
        <p:nvSpPr>
          <p:cNvPr id="7" name="Segnaposto numero diapositiva 6"/>
          <p:cNvSpPr>
            <a:spLocks noGrp="1"/>
          </p:cNvSpPr>
          <p:nvPr>
            <p:ph type="sldNum" sz="quarter" idx="5"/>
          </p:nvPr>
        </p:nvSpPr>
        <p:spPr>
          <a:xfrm>
            <a:off x="3774010" y="9428584"/>
            <a:ext cx="2887186" cy="498055"/>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EB66713D-FFED-41E5-ACBE-C2079AFFFDCD}" type="slidenum">
              <a:rPr lang="it-IT" altLang="it-IT"/>
              <a:pPr/>
              <a:t>‹N›</a:t>
            </a:fld>
            <a:endParaRPr lang="it-IT" altLang="it-IT"/>
          </a:p>
        </p:txBody>
      </p:sp>
    </p:spTree>
    <p:extLst>
      <p:ext uri="{BB962C8B-B14F-4D97-AF65-F5344CB8AC3E}">
        <p14:creationId xmlns:p14="http://schemas.microsoft.com/office/powerpoint/2010/main" xmlns="" val="14437372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2531" name="Segnaposto not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smtClean="0"/>
          </a:p>
        </p:txBody>
      </p:sp>
      <p:sp>
        <p:nvSpPr>
          <p:cNvPr id="22532" name="Segnaposto numero diapositiva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fld id="{D424B1CB-10E6-47BC-9030-3EEF06ECF70F}" type="slidenum">
              <a:rPr lang="it-IT" altLang="it-IT"/>
              <a:pPr/>
              <a:t>19</a:t>
            </a:fld>
            <a:endParaRPr lang="it-IT" altLang="it-IT"/>
          </a:p>
        </p:txBody>
      </p:sp>
    </p:spTree>
    <p:extLst>
      <p:ext uri="{BB962C8B-B14F-4D97-AF65-F5344CB8AC3E}">
        <p14:creationId xmlns:p14="http://schemas.microsoft.com/office/powerpoint/2010/main" xmlns="" val="38406619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pPr>
              <a:defRPr/>
            </a:pPr>
            <a:fld id="{A5663074-D004-4CA4-B06D-152AA24D46AD}" type="datetime1">
              <a:rPr lang="it-IT" smtClean="0"/>
              <a:pPr>
                <a:defRPr/>
              </a:pPr>
              <a:t>02/12/2014</a:t>
            </a:fld>
            <a:endParaRPr lang="it-IT"/>
          </a:p>
        </p:txBody>
      </p:sp>
      <p:sp>
        <p:nvSpPr>
          <p:cNvPr id="5" name="Segnaposto piè di pagina 4"/>
          <p:cNvSpPr>
            <a:spLocks noGrp="1"/>
          </p:cNvSpPr>
          <p:nvPr>
            <p:ph type="ftr" sz="quarter" idx="11"/>
          </p:nvPr>
        </p:nvSpPr>
        <p:spPr/>
        <p:txBody>
          <a:bodyPr/>
          <a:lstStyle/>
          <a:p>
            <a:pPr>
              <a:defRPr/>
            </a:pPr>
            <a:r>
              <a:rPr lang="it-IT" smtClean="0"/>
              <a:t>Analisi dei processi di negoziazione sociale. Il punto di vista degli amministratori comunali</a:t>
            </a:r>
            <a:endParaRPr lang="it-IT"/>
          </a:p>
        </p:txBody>
      </p:sp>
      <p:sp>
        <p:nvSpPr>
          <p:cNvPr id="6" name="Segnaposto numero diapositiva 5"/>
          <p:cNvSpPr>
            <a:spLocks noGrp="1"/>
          </p:cNvSpPr>
          <p:nvPr>
            <p:ph type="sldNum" sz="quarter" idx="12"/>
          </p:nvPr>
        </p:nvSpPr>
        <p:spPr/>
        <p:txBody>
          <a:bodyPr/>
          <a:lstStyle/>
          <a:p>
            <a:fld id="{3552541E-D1BF-4EF8-A15A-C78D8AE7C54C}" type="slidenum">
              <a:rPr lang="it-IT" altLang="it-IT" smtClean="0"/>
              <a:pPr/>
              <a:t>‹N›</a:t>
            </a:fld>
            <a:endParaRPr lang="it-IT" altLang="it-IT"/>
          </a:p>
        </p:txBody>
      </p:sp>
    </p:spTree>
    <p:extLst>
      <p:ext uri="{BB962C8B-B14F-4D97-AF65-F5344CB8AC3E}">
        <p14:creationId xmlns:p14="http://schemas.microsoft.com/office/powerpoint/2010/main" xmlns="" val="534278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pPr>
              <a:defRPr/>
            </a:pPr>
            <a:fld id="{57C6CAB4-53DC-41A2-BE65-6FB38438449F}" type="datetime1">
              <a:rPr lang="it-IT" smtClean="0"/>
              <a:pPr>
                <a:defRPr/>
              </a:pPr>
              <a:t>02/12/2014</a:t>
            </a:fld>
            <a:endParaRPr lang="it-IT"/>
          </a:p>
        </p:txBody>
      </p:sp>
      <p:sp>
        <p:nvSpPr>
          <p:cNvPr id="5" name="Segnaposto piè di pagina 4"/>
          <p:cNvSpPr>
            <a:spLocks noGrp="1"/>
          </p:cNvSpPr>
          <p:nvPr>
            <p:ph type="ftr" sz="quarter" idx="11"/>
          </p:nvPr>
        </p:nvSpPr>
        <p:spPr/>
        <p:txBody>
          <a:bodyPr/>
          <a:lstStyle/>
          <a:p>
            <a:pPr>
              <a:defRPr/>
            </a:pPr>
            <a:r>
              <a:rPr lang="it-IT" smtClean="0"/>
              <a:t>Analisi dei processi di negoziazione sociale. Il punto di vista degli amministratori comunali</a:t>
            </a:r>
            <a:endParaRPr lang="it-IT"/>
          </a:p>
        </p:txBody>
      </p:sp>
      <p:sp>
        <p:nvSpPr>
          <p:cNvPr id="6" name="Segnaposto numero diapositiva 5"/>
          <p:cNvSpPr>
            <a:spLocks noGrp="1"/>
          </p:cNvSpPr>
          <p:nvPr>
            <p:ph type="sldNum" sz="quarter" idx="12"/>
          </p:nvPr>
        </p:nvSpPr>
        <p:spPr/>
        <p:txBody>
          <a:bodyPr/>
          <a:lstStyle/>
          <a:p>
            <a:fld id="{5E8A13FA-6F74-4CEB-B966-F6742916FBEC}" type="slidenum">
              <a:rPr lang="it-IT" altLang="it-IT" smtClean="0"/>
              <a:pPr/>
              <a:t>‹N›</a:t>
            </a:fld>
            <a:endParaRPr lang="it-IT" altLang="it-IT"/>
          </a:p>
        </p:txBody>
      </p:sp>
    </p:spTree>
    <p:extLst>
      <p:ext uri="{BB962C8B-B14F-4D97-AF65-F5344CB8AC3E}">
        <p14:creationId xmlns:p14="http://schemas.microsoft.com/office/powerpoint/2010/main" xmlns="" val="16349738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pPr>
              <a:defRPr/>
            </a:pPr>
            <a:fld id="{A00E7999-A3BA-4708-B0E0-DAF1C13F1568}" type="datetime1">
              <a:rPr lang="it-IT" smtClean="0"/>
              <a:pPr>
                <a:defRPr/>
              </a:pPr>
              <a:t>02/12/2014</a:t>
            </a:fld>
            <a:endParaRPr lang="it-IT"/>
          </a:p>
        </p:txBody>
      </p:sp>
      <p:sp>
        <p:nvSpPr>
          <p:cNvPr id="5" name="Segnaposto piè di pagina 4"/>
          <p:cNvSpPr>
            <a:spLocks noGrp="1"/>
          </p:cNvSpPr>
          <p:nvPr>
            <p:ph type="ftr" sz="quarter" idx="11"/>
          </p:nvPr>
        </p:nvSpPr>
        <p:spPr/>
        <p:txBody>
          <a:bodyPr/>
          <a:lstStyle/>
          <a:p>
            <a:pPr>
              <a:defRPr/>
            </a:pPr>
            <a:r>
              <a:rPr lang="it-IT" smtClean="0"/>
              <a:t>Analisi dei processi di negoziazione sociale. Il punto di vista degli amministratori comunali</a:t>
            </a:r>
            <a:endParaRPr lang="it-IT"/>
          </a:p>
        </p:txBody>
      </p:sp>
      <p:sp>
        <p:nvSpPr>
          <p:cNvPr id="6" name="Segnaposto numero diapositiva 5"/>
          <p:cNvSpPr>
            <a:spLocks noGrp="1"/>
          </p:cNvSpPr>
          <p:nvPr>
            <p:ph type="sldNum" sz="quarter" idx="12"/>
          </p:nvPr>
        </p:nvSpPr>
        <p:spPr/>
        <p:txBody>
          <a:bodyPr/>
          <a:lstStyle/>
          <a:p>
            <a:fld id="{D5A2E0CF-76A1-42A7-A81A-053ADEC7B4F3}" type="slidenum">
              <a:rPr lang="it-IT" altLang="it-IT" smtClean="0"/>
              <a:pPr/>
              <a:t>‹N›</a:t>
            </a:fld>
            <a:endParaRPr lang="it-IT" altLang="it-IT"/>
          </a:p>
        </p:txBody>
      </p:sp>
    </p:spTree>
    <p:extLst>
      <p:ext uri="{BB962C8B-B14F-4D97-AF65-F5344CB8AC3E}">
        <p14:creationId xmlns:p14="http://schemas.microsoft.com/office/powerpoint/2010/main" xmlns="" val="1055888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6"/>
            <a:ext cx="10515600" cy="737280"/>
          </a:xfrm>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lvl1pPr>
              <a:buClr>
                <a:srgbClr val="C00000"/>
              </a:buClr>
              <a:defRPr/>
            </a:lvl1pPr>
            <a:lvl2pPr>
              <a:buClr>
                <a:srgbClr val="C00000"/>
              </a:buClr>
              <a:defRPr/>
            </a:lvl2pPr>
            <a:lvl3pPr>
              <a:buClr>
                <a:srgbClr val="C00000"/>
              </a:buClr>
              <a:defRPr/>
            </a:lvl3pPr>
            <a:lvl4pPr>
              <a:buClr>
                <a:srgbClr val="C00000"/>
              </a:buClr>
              <a:defRPr/>
            </a:lvl4pPr>
            <a:lvl5pPr>
              <a:buClr>
                <a:srgbClr val="C00000"/>
              </a:buClr>
              <a:defRPr/>
            </a:lvl5p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5" name="Segnaposto piè di pagina 4"/>
          <p:cNvSpPr>
            <a:spLocks noGrp="1"/>
          </p:cNvSpPr>
          <p:nvPr>
            <p:ph type="ftr" sz="quarter" idx="11"/>
          </p:nvPr>
        </p:nvSpPr>
        <p:spPr>
          <a:xfrm>
            <a:off x="2139043" y="6356350"/>
            <a:ext cx="6014357" cy="365125"/>
          </a:xfrm>
        </p:spPr>
        <p:txBody>
          <a:bodyPr/>
          <a:lstStyle/>
          <a:p>
            <a:pPr>
              <a:defRPr/>
            </a:pPr>
            <a:r>
              <a:rPr lang="it-IT" dirty="0" smtClean="0"/>
              <a:t>Analisi dei processi di negoziazione sociale. Il punto di vista degli amministratori comunali</a:t>
            </a:r>
            <a:endParaRPr lang="it-IT" dirty="0"/>
          </a:p>
        </p:txBody>
      </p:sp>
      <p:sp>
        <p:nvSpPr>
          <p:cNvPr id="6" name="Segnaposto numero diapositiva 5"/>
          <p:cNvSpPr>
            <a:spLocks noGrp="1"/>
          </p:cNvSpPr>
          <p:nvPr>
            <p:ph type="sldNum" sz="quarter" idx="12"/>
          </p:nvPr>
        </p:nvSpPr>
        <p:spPr/>
        <p:txBody>
          <a:bodyPr/>
          <a:lstStyle/>
          <a:p>
            <a:fld id="{F2BABE1D-0DF0-446D-A096-D19DDE6F7072}" type="slidenum">
              <a:rPr lang="it-IT" altLang="it-IT" smtClean="0"/>
              <a:pPr/>
              <a:t>‹N›</a:t>
            </a:fld>
            <a:endParaRPr lang="it-IT" altLang="it-IT"/>
          </a:p>
        </p:txBody>
      </p:sp>
      <p:cxnSp>
        <p:nvCxnSpPr>
          <p:cNvPr id="8" name="Connettore 1 7"/>
          <p:cNvCxnSpPr/>
          <p:nvPr userDrawn="1"/>
        </p:nvCxnSpPr>
        <p:spPr>
          <a:xfrm flipV="1">
            <a:off x="838200" y="1102406"/>
            <a:ext cx="10515600" cy="32658"/>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3278284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pPr>
              <a:defRPr/>
            </a:pPr>
            <a:fld id="{18BEFD42-DCF9-454B-961A-EAF54E445826}" type="datetime1">
              <a:rPr lang="it-IT" smtClean="0"/>
              <a:pPr>
                <a:defRPr/>
              </a:pPr>
              <a:t>02/12/2014</a:t>
            </a:fld>
            <a:endParaRPr lang="it-IT"/>
          </a:p>
        </p:txBody>
      </p:sp>
      <p:sp>
        <p:nvSpPr>
          <p:cNvPr id="5" name="Segnaposto piè di pagina 4"/>
          <p:cNvSpPr>
            <a:spLocks noGrp="1"/>
          </p:cNvSpPr>
          <p:nvPr>
            <p:ph type="ftr" sz="quarter" idx="11"/>
          </p:nvPr>
        </p:nvSpPr>
        <p:spPr/>
        <p:txBody>
          <a:bodyPr/>
          <a:lstStyle/>
          <a:p>
            <a:pPr>
              <a:defRPr/>
            </a:pPr>
            <a:r>
              <a:rPr lang="it-IT" smtClean="0"/>
              <a:t>Analisi dei processi di negoziazione sociale. Il punto di vista degli amministratori comunali</a:t>
            </a:r>
            <a:endParaRPr lang="it-IT"/>
          </a:p>
        </p:txBody>
      </p:sp>
      <p:sp>
        <p:nvSpPr>
          <p:cNvPr id="6" name="Segnaposto numero diapositiva 5"/>
          <p:cNvSpPr>
            <a:spLocks noGrp="1"/>
          </p:cNvSpPr>
          <p:nvPr>
            <p:ph type="sldNum" sz="quarter" idx="12"/>
          </p:nvPr>
        </p:nvSpPr>
        <p:spPr/>
        <p:txBody>
          <a:bodyPr/>
          <a:lstStyle/>
          <a:p>
            <a:fld id="{554DE47D-DC2F-4E1E-B3B5-23B1D23476A1}" type="slidenum">
              <a:rPr lang="it-IT" altLang="it-IT" smtClean="0"/>
              <a:pPr/>
              <a:t>‹N›</a:t>
            </a:fld>
            <a:endParaRPr lang="it-IT" altLang="it-IT"/>
          </a:p>
        </p:txBody>
      </p:sp>
      <p:cxnSp>
        <p:nvCxnSpPr>
          <p:cNvPr id="8" name="Connettore 1 7"/>
          <p:cNvCxnSpPr/>
          <p:nvPr userDrawn="1"/>
        </p:nvCxnSpPr>
        <p:spPr>
          <a:xfrm>
            <a:off x="831850" y="4589463"/>
            <a:ext cx="10515600" cy="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8118814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745445"/>
          </a:xfrm>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lvl1pPr>
              <a:buClr>
                <a:srgbClr val="C00000"/>
              </a:buClr>
              <a:defRPr/>
            </a:lvl1pPr>
            <a:lvl2pPr>
              <a:buClr>
                <a:srgbClr val="C00000"/>
              </a:buClr>
              <a:defRPr/>
            </a:lvl2pPr>
            <a:lvl3pPr>
              <a:buClr>
                <a:srgbClr val="C00000"/>
              </a:buClr>
              <a:defRPr/>
            </a:lvl3pPr>
            <a:lvl4pPr>
              <a:buClr>
                <a:srgbClr val="C00000"/>
              </a:buClr>
              <a:defRPr/>
            </a:lvl4pPr>
            <a:lvl5pPr>
              <a:buClr>
                <a:srgbClr val="C00000"/>
              </a:buClr>
              <a:defRPr/>
            </a:lvl5p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contenuto 3"/>
          <p:cNvSpPr>
            <a:spLocks noGrp="1"/>
          </p:cNvSpPr>
          <p:nvPr>
            <p:ph sz="half" idx="2"/>
          </p:nvPr>
        </p:nvSpPr>
        <p:spPr>
          <a:xfrm>
            <a:off x="6172200" y="1825625"/>
            <a:ext cx="5181600" cy="4351338"/>
          </a:xfrm>
        </p:spPr>
        <p:txBody>
          <a:bodyPr/>
          <a:lstStyle>
            <a:lvl1pPr>
              <a:buClr>
                <a:srgbClr val="C00000"/>
              </a:buClr>
              <a:defRPr/>
            </a:lvl1pPr>
            <a:lvl2pPr>
              <a:buClr>
                <a:srgbClr val="C00000"/>
              </a:buClr>
              <a:defRPr/>
            </a:lvl2pPr>
            <a:lvl3pPr>
              <a:buClr>
                <a:srgbClr val="C00000"/>
              </a:buClr>
              <a:defRPr/>
            </a:lvl3pPr>
            <a:lvl4pPr>
              <a:buClr>
                <a:srgbClr val="C00000"/>
              </a:buClr>
              <a:defRPr/>
            </a:lvl4pPr>
            <a:lvl5pPr>
              <a:buClr>
                <a:srgbClr val="C00000"/>
              </a:buClr>
              <a:defRPr/>
            </a:lvl5p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5" name="Segnaposto data 4"/>
          <p:cNvSpPr>
            <a:spLocks noGrp="1"/>
          </p:cNvSpPr>
          <p:nvPr>
            <p:ph type="dt" sz="half" idx="10"/>
          </p:nvPr>
        </p:nvSpPr>
        <p:spPr/>
        <p:txBody>
          <a:bodyPr/>
          <a:lstStyle/>
          <a:p>
            <a:pPr>
              <a:defRPr/>
            </a:pPr>
            <a:fld id="{73C7D9F9-E971-49BF-8302-87BC141B0C94}" type="datetime1">
              <a:rPr lang="it-IT" smtClean="0"/>
              <a:pPr>
                <a:defRPr/>
              </a:pPr>
              <a:t>02/12/2014</a:t>
            </a:fld>
            <a:endParaRPr lang="it-IT"/>
          </a:p>
        </p:txBody>
      </p:sp>
      <p:sp>
        <p:nvSpPr>
          <p:cNvPr id="6" name="Segnaposto piè di pagina 5"/>
          <p:cNvSpPr>
            <a:spLocks noGrp="1"/>
          </p:cNvSpPr>
          <p:nvPr>
            <p:ph type="ftr" sz="quarter" idx="11"/>
          </p:nvPr>
        </p:nvSpPr>
        <p:spPr/>
        <p:txBody>
          <a:bodyPr/>
          <a:lstStyle/>
          <a:p>
            <a:pPr>
              <a:defRPr/>
            </a:pPr>
            <a:r>
              <a:rPr lang="it-IT" smtClean="0"/>
              <a:t>Analisi dei processi di negoziazione sociale. Il punto di vista degli amministratori comunali</a:t>
            </a:r>
            <a:endParaRPr lang="it-IT"/>
          </a:p>
        </p:txBody>
      </p:sp>
      <p:sp>
        <p:nvSpPr>
          <p:cNvPr id="7" name="Segnaposto numero diapositiva 6"/>
          <p:cNvSpPr>
            <a:spLocks noGrp="1"/>
          </p:cNvSpPr>
          <p:nvPr>
            <p:ph type="sldNum" sz="quarter" idx="12"/>
          </p:nvPr>
        </p:nvSpPr>
        <p:spPr/>
        <p:txBody>
          <a:bodyPr/>
          <a:lstStyle/>
          <a:p>
            <a:fld id="{36FAF7E1-09C9-4D5B-BB3E-BEB88CB12BB8}" type="slidenum">
              <a:rPr lang="it-IT" altLang="it-IT" smtClean="0"/>
              <a:pPr/>
              <a:t>‹N›</a:t>
            </a:fld>
            <a:endParaRPr lang="it-IT" altLang="it-IT"/>
          </a:p>
        </p:txBody>
      </p:sp>
      <p:cxnSp>
        <p:nvCxnSpPr>
          <p:cNvPr id="9" name="Connettore 1 8"/>
          <p:cNvCxnSpPr/>
          <p:nvPr userDrawn="1"/>
        </p:nvCxnSpPr>
        <p:spPr>
          <a:xfrm flipV="1">
            <a:off x="838200" y="1102405"/>
            <a:ext cx="10515600" cy="16329"/>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967061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27088" y="433388"/>
            <a:ext cx="10515600" cy="796019"/>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pPr>
              <a:defRPr/>
            </a:pPr>
            <a:fld id="{F4BB23FF-3B85-4DB0-9C7B-584CACA10027}" type="datetime1">
              <a:rPr lang="it-IT" smtClean="0"/>
              <a:pPr>
                <a:defRPr/>
              </a:pPr>
              <a:t>02/12/2014</a:t>
            </a:fld>
            <a:endParaRPr lang="it-IT"/>
          </a:p>
        </p:txBody>
      </p:sp>
      <p:sp>
        <p:nvSpPr>
          <p:cNvPr id="8" name="Segnaposto piè di pagina 7"/>
          <p:cNvSpPr>
            <a:spLocks noGrp="1"/>
          </p:cNvSpPr>
          <p:nvPr>
            <p:ph type="ftr" sz="quarter" idx="11"/>
          </p:nvPr>
        </p:nvSpPr>
        <p:spPr/>
        <p:txBody>
          <a:bodyPr/>
          <a:lstStyle/>
          <a:p>
            <a:pPr>
              <a:defRPr/>
            </a:pPr>
            <a:r>
              <a:rPr lang="it-IT" smtClean="0"/>
              <a:t>Analisi dei processi di negoziazione sociale. Il punto di vista degli amministratori comunali</a:t>
            </a:r>
            <a:endParaRPr lang="it-IT"/>
          </a:p>
        </p:txBody>
      </p:sp>
      <p:sp>
        <p:nvSpPr>
          <p:cNvPr id="9" name="Segnaposto numero diapositiva 8"/>
          <p:cNvSpPr>
            <a:spLocks noGrp="1"/>
          </p:cNvSpPr>
          <p:nvPr>
            <p:ph type="sldNum" sz="quarter" idx="12"/>
          </p:nvPr>
        </p:nvSpPr>
        <p:spPr/>
        <p:txBody>
          <a:bodyPr/>
          <a:lstStyle/>
          <a:p>
            <a:fld id="{AD27397C-BFDA-46AD-9D1E-78D9D24D6CF7}" type="slidenum">
              <a:rPr lang="it-IT" altLang="it-IT" smtClean="0"/>
              <a:pPr/>
              <a:t>‹N›</a:t>
            </a:fld>
            <a:endParaRPr lang="it-IT" altLang="it-IT"/>
          </a:p>
        </p:txBody>
      </p:sp>
      <p:cxnSp>
        <p:nvCxnSpPr>
          <p:cNvPr id="11" name="Connettore 1 10"/>
          <p:cNvCxnSpPr/>
          <p:nvPr userDrawn="1"/>
        </p:nvCxnSpPr>
        <p:spPr>
          <a:xfrm>
            <a:off x="815976" y="1229408"/>
            <a:ext cx="10526712" cy="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397572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pPr>
              <a:defRPr/>
            </a:pPr>
            <a:fld id="{C35F66F6-1B46-4D9A-B800-2218F3F8164D}" type="datetime1">
              <a:rPr lang="it-IT" smtClean="0"/>
              <a:pPr>
                <a:defRPr/>
              </a:pPr>
              <a:t>02/12/2014</a:t>
            </a:fld>
            <a:endParaRPr lang="it-IT"/>
          </a:p>
        </p:txBody>
      </p:sp>
      <p:sp>
        <p:nvSpPr>
          <p:cNvPr id="4" name="Segnaposto piè di pagina 3"/>
          <p:cNvSpPr>
            <a:spLocks noGrp="1"/>
          </p:cNvSpPr>
          <p:nvPr>
            <p:ph type="ftr" sz="quarter" idx="11"/>
          </p:nvPr>
        </p:nvSpPr>
        <p:spPr/>
        <p:txBody>
          <a:bodyPr/>
          <a:lstStyle/>
          <a:p>
            <a:pPr>
              <a:defRPr/>
            </a:pPr>
            <a:r>
              <a:rPr lang="it-IT" smtClean="0"/>
              <a:t>Analisi dei processi di negoziazione sociale. Il punto di vista degli amministratori comunali</a:t>
            </a:r>
            <a:endParaRPr lang="it-IT"/>
          </a:p>
        </p:txBody>
      </p:sp>
      <p:sp>
        <p:nvSpPr>
          <p:cNvPr id="5" name="Segnaposto numero diapositiva 4"/>
          <p:cNvSpPr>
            <a:spLocks noGrp="1"/>
          </p:cNvSpPr>
          <p:nvPr>
            <p:ph type="sldNum" sz="quarter" idx="12"/>
          </p:nvPr>
        </p:nvSpPr>
        <p:spPr/>
        <p:txBody>
          <a:bodyPr/>
          <a:lstStyle/>
          <a:p>
            <a:fld id="{FC5778F8-8D2D-439D-A8ED-D7E1C57E7903}" type="slidenum">
              <a:rPr lang="it-IT" altLang="it-IT" smtClean="0"/>
              <a:pPr/>
              <a:t>‹N›</a:t>
            </a:fld>
            <a:endParaRPr lang="it-IT" altLang="it-IT"/>
          </a:p>
        </p:txBody>
      </p:sp>
    </p:spTree>
    <p:extLst>
      <p:ext uri="{BB962C8B-B14F-4D97-AF65-F5344CB8AC3E}">
        <p14:creationId xmlns:p14="http://schemas.microsoft.com/office/powerpoint/2010/main" xmlns="" val="4219091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pPr>
              <a:defRPr/>
            </a:pPr>
            <a:fld id="{F2E989C9-A2AB-472A-8717-AF12E8A44905}" type="datetime1">
              <a:rPr lang="it-IT" smtClean="0"/>
              <a:pPr>
                <a:defRPr/>
              </a:pPr>
              <a:t>02/12/2014</a:t>
            </a:fld>
            <a:endParaRPr lang="it-IT"/>
          </a:p>
        </p:txBody>
      </p:sp>
      <p:sp>
        <p:nvSpPr>
          <p:cNvPr id="3" name="Segnaposto piè di pagina 2"/>
          <p:cNvSpPr>
            <a:spLocks noGrp="1"/>
          </p:cNvSpPr>
          <p:nvPr>
            <p:ph type="ftr" sz="quarter" idx="11"/>
          </p:nvPr>
        </p:nvSpPr>
        <p:spPr/>
        <p:txBody>
          <a:bodyPr/>
          <a:lstStyle/>
          <a:p>
            <a:pPr>
              <a:defRPr/>
            </a:pPr>
            <a:r>
              <a:rPr lang="it-IT" smtClean="0"/>
              <a:t>Analisi dei processi di negoziazione sociale. Il punto di vista degli amministratori comunali</a:t>
            </a:r>
            <a:endParaRPr lang="it-IT"/>
          </a:p>
        </p:txBody>
      </p:sp>
      <p:sp>
        <p:nvSpPr>
          <p:cNvPr id="4" name="Segnaposto numero diapositiva 3"/>
          <p:cNvSpPr>
            <a:spLocks noGrp="1"/>
          </p:cNvSpPr>
          <p:nvPr>
            <p:ph type="sldNum" sz="quarter" idx="12"/>
          </p:nvPr>
        </p:nvSpPr>
        <p:spPr/>
        <p:txBody>
          <a:bodyPr/>
          <a:lstStyle/>
          <a:p>
            <a:fld id="{132BC9B5-1D1B-4485-9C68-BD4C6774E9AE}" type="slidenum">
              <a:rPr lang="it-IT" altLang="it-IT" smtClean="0"/>
              <a:pPr/>
              <a:t>‹N›</a:t>
            </a:fld>
            <a:endParaRPr lang="it-IT" altLang="it-IT"/>
          </a:p>
        </p:txBody>
      </p:sp>
    </p:spTree>
    <p:extLst>
      <p:ext uri="{BB962C8B-B14F-4D97-AF65-F5344CB8AC3E}">
        <p14:creationId xmlns:p14="http://schemas.microsoft.com/office/powerpoint/2010/main" xmlns="" val="384424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pPr>
              <a:defRPr/>
            </a:pPr>
            <a:fld id="{68FE2647-28DC-46B5-86DA-B44E88C10F15}" type="datetime1">
              <a:rPr lang="it-IT" smtClean="0"/>
              <a:pPr>
                <a:defRPr/>
              </a:pPr>
              <a:t>02/12/2014</a:t>
            </a:fld>
            <a:endParaRPr lang="it-IT"/>
          </a:p>
        </p:txBody>
      </p:sp>
      <p:sp>
        <p:nvSpPr>
          <p:cNvPr id="6" name="Segnaposto piè di pagina 5"/>
          <p:cNvSpPr>
            <a:spLocks noGrp="1"/>
          </p:cNvSpPr>
          <p:nvPr>
            <p:ph type="ftr" sz="quarter" idx="11"/>
          </p:nvPr>
        </p:nvSpPr>
        <p:spPr/>
        <p:txBody>
          <a:bodyPr/>
          <a:lstStyle/>
          <a:p>
            <a:pPr>
              <a:defRPr/>
            </a:pPr>
            <a:r>
              <a:rPr lang="it-IT" smtClean="0"/>
              <a:t>Analisi dei processi di negoziazione sociale. Il punto di vista degli amministratori comunali</a:t>
            </a:r>
            <a:endParaRPr lang="it-IT"/>
          </a:p>
        </p:txBody>
      </p:sp>
      <p:sp>
        <p:nvSpPr>
          <p:cNvPr id="7" name="Segnaposto numero diapositiva 6"/>
          <p:cNvSpPr>
            <a:spLocks noGrp="1"/>
          </p:cNvSpPr>
          <p:nvPr>
            <p:ph type="sldNum" sz="quarter" idx="12"/>
          </p:nvPr>
        </p:nvSpPr>
        <p:spPr/>
        <p:txBody>
          <a:bodyPr/>
          <a:lstStyle/>
          <a:p>
            <a:fld id="{C3A7C494-5327-4B92-8826-D567A4196B3B}" type="slidenum">
              <a:rPr lang="it-IT" altLang="it-IT" smtClean="0"/>
              <a:pPr/>
              <a:t>‹N›</a:t>
            </a:fld>
            <a:endParaRPr lang="it-IT" altLang="it-IT"/>
          </a:p>
        </p:txBody>
      </p:sp>
    </p:spTree>
    <p:extLst>
      <p:ext uri="{BB962C8B-B14F-4D97-AF65-F5344CB8AC3E}">
        <p14:creationId xmlns:p14="http://schemas.microsoft.com/office/powerpoint/2010/main" xmlns="" val="1826746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pPr>
              <a:defRPr/>
            </a:pPr>
            <a:fld id="{572FEF14-A253-4467-A57A-F132564F68B2}" type="datetime1">
              <a:rPr lang="it-IT" smtClean="0"/>
              <a:pPr>
                <a:defRPr/>
              </a:pPr>
              <a:t>02/12/2014</a:t>
            </a:fld>
            <a:endParaRPr lang="it-IT"/>
          </a:p>
        </p:txBody>
      </p:sp>
      <p:sp>
        <p:nvSpPr>
          <p:cNvPr id="6" name="Segnaposto piè di pagina 5"/>
          <p:cNvSpPr>
            <a:spLocks noGrp="1"/>
          </p:cNvSpPr>
          <p:nvPr>
            <p:ph type="ftr" sz="quarter" idx="11"/>
          </p:nvPr>
        </p:nvSpPr>
        <p:spPr/>
        <p:txBody>
          <a:bodyPr/>
          <a:lstStyle/>
          <a:p>
            <a:pPr>
              <a:defRPr/>
            </a:pPr>
            <a:r>
              <a:rPr lang="it-IT" smtClean="0"/>
              <a:t>Analisi dei processi di negoziazione sociale. Il punto di vista degli amministratori comunali</a:t>
            </a:r>
            <a:endParaRPr lang="it-IT"/>
          </a:p>
        </p:txBody>
      </p:sp>
      <p:sp>
        <p:nvSpPr>
          <p:cNvPr id="7" name="Segnaposto numero diapositiva 6"/>
          <p:cNvSpPr>
            <a:spLocks noGrp="1"/>
          </p:cNvSpPr>
          <p:nvPr>
            <p:ph type="sldNum" sz="quarter" idx="12"/>
          </p:nvPr>
        </p:nvSpPr>
        <p:spPr/>
        <p:txBody>
          <a:bodyPr/>
          <a:lstStyle/>
          <a:p>
            <a:fld id="{5ECECB87-27A2-48EE-8060-C1E677A0FFF3}" type="slidenum">
              <a:rPr lang="it-IT" altLang="it-IT" smtClean="0"/>
              <a:pPr/>
              <a:t>‹N›</a:t>
            </a:fld>
            <a:endParaRPr lang="it-IT" altLang="it-IT"/>
          </a:p>
        </p:txBody>
      </p:sp>
    </p:spTree>
    <p:extLst>
      <p:ext uri="{BB962C8B-B14F-4D97-AF65-F5344CB8AC3E}">
        <p14:creationId xmlns:p14="http://schemas.microsoft.com/office/powerpoint/2010/main" xmlns="" val="3118170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B9A47258-0864-4239-AB71-CA2363C2F466}" type="datetime1">
              <a:rPr lang="it-IT" smtClean="0"/>
              <a:pPr>
                <a:defRPr/>
              </a:pPr>
              <a:t>02/12/2014</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it-IT" smtClean="0"/>
              <a:t>Analisi dei processi di negoziazione sociale. Il punto di vista degli amministratori comunali</a:t>
            </a:r>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3208AE-49C7-4C4A-A2C5-16F750D3E45C}" type="slidenum">
              <a:rPr lang="it-IT" altLang="it-IT" smtClean="0"/>
              <a:pPr/>
              <a:t>‹N›</a:t>
            </a:fld>
            <a:endParaRPr lang="it-IT" altLang="it-IT"/>
          </a:p>
        </p:txBody>
      </p:sp>
    </p:spTree>
    <p:extLst>
      <p:ext uri="{BB962C8B-B14F-4D97-AF65-F5344CB8AC3E}">
        <p14:creationId xmlns:p14="http://schemas.microsoft.com/office/powerpoint/2010/main" xmlns="" val="34043678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olo 1"/>
          <p:cNvSpPr txBox="1">
            <a:spLocks/>
          </p:cNvSpPr>
          <p:nvPr/>
        </p:nvSpPr>
        <p:spPr bwMode="auto">
          <a:xfrm>
            <a:off x="909882" y="1698559"/>
            <a:ext cx="10021887" cy="2854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800">
                <a:solidFill>
                  <a:schemeClr val="tx1"/>
                </a:solidFill>
                <a:latin typeface="Calibri" pitchFamily="34" charset="0"/>
              </a:defRPr>
            </a:lvl1pPr>
            <a:lvl2pPr marL="742950" indent="-285750">
              <a:defRPr sz="2400">
                <a:solidFill>
                  <a:schemeClr val="tx1"/>
                </a:solidFill>
                <a:latin typeface="Calibri" pitchFamily="34" charset="0"/>
              </a:defRPr>
            </a:lvl2pPr>
            <a:lvl3pPr>
              <a:defRPr sz="2000">
                <a:solidFill>
                  <a:schemeClr val="tx1"/>
                </a:solidFill>
                <a:latin typeface="Calibri" pitchFamily="34" charset="0"/>
              </a:defRPr>
            </a:lvl3pPr>
            <a:lvl4pPr>
              <a:defRPr>
                <a:solidFill>
                  <a:schemeClr val="tx1"/>
                </a:solidFill>
                <a:latin typeface="Calibri" pitchFamily="34" charset="0"/>
              </a:defRPr>
            </a:lvl4pPr>
            <a:lvl5pPr>
              <a:defRPr>
                <a:solidFill>
                  <a:schemeClr val="tx1"/>
                </a:solidFill>
                <a:latin typeface="Calibri" pitchFamily="34" charset="0"/>
              </a:defRPr>
            </a:lvl5pPr>
            <a:lvl6pPr eaLnBrk="0" fontAlgn="base" hangingPunct="0">
              <a:spcAft>
                <a:spcPct val="0"/>
              </a:spcAft>
              <a:buFont typeface="Arial" charset="0"/>
              <a:defRPr>
                <a:solidFill>
                  <a:schemeClr val="tx1"/>
                </a:solidFill>
                <a:latin typeface="Calibri" pitchFamily="34" charset="0"/>
              </a:defRPr>
            </a:lvl6pPr>
            <a:lvl7pPr eaLnBrk="0" fontAlgn="base" hangingPunct="0">
              <a:spcAft>
                <a:spcPct val="0"/>
              </a:spcAft>
              <a:buFont typeface="Arial" charset="0"/>
              <a:defRPr>
                <a:solidFill>
                  <a:schemeClr val="tx1"/>
                </a:solidFill>
                <a:latin typeface="Calibri" pitchFamily="34" charset="0"/>
              </a:defRPr>
            </a:lvl7pPr>
            <a:lvl8pPr eaLnBrk="0" fontAlgn="base" hangingPunct="0">
              <a:spcAft>
                <a:spcPct val="0"/>
              </a:spcAft>
              <a:buFont typeface="Arial" charset="0"/>
              <a:defRPr>
                <a:solidFill>
                  <a:schemeClr val="tx1"/>
                </a:solidFill>
                <a:latin typeface="Calibri" pitchFamily="34" charset="0"/>
              </a:defRPr>
            </a:lvl8pPr>
            <a:lvl9pPr eaLnBrk="0" fontAlgn="base" hangingPunct="0">
              <a:spcAft>
                <a:spcPct val="0"/>
              </a:spcAft>
              <a:buFont typeface="Arial" charset="0"/>
              <a:defRPr>
                <a:solidFill>
                  <a:schemeClr val="tx1"/>
                </a:solidFill>
                <a:latin typeface="Calibri" pitchFamily="34" charset="0"/>
              </a:defRPr>
            </a:lvl9pPr>
          </a:lstStyle>
          <a:p>
            <a:pPr algn="ctr" eaLnBrk="1" hangingPunct="1">
              <a:lnSpc>
                <a:spcPct val="90000"/>
              </a:lnSpc>
              <a:spcAft>
                <a:spcPts val="600"/>
              </a:spcAft>
            </a:pPr>
            <a:endParaRPr lang="it-IT" altLang="it-IT" sz="1800" b="1" dirty="0" smtClean="0">
              <a:latin typeface="Calibri Light" pitchFamily="34" charset="0"/>
            </a:endParaRPr>
          </a:p>
          <a:p>
            <a:pPr algn="ctr" eaLnBrk="1" hangingPunct="1">
              <a:lnSpc>
                <a:spcPct val="90000"/>
              </a:lnSpc>
              <a:spcAft>
                <a:spcPts val="600"/>
              </a:spcAft>
            </a:pPr>
            <a:r>
              <a:rPr lang="it-IT" altLang="it-IT" sz="4000" b="1" dirty="0" smtClean="0">
                <a:latin typeface="Calibri Light" pitchFamily="34" charset="0"/>
              </a:rPr>
              <a:t>La </a:t>
            </a:r>
            <a:r>
              <a:rPr lang="it-IT" altLang="it-IT" sz="4000" b="1" dirty="0">
                <a:latin typeface="Calibri Light" pitchFamily="34" charset="0"/>
              </a:rPr>
              <a:t>negoziazione sociale in Lombardia: la verifica dell’attuazione degli accordi sindacali.</a:t>
            </a:r>
            <a:br>
              <a:rPr lang="it-IT" altLang="it-IT" sz="4000" b="1" dirty="0">
                <a:latin typeface="Calibri Light" pitchFamily="34" charset="0"/>
              </a:rPr>
            </a:br>
            <a:r>
              <a:rPr lang="it-IT" altLang="it-IT" sz="4000" dirty="0">
                <a:latin typeface="Calibri Light" pitchFamily="34" charset="0"/>
              </a:rPr>
              <a:t/>
            </a:r>
            <a:br>
              <a:rPr lang="it-IT" altLang="it-IT" sz="4000" dirty="0">
                <a:latin typeface="Calibri Light" pitchFamily="34" charset="0"/>
              </a:rPr>
            </a:br>
            <a:r>
              <a:rPr lang="it-IT" altLang="it-IT" sz="4000" dirty="0">
                <a:latin typeface="Calibri Light" pitchFamily="34" charset="0"/>
              </a:rPr>
              <a:t/>
            </a:r>
            <a:br>
              <a:rPr lang="it-IT" altLang="it-IT" sz="4000" dirty="0">
                <a:latin typeface="Calibri Light" pitchFamily="34" charset="0"/>
              </a:rPr>
            </a:br>
            <a:r>
              <a:rPr lang="it-IT" altLang="it-IT" sz="4000" dirty="0">
                <a:latin typeface="Calibri Light" pitchFamily="34" charset="0"/>
              </a:rPr>
              <a:t/>
            </a:r>
            <a:br>
              <a:rPr lang="it-IT" altLang="it-IT" sz="4000" dirty="0">
                <a:latin typeface="Calibri Light" pitchFamily="34" charset="0"/>
              </a:rPr>
            </a:br>
            <a:r>
              <a:rPr lang="it-IT" altLang="it-IT" sz="4000" dirty="0">
                <a:latin typeface="Calibri Light" pitchFamily="34" charset="0"/>
              </a:rPr>
              <a:t/>
            </a:r>
            <a:br>
              <a:rPr lang="it-IT" altLang="it-IT" sz="4000" dirty="0">
                <a:latin typeface="Calibri Light" pitchFamily="34" charset="0"/>
              </a:rPr>
            </a:br>
            <a:r>
              <a:rPr lang="it-IT" altLang="it-IT" sz="4000" dirty="0">
                <a:latin typeface="Calibri Light" pitchFamily="34" charset="0"/>
              </a:rPr>
              <a:t/>
            </a:r>
            <a:br>
              <a:rPr lang="it-IT" altLang="it-IT" sz="4000" dirty="0">
                <a:latin typeface="Calibri Light" pitchFamily="34" charset="0"/>
              </a:rPr>
            </a:br>
            <a:r>
              <a:rPr lang="it-IT" altLang="it-IT" sz="4000" dirty="0">
                <a:latin typeface="Calibri Light" pitchFamily="34" charset="0"/>
              </a:rPr>
              <a:t/>
            </a:r>
            <a:br>
              <a:rPr lang="it-IT" altLang="it-IT" sz="4000" dirty="0">
                <a:latin typeface="Calibri Light" pitchFamily="34" charset="0"/>
              </a:rPr>
            </a:br>
            <a:r>
              <a:rPr lang="it-IT" altLang="it-IT" sz="4000" dirty="0">
                <a:latin typeface="Calibri Light" pitchFamily="34" charset="0"/>
              </a:rPr>
              <a:t/>
            </a:r>
            <a:br>
              <a:rPr lang="it-IT" altLang="it-IT" sz="4000" dirty="0">
                <a:latin typeface="Calibri Light" pitchFamily="34" charset="0"/>
              </a:rPr>
            </a:br>
            <a:r>
              <a:rPr lang="it-IT" altLang="it-IT" sz="4000" dirty="0">
                <a:latin typeface="Calibri Light" pitchFamily="34" charset="0"/>
              </a:rPr>
              <a:t/>
            </a:r>
            <a:br>
              <a:rPr lang="it-IT" altLang="it-IT" sz="4000" dirty="0">
                <a:latin typeface="Calibri Light" pitchFamily="34" charset="0"/>
              </a:rPr>
            </a:br>
            <a:r>
              <a:rPr lang="it-IT" altLang="it-IT" sz="4000" dirty="0">
                <a:latin typeface="Calibri Light" pitchFamily="34" charset="0"/>
              </a:rPr>
              <a:t/>
            </a:r>
            <a:br>
              <a:rPr lang="it-IT" altLang="it-IT" sz="4000" dirty="0">
                <a:latin typeface="Calibri Light" pitchFamily="34" charset="0"/>
              </a:rPr>
            </a:br>
            <a:r>
              <a:rPr lang="it-IT" altLang="it-IT" sz="4000" dirty="0">
                <a:latin typeface="Calibri Light" pitchFamily="34" charset="0"/>
              </a:rPr>
              <a:t/>
            </a:r>
            <a:br>
              <a:rPr lang="it-IT" altLang="it-IT" sz="4000" dirty="0">
                <a:latin typeface="Calibri Light" pitchFamily="34" charset="0"/>
              </a:rPr>
            </a:br>
            <a:r>
              <a:rPr lang="it-IT" altLang="it-IT" sz="4000" dirty="0">
                <a:latin typeface="Calibri Light" pitchFamily="34" charset="0"/>
              </a:rPr>
              <a:t/>
            </a:r>
            <a:br>
              <a:rPr lang="it-IT" altLang="it-IT" sz="4000" dirty="0">
                <a:latin typeface="Calibri Light" pitchFamily="34" charset="0"/>
              </a:rPr>
            </a:br>
            <a:r>
              <a:rPr lang="it-IT" altLang="it-IT" sz="4000" dirty="0">
                <a:latin typeface="Calibri Light" pitchFamily="34" charset="0"/>
              </a:rPr>
              <a:t/>
            </a:r>
            <a:br>
              <a:rPr lang="it-IT" altLang="it-IT" sz="4000" dirty="0">
                <a:latin typeface="Calibri Light" pitchFamily="34" charset="0"/>
              </a:rPr>
            </a:br>
            <a:r>
              <a:rPr lang="it-IT" altLang="it-IT" sz="4000" dirty="0">
                <a:latin typeface="Calibri Light" pitchFamily="34" charset="0"/>
              </a:rPr>
              <a:t/>
            </a:r>
            <a:br>
              <a:rPr lang="it-IT" altLang="it-IT" sz="4000" dirty="0">
                <a:latin typeface="Calibri Light" pitchFamily="34" charset="0"/>
              </a:rPr>
            </a:br>
            <a:r>
              <a:rPr lang="it-IT" altLang="it-IT" sz="4000" dirty="0">
                <a:latin typeface="Calibri Light" pitchFamily="34" charset="0"/>
              </a:rPr>
              <a:t/>
            </a:r>
            <a:br>
              <a:rPr lang="it-IT" altLang="it-IT" sz="4000" dirty="0">
                <a:latin typeface="Calibri Light" pitchFamily="34" charset="0"/>
              </a:rPr>
            </a:br>
            <a:r>
              <a:rPr lang="it-IT" altLang="it-IT" sz="4000" dirty="0">
                <a:latin typeface="Calibri Light" pitchFamily="34" charset="0"/>
              </a:rPr>
              <a:t/>
            </a:r>
            <a:br>
              <a:rPr lang="it-IT" altLang="it-IT" sz="4000" dirty="0">
                <a:latin typeface="Calibri Light" pitchFamily="34" charset="0"/>
              </a:rPr>
            </a:br>
            <a:r>
              <a:rPr lang="it-IT" altLang="it-IT" sz="4000" dirty="0">
                <a:latin typeface="Calibri Light" pitchFamily="34" charset="0"/>
              </a:rPr>
              <a:t/>
            </a:r>
            <a:br>
              <a:rPr lang="it-IT" altLang="it-IT" sz="4000" dirty="0">
                <a:latin typeface="Calibri Light" pitchFamily="34" charset="0"/>
              </a:rPr>
            </a:br>
            <a:r>
              <a:rPr lang="it-IT" altLang="it-IT" sz="4000" dirty="0">
                <a:latin typeface="Calibri Light" pitchFamily="34" charset="0"/>
              </a:rPr>
              <a:t/>
            </a:r>
            <a:br>
              <a:rPr lang="it-IT" altLang="it-IT" sz="4000" dirty="0">
                <a:latin typeface="Calibri Light" pitchFamily="34" charset="0"/>
              </a:rPr>
            </a:br>
            <a:r>
              <a:rPr lang="it-IT" altLang="it-IT" sz="4000" dirty="0">
                <a:latin typeface="Calibri Light" pitchFamily="34" charset="0"/>
              </a:rPr>
              <a:t/>
            </a:r>
            <a:br>
              <a:rPr lang="it-IT" altLang="it-IT" sz="4000" dirty="0">
                <a:latin typeface="Calibri Light" pitchFamily="34" charset="0"/>
              </a:rPr>
            </a:br>
            <a:r>
              <a:rPr lang="it-IT" altLang="it-IT" sz="4000" dirty="0">
                <a:latin typeface="Calibri Light" pitchFamily="34" charset="0"/>
              </a:rPr>
              <a:t/>
            </a:r>
            <a:br>
              <a:rPr lang="it-IT" altLang="it-IT" sz="4000" dirty="0">
                <a:latin typeface="Calibri Light" pitchFamily="34" charset="0"/>
              </a:rPr>
            </a:br>
            <a:r>
              <a:rPr lang="it-IT" altLang="it-IT" sz="4000" dirty="0">
                <a:latin typeface="Calibri Light" pitchFamily="34" charset="0"/>
              </a:rPr>
              <a:t/>
            </a:r>
            <a:br>
              <a:rPr lang="it-IT" altLang="it-IT" sz="4000" dirty="0">
                <a:latin typeface="Calibri Light" pitchFamily="34" charset="0"/>
              </a:rPr>
            </a:br>
            <a:r>
              <a:rPr lang="it-IT" altLang="it-IT" sz="4000" dirty="0">
                <a:latin typeface="Calibri Light" pitchFamily="34" charset="0"/>
              </a:rPr>
              <a:t/>
            </a:r>
            <a:br>
              <a:rPr lang="it-IT" altLang="it-IT" sz="4000" dirty="0">
                <a:latin typeface="Calibri Light" pitchFamily="34" charset="0"/>
              </a:rPr>
            </a:br>
            <a:r>
              <a:rPr lang="it-IT" altLang="it-IT" sz="4000" dirty="0">
                <a:latin typeface="Calibri Light" pitchFamily="34" charset="0"/>
              </a:rPr>
              <a:t/>
            </a:r>
            <a:br>
              <a:rPr lang="it-IT" altLang="it-IT" sz="4000" dirty="0">
                <a:latin typeface="Calibri Light" pitchFamily="34" charset="0"/>
              </a:rPr>
            </a:br>
            <a:r>
              <a:rPr lang="it-IT" altLang="it-IT" sz="4000" dirty="0">
                <a:latin typeface="Calibri Light" pitchFamily="34" charset="0"/>
              </a:rPr>
              <a:t/>
            </a:r>
            <a:br>
              <a:rPr lang="it-IT" altLang="it-IT" sz="4000" dirty="0">
                <a:latin typeface="Calibri Light" pitchFamily="34" charset="0"/>
              </a:rPr>
            </a:br>
            <a:r>
              <a:rPr lang="it-IT" altLang="it-IT" sz="4000" dirty="0">
                <a:latin typeface="Calibri Light" pitchFamily="34" charset="0"/>
              </a:rPr>
              <a:t/>
            </a:r>
            <a:br>
              <a:rPr lang="it-IT" altLang="it-IT" sz="4000" dirty="0">
                <a:latin typeface="Calibri Light" pitchFamily="34" charset="0"/>
              </a:rPr>
            </a:br>
            <a:r>
              <a:rPr lang="it-IT" altLang="it-IT" sz="4000" dirty="0">
                <a:latin typeface="Calibri Light" pitchFamily="34" charset="0"/>
              </a:rPr>
              <a:t/>
            </a:r>
            <a:br>
              <a:rPr lang="it-IT" altLang="it-IT" sz="4000" dirty="0">
                <a:latin typeface="Calibri Light" pitchFamily="34" charset="0"/>
              </a:rPr>
            </a:br>
            <a:r>
              <a:rPr lang="it-IT" altLang="it-IT" sz="4400" b="1" dirty="0">
                <a:latin typeface="Calibri Light" pitchFamily="34" charset="0"/>
              </a:rPr>
              <a:t>«Working Poor» : </a:t>
            </a:r>
            <a:r>
              <a:rPr lang="it-IT" altLang="it-IT" sz="3200" b="1" dirty="0">
                <a:latin typeface="Calibri Light" pitchFamily="34" charset="0"/>
              </a:rPr>
              <a:t> </a:t>
            </a:r>
            <a:r>
              <a:rPr lang="it-IT" altLang="it-IT" sz="4400" b="1" dirty="0">
                <a:latin typeface="Calibri Light" pitchFamily="34" charset="0"/>
              </a:rPr>
              <a:t/>
            </a:r>
            <a:br>
              <a:rPr lang="it-IT" altLang="it-IT" sz="4400" b="1" dirty="0">
                <a:latin typeface="Calibri Light" pitchFamily="34" charset="0"/>
              </a:rPr>
            </a:br>
            <a:r>
              <a:rPr lang="it-IT" altLang="it-IT" sz="4400" b="1" dirty="0">
                <a:latin typeface="Calibri Light" pitchFamily="34" charset="0"/>
              </a:rPr>
              <a:t>s</a:t>
            </a:r>
            <a:r>
              <a:rPr lang="it-IT" altLang="it-IT" sz="4400" b="1" i="1" dirty="0">
                <a:latin typeface="Calibri Light" pitchFamily="34" charset="0"/>
              </a:rPr>
              <a:t>punti per la riflessione.</a:t>
            </a:r>
            <a:br>
              <a:rPr lang="it-IT" altLang="it-IT" sz="4400" b="1" i="1" dirty="0">
                <a:latin typeface="Calibri Light" pitchFamily="34" charset="0"/>
              </a:rPr>
            </a:br>
            <a:r>
              <a:rPr lang="it-IT" altLang="it-IT" sz="2200" b="1" i="1" dirty="0">
                <a:latin typeface="Calibri Light" pitchFamily="34" charset="0"/>
              </a:rPr>
              <a:t>Parte di queste riflessioni si ispirano ai risultati del Progetto cofinanziato dall’Ue sui processi di ristrutturazione aziendale nei settori del credito e dell’automotive, di cui l’Ires Lucia Morosini è capofila. .</a:t>
            </a:r>
          </a:p>
        </p:txBody>
      </p:sp>
      <p:sp>
        <p:nvSpPr>
          <p:cNvPr id="3076" name="Sottotitolo 1"/>
          <p:cNvSpPr txBox="1">
            <a:spLocks/>
          </p:cNvSpPr>
          <p:nvPr/>
        </p:nvSpPr>
        <p:spPr bwMode="auto">
          <a:xfrm>
            <a:off x="2912876" y="6172200"/>
            <a:ext cx="6242050" cy="68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800">
                <a:solidFill>
                  <a:schemeClr val="tx1"/>
                </a:solidFill>
                <a:latin typeface="Calibri" pitchFamily="34" charset="0"/>
              </a:defRPr>
            </a:lvl1pPr>
            <a:lvl2pPr marL="742950" indent="-285750">
              <a:defRPr sz="2400">
                <a:solidFill>
                  <a:schemeClr val="tx1"/>
                </a:solidFill>
                <a:latin typeface="Calibri" pitchFamily="34" charset="0"/>
              </a:defRPr>
            </a:lvl2pPr>
            <a:lvl3pPr>
              <a:defRPr sz="2000">
                <a:solidFill>
                  <a:schemeClr val="tx1"/>
                </a:solidFill>
                <a:latin typeface="Calibri" pitchFamily="34" charset="0"/>
              </a:defRPr>
            </a:lvl3pPr>
            <a:lvl4pPr>
              <a:defRPr>
                <a:solidFill>
                  <a:schemeClr val="tx1"/>
                </a:solidFill>
                <a:latin typeface="Calibri" pitchFamily="34" charset="0"/>
              </a:defRPr>
            </a:lvl4pPr>
            <a:lvl5pPr>
              <a:defRPr>
                <a:solidFill>
                  <a:schemeClr val="tx1"/>
                </a:solidFill>
                <a:latin typeface="Calibri" pitchFamily="34" charset="0"/>
              </a:defRPr>
            </a:lvl5pPr>
            <a:lvl6pPr eaLnBrk="0" fontAlgn="base" hangingPunct="0">
              <a:spcAft>
                <a:spcPct val="0"/>
              </a:spcAft>
              <a:buFont typeface="Arial" charset="0"/>
              <a:defRPr>
                <a:solidFill>
                  <a:schemeClr val="tx1"/>
                </a:solidFill>
                <a:latin typeface="Calibri" pitchFamily="34" charset="0"/>
              </a:defRPr>
            </a:lvl6pPr>
            <a:lvl7pPr eaLnBrk="0" fontAlgn="base" hangingPunct="0">
              <a:spcAft>
                <a:spcPct val="0"/>
              </a:spcAft>
              <a:buFont typeface="Arial" charset="0"/>
              <a:defRPr>
                <a:solidFill>
                  <a:schemeClr val="tx1"/>
                </a:solidFill>
                <a:latin typeface="Calibri" pitchFamily="34" charset="0"/>
              </a:defRPr>
            </a:lvl7pPr>
            <a:lvl8pPr eaLnBrk="0" fontAlgn="base" hangingPunct="0">
              <a:spcAft>
                <a:spcPct val="0"/>
              </a:spcAft>
              <a:buFont typeface="Arial" charset="0"/>
              <a:defRPr>
                <a:solidFill>
                  <a:schemeClr val="tx1"/>
                </a:solidFill>
                <a:latin typeface="Calibri" pitchFamily="34" charset="0"/>
              </a:defRPr>
            </a:lvl8pPr>
            <a:lvl9pPr eaLnBrk="0" fontAlgn="base" hangingPunct="0">
              <a:spcAft>
                <a:spcPct val="0"/>
              </a:spcAft>
              <a:buFont typeface="Arial" charset="0"/>
              <a:defRPr>
                <a:solidFill>
                  <a:schemeClr val="tx1"/>
                </a:solidFill>
                <a:latin typeface="Calibri" pitchFamily="34" charset="0"/>
              </a:defRPr>
            </a:lvl9pPr>
          </a:lstStyle>
          <a:p>
            <a:pPr marL="228600" indent="-228600" algn="ctr" eaLnBrk="1" hangingPunct="1">
              <a:lnSpc>
                <a:spcPct val="90000"/>
              </a:lnSpc>
              <a:spcBef>
                <a:spcPts val="1000"/>
              </a:spcBef>
            </a:pPr>
            <a:r>
              <a:rPr lang="it-IT" altLang="it-IT" dirty="0"/>
              <a:t>Novembre 2014</a:t>
            </a:r>
          </a:p>
        </p:txBody>
      </p:sp>
      <p:sp>
        <p:nvSpPr>
          <p:cNvPr id="5" name="Rettangolo 4"/>
          <p:cNvSpPr/>
          <p:nvPr/>
        </p:nvSpPr>
        <p:spPr>
          <a:xfrm>
            <a:off x="2801816" y="3990421"/>
            <a:ext cx="8012722" cy="830997"/>
          </a:xfrm>
          <a:prstGeom prst="rect">
            <a:avLst/>
          </a:prstGeom>
        </p:spPr>
        <p:txBody>
          <a:bodyPr wrap="square">
            <a:spAutoFit/>
          </a:bodyPr>
          <a:lstStyle/>
          <a:p>
            <a:pPr eaLnBrk="1" fontAlgn="auto" hangingPunct="1">
              <a:spcBef>
                <a:spcPts val="0"/>
              </a:spcBef>
              <a:spcAft>
                <a:spcPts val="0"/>
              </a:spcAft>
              <a:defRPr/>
            </a:pPr>
            <a:r>
              <a:rPr lang="it-IT" altLang="it-IT" sz="2400" b="1" i="1" dirty="0" err="1">
                <a:effectLst>
                  <a:outerShdw blurRad="38100" dist="38100" dir="2700000" algn="tl">
                    <a:srgbClr val="000000">
                      <a:alpha val="43137"/>
                    </a:srgbClr>
                  </a:outerShdw>
                </a:effectLst>
                <a:latin typeface="+mj-lt"/>
              </a:rPr>
              <a:t>Ires</a:t>
            </a:r>
            <a:r>
              <a:rPr lang="it-IT" altLang="it-IT" sz="2400" b="1" i="1" dirty="0">
                <a:effectLst>
                  <a:outerShdw blurRad="38100" dist="38100" dir="2700000" algn="tl">
                    <a:srgbClr val="000000">
                      <a:alpha val="43137"/>
                    </a:srgbClr>
                  </a:outerShdw>
                </a:effectLst>
                <a:latin typeface="+mj-lt"/>
              </a:rPr>
              <a:t> Lucia </a:t>
            </a:r>
            <a:r>
              <a:rPr lang="it-IT" altLang="it-IT" sz="2400" b="1" i="1" dirty="0" err="1">
                <a:effectLst>
                  <a:outerShdw blurRad="38100" dist="38100" dir="2700000" algn="tl">
                    <a:srgbClr val="000000">
                      <a:alpha val="43137"/>
                    </a:srgbClr>
                  </a:outerShdw>
                </a:effectLst>
                <a:latin typeface="+mj-lt"/>
              </a:rPr>
              <a:t>Morosini</a:t>
            </a:r>
            <a:r>
              <a:rPr lang="it-IT" altLang="it-IT" sz="2400" b="1" i="1" dirty="0">
                <a:effectLst>
                  <a:outerShdw blurRad="38100" dist="38100" dir="2700000" algn="tl">
                    <a:srgbClr val="000000">
                      <a:alpha val="43137"/>
                    </a:srgbClr>
                  </a:outerShdw>
                </a:effectLst>
                <a:latin typeface="+mj-lt"/>
              </a:rPr>
              <a:t>, </a:t>
            </a:r>
            <a:r>
              <a:rPr lang="it-IT" altLang="it-IT" sz="2400" b="1" i="1" dirty="0" smtClean="0">
                <a:effectLst>
                  <a:outerShdw blurRad="38100" dist="38100" dir="2700000" algn="tl">
                    <a:srgbClr val="000000">
                      <a:alpha val="43137"/>
                    </a:srgbClr>
                  </a:outerShdw>
                </a:effectLst>
                <a:latin typeface="+mj-lt"/>
              </a:rPr>
              <a:t>a cura di Francesco </a:t>
            </a:r>
            <a:r>
              <a:rPr lang="it-IT" altLang="it-IT" sz="2400" b="1" i="1" dirty="0">
                <a:effectLst>
                  <a:outerShdw blurRad="38100" dist="38100" dir="2700000" algn="tl">
                    <a:srgbClr val="000000">
                      <a:alpha val="43137"/>
                    </a:srgbClr>
                  </a:outerShdw>
                </a:effectLst>
                <a:latin typeface="+mj-lt"/>
              </a:rPr>
              <a:t>Montemurro</a:t>
            </a:r>
          </a:p>
          <a:p>
            <a:pPr eaLnBrk="1" fontAlgn="auto" hangingPunct="1">
              <a:spcBef>
                <a:spcPts val="0"/>
              </a:spcBef>
              <a:spcAft>
                <a:spcPts val="0"/>
              </a:spcAft>
              <a:defRPr/>
            </a:pPr>
            <a:r>
              <a:rPr lang="it-IT" altLang="it-IT" sz="2400" b="1" i="1" dirty="0">
                <a:effectLst>
                  <a:outerShdw blurRad="38100" dist="38100" dir="2700000" algn="tl">
                    <a:srgbClr val="000000">
                      <a:alpha val="43137"/>
                    </a:srgbClr>
                  </a:outerShdw>
                </a:effectLst>
                <a:latin typeface="+mj-lt"/>
              </a:rPr>
              <a:t>Interviste </a:t>
            </a:r>
            <a:r>
              <a:rPr lang="it-IT" altLang="it-IT" sz="2400" b="1" i="1" dirty="0" smtClean="0">
                <a:effectLst>
                  <a:outerShdw blurRad="38100" dist="38100" dir="2700000" algn="tl">
                    <a:srgbClr val="000000">
                      <a:alpha val="43137"/>
                    </a:srgbClr>
                  </a:outerShdw>
                </a:effectLst>
                <a:latin typeface="+mj-lt"/>
              </a:rPr>
              <a:t>di </a:t>
            </a:r>
            <a:r>
              <a:rPr lang="it-IT" altLang="it-IT" sz="2400" b="1" i="1" dirty="0">
                <a:effectLst>
                  <a:outerShdw blurRad="38100" dist="38100" dir="2700000" algn="tl">
                    <a:srgbClr val="000000">
                      <a:alpha val="43137"/>
                    </a:srgbClr>
                  </a:outerShdw>
                </a:effectLst>
                <a:latin typeface="+mj-lt"/>
              </a:rPr>
              <a:t>Tiziana </a:t>
            </a:r>
            <a:r>
              <a:rPr lang="it-IT" altLang="it-IT" sz="2400" b="1" i="1" dirty="0" err="1">
                <a:effectLst>
                  <a:outerShdw blurRad="38100" dist="38100" dir="2700000" algn="tl">
                    <a:srgbClr val="000000">
                      <a:alpha val="43137"/>
                    </a:srgbClr>
                  </a:outerShdw>
                </a:effectLst>
                <a:latin typeface="+mj-lt"/>
              </a:rPr>
              <a:t>Scullino</a:t>
            </a:r>
            <a:endParaRPr lang="it-IT" sz="2400" b="1" i="1" dirty="0">
              <a:effectLst>
                <a:outerShdw blurRad="38100" dist="38100" dir="2700000" algn="tl">
                  <a:srgbClr val="000000">
                    <a:alpha val="43137"/>
                  </a:srgbClr>
                </a:outerShdw>
              </a:effectLst>
              <a:latin typeface="+mj-lt"/>
            </a:endParaRPr>
          </a:p>
        </p:txBody>
      </p:sp>
      <p:sp>
        <p:nvSpPr>
          <p:cNvPr id="6" name="Striscia diagonale 5"/>
          <p:cNvSpPr/>
          <p:nvPr/>
        </p:nvSpPr>
        <p:spPr>
          <a:xfrm>
            <a:off x="0" y="5013325"/>
            <a:ext cx="9036050" cy="215900"/>
          </a:xfrm>
          <a:prstGeom prst="diagStripe">
            <a:avLst>
              <a:gd name="adj" fmla="val 10067"/>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a:solidFill>
                <a:schemeClr val="tx1"/>
              </a:solidFill>
            </a:endParaRPr>
          </a:p>
        </p:txBody>
      </p:sp>
      <p:pic>
        <p:nvPicPr>
          <p:cNvPr id="3080" name="Immagine 9"/>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27704" y="257175"/>
            <a:ext cx="1458913" cy="13208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pic>
      <p:pic>
        <p:nvPicPr>
          <p:cNvPr id="3081" name="Immagine 10"/>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081588" y="179386"/>
            <a:ext cx="1797050" cy="13208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pic>
      <p:pic>
        <p:nvPicPr>
          <p:cNvPr id="3082" name="Immagine 11"/>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0099675" y="127793"/>
            <a:ext cx="1593850" cy="1309687"/>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pic>
      <p:sp>
        <p:nvSpPr>
          <p:cNvPr id="3" name="Segnaposto numero diapositiva 2"/>
          <p:cNvSpPr>
            <a:spLocks noGrp="1"/>
          </p:cNvSpPr>
          <p:nvPr>
            <p:ph type="sldNum" sz="quarter" idx="12"/>
          </p:nvPr>
        </p:nvSpPr>
        <p:spPr/>
        <p:txBody>
          <a:bodyPr/>
          <a:lstStyle/>
          <a:p>
            <a:fld id="{132BC9B5-1D1B-4485-9C68-BD4C6774E9AE}" type="slidenum">
              <a:rPr lang="it-IT" altLang="it-IT" smtClean="0"/>
              <a:pPr/>
              <a:t>1</a:t>
            </a:fld>
            <a:endParaRPr lang="it-IT" altLang="it-IT"/>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075"/>
                                        </p:tgtEl>
                                        <p:attrNameLst>
                                          <p:attrName>style.visibility</p:attrName>
                                        </p:attrNameLst>
                                      </p:cBhvr>
                                      <p:to>
                                        <p:strVal val="visible"/>
                                      </p:to>
                                    </p:set>
                                    <p:animEffect transition="in" filter="fade">
                                      <p:cBhvr>
                                        <p:cTn id="7" dur="1000"/>
                                        <p:tgtEl>
                                          <p:spTgt spid="3075"/>
                                        </p:tgtEl>
                                      </p:cBhvr>
                                    </p:animEffect>
                                    <p:anim calcmode="lin" valueType="num">
                                      <p:cBhvr>
                                        <p:cTn id="8" dur="1000" fill="hold"/>
                                        <p:tgtEl>
                                          <p:spTgt spid="3075"/>
                                        </p:tgtEl>
                                        <p:attrNameLst>
                                          <p:attrName>ppt_x</p:attrName>
                                        </p:attrNameLst>
                                      </p:cBhvr>
                                      <p:tavLst>
                                        <p:tav tm="0">
                                          <p:val>
                                            <p:strVal val="#ppt_x"/>
                                          </p:val>
                                        </p:tav>
                                        <p:tav tm="100000">
                                          <p:val>
                                            <p:strVal val="#ppt_x"/>
                                          </p:val>
                                        </p:tav>
                                      </p:tavLst>
                                    </p:anim>
                                    <p:anim calcmode="lin" valueType="num">
                                      <p:cBhvr>
                                        <p:cTn id="9" dur="1000" fill="hold"/>
                                        <p:tgtEl>
                                          <p:spTgt spid="307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8" fill="hold" nodeType="afterEffect">
                                  <p:stCondLst>
                                    <p:cond delay="0"/>
                                  </p:stCondLst>
                                  <p:childTnLst>
                                    <p:set>
                                      <p:cBhvr>
                                        <p:cTn id="12" dur="1" fill="hold">
                                          <p:stCondLst>
                                            <p:cond delay="0"/>
                                          </p:stCondLst>
                                        </p:cTn>
                                        <p:tgtEl>
                                          <p:spTgt spid="3082"/>
                                        </p:tgtEl>
                                        <p:attrNameLst>
                                          <p:attrName>style.visibility</p:attrName>
                                        </p:attrNameLst>
                                      </p:cBhvr>
                                      <p:to>
                                        <p:strVal val="visible"/>
                                      </p:to>
                                    </p:set>
                                    <p:anim calcmode="lin" valueType="num">
                                      <p:cBhvr additive="base">
                                        <p:cTn id="13" dur="500" fill="hold"/>
                                        <p:tgtEl>
                                          <p:spTgt spid="3082"/>
                                        </p:tgtEl>
                                        <p:attrNameLst>
                                          <p:attrName>ppt_x</p:attrName>
                                        </p:attrNameLst>
                                      </p:cBhvr>
                                      <p:tavLst>
                                        <p:tav tm="0">
                                          <p:val>
                                            <p:strVal val="0-#ppt_w/2"/>
                                          </p:val>
                                        </p:tav>
                                        <p:tav tm="100000">
                                          <p:val>
                                            <p:strVal val="#ppt_x"/>
                                          </p:val>
                                        </p:tav>
                                      </p:tavLst>
                                    </p:anim>
                                    <p:anim calcmode="lin" valueType="num">
                                      <p:cBhvr additive="base">
                                        <p:cTn id="14" dur="500" fill="hold"/>
                                        <p:tgtEl>
                                          <p:spTgt spid="3082"/>
                                        </p:tgtEl>
                                        <p:attrNameLst>
                                          <p:attrName>ppt_y</p:attrName>
                                        </p:attrNameLst>
                                      </p:cBhvr>
                                      <p:tavLst>
                                        <p:tav tm="0">
                                          <p:val>
                                            <p:strVal val="#ppt_y"/>
                                          </p:val>
                                        </p:tav>
                                        <p:tav tm="100000">
                                          <p:val>
                                            <p:strVal val="#ppt_y"/>
                                          </p:val>
                                        </p:tav>
                                      </p:tavLst>
                                    </p:anim>
                                  </p:childTnLst>
                                </p:cTn>
                              </p:par>
                            </p:childTnLst>
                          </p:cTn>
                        </p:par>
                        <p:par>
                          <p:cTn id="15" fill="hold">
                            <p:stCondLst>
                              <p:cond delay="1500"/>
                            </p:stCondLst>
                            <p:childTnLst>
                              <p:par>
                                <p:cTn id="16" presetID="2" presetClass="entr" presetSubtype="8" fill="hold" nodeType="afterEffect">
                                  <p:stCondLst>
                                    <p:cond delay="0"/>
                                  </p:stCondLst>
                                  <p:childTnLst>
                                    <p:set>
                                      <p:cBhvr>
                                        <p:cTn id="17" dur="1" fill="hold">
                                          <p:stCondLst>
                                            <p:cond delay="0"/>
                                          </p:stCondLst>
                                        </p:cTn>
                                        <p:tgtEl>
                                          <p:spTgt spid="3081"/>
                                        </p:tgtEl>
                                        <p:attrNameLst>
                                          <p:attrName>style.visibility</p:attrName>
                                        </p:attrNameLst>
                                      </p:cBhvr>
                                      <p:to>
                                        <p:strVal val="visible"/>
                                      </p:to>
                                    </p:set>
                                    <p:anim calcmode="lin" valueType="num">
                                      <p:cBhvr additive="base">
                                        <p:cTn id="18" dur="500" fill="hold"/>
                                        <p:tgtEl>
                                          <p:spTgt spid="3081"/>
                                        </p:tgtEl>
                                        <p:attrNameLst>
                                          <p:attrName>ppt_x</p:attrName>
                                        </p:attrNameLst>
                                      </p:cBhvr>
                                      <p:tavLst>
                                        <p:tav tm="0">
                                          <p:val>
                                            <p:strVal val="0-#ppt_w/2"/>
                                          </p:val>
                                        </p:tav>
                                        <p:tav tm="100000">
                                          <p:val>
                                            <p:strVal val="#ppt_x"/>
                                          </p:val>
                                        </p:tav>
                                      </p:tavLst>
                                    </p:anim>
                                    <p:anim calcmode="lin" valueType="num">
                                      <p:cBhvr additive="base">
                                        <p:cTn id="19" dur="500" fill="hold"/>
                                        <p:tgtEl>
                                          <p:spTgt spid="3081"/>
                                        </p:tgtEl>
                                        <p:attrNameLst>
                                          <p:attrName>ppt_y</p:attrName>
                                        </p:attrNameLst>
                                      </p:cBhvr>
                                      <p:tavLst>
                                        <p:tav tm="0">
                                          <p:val>
                                            <p:strVal val="#ppt_y"/>
                                          </p:val>
                                        </p:tav>
                                        <p:tav tm="100000">
                                          <p:val>
                                            <p:strVal val="#ppt_y"/>
                                          </p:val>
                                        </p:tav>
                                      </p:tavLst>
                                    </p:anim>
                                  </p:childTnLst>
                                </p:cTn>
                              </p:par>
                            </p:childTnLst>
                          </p:cTn>
                        </p:par>
                        <p:par>
                          <p:cTn id="20" fill="hold">
                            <p:stCondLst>
                              <p:cond delay="2000"/>
                            </p:stCondLst>
                            <p:childTnLst>
                              <p:par>
                                <p:cTn id="21" presetID="2" presetClass="entr" presetSubtype="8" fill="hold" nodeType="afterEffect">
                                  <p:stCondLst>
                                    <p:cond delay="0"/>
                                  </p:stCondLst>
                                  <p:childTnLst>
                                    <p:set>
                                      <p:cBhvr>
                                        <p:cTn id="22" dur="1" fill="hold">
                                          <p:stCondLst>
                                            <p:cond delay="0"/>
                                          </p:stCondLst>
                                        </p:cTn>
                                        <p:tgtEl>
                                          <p:spTgt spid="3080"/>
                                        </p:tgtEl>
                                        <p:attrNameLst>
                                          <p:attrName>style.visibility</p:attrName>
                                        </p:attrNameLst>
                                      </p:cBhvr>
                                      <p:to>
                                        <p:strVal val="visible"/>
                                      </p:to>
                                    </p:set>
                                    <p:anim calcmode="lin" valueType="num">
                                      <p:cBhvr additive="base">
                                        <p:cTn id="23" dur="500" fill="hold"/>
                                        <p:tgtEl>
                                          <p:spTgt spid="3080"/>
                                        </p:tgtEl>
                                        <p:attrNameLst>
                                          <p:attrName>ppt_x</p:attrName>
                                        </p:attrNameLst>
                                      </p:cBhvr>
                                      <p:tavLst>
                                        <p:tav tm="0">
                                          <p:val>
                                            <p:strVal val="0-#ppt_w/2"/>
                                          </p:val>
                                        </p:tav>
                                        <p:tav tm="100000">
                                          <p:val>
                                            <p:strVal val="#ppt_x"/>
                                          </p:val>
                                        </p:tav>
                                      </p:tavLst>
                                    </p:anim>
                                    <p:anim calcmode="lin" valueType="num">
                                      <p:cBhvr additive="base">
                                        <p:cTn id="24" dur="500" fill="hold"/>
                                        <p:tgtEl>
                                          <p:spTgt spid="308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olo 3"/>
          <p:cNvSpPr>
            <a:spLocks noGrp="1"/>
          </p:cNvSpPr>
          <p:nvPr>
            <p:ph type="title"/>
          </p:nvPr>
        </p:nvSpPr>
        <p:spPr>
          <a:xfrm>
            <a:off x="1689173" y="79142"/>
            <a:ext cx="8856662" cy="990600"/>
          </a:xfrm>
        </p:spPr>
        <p:txBody>
          <a:bodyPr/>
          <a:lstStyle/>
          <a:p>
            <a:pPr algn="ctr" eaLnBrk="1" hangingPunct="1"/>
            <a:r>
              <a:rPr lang="it-IT" altLang="it-IT" sz="2800" b="1" dirty="0" smtClean="0">
                <a:solidFill>
                  <a:srgbClr val="C00000"/>
                </a:solidFill>
                <a:latin typeface="Calibri" pitchFamily="34" charset="0"/>
                <a:ea typeface="Calibri" pitchFamily="34" charset="0"/>
                <a:cs typeface="Calibri" pitchFamily="34" charset="0"/>
              </a:rPr>
              <a:t>Come giudica il risultato ottenuto a favore della popolazione interessata all'accordo? </a:t>
            </a:r>
            <a:endParaRPr lang="it-IT" altLang="it-IT" sz="2800" i="1" dirty="0" smtClean="0">
              <a:solidFill>
                <a:srgbClr val="C00000"/>
              </a:solidFill>
              <a:latin typeface="Calibri" pitchFamily="34" charset="0"/>
              <a:ea typeface="Calibri" pitchFamily="34" charset="0"/>
              <a:cs typeface="Calibri" pitchFamily="34" charset="0"/>
            </a:endParaRPr>
          </a:p>
        </p:txBody>
      </p:sp>
      <p:sp>
        <p:nvSpPr>
          <p:cNvPr id="6" name="Rettangolo 5"/>
          <p:cNvSpPr/>
          <p:nvPr/>
        </p:nvSpPr>
        <p:spPr>
          <a:xfrm>
            <a:off x="963576" y="1235644"/>
            <a:ext cx="4206874" cy="307777"/>
          </a:xfrm>
          <a:prstGeom prst="rect">
            <a:avLst/>
          </a:prstGeom>
        </p:spPr>
        <p:txBody>
          <a:bodyPr wrap="square">
            <a:spAutoFit/>
          </a:bodyPr>
          <a:lstStyle/>
          <a:p>
            <a:pPr eaLnBrk="1" fontAlgn="auto" hangingPunct="1">
              <a:spcBef>
                <a:spcPts val="0"/>
              </a:spcBef>
              <a:spcAft>
                <a:spcPts val="0"/>
              </a:spcAft>
              <a:defRPr/>
            </a:pPr>
            <a:r>
              <a:rPr lang="it-IT" sz="1400" b="1" dirty="0" smtClean="0">
                <a:latin typeface="+mj-lt"/>
              </a:rPr>
              <a:t> Valori </a:t>
            </a:r>
            <a:r>
              <a:rPr lang="it-IT" sz="1400" b="1" dirty="0">
                <a:latin typeface="+mj-lt"/>
              </a:rPr>
              <a:t>% per provincia di appartenenza del </a:t>
            </a:r>
            <a:r>
              <a:rPr lang="it-IT" sz="1400" b="1" dirty="0" smtClean="0">
                <a:latin typeface="+mj-lt"/>
              </a:rPr>
              <a:t>Comune</a:t>
            </a:r>
            <a:endParaRPr lang="it-IT" sz="1400" dirty="0">
              <a:latin typeface="+mj-lt"/>
            </a:endParaRPr>
          </a:p>
        </p:txBody>
      </p:sp>
      <p:sp>
        <p:nvSpPr>
          <p:cNvPr id="7" name="Rettangolo 6"/>
          <p:cNvSpPr/>
          <p:nvPr/>
        </p:nvSpPr>
        <p:spPr>
          <a:xfrm>
            <a:off x="788762" y="6348362"/>
            <a:ext cx="5260346" cy="276999"/>
          </a:xfrm>
          <a:prstGeom prst="rect">
            <a:avLst/>
          </a:prstGeom>
        </p:spPr>
        <p:txBody>
          <a:bodyPr wrap="square">
            <a:spAutoFit/>
          </a:bodyPr>
          <a:lstStyle/>
          <a:p>
            <a:pPr eaLnBrk="1" fontAlgn="auto" hangingPunct="1">
              <a:spcBef>
                <a:spcPts val="0"/>
              </a:spcBef>
              <a:spcAft>
                <a:spcPts val="0"/>
              </a:spcAft>
              <a:defRPr/>
            </a:pPr>
            <a:r>
              <a:rPr lang="it-IT" sz="1200" i="1" dirty="0" smtClean="0">
                <a:latin typeface="+mj-lt"/>
              </a:rPr>
              <a:t> Poco </a:t>
            </a:r>
            <a:r>
              <a:rPr lang="it-IT" sz="1200" i="1" dirty="0">
                <a:latin typeface="+mj-lt"/>
              </a:rPr>
              <a:t>Positivo: 0 casi ; Per niente positivo: 0 casi ; Casi non validi: 1</a:t>
            </a:r>
            <a:endParaRPr lang="it-IT" sz="1200" i="1" baseline="30000" dirty="0">
              <a:latin typeface="+mj-lt"/>
            </a:endParaRPr>
          </a:p>
        </p:txBody>
      </p:sp>
      <p:sp>
        <p:nvSpPr>
          <p:cNvPr id="11" name="Rettangolo 10"/>
          <p:cNvSpPr/>
          <p:nvPr/>
        </p:nvSpPr>
        <p:spPr>
          <a:xfrm>
            <a:off x="6299185" y="1223920"/>
            <a:ext cx="3876675" cy="307777"/>
          </a:xfrm>
          <a:prstGeom prst="rect">
            <a:avLst/>
          </a:prstGeom>
        </p:spPr>
        <p:txBody>
          <a:bodyPr wrap="square">
            <a:spAutoFit/>
          </a:bodyPr>
          <a:lstStyle/>
          <a:p>
            <a:pPr eaLnBrk="1" fontAlgn="auto" hangingPunct="1">
              <a:spcBef>
                <a:spcPts val="0"/>
              </a:spcBef>
              <a:spcAft>
                <a:spcPts val="0"/>
              </a:spcAft>
              <a:defRPr/>
            </a:pPr>
            <a:r>
              <a:rPr lang="it-IT" sz="1400" b="1" dirty="0" smtClean="0">
                <a:latin typeface="+mj-lt"/>
              </a:rPr>
              <a:t> Valori </a:t>
            </a:r>
            <a:r>
              <a:rPr lang="it-IT" sz="1400" b="1" dirty="0">
                <a:latin typeface="+mj-lt"/>
              </a:rPr>
              <a:t>% per dimensione demografica del </a:t>
            </a:r>
            <a:r>
              <a:rPr lang="it-IT" sz="1400" b="1" dirty="0" smtClean="0">
                <a:latin typeface="+mj-lt"/>
              </a:rPr>
              <a:t>Comune</a:t>
            </a:r>
            <a:endParaRPr lang="it-IT" sz="1400" dirty="0">
              <a:latin typeface="+mj-lt"/>
            </a:endParaRPr>
          </a:p>
        </p:txBody>
      </p:sp>
      <p:pic>
        <p:nvPicPr>
          <p:cNvPr id="11270" name="Immagine 1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462633" y="1882146"/>
            <a:ext cx="4075112" cy="2251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2" name="Tabella 1"/>
          <p:cNvGraphicFramePr>
            <a:graphicFrameLocks noGrp="1"/>
          </p:cNvGraphicFramePr>
          <p:nvPr>
            <p:extLst>
              <p:ext uri="{D42A27DB-BD31-4B8C-83A1-F6EECF244321}">
                <p14:modId xmlns:p14="http://schemas.microsoft.com/office/powerpoint/2010/main" xmlns="" val="1225294848"/>
              </p:ext>
            </p:extLst>
          </p:nvPr>
        </p:nvGraphicFramePr>
        <p:xfrm>
          <a:off x="818607" y="1732866"/>
          <a:ext cx="4949148" cy="3154680"/>
        </p:xfrm>
        <a:graphic>
          <a:graphicData uri="http://schemas.openxmlformats.org/drawingml/2006/table">
            <a:tbl>
              <a:tblPr firstRow="1" firstCol="1" bandRow="1">
                <a:tableStyleId>{5C22544A-7EE6-4342-B048-85BDC9FD1C3A}</a:tableStyleId>
              </a:tblPr>
              <a:tblGrid>
                <a:gridCol w="1702866"/>
                <a:gridCol w="1052681"/>
                <a:gridCol w="1052681"/>
                <a:gridCol w="1140920"/>
              </a:tblGrid>
              <a:tr h="420582">
                <a:tc>
                  <a:txBody>
                    <a:bodyPr/>
                    <a:lstStyle/>
                    <a:p>
                      <a:pPr>
                        <a:lnSpc>
                          <a:spcPct val="115000"/>
                        </a:lnSpc>
                        <a:spcAft>
                          <a:spcPts val="0"/>
                        </a:spcAft>
                      </a:pPr>
                      <a:r>
                        <a:rPr lang="it-IT" sz="1200" dirty="0">
                          <a:effectLst/>
                        </a:rPr>
                        <a:t> </a:t>
                      </a:r>
                      <a:endParaRPr lang="it-IT" sz="1200" dirty="0">
                        <a:effectLst/>
                        <a:latin typeface="Calibri"/>
                        <a:ea typeface="Calibri"/>
                        <a:cs typeface="Times New Roman"/>
                      </a:endParaRPr>
                    </a:p>
                  </a:txBody>
                  <a:tcPr marL="44442" marR="44442" marT="0" marB="0" anchor="ctr"/>
                </a:tc>
                <a:tc>
                  <a:txBody>
                    <a:bodyPr/>
                    <a:lstStyle/>
                    <a:p>
                      <a:pPr algn="ctr">
                        <a:lnSpc>
                          <a:spcPct val="115000"/>
                        </a:lnSpc>
                        <a:spcAft>
                          <a:spcPts val="0"/>
                        </a:spcAft>
                      </a:pPr>
                      <a:r>
                        <a:rPr lang="it-IT" sz="1200" dirty="0">
                          <a:effectLst/>
                        </a:rPr>
                        <a:t>molto positivo</a:t>
                      </a:r>
                      <a:endParaRPr lang="it-IT" sz="1200" dirty="0">
                        <a:effectLst/>
                        <a:latin typeface="Calibri"/>
                        <a:ea typeface="Calibri"/>
                        <a:cs typeface="Times New Roman"/>
                      </a:endParaRPr>
                    </a:p>
                  </a:txBody>
                  <a:tcPr marL="44442" marR="44442" marT="0" marB="0" anchor="ctr"/>
                </a:tc>
                <a:tc>
                  <a:txBody>
                    <a:bodyPr/>
                    <a:lstStyle/>
                    <a:p>
                      <a:pPr algn="ctr">
                        <a:lnSpc>
                          <a:spcPct val="115000"/>
                        </a:lnSpc>
                        <a:spcAft>
                          <a:spcPts val="0"/>
                        </a:spcAft>
                      </a:pPr>
                      <a:r>
                        <a:rPr lang="it-IT" sz="1200" dirty="0">
                          <a:effectLst/>
                        </a:rPr>
                        <a:t>abbastanza positivo</a:t>
                      </a:r>
                      <a:endParaRPr lang="it-IT" sz="1200" dirty="0">
                        <a:effectLst/>
                        <a:latin typeface="Calibri"/>
                        <a:ea typeface="Calibri"/>
                        <a:cs typeface="Times New Roman"/>
                      </a:endParaRPr>
                    </a:p>
                  </a:txBody>
                  <a:tcPr marL="44442" marR="44442" marT="0" marB="0" anchor="ctr"/>
                </a:tc>
                <a:tc>
                  <a:txBody>
                    <a:bodyPr/>
                    <a:lstStyle/>
                    <a:p>
                      <a:pPr algn="ctr">
                        <a:lnSpc>
                          <a:spcPct val="115000"/>
                        </a:lnSpc>
                        <a:spcAft>
                          <a:spcPts val="0"/>
                        </a:spcAft>
                      </a:pPr>
                      <a:r>
                        <a:rPr lang="it-IT" sz="1200">
                          <a:effectLst/>
                        </a:rPr>
                        <a:t>Totale</a:t>
                      </a:r>
                      <a:endParaRPr lang="it-IT" sz="1200">
                        <a:effectLst/>
                        <a:latin typeface="Calibri"/>
                        <a:ea typeface="Calibri"/>
                        <a:cs typeface="Times New Roman"/>
                      </a:endParaRPr>
                    </a:p>
                  </a:txBody>
                  <a:tcPr marL="44442" marR="44442" marT="0" marB="0" anchor="ctr"/>
                </a:tc>
              </a:tr>
              <a:tr h="210291">
                <a:tc>
                  <a:txBody>
                    <a:bodyPr/>
                    <a:lstStyle/>
                    <a:p>
                      <a:pPr>
                        <a:lnSpc>
                          <a:spcPct val="115000"/>
                        </a:lnSpc>
                        <a:spcAft>
                          <a:spcPts val="0"/>
                        </a:spcAft>
                      </a:pPr>
                      <a:r>
                        <a:rPr lang="it-IT" sz="1200" dirty="0">
                          <a:effectLst/>
                        </a:rPr>
                        <a:t>Bergamo</a:t>
                      </a:r>
                      <a:endParaRPr lang="it-IT" sz="1200" dirty="0">
                        <a:effectLst/>
                        <a:latin typeface="Calibri"/>
                        <a:ea typeface="Calibri"/>
                        <a:cs typeface="Times New Roman"/>
                      </a:endParaRPr>
                    </a:p>
                  </a:txBody>
                  <a:tcPr marL="44442" marR="44442" marT="0" marB="0" anchor="ctr"/>
                </a:tc>
                <a:tc>
                  <a:txBody>
                    <a:bodyPr/>
                    <a:lstStyle/>
                    <a:p>
                      <a:pPr algn="ctr">
                        <a:lnSpc>
                          <a:spcPct val="115000"/>
                        </a:lnSpc>
                        <a:spcAft>
                          <a:spcPts val="0"/>
                        </a:spcAft>
                      </a:pPr>
                      <a:r>
                        <a:rPr lang="it-IT" sz="1200">
                          <a:effectLst/>
                        </a:rPr>
                        <a:t>33,3</a:t>
                      </a:r>
                      <a:endParaRPr lang="it-IT" sz="1200">
                        <a:effectLst/>
                        <a:latin typeface="Calibri"/>
                        <a:ea typeface="Calibri"/>
                        <a:cs typeface="Times New Roman"/>
                      </a:endParaRPr>
                    </a:p>
                  </a:txBody>
                  <a:tcPr marL="44442" marR="44442" marT="0" marB="0" anchor="ctr"/>
                </a:tc>
                <a:tc>
                  <a:txBody>
                    <a:bodyPr/>
                    <a:lstStyle/>
                    <a:p>
                      <a:pPr algn="ctr">
                        <a:lnSpc>
                          <a:spcPct val="115000"/>
                        </a:lnSpc>
                        <a:spcAft>
                          <a:spcPts val="0"/>
                        </a:spcAft>
                      </a:pPr>
                      <a:r>
                        <a:rPr lang="it-IT" sz="1200" dirty="0">
                          <a:effectLst/>
                        </a:rPr>
                        <a:t>66,7</a:t>
                      </a:r>
                      <a:endParaRPr lang="it-IT" sz="1200" dirty="0">
                        <a:effectLst/>
                        <a:latin typeface="Calibri"/>
                        <a:ea typeface="Calibri"/>
                        <a:cs typeface="Times New Roman"/>
                      </a:endParaRPr>
                    </a:p>
                  </a:txBody>
                  <a:tcPr marL="44442" marR="44442" marT="0" marB="0" anchor="ctr"/>
                </a:tc>
                <a:tc>
                  <a:txBody>
                    <a:bodyPr/>
                    <a:lstStyle/>
                    <a:p>
                      <a:pPr algn="ctr">
                        <a:lnSpc>
                          <a:spcPct val="115000"/>
                        </a:lnSpc>
                        <a:spcAft>
                          <a:spcPts val="0"/>
                        </a:spcAft>
                      </a:pPr>
                      <a:r>
                        <a:rPr lang="it-IT" sz="1200">
                          <a:effectLst/>
                        </a:rPr>
                        <a:t>100 (6)</a:t>
                      </a:r>
                      <a:endParaRPr lang="it-IT" sz="1200">
                        <a:effectLst/>
                        <a:latin typeface="Calibri"/>
                        <a:ea typeface="Calibri"/>
                        <a:cs typeface="Times New Roman"/>
                      </a:endParaRPr>
                    </a:p>
                  </a:txBody>
                  <a:tcPr marL="44442" marR="44442" marT="0" marB="0" anchor="ctr"/>
                </a:tc>
              </a:tr>
              <a:tr h="210291">
                <a:tc>
                  <a:txBody>
                    <a:bodyPr/>
                    <a:lstStyle/>
                    <a:p>
                      <a:pPr>
                        <a:lnSpc>
                          <a:spcPct val="115000"/>
                        </a:lnSpc>
                        <a:spcAft>
                          <a:spcPts val="0"/>
                        </a:spcAft>
                      </a:pPr>
                      <a:r>
                        <a:rPr lang="it-IT" sz="1200" dirty="0">
                          <a:effectLst/>
                        </a:rPr>
                        <a:t>Brescia</a:t>
                      </a:r>
                      <a:endParaRPr lang="it-IT" sz="1200" dirty="0">
                        <a:effectLst/>
                        <a:latin typeface="Calibri"/>
                        <a:ea typeface="Calibri"/>
                        <a:cs typeface="Times New Roman"/>
                      </a:endParaRPr>
                    </a:p>
                  </a:txBody>
                  <a:tcPr marL="44442" marR="44442" marT="0" marB="0" anchor="ctr"/>
                </a:tc>
                <a:tc>
                  <a:txBody>
                    <a:bodyPr/>
                    <a:lstStyle/>
                    <a:p>
                      <a:pPr algn="ctr">
                        <a:lnSpc>
                          <a:spcPct val="115000"/>
                        </a:lnSpc>
                        <a:spcAft>
                          <a:spcPts val="0"/>
                        </a:spcAft>
                      </a:pPr>
                      <a:r>
                        <a:rPr lang="it-IT" sz="1200">
                          <a:effectLst/>
                        </a:rPr>
                        <a:t>52,4</a:t>
                      </a:r>
                      <a:endParaRPr lang="it-IT" sz="1200">
                        <a:effectLst/>
                        <a:latin typeface="Calibri"/>
                        <a:ea typeface="Calibri"/>
                        <a:cs typeface="Times New Roman"/>
                      </a:endParaRPr>
                    </a:p>
                  </a:txBody>
                  <a:tcPr marL="44442" marR="44442" marT="0" marB="0" anchor="ctr"/>
                </a:tc>
                <a:tc>
                  <a:txBody>
                    <a:bodyPr/>
                    <a:lstStyle/>
                    <a:p>
                      <a:pPr algn="ctr">
                        <a:lnSpc>
                          <a:spcPct val="115000"/>
                        </a:lnSpc>
                        <a:spcAft>
                          <a:spcPts val="0"/>
                        </a:spcAft>
                      </a:pPr>
                      <a:r>
                        <a:rPr lang="it-IT" sz="1200">
                          <a:effectLst/>
                        </a:rPr>
                        <a:t>47,6</a:t>
                      </a:r>
                      <a:endParaRPr lang="it-IT" sz="1200">
                        <a:effectLst/>
                        <a:latin typeface="Calibri"/>
                        <a:ea typeface="Calibri"/>
                        <a:cs typeface="Times New Roman"/>
                      </a:endParaRPr>
                    </a:p>
                  </a:txBody>
                  <a:tcPr marL="44442" marR="44442" marT="0" marB="0" anchor="ctr"/>
                </a:tc>
                <a:tc>
                  <a:txBody>
                    <a:bodyPr/>
                    <a:lstStyle/>
                    <a:p>
                      <a:pPr algn="ctr">
                        <a:lnSpc>
                          <a:spcPct val="115000"/>
                        </a:lnSpc>
                        <a:spcAft>
                          <a:spcPts val="0"/>
                        </a:spcAft>
                      </a:pPr>
                      <a:r>
                        <a:rPr lang="it-IT" sz="1200" dirty="0">
                          <a:effectLst/>
                        </a:rPr>
                        <a:t>100 (42)</a:t>
                      </a:r>
                      <a:endParaRPr lang="it-IT" sz="1200" dirty="0">
                        <a:effectLst/>
                        <a:latin typeface="Calibri"/>
                        <a:ea typeface="Calibri"/>
                        <a:cs typeface="Times New Roman"/>
                      </a:endParaRPr>
                    </a:p>
                  </a:txBody>
                  <a:tcPr marL="44442" marR="44442" marT="0" marB="0" anchor="ctr"/>
                </a:tc>
              </a:tr>
              <a:tr h="210291">
                <a:tc>
                  <a:txBody>
                    <a:bodyPr/>
                    <a:lstStyle/>
                    <a:p>
                      <a:pPr>
                        <a:lnSpc>
                          <a:spcPct val="115000"/>
                        </a:lnSpc>
                        <a:spcAft>
                          <a:spcPts val="0"/>
                        </a:spcAft>
                      </a:pPr>
                      <a:r>
                        <a:rPr lang="it-IT" sz="1200">
                          <a:effectLst/>
                        </a:rPr>
                        <a:t>Como</a:t>
                      </a:r>
                      <a:endParaRPr lang="it-IT" sz="1200">
                        <a:effectLst/>
                        <a:latin typeface="Calibri"/>
                        <a:ea typeface="Calibri"/>
                        <a:cs typeface="Times New Roman"/>
                      </a:endParaRPr>
                    </a:p>
                  </a:txBody>
                  <a:tcPr marL="44442" marR="44442" marT="0" marB="0" anchor="ctr"/>
                </a:tc>
                <a:tc>
                  <a:txBody>
                    <a:bodyPr/>
                    <a:lstStyle/>
                    <a:p>
                      <a:pPr algn="ctr">
                        <a:lnSpc>
                          <a:spcPct val="115000"/>
                        </a:lnSpc>
                        <a:spcAft>
                          <a:spcPts val="0"/>
                        </a:spcAft>
                      </a:pPr>
                      <a:r>
                        <a:rPr lang="it-IT" sz="1200">
                          <a:effectLst/>
                        </a:rPr>
                        <a:t>58,3</a:t>
                      </a:r>
                      <a:endParaRPr lang="it-IT" sz="1200">
                        <a:effectLst/>
                        <a:latin typeface="Calibri"/>
                        <a:ea typeface="Calibri"/>
                        <a:cs typeface="Times New Roman"/>
                      </a:endParaRPr>
                    </a:p>
                  </a:txBody>
                  <a:tcPr marL="44442" marR="44442" marT="0" marB="0" anchor="ctr"/>
                </a:tc>
                <a:tc>
                  <a:txBody>
                    <a:bodyPr/>
                    <a:lstStyle/>
                    <a:p>
                      <a:pPr algn="ctr">
                        <a:lnSpc>
                          <a:spcPct val="115000"/>
                        </a:lnSpc>
                        <a:spcAft>
                          <a:spcPts val="0"/>
                        </a:spcAft>
                      </a:pPr>
                      <a:r>
                        <a:rPr lang="it-IT" sz="1200" dirty="0">
                          <a:effectLst/>
                        </a:rPr>
                        <a:t>41,7</a:t>
                      </a:r>
                      <a:endParaRPr lang="it-IT" sz="1200" dirty="0">
                        <a:effectLst/>
                        <a:latin typeface="Calibri"/>
                        <a:ea typeface="Calibri"/>
                        <a:cs typeface="Times New Roman"/>
                      </a:endParaRPr>
                    </a:p>
                  </a:txBody>
                  <a:tcPr marL="44442" marR="44442" marT="0" marB="0" anchor="ctr"/>
                </a:tc>
                <a:tc>
                  <a:txBody>
                    <a:bodyPr/>
                    <a:lstStyle/>
                    <a:p>
                      <a:pPr algn="ctr">
                        <a:lnSpc>
                          <a:spcPct val="115000"/>
                        </a:lnSpc>
                        <a:spcAft>
                          <a:spcPts val="0"/>
                        </a:spcAft>
                      </a:pPr>
                      <a:r>
                        <a:rPr lang="it-IT" sz="1200" dirty="0">
                          <a:effectLst/>
                        </a:rPr>
                        <a:t>100 (12)</a:t>
                      </a:r>
                      <a:endParaRPr lang="it-IT" sz="1200" dirty="0">
                        <a:effectLst/>
                        <a:latin typeface="Calibri"/>
                        <a:ea typeface="Calibri"/>
                        <a:cs typeface="Times New Roman"/>
                      </a:endParaRPr>
                    </a:p>
                  </a:txBody>
                  <a:tcPr marL="44442" marR="44442" marT="0" marB="0" anchor="ctr"/>
                </a:tc>
              </a:tr>
              <a:tr h="210291">
                <a:tc>
                  <a:txBody>
                    <a:bodyPr/>
                    <a:lstStyle/>
                    <a:p>
                      <a:pPr>
                        <a:lnSpc>
                          <a:spcPct val="115000"/>
                        </a:lnSpc>
                        <a:spcAft>
                          <a:spcPts val="0"/>
                        </a:spcAft>
                      </a:pPr>
                      <a:r>
                        <a:rPr lang="it-IT" sz="1200">
                          <a:effectLst/>
                        </a:rPr>
                        <a:t>Cremona</a:t>
                      </a:r>
                      <a:endParaRPr lang="it-IT" sz="1200">
                        <a:effectLst/>
                        <a:latin typeface="Calibri"/>
                        <a:ea typeface="Calibri"/>
                        <a:cs typeface="Times New Roman"/>
                      </a:endParaRPr>
                    </a:p>
                  </a:txBody>
                  <a:tcPr marL="44442" marR="44442" marT="0" marB="0" anchor="ctr"/>
                </a:tc>
                <a:tc>
                  <a:txBody>
                    <a:bodyPr/>
                    <a:lstStyle/>
                    <a:p>
                      <a:pPr algn="ctr">
                        <a:lnSpc>
                          <a:spcPct val="115000"/>
                        </a:lnSpc>
                        <a:spcAft>
                          <a:spcPts val="0"/>
                        </a:spcAft>
                      </a:pPr>
                      <a:r>
                        <a:rPr lang="it-IT" sz="1200">
                          <a:effectLst/>
                        </a:rPr>
                        <a:t>33,3</a:t>
                      </a:r>
                      <a:endParaRPr lang="it-IT" sz="1200">
                        <a:effectLst/>
                        <a:latin typeface="Calibri"/>
                        <a:ea typeface="Calibri"/>
                        <a:cs typeface="Times New Roman"/>
                      </a:endParaRPr>
                    </a:p>
                  </a:txBody>
                  <a:tcPr marL="44442" marR="44442" marT="0" marB="0" anchor="ctr"/>
                </a:tc>
                <a:tc>
                  <a:txBody>
                    <a:bodyPr/>
                    <a:lstStyle/>
                    <a:p>
                      <a:pPr algn="ctr">
                        <a:lnSpc>
                          <a:spcPct val="115000"/>
                        </a:lnSpc>
                        <a:spcAft>
                          <a:spcPts val="0"/>
                        </a:spcAft>
                      </a:pPr>
                      <a:r>
                        <a:rPr lang="it-IT" sz="1200">
                          <a:effectLst/>
                        </a:rPr>
                        <a:t>66,7</a:t>
                      </a:r>
                      <a:endParaRPr lang="it-IT" sz="1200">
                        <a:effectLst/>
                        <a:latin typeface="Calibri"/>
                        <a:ea typeface="Calibri"/>
                        <a:cs typeface="Times New Roman"/>
                      </a:endParaRPr>
                    </a:p>
                  </a:txBody>
                  <a:tcPr marL="44442" marR="44442" marT="0" marB="0" anchor="ctr"/>
                </a:tc>
                <a:tc>
                  <a:txBody>
                    <a:bodyPr/>
                    <a:lstStyle/>
                    <a:p>
                      <a:pPr algn="ctr">
                        <a:lnSpc>
                          <a:spcPct val="115000"/>
                        </a:lnSpc>
                        <a:spcAft>
                          <a:spcPts val="0"/>
                        </a:spcAft>
                      </a:pPr>
                      <a:r>
                        <a:rPr lang="it-IT" sz="1200" dirty="0">
                          <a:effectLst/>
                        </a:rPr>
                        <a:t>100 (3)</a:t>
                      </a:r>
                      <a:endParaRPr lang="it-IT" sz="1200" dirty="0">
                        <a:effectLst/>
                        <a:latin typeface="Calibri"/>
                        <a:ea typeface="Calibri"/>
                        <a:cs typeface="Times New Roman"/>
                      </a:endParaRPr>
                    </a:p>
                  </a:txBody>
                  <a:tcPr marL="44442" marR="44442" marT="0" marB="0" anchor="ctr"/>
                </a:tc>
              </a:tr>
              <a:tr h="210291">
                <a:tc>
                  <a:txBody>
                    <a:bodyPr/>
                    <a:lstStyle/>
                    <a:p>
                      <a:pPr>
                        <a:lnSpc>
                          <a:spcPct val="115000"/>
                        </a:lnSpc>
                        <a:spcAft>
                          <a:spcPts val="0"/>
                        </a:spcAft>
                      </a:pPr>
                      <a:r>
                        <a:rPr lang="it-IT" sz="1200">
                          <a:effectLst/>
                        </a:rPr>
                        <a:t>Lecco</a:t>
                      </a:r>
                      <a:endParaRPr lang="it-IT" sz="1200">
                        <a:effectLst/>
                        <a:latin typeface="Calibri"/>
                        <a:ea typeface="Calibri"/>
                        <a:cs typeface="Times New Roman"/>
                      </a:endParaRPr>
                    </a:p>
                  </a:txBody>
                  <a:tcPr marL="44442" marR="44442" marT="0" marB="0" anchor="ctr"/>
                </a:tc>
                <a:tc>
                  <a:txBody>
                    <a:bodyPr/>
                    <a:lstStyle/>
                    <a:p>
                      <a:pPr algn="ctr">
                        <a:lnSpc>
                          <a:spcPct val="115000"/>
                        </a:lnSpc>
                        <a:spcAft>
                          <a:spcPts val="0"/>
                        </a:spcAft>
                      </a:pPr>
                      <a:r>
                        <a:rPr lang="it-IT" sz="1200">
                          <a:effectLst/>
                        </a:rPr>
                        <a:t>66,7</a:t>
                      </a:r>
                      <a:endParaRPr lang="it-IT" sz="1200">
                        <a:effectLst/>
                        <a:latin typeface="Calibri"/>
                        <a:ea typeface="Calibri"/>
                        <a:cs typeface="Times New Roman"/>
                      </a:endParaRPr>
                    </a:p>
                  </a:txBody>
                  <a:tcPr marL="44442" marR="44442" marT="0" marB="0" anchor="ctr"/>
                </a:tc>
                <a:tc>
                  <a:txBody>
                    <a:bodyPr/>
                    <a:lstStyle/>
                    <a:p>
                      <a:pPr algn="ctr">
                        <a:lnSpc>
                          <a:spcPct val="115000"/>
                        </a:lnSpc>
                        <a:spcAft>
                          <a:spcPts val="0"/>
                        </a:spcAft>
                      </a:pPr>
                      <a:r>
                        <a:rPr lang="it-IT" sz="1200">
                          <a:effectLst/>
                        </a:rPr>
                        <a:t>33,3</a:t>
                      </a:r>
                      <a:endParaRPr lang="it-IT" sz="1200">
                        <a:effectLst/>
                        <a:latin typeface="Calibri"/>
                        <a:ea typeface="Calibri"/>
                        <a:cs typeface="Times New Roman"/>
                      </a:endParaRPr>
                    </a:p>
                  </a:txBody>
                  <a:tcPr marL="44442" marR="44442" marT="0" marB="0" anchor="ctr"/>
                </a:tc>
                <a:tc>
                  <a:txBody>
                    <a:bodyPr/>
                    <a:lstStyle/>
                    <a:p>
                      <a:pPr algn="ctr">
                        <a:lnSpc>
                          <a:spcPct val="115000"/>
                        </a:lnSpc>
                        <a:spcAft>
                          <a:spcPts val="0"/>
                        </a:spcAft>
                      </a:pPr>
                      <a:r>
                        <a:rPr lang="it-IT" sz="1200" dirty="0">
                          <a:effectLst/>
                        </a:rPr>
                        <a:t>100 (12)</a:t>
                      </a:r>
                      <a:endParaRPr lang="it-IT" sz="1200" dirty="0">
                        <a:effectLst/>
                        <a:latin typeface="Calibri"/>
                        <a:ea typeface="Calibri"/>
                        <a:cs typeface="Times New Roman"/>
                      </a:endParaRPr>
                    </a:p>
                  </a:txBody>
                  <a:tcPr marL="44442" marR="44442" marT="0" marB="0" anchor="ctr"/>
                </a:tc>
              </a:tr>
              <a:tr h="210291">
                <a:tc>
                  <a:txBody>
                    <a:bodyPr/>
                    <a:lstStyle/>
                    <a:p>
                      <a:pPr>
                        <a:lnSpc>
                          <a:spcPct val="115000"/>
                        </a:lnSpc>
                        <a:spcAft>
                          <a:spcPts val="0"/>
                        </a:spcAft>
                      </a:pPr>
                      <a:r>
                        <a:rPr lang="it-IT" sz="1200">
                          <a:effectLst/>
                        </a:rPr>
                        <a:t>Mantova</a:t>
                      </a:r>
                      <a:endParaRPr lang="it-IT" sz="1200">
                        <a:effectLst/>
                        <a:latin typeface="Calibri"/>
                        <a:ea typeface="Calibri"/>
                        <a:cs typeface="Times New Roman"/>
                      </a:endParaRPr>
                    </a:p>
                  </a:txBody>
                  <a:tcPr marL="44442" marR="44442" marT="0" marB="0" anchor="ctr"/>
                </a:tc>
                <a:tc>
                  <a:txBody>
                    <a:bodyPr/>
                    <a:lstStyle/>
                    <a:p>
                      <a:pPr algn="ctr">
                        <a:lnSpc>
                          <a:spcPct val="115000"/>
                        </a:lnSpc>
                        <a:spcAft>
                          <a:spcPts val="0"/>
                        </a:spcAft>
                      </a:pPr>
                      <a:r>
                        <a:rPr lang="it-IT" sz="1200">
                          <a:effectLst/>
                        </a:rPr>
                        <a:t>0,0</a:t>
                      </a:r>
                      <a:endParaRPr lang="it-IT" sz="1200">
                        <a:effectLst/>
                        <a:latin typeface="Calibri"/>
                        <a:ea typeface="Calibri"/>
                        <a:cs typeface="Times New Roman"/>
                      </a:endParaRPr>
                    </a:p>
                  </a:txBody>
                  <a:tcPr marL="44442" marR="44442" marT="0" marB="0" anchor="ctr"/>
                </a:tc>
                <a:tc>
                  <a:txBody>
                    <a:bodyPr/>
                    <a:lstStyle/>
                    <a:p>
                      <a:pPr algn="ctr">
                        <a:lnSpc>
                          <a:spcPct val="115000"/>
                        </a:lnSpc>
                        <a:spcAft>
                          <a:spcPts val="0"/>
                        </a:spcAft>
                      </a:pPr>
                      <a:r>
                        <a:rPr lang="it-IT" sz="1200">
                          <a:effectLst/>
                        </a:rPr>
                        <a:t>100,0</a:t>
                      </a:r>
                      <a:endParaRPr lang="it-IT" sz="1200">
                        <a:effectLst/>
                        <a:latin typeface="Calibri"/>
                        <a:ea typeface="Calibri"/>
                        <a:cs typeface="Times New Roman"/>
                      </a:endParaRPr>
                    </a:p>
                  </a:txBody>
                  <a:tcPr marL="44442" marR="44442" marT="0" marB="0" anchor="ctr"/>
                </a:tc>
                <a:tc>
                  <a:txBody>
                    <a:bodyPr/>
                    <a:lstStyle/>
                    <a:p>
                      <a:pPr algn="ctr">
                        <a:lnSpc>
                          <a:spcPct val="115000"/>
                        </a:lnSpc>
                        <a:spcAft>
                          <a:spcPts val="0"/>
                        </a:spcAft>
                      </a:pPr>
                      <a:r>
                        <a:rPr lang="it-IT" sz="1200" dirty="0">
                          <a:effectLst/>
                        </a:rPr>
                        <a:t>100 (8)</a:t>
                      </a:r>
                      <a:endParaRPr lang="it-IT" sz="1200" dirty="0">
                        <a:effectLst/>
                        <a:latin typeface="Calibri"/>
                        <a:ea typeface="Calibri"/>
                        <a:cs typeface="Times New Roman"/>
                      </a:endParaRPr>
                    </a:p>
                  </a:txBody>
                  <a:tcPr marL="44442" marR="44442" marT="0" marB="0" anchor="ctr"/>
                </a:tc>
              </a:tr>
              <a:tr h="210291">
                <a:tc>
                  <a:txBody>
                    <a:bodyPr/>
                    <a:lstStyle/>
                    <a:p>
                      <a:pPr>
                        <a:lnSpc>
                          <a:spcPct val="115000"/>
                        </a:lnSpc>
                        <a:spcAft>
                          <a:spcPts val="0"/>
                        </a:spcAft>
                      </a:pPr>
                      <a:r>
                        <a:rPr lang="it-IT" sz="1200">
                          <a:effectLst/>
                        </a:rPr>
                        <a:t>Milano</a:t>
                      </a:r>
                      <a:endParaRPr lang="it-IT" sz="1200">
                        <a:effectLst/>
                        <a:latin typeface="Calibri"/>
                        <a:ea typeface="Calibri"/>
                        <a:cs typeface="Times New Roman"/>
                      </a:endParaRPr>
                    </a:p>
                  </a:txBody>
                  <a:tcPr marL="44442" marR="44442" marT="0" marB="0" anchor="ctr"/>
                </a:tc>
                <a:tc>
                  <a:txBody>
                    <a:bodyPr/>
                    <a:lstStyle/>
                    <a:p>
                      <a:pPr algn="ctr">
                        <a:lnSpc>
                          <a:spcPct val="115000"/>
                        </a:lnSpc>
                        <a:spcAft>
                          <a:spcPts val="0"/>
                        </a:spcAft>
                      </a:pPr>
                      <a:r>
                        <a:rPr lang="it-IT" sz="1200">
                          <a:effectLst/>
                        </a:rPr>
                        <a:t>33,3</a:t>
                      </a:r>
                      <a:endParaRPr lang="it-IT" sz="1200">
                        <a:effectLst/>
                        <a:latin typeface="Calibri"/>
                        <a:ea typeface="Calibri"/>
                        <a:cs typeface="Times New Roman"/>
                      </a:endParaRPr>
                    </a:p>
                  </a:txBody>
                  <a:tcPr marL="44442" marR="44442" marT="0" marB="0" anchor="ctr"/>
                </a:tc>
                <a:tc>
                  <a:txBody>
                    <a:bodyPr/>
                    <a:lstStyle/>
                    <a:p>
                      <a:pPr algn="ctr">
                        <a:lnSpc>
                          <a:spcPct val="115000"/>
                        </a:lnSpc>
                        <a:spcAft>
                          <a:spcPts val="0"/>
                        </a:spcAft>
                      </a:pPr>
                      <a:r>
                        <a:rPr lang="it-IT" sz="1200">
                          <a:effectLst/>
                        </a:rPr>
                        <a:t>66,7</a:t>
                      </a:r>
                      <a:endParaRPr lang="it-IT" sz="1200">
                        <a:effectLst/>
                        <a:latin typeface="Calibri"/>
                        <a:ea typeface="Calibri"/>
                        <a:cs typeface="Times New Roman"/>
                      </a:endParaRPr>
                    </a:p>
                  </a:txBody>
                  <a:tcPr marL="44442" marR="44442" marT="0" marB="0" anchor="ctr"/>
                </a:tc>
                <a:tc>
                  <a:txBody>
                    <a:bodyPr/>
                    <a:lstStyle/>
                    <a:p>
                      <a:pPr algn="ctr">
                        <a:lnSpc>
                          <a:spcPct val="115000"/>
                        </a:lnSpc>
                        <a:spcAft>
                          <a:spcPts val="0"/>
                        </a:spcAft>
                      </a:pPr>
                      <a:r>
                        <a:rPr lang="it-IT" sz="1200">
                          <a:effectLst/>
                        </a:rPr>
                        <a:t>100 (9)</a:t>
                      </a:r>
                      <a:endParaRPr lang="it-IT" sz="1200">
                        <a:effectLst/>
                        <a:latin typeface="Calibri"/>
                        <a:ea typeface="Calibri"/>
                        <a:cs typeface="Times New Roman"/>
                      </a:endParaRPr>
                    </a:p>
                  </a:txBody>
                  <a:tcPr marL="44442" marR="44442" marT="0" marB="0" anchor="ctr"/>
                </a:tc>
              </a:tr>
              <a:tr h="210291">
                <a:tc>
                  <a:txBody>
                    <a:bodyPr/>
                    <a:lstStyle/>
                    <a:p>
                      <a:pPr>
                        <a:lnSpc>
                          <a:spcPct val="115000"/>
                        </a:lnSpc>
                        <a:spcAft>
                          <a:spcPts val="0"/>
                        </a:spcAft>
                      </a:pPr>
                      <a:r>
                        <a:rPr lang="it-IT" sz="1200">
                          <a:effectLst/>
                        </a:rPr>
                        <a:t>Monza e Brianza</a:t>
                      </a:r>
                      <a:endParaRPr lang="it-IT" sz="1200">
                        <a:effectLst/>
                        <a:latin typeface="Calibri"/>
                        <a:ea typeface="Calibri"/>
                        <a:cs typeface="Times New Roman"/>
                      </a:endParaRPr>
                    </a:p>
                  </a:txBody>
                  <a:tcPr marL="44442" marR="44442" marT="0" marB="0" anchor="ctr"/>
                </a:tc>
                <a:tc>
                  <a:txBody>
                    <a:bodyPr/>
                    <a:lstStyle/>
                    <a:p>
                      <a:pPr algn="ctr">
                        <a:lnSpc>
                          <a:spcPct val="115000"/>
                        </a:lnSpc>
                        <a:spcAft>
                          <a:spcPts val="0"/>
                        </a:spcAft>
                      </a:pPr>
                      <a:r>
                        <a:rPr lang="it-IT" sz="1200">
                          <a:effectLst/>
                        </a:rPr>
                        <a:t>50,0</a:t>
                      </a:r>
                      <a:endParaRPr lang="it-IT" sz="1200">
                        <a:effectLst/>
                        <a:latin typeface="Calibri"/>
                        <a:ea typeface="Calibri"/>
                        <a:cs typeface="Times New Roman"/>
                      </a:endParaRPr>
                    </a:p>
                  </a:txBody>
                  <a:tcPr marL="44442" marR="44442" marT="0" marB="0" anchor="ctr"/>
                </a:tc>
                <a:tc>
                  <a:txBody>
                    <a:bodyPr/>
                    <a:lstStyle/>
                    <a:p>
                      <a:pPr algn="ctr">
                        <a:lnSpc>
                          <a:spcPct val="115000"/>
                        </a:lnSpc>
                        <a:spcAft>
                          <a:spcPts val="0"/>
                        </a:spcAft>
                      </a:pPr>
                      <a:r>
                        <a:rPr lang="it-IT" sz="1200">
                          <a:effectLst/>
                        </a:rPr>
                        <a:t>50,0</a:t>
                      </a:r>
                      <a:endParaRPr lang="it-IT" sz="1200">
                        <a:effectLst/>
                        <a:latin typeface="Calibri"/>
                        <a:ea typeface="Calibri"/>
                        <a:cs typeface="Times New Roman"/>
                      </a:endParaRPr>
                    </a:p>
                  </a:txBody>
                  <a:tcPr marL="44442" marR="44442" marT="0" marB="0" anchor="ctr"/>
                </a:tc>
                <a:tc>
                  <a:txBody>
                    <a:bodyPr/>
                    <a:lstStyle/>
                    <a:p>
                      <a:pPr algn="ctr">
                        <a:lnSpc>
                          <a:spcPct val="115000"/>
                        </a:lnSpc>
                        <a:spcAft>
                          <a:spcPts val="0"/>
                        </a:spcAft>
                      </a:pPr>
                      <a:r>
                        <a:rPr lang="it-IT" sz="1200" dirty="0">
                          <a:effectLst/>
                        </a:rPr>
                        <a:t>100 (12)</a:t>
                      </a:r>
                      <a:endParaRPr lang="it-IT" sz="1200" dirty="0">
                        <a:effectLst/>
                        <a:latin typeface="Calibri"/>
                        <a:ea typeface="Calibri"/>
                        <a:cs typeface="Times New Roman"/>
                      </a:endParaRPr>
                    </a:p>
                  </a:txBody>
                  <a:tcPr marL="44442" marR="44442" marT="0" marB="0" anchor="ctr"/>
                </a:tc>
              </a:tr>
              <a:tr h="210291">
                <a:tc>
                  <a:txBody>
                    <a:bodyPr/>
                    <a:lstStyle/>
                    <a:p>
                      <a:pPr>
                        <a:lnSpc>
                          <a:spcPct val="115000"/>
                        </a:lnSpc>
                        <a:spcAft>
                          <a:spcPts val="0"/>
                        </a:spcAft>
                      </a:pPr>
                      <a:r>
                        <a:rPr lang="it-IT" sz="1200" dirty="0">
                          <a:effectLst/>
                        </a:rPr>
                        <a:t>Pavia</a:t>
                      </a:r>
                      <a:endParaRPr lang="it-IT" sz="1200" dirty="0">
                        <a:effectLst/>
                        <a:latin typeface="Calibri"/>
                        <a:ea typeface="Calibri"/>
                        <a:cs typeface="Times New Roman"/>
                      </a:endParaRPr>
                    </a:p>
                  </a:txBody>
                  <a:tcPr marL="44442" marR="44442" marT="0" marB="0" anchor="ctr"/>
                </a:tc>
                <a:tc>
                  <a:txBody>
                    <a:bodyPr/>
                    <a:lstStyle/>
                    <a:p>
                      <a:pPr algn="ctr">
                        <a:lnSpc>
                          <a:spcPct val="115000"/>
                        </a:lnSpc>
                        <a:spcAft>
                          <a:spcPts val="0"/>
                        </a:spcAft>
                      </a:pPr>
                      <a:r>
                        <a:rPr lang="it-IT" sz="1200">
                          <a:effectLst/>
                        </a:rPr>
                        <a:t>33,3</a:t>
                      </a:r>
                      <a:endParaRPr lang="it-IT" sz="1200">
                        <a:effectLst/>
                        <a:latin typeface="Calibri"/>
                        <a:ea typeface="Calibri"/>
                        <a:cs typeface="Times New Roman"/>
                      </a:endParaRPr>
                    </a:p>
                  </a:txBody>
                  <a:tcPr marL="44442" marR="44442" marT="0" marB="0" anchor="ctr"/>
                </a:tc>
                <a:tc>
                  <a:txBody>
                    <a:bodyPr/>
                    <a:lstStyle/>
                    <a:p>
                      <a:pPr algn="ctr">
                        <a:lnSpc>
                          <a:spcPct val="115000"/>
                        </a:lnSpc>
                        <a:spcAft>
                          <a:spcPts val="0"/>
                        </a:spcAft>
                      </a:pPr>
                      <a:r>
                        <a:rPr lang="it-IT" sz="1200">
                          <a:effectLst/>
                        </a:rPr>
                        <a:t>66,7</a:t>
                      </a:r>
                      <a:endParaRPr lang="it-IT" sz="1200">
                        <a:effectLst/>
                        <a:latin typeface="Calibri"/>
                        <a:ea typeface="Calibri"/>
                        <a:cs typeface="Times New Roman"/>
                      </a:endParaRPr>
                    </a:p>
                  </a:txBody>
                  <a:tcPr marL="44442" marR="44442" marT="0" marB="0" anchor="ctr"/>
                </a:tc>
                <a:tc>
                  <a:txBody>
                    <a:bodyPr/>
                    <a:lstStyle/>
                    <a:p>
                      <a:pPr algn="ctr">
                        <a:lnSpc>
                          <a:spcPct val="115000"/>
                        </a:lnSpc>
                        <a:spcAft>
                          <a:spcPts val="0"/>
                        </a:spcAft>
                      </a:pPr>
                      <a:r>
                        <a:rPr lang="it-IT" sz="1200">
                          <a:effectLst/>
                        </a:rPr>
                        <a:t>100 (6)</a:t>
                      </a:r>
                      <a:endParaRPr lang="it-IT" sz="1200">
                        <a:effectLst/>
                        <a:latin typeface="Calibri"/>
                        <a:ea typeface="Calibri"/>
                        <a:cs typeface="Times New Roman"/>
                      </a:endParaRPr>
                    </a:p>
                  </a:txBody>
                  <a:tcPr marL="44442" marR="44442" marT="0" marB="0" anchor="ctr"/>
                </a:tc>
              </a:tr>
              <a:tr h="210291">
                <a:tc>
                  <a:txBody>
                    <a:bodyPr/>
                    <a:lstStyle/>
                    <a:p>
                      <a:pPr>
                        <a:lnSpc>
                          <a:spcPct val="115000"/>
                        </a:lnSpc>
                        <a:spcAft>
                          <a:spcPts val="0"/>
                        </a:spcAft>
                      </a:pPr>
                      <a:r>
                        <a:rPr lang="it-IT" sz="1200" dirty="0">
                          <a:effectLst/>
                        </a:rPr>
                        <a:t>Sondrio</a:t>
                      </a:r>
                      <a:endParaRPr lang="it-IT" sz="1200" dirty="0">
                        <a:effectLst/>
                        <a:latin typeface="Calibri"/>
                        <a:ea typeface="Calibri"/>
                        <a:cs typeface="Times New Roman"/>
                      </a:endParaRPr>
                    </a:p>
                  </a:txBody>
                  <a:tcPr marL="44442" marR="44442" marT="0" marB="0" anchor="ctr"/>
                </a:tc>
                <a:tc>
                  <a:txBody>
                    <a:bodyPr/>
                    <a:lstStyle/>
                    <a:p>
                      <a:pPr algn="ctr">
                        <a:lnSpc>
                          <a:spcPct val="115000"/>
                        </a:lnSpc>
                        <a:spcAft>
                          <a:spcPts val="0"/>
                        </a:spcAft>
                      </a:pPr>
                      <a:r>
                        <a:rPr lang="it-IT" sz="1200" dirty="0">
                          <a:effectLst/>
                        </a:rPr>
                        <a:t>75,0</a:t>
                      </a:r>
                      <a:endParaRPr lang="it-IT" sz="1200" dirty="0">
                        <a:effectLst/>
                        <a:latin typeface="Calibri"/>
                        <a:ea typeface="Calibri"/>
                        <a:cs typeface="Times New Roman"/>
                      </a:endParaRPr>
                    </a:p>
                  </a:txBody>
                  <a:tcPr marL="44442" marR="44442" marT="0" marB="0" anchor="ctr"/>
                </a:tc>
                <a:tc>
                  <a:txBody>
                    <a:bodyPr/>
                    <a:lstStyle/>
                    <a:p>
                      <a:pPr algn="ctr">
                        <a:lnSpc>
                          <a:spcPct val="115000"/>
                        </a:lnSpc>
                        <a:spcAft>
                          <a:spcPts val="0"/>
                        </a:spcAft>
                      </a:pPr>
                      <a:r>
                        <a:rPr lang="it-IT" sz="1200">
                          <a:effectLst/>
                        </a:rPr>
                        <a:t>25,0</a:t>
                      </a:r>
                      <a:endParaRPr lang="it-IT" sz="1200">
                        <a:effectLst/>
                        <a:latin typeface="Calibri"/>
                        <a:ea typeface="Calibri"/>
                        <a:cs typeface="Times New Roman"/>
                      </a:endParaRPr>
                    </a:p>
                  </a:txBody>
                  <a:tcPr marL="44442" marR="44442" marT="0" marB="0" anchor="ctr"/>
                </a:tc>
                <a:tc>
                  <a:txBody>
                    <a:bodyPr/>
                    <a:lstStyle/>
                    <a:p>
                      <a:pPr algn="ctr">
                        <a:lnSpc>
                          <a:spcPct val="115000"/>
                        </a:lnSpc>
                        <a:spcAft>
                          <a:spcPts val="0"/>
                        </a:spcAft>
                      </a:pPr>
                      <a:r>
                        <a:rPr lang="it-IT" sz="1200">
                          <a:effectLst/>
                        </a:rPr>
                        <a:t>100 (4)</a:t>
                      </a:r>
                      <a:endParaRPr lang="it-IT" sz="1200">
                        <a:effectLst/>
                        <a:latin typeface="Calibri"/>
                        <a:ea typeface="Calibri"/>
                        <a:cs typeface="Times New Roman"/>
                      </a:endParaRPr>
                    </a:p>
                  </a:txBody>
                  <a:tcPr marL="44442" marR="44442" marT="0" marB="0" anchor="ctr"/>
                </a:tc>
              </a:tr>
              <a:tr h="210291">
                <a:tc>
                  <a:txBody>
                    <a:bodyPr/>
                    <a:lstStyle/>
                    <a:p>
                      <a:pPr>
                        <a:lnSpc>
                          <a:spcPct val="115000"/>
                        </a:lnSpc>
                        <a:spcAft>
                          <a:spcPts val="0"/>
                        </a:spcAft>
                      </a:pPr>
                      <a:r>
                        <a:rPr lang="it-IT" sz="1200">
                          <a:effectLst/>
                        </a:rPr>
                        <a:t>Varese</a:t>
                      </a:r>
                      <a:endParaRPr lang="it-IT" sz="1200">
                        <a:effectLst/>
                        <a:latin typeface="Calibri"/>
                        <a:ea typeface="Calibri"/>
                        <a:cs typeface="Times New Roman"/>
                      </a:endParaRPr>
                    </a:p>
                  </a:txBody>
                  <a:tcPr marL="44442" marR="44442" marT="0" marB="0" anchor="ctr"/>
                </a:tc>
                <a:tc>
                  <a:txBody>
                    <a:bodyPr/>
                    <a:lstStyle/>
                    <a:p>
                      <a:pPr algn="ctr">
                        <a:lnSpc>
                          <a:spcPct val="115000"/>
                        </a:lnSpc>
                        <a:spcAft>
                          <a:spcPts val="0"/>
                        </a:spcAft>
                      </a:pPr>
                      <a:r>
                        <a:rPr lang="it-IT" sz="1200">
                          <a:effectLst/>
                        </a:rPr>
                        <a:t>40,0</a:t>
                      </a:r>
                      <a:endParaRPr lang="it-IT" sz="1200">
                        <a:effectLst/>
                        <a:latin typeface="Calibri"/>
                        <a:ea typeface="Calibri"/>
                        <a:cs typeface="Times New Roman"/>
                      </a:endParaRPr>
                    </a:p>
                  </a:txBody>
                  <a:tcPr marL="44442" marR="44442" marT="0" marB="0" anchor="ctr"/>
                </a:tc>
                <a:tc>
                  <a:txBody>
                    <a:bodyPr/>
                    <a:lstStyle/>
                    <a:p>
                      <a:pPr algn="ctr">
                        <a:lnSpc>
                          <a:spcPct val="115000"/>
                        </a:lnSpc>
                        <a:spcAft>
                          <a:spcPts val="0"/>
                        </a:spcAft>
                      </a:pPr>
                      <a:r>
                        <a:rPr lang="it-IT" sz="1200">
                          <a:effectLst/>
                        </a:rPr>
                        <a:t>60,0</a:t>
                      </a:r>
                      <a:endParaRPr lang="it-IT" sz="1200">
                        <a:effectLst/>
                        <a:latin typeface="Calibri"/>
                        <a:ea typeface="Calibri"/>
                        <a:cs typeface="Times New Roman"/>
                      </a:endParaRPr>
                    </a:p>
                  </a:txBody>
                  <a:tcPr marL="44442" marR="44442" marT="0" marB="0" anchor="ctr"/>
                </a:tc>
                <a:tc>
                  <a:txBody>
                    <a:bodyPr/>
                    <a:lstStyle/>
                    <a:p>
                      <a:pPr algn="ctr">
                        <a:lnSpc>
                          <a:spcPct val="115000"/>
                        </a:lnSpc>
                        <a:spcAft>
                          <a:spcPts val="0"/>
                        </a:spcAft>
                      </a:pPr>
                      <a:r>
                        <a:rPr lang="it-IT" sz="1200" dirty="0">
                          <a:effectLst/>
                        </a:rPr>
                        <a:t>100 (15)</a:t>
                      </a:r>
                      <a:endParaRPr lang="it-IT" sz="1200" dirty="0">
                        <a:effectLst/>
                        <a:latin typeface="Calibri"/>
                        <a:ea typeface="Calibri"/>
                        <a:cs typeface="Times New Roman"/>
                      </a:endParaRPr>
                    </a:p>
                  </a:txBody>
                  <a:tcPr marL="44442" marR="44442" marT="0" marB="0" anchor="ctr"/>
                </a:tc>
              </a:tr>
              <a:tr h="210291">
                <a:tc>
                  <a:txBody>
                    <a:bodyPr/>
                    <a:lstStyle/>
                    <a:p>
                      <a:pPr>
                        <a:lnSpc>
                          <a:spcPct val="115000"/>
                        </a:lnSpc>
                      </a:pPr>
                      <a:endParaRPr lang="it-IT" sz="1200">
                        <a:effectLst/>
                        <a:latin typeface="Calibri"/>
                        <a:cs typeface="Times New Roman"/>
                      </a:endParaRPr>
                    </a:p>
                  </a:txBody>
                  <a:tcPr marL="44442" marR="44442" marT="0" marB="0" anchor="ctr"/>
                </a:tc>
                <a:tc>
                  <a:txBody>
                    <a:bodyPr/>
                    <a:lstStyle/>
                    <a:p>
                      <a:pPr>
                        <a:lnSpc>
                          <a:spcPct val="115000"/>
                        </a:lnSpc>
                      </a:pPr>
                      <a:endParaRPr lang="it-IT" sz="1200">
                        <a:effectLst/>
                        <a:latin typeface="Calibri"/>
                        <a:cs typeface="Times New Roman"/>
                      </a:endParaRPr>
                    </a:p>
                  </a:txBody>
                  <a:tcPr marL="44442" marR="44442" marT="0" marB="0" anchor="ctr"/>
                </a:tc>
                <a:tc>
                  <a:txBody>
                    <a:bodyPr/>
                    <a:lstStyle/>
                    <a:p>
                      <a:pPr>
                        <a:lnSpc>
                          <a:spcPct val="115000"/>
                        </a:lnSpc>
                      </a:pPr>
                      <a:endParaRPr lang="it-IT" sz="1200">
                        <a:effectLst/>
                        <a:latin typeface="Calibri"/>
                        <a:cs typeface="Times New Roman"/>
                      </a:endParaRPr>
                    </a:p>
                  </a:txBody>
                  <a:tcPr marL="44442" marR="44442" marT="0" marB="0" anchor="ctr"/>
                </a:tc>
                <a:tc>
                  <a:txBody>
                    <a:bodyPr/>
                    <a:lstStyle/>
                    <a:p>
                      <a:pPr>
                        <a:lnSpc>
                          <a:spcPct val="115000"/>
                        </a:lnSpc>
                      </a:pPr>
                      <a:endParaRPr lang="it-IT" sz="1200" dirty="0">
                        <a:effectLst/>
                        <a:latin typeface="Calibri"/>
                        <a:cs typeface="Times New Roman"/>
                      </a:endParaRPr>
                    </a:p>
                  </a:txBody>
                  <a:tcPr marL="44442" marR="44442" marT="0" marB="0" anchor="ctr"/>
                </a:tc>
              </a:tr>
              <a:tr h="210291">
                <a:tc>
                  <a:txBody>
                    <a:bodyPr/>
                    <a:lstStyle/>
                    <a:p>
                      <a:pPr>
                        <a:lnSpc>
                          <a:spcPct val="115000"/>
                        </a:lnSpc>
                        <a:spcAft>
                          <a:spcPts val="0"/>
                        </a:spcAft>
                      </a:pPr>
                      <a:r>
                        <a:rPr lang="it-IT" sz="1200" dirty="0">
                          <a:effectLst/>
                        </a:rPr>
                        <a:t>Totale</a:t>
                      </a:r>
                      <a:endParaRPr lang="it-IT" sz="1200" dirty="0">
                        <a:effectLst/>
                        <a:latin typeface="Calibri"/>
                        <a:ea typeface="Calibri"/>
                        <a:cs typeface="Times New Roman"/>
                      </a:endParaRPr>
                    </a:p>
                  </a:txBody>
                  <a:tcPr marL="44442" marR="44442" marT="0" marB="0" anchor="ctr"/>
                </a:tc>
                <a:tc>
                  <a:txBody>
                    <a:bodyPr/>
                    <a:lstStyle/>
                    <a:p>
                      <a:pPr algn="ctr">
                        <a:lnSpc>
                          <a:spcPct val="115000"/>
                        </a:lnSpc>
                        <a:spcAft>
                          <a:spcPts val="0"/>
                        </a:spcAft>
                      </a:pPr>
                      <a:r>
                        <a:rPr lang="it-IT" sz="1200" dirty="0">
                          <a:effectLst/>
                        </a:rPr>
                        <a:t>46,5</a:t>
                      </a:r>
                      <a:endParaRPr lang="it-IT" sz="1200" dirty="0">
                        <a:effectLst/>
                        <a:latin typeface="Calibri"/>
                        <a:ea typeface="Calibri"/>
                        <a:cs typeface="Times New Roman"/>
                      </a:endParaRPr>
                    </a:p>
                  </a:txBody>
                  <a:tcPr marL="44442" marR="44442" marT="0" marB="0" anchor="ctr"/>
                </a:tc>
                <a:tc>
                  <a:txBody>
                    <a:bodyPr/>
                    <a:lstStyle/>
                    <a:p>
                      <a:pPr algn="ctr">
                        <a:lnSpc>
                          <a:spcPct val="115000"/>
                        </a:lnSpc>
                        <a:spcAft>
                          <a:spcPts val="0"/>
                        </a:spcAft>
                      </a:pPr>
                      <a:r>
                        <a:rPr lang="it-IT" sz="1200" dirty="0">
                          <a:effectLst/>
                        </a:rPr>
                        <a:t>53,5</a:t>
                      </a:r>
                      <a:endParaRPr lang="it-IT" sz="1200" dirty="0">
                        <a:effectLst/>
                        <a:latin typeface="Calibri"/>
                        <a:ea typeface="Calibri"/>
                        <a:cs typeface="Times New Roman"/>
                      </a:endParaRPr>
                    </a:p>
                  </a:txBody>
                  <a:tcPr marL="44442" marR="44442" marT="0" marB="0" anchor="ctr"/>
                </a:tc>
                <a:tc>
                  <a:txBody>
                    <a:bodyPr/>
                    <a:lstStyle/>
                    <a:p>
                      <a:pPr algn="ctr">
                        <a:lnSpc>
                          <a:spcPct val="115000"/>
                        </a:lnSpc>
                        <a:spcAft>
                          <a:spcPts val="0"/>
                        </a:spcAft>
                      </a:pPr>
                      <a:r>
                        <a:rPr lang="it-IT" sz="1200" dirty="0">
                          <a:effectLst/>
                        </a:rPr>
                        <a:t>100 (129)</a:t>
                      </a:r>
                      <a:endParaRPr lang="it-IT" sz="1200" dirty="0">
                        <a:effectLst/>
                        <a:latin typeface="Calibri"/>
                        <a:ea typeface="Calibri"/>
                        <a:cs typeface="Times New Roman"/>
                      </a:endParaRPr>
                    </a:p>
                  </a:txBody>
                  <a:tcPr marL="44442" marR="44442" marT="0" marB="0" anchor="ctr"/>
                </a:tc>
              </a:tr>
            </a:tbl>
          </a:graphicData>
        </a:graphic>
      </p:graphicFrame>
      <p:sp>
        <p:nvSpPr>
          <p:cNvPr id="11348" name="CasellaDiTesto 2"/>
          <p:cNvSpPr txBox="1">
            <a:spLocks noChangeArrowheads="1"/>
          </p:cNvSpPr>
          <p:nvPr/>
        </p:nvSpPr>
        <p:spPr bwMode="auto">
          <a:xfrm>
            <a:off x="744030" y="4844679"/>
            <a:ext cx="5437924" cy="14773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800">
                <a:solidFill>
                  <a:schemeClr val="tx1"/>
                </a:solidFill>
                <a:latin typeface="Calibri" pitchFamily="34" charset="0"/>
              </a:defRPr>
            </a:lvl1pPr>
            <a:lvl2pPr marL="742950" indent="-285750">
              <a:defRPr sz="2400">
                <a:solidFill>
                  <a:schemeClr val="tx1"/>
                </a:solidFill>
                <a:latin typeface="Calibri" pitchFamily="34" charset="0"/>
              </a:defRPr>
            </a:lvl2pPr>
            <a:lvl3pPr>
              <a:defRPr sz="2000">
                <a:solidFill>
                  <a:schemeClr val="tx1"/>
                </a:solidFill>
                <a:latin typeface="Calibri" pitchFamily="34" charset="0"/>
              </a:defRPr>
            </a:lvl3pPr>
            <a:lvl4pPr>
              <a:defRPr>
                <a:solidFill>
                  <a:schemeClr val="tx1"/>
                </a:solidFill>
                <a:latin typeface="Calibri" pitchFamily="34" charset="0"/>
              </a:defRPr>
            </a:lvl4pPr>
            <a:lvl5pPr>
              <a:defRPr>
                <a:solidFill>
                  <a:schemeClr val="tx1"/>
                </a:solidFill>
                <a:latin typeface="Calibri" pitchFamily="34" charset="0"/>
              </a:defRPr>
            </a:lvl5pPr>
            <a:lvl6pPr eaLnBrk="0" fontAlgn="base" hangingPunct="0">
              <a:spcAft>
                <a:spcPct val="0"/>
              </a:spcAft>
              <a:buFont typeface="Arial" charset="0"/>
              <a:defRPr>
                <a:solidFill>
                  <a:schemeClr val="tx1"/>
                </a:solidFill>
                <a:latin typeface="Calibri" pitchFamily="34" charset="0"/>
              </a:defRPr>
            </a:lvl6pPr>
            <a:lvl7pPr eaLnBrk="0" fontAlgn="base" hangingPunct="0">
              <a:spcAft>
                <a:spcPct val="0"/>
              </a:spcAft>
              <a:buFont typeface="Arial" charset="0"/>
              <a:defRPr>
                <a:solidFill>
                  <a:schemeClr val="tx1"/>
                </a:solidFill>
                <a:latin typeface="Calibri" pitchFamily="34" charset="0"/>
              </a:defRPr>
            </a:lvl7pPr>
            <a:lvl8pPr eaLnBrk="0" fontAlgn="base" hangingPunct="0">
              <a:spcAft>
                <a:spcPct val="0"/>
              </a:spcAft>
              <a:buFont typeface="Arial" charset="0"/>
              <a:defRPr>
                <a:solidFill>
                  <a:schemeClr val="tx1"/>
                </a:solidFill>
                <a:latin typeface="Calibri" pitchFamily="34" charset="0"/>
              </a:defRPr>
            </a:lvl8pPr>
            <a:lvl9pPr eaLnBrk="0" fontAlgn="base" hangingPunct="0">
              <a:spcAft>
                <a:spcPct val="0"/>
              </a:spcAft>
              <a:buFont typeface="Arial" charset="0"/>
              <a:defRPr>
                <a:solidFill>
                  <a:schemeClr val="tx1"/>
                </a:solidFill>
                <a:latin typeface="Calibri" pitchFamily="34" charset="0"/>
              </a:defRPr>
            </a:lvl9pPr>
          </a:lstStyle>
          <a:p>
            <a:pPr algn="just" eaLnBrk="1" hangingPunct="1"/>
            <a:r>
              <a:rPr lang="it-IT" altLang="it-IT" sz="1800" dirty="0">
                <a:solidFill>
                  <a:schemeClr val="accent5">
                    <a:lumMod val="75000"/>
                  </a:schemeClr>
                </a:solidFill>
              </a:rPr>
              <a:t>Il giudizio complessivo è positivo. Molto soddisfatti sono gli amministratori del Lecchese e della Valtellina, più cauto ma comunque positivo il commento proveniente dagli amministratori comunali che operano nelle province di Mantova, Milano, Pavia e Bergamo.  </a:t>
            </a:r>
          </a:p>
        </p:txBody>
      </p:sp>
      <p:sp>
        <p:nvSpPr>
          <p:cNvPr id="11349" name="CasellaDiTesto 4"/>
          <p:cNvSpPr txBox="1">
            <a:spLocks noChangeArrowheads="1"/>
          </p:cNvSpPr>
          <p:nvPr/>
        </p:nvSpPr>
        <p:spPr bwMode="auto">
          <a:xfrm>
            <a:off x="6381246" y="4177905"/>
            <a:ext cx="4973726" cy="2308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800">
                <a:solidFill>
                  <a:schemeClr val="tx1"/>
                </a:solidFill>
                <a:latin typeface="Calibri" pitchFamily="34" charset="0"/>
              </a:defRPr>
            </a:lvl1pPr>
            <a:lvl2pPr marL="742950" indent="-285750">
              <a:defRPr sz="2400">
                <a:solidFill>
                  <a:schemeClr val="tx1"/>
                </a:solidFill>
                <a:latin typeface="Calibri" pitchFamily="34" charset="0"/>
              </a:defRPr>
            </a:lvl2pPr>
            <a:lvl3pPr>
              <a:defRPr sz="2000">
                <a:solidFill>
                  <a:schemeClr val="tx1"/>
                </a:solidFill>
                <a:latin typeface="Calibri" pitchFamily="34" charset="0"/>
              </a:defRPr>
            </a:lvl3pPr>
            <a:lvl4pPr>
              <a:defRPr>
                <a:solidFill>
                  <a:schemeClr val="tx1"/>
                </a:solidFill>
                <a:latin typeface="Calibri" pitchFamily="34" charset="0"/>
              </a:defRPr>
            </a:lvl4pPr>
            <a:lvl5pPr>
              <a:defRPr>
                <a:solidFill>
                  <a:schemeClr val="tx1"/>
                </a:solidFill>
                <a:latin typeface="Calibri" pitchFamily="34" charset="0"/>
              </a:defRPr>
            </a:lvl5pPr>
            <a:lvl6pPr eaLnBrk="0" fontAlgn="base" hangingPunct="0">
              <a:spcAft>
                <a:spcPct val="0"/>
              </a:spcAft>
              <a:buFont typeface="Arial" charset="0"/>
              <a:defRPr>
                <a:solidFill>
                  <a:schemeClr val="tx1"/>
                </a:solidFill>
                <a:latin typeface="Calibri" pitchFamily="34" charset="0"/>
              </a:defRPr>
            </a:lvl6pPr>
            <a:lvl7pPr eaLnBrk="0" fontAlgn="base" hangingPunct="0">
              <a:spcAft>
                <a:spcPct val="0"/>
              </a:spcAft>
              <a:buFont typeface="Arial" charset="0"/>
              <a:defRPr>
                <a:solidFill>
                  <a:schemeClr val="tx1"/>
                </a:solidFill>
                <a:latin typeface="Calibri" pitchFamily="34" charset="0"/>
              </a:defRPr>
            </a:lvl7pPr>
            <a:lvl8pPr eaLnBrk="0" fontAlgn="base" hangingPunct="0">
              <a:spcAft>
                <a:spcPct val="0"/>
              </a:spcAft>
              <a:buFont typeface="Arial" charset="0"/>
              <a:defRPr>
                <a:solidFill>
                  <a:schemeClr val="tx1"/>
                </a:solidFill>
                <a:latin typeface="Calibri" pitchFamily="34" charset="0"/>
              </a:defRPr>
            </a:lvl8pPr>
            <a:lvl9pPr eaLnBrk="0" fontAlgn="base" hangingPunct="0">
              <a:spcAft>
                <a:spcPct val="0"/>
              </a:spcAft>
              <a:buFont typeface="Arial" charset="0"/>
              <a:defRPr>
                <a:solidFill>
                  <a:schemeClr val="tx1"/>
                </a:solidFill>
                <a:latin typeface="Calibri" pitchFamily="34" charset="0"/>
              </a:defRPr>
            </a:lvl9pPr>
          </a:lstStyle>
          <a:p>
            <a:pPr algn="just" eaLnBrk="1" hangingPunct="1"/>
            <a:r>
              <a:rPr lang="it-IT" altLang="it-IT" sz="1800" dirty="0">
                <a:solidFill>
                  <a:srgbClr val="9A0000"/>
                </a:solidFill>
              </a:rPr>
              <a:t>Criticità: MEDA (MB): chiarimento sul merito della contrattazione sociale in quando le OO.SS. non dovrebbero svolgere un ruolo politico.</a:t>
            </a:r>
          </a:p>
          <a:p>
            <a:pPr algn="just" eaLnBrk="1" hangingPunct="1"/>
            <a:r>
              <a:rPr lang="it-IT" altLang="it-IT" sz="1800" dirty="0">
                <a:solidFill>
                  <a:srgbClr val="9A0000"/>
                </a:solidFill>
              </a:rPr>
              <a:t>MALNATE (VA): l'amministrazione considera il confronto con le OO.SS. molto importante, tuttavia ha dubbi sul fatto che la popolazione sia consapevole dell'esistenza dell'accordo.</a:t>
            </a:r>
          </a:p>
          <a:p>
            <a:pPr eaLnBrk="1" hangingPunct="1"/>
            <a:endParaRPr lang="it-IT" altLang="it-IT" sz="1800" dirty="0"/>
          </a:p>
        </p:txBody>
      </p:sp>
      <p:sp>
        <p:nvSpPr>
          <p:cNvPr id="4" name="Segnaposto numero diapositiva 3"/>
          <p:cNvSpPr>
            <a:spLocks noGrp="1"/>
          </p:cNvSpPr>
          <p:nvPr>
            <p:ph type="sldNum" sz="quarter" idx="12"/>
          </p:nvPr>
        </p:nvSpPr>
        <p:spPr/>
        <p:txBody>
          <a:bodyPr/>
          <a:lstStyle/>
          <a:p>
            <a:fld id="{F2BABE1D-0DF0-446D-A096-D19DDE6F7072}" type="slidenum">
              <a:rPr lang="it-IT" altLang="it-IT" smtClean="0"/>
              <a:pPr/>
              <a:t>10</a:t>
            </a:fld>
            <a:endParaRPr lang="it-IT" altLang="it-IT"/>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0-#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2" fill="hold" nodeType="afterEffect">
                                  <p:stCondLst>
                                    <p:cond delay="0"/>
                                  </p:stCondLst>
                                  <p:childTnLst>
                                    <p:set>
                                      <p:cBhvr>
                                        <p:cTn id="11" dur="1" fill="hold">
                                          <p:stCondLst>
                                            <p:cond delay="0"/>
                                          </p:stCondLst>
                                        </p:cTn>
                                        <p:tgtEl>
                                          <p:spTgt spid="11270"/>
                                        </p:tgtEl>
                                        <p:attrNameLst>
                                          <p:attrName>style.visibility</p:attrName>
                                        </p:attrNameLst>
                                      </p:cBhvr>
                                      <p:to>
                                        <p:strVal val="visible"/>
                                      </p:to>
                                    </p:set>
                                    <p:anim calcmode="lin" valueType="num">
                                      <p:cBhvr additive="base">
                                        <p:cTn id="12" dur="1000" fill="hold"/>
                                        <p:tgtEl>
                                          <p:spTgt spid="11270"/>
                                        </p:tgtEl>
                                        <p:attrNameLst>
                                          <p:attrName>ppt_x</p:attrName>
                                        </p:attrNameLst>
                                      </p:cBhvr>
                                      <p:tavLst>
                                        <p:tav tm="0">
                                          <p:val>
                                            <p:strVal val="1+#ppt_w/2"/>
                                          </p:val>
                                        </p:tav>
                                        <p:tav tm="100000">
                                          <p:val>
                                            <p:strVal val="#ppt_x"/>
                                          </p:val>
                                        </p:tav>
                                      </p:tavLst>
                                    </p:anim>
                                    <p:anim calcmode="lin" valueType="num">
                                      <p:cBhvr additive="base">
                                        <p:cTn id="13" dur="1000" fill="hold"/>
                                        <p:tgtEl>
                                          <p:spTgt spid="1127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olo 3"/>
          <p:cNvSpPr>
            <a:spLocks noGrp="1"/>
          </p:cNvSpPr>
          <p:nvPr>
            <p:ph type="title"/>
          </p:nvPr>
        </p:nvSpPr>
        <p:spPr>
          <a:xfrm>
            <a:off x="851694" y="38837"/>
            <a:ext cx="10488612" cy="990600"/>
          </a:xfrm>
        </p:spPr>
        <p:txBody>
          <a:bodyPr/>
          <a:lstStyle/>
          <a:p>
            <a:pPr algn="ctr" eaLnBrk="1" hangingPunct="1"/>
            <a:r>
              <a:rPr lang="it-IT" altLang="it-IT" sz="2800" b="1" dirty="0" smtClean="0">
                <a:solidFill>
                  <a:srgbClr val="C00000"/>
                </a:solidFill>
                <a:latin typeface="Calibri" pitchFamily="34" charset="0"/>
                <a:ea typeface="Calibri" pitchFamily="34" charset="0"/>
                <a:cs typeface="Calibri" pitchFamily="34" charset="0"/>
              </a:rPr>
              <a:t>L'accordo in questione è stato rinnovato anche per il 2014 ? </a:t>
            </a:r>
            <a:endParaRPr lang="it-IT" altLang="it-IT" sz="2800" i="1" dirty="0" smtClean="0">
              <a:solidFill>
                <a:srgbClr val="C00000"/>
              </a:solidFill>
              <a:latin typeface="Calibri" pitchFamily="34" charset="0"/>
              <a:ea typeface="Calibri" pitchFamily="34" charset="0"/>
              <a:cs typeface="Calibri" pitchFamily="34" charset="0"/>
            </a:endParaRPr>
          </a:p>
        </p:txBody>
      </p:sp>
      <p:sp>
        <p:nvSpPr>
          <p:cNvPr id="6" name="Rettangolo 5"/>
          <p:cNvSpPr/>
          <p:nvPr/>
        </p:nvSpPr>
        <p:spPr>
          <a:xfrm>
            <a:off x="880819" y="1254305"/>
            <a:ext cx="4184930" cy="307777"/>
          </a:xfrm>
          <a:prstGeom prst="rect">
            <a:avLst/>
          </a:prstGeom>
        </p:spPr>
        <p:txBody>
          <a:bodyPr wrap="square">
            <a:spAutoFit/>
          </a:bodyPr>
          <a:lstStyle/>
          <a:p>
            <a:pPr eaLnBrk="1" fontAlgn="auto" hangingPunct="1">
              <a:spcBef>
                <a:spcPts val="0"/>
              </a:spcBef>
              <a:spcAft>
                <a:spcPts val="0"/>
              </a:spcAft>
              <a:defRPr/>
            </a:pPr>
            <a:r>
              <a:rPr lang="it-IT" sz="1400" b="1" dirty="0">
                <a:latin typeface="+mj-lt"/>
              </a:rPr>
              <a:t>Valori % per provincia di appartenenza del Comune.</a:t>
            </a:r>
            <a:endParaRPr lang="it-IT" sz="1400" dirty="0">
              <a:latin typeface="+mj-lt"/>
            </a:endParaRPr>
          </a:p>
        </p:txBody>
      </p:sp>
      <p:sp>
        <p:nvSpPr>
          <p:cNvPr id="11" name="Rettangolo 10"/>
          <p:cNvSpPr/>
          <p:nvPr/>
        </p:nvSpPr>
        <p:spPr>
          <a:xfrm>
            <a:off x="6299059" y="1242581"/>
            <a:ext cx="3743325" cy="307777"/>
          </a:xfrm>
          <a:prstGeom prst="rect">
            <a:avLst/>
          </a:prstGeom>
        </p:spPr>
        <p:txBody>
          <a:bodyPr>
            <a:spAutoFit/>
          </a:bodyPr>
          <a:lstStyle/>
          <a:p>
            <a:pPr eaLnBrk="1" fontAlgn="auto" hangingPunct="1">
              <a:spcBef>
                <a:spcPts val="0"/>
              </a:spcBef>
              <a:spcAft>
                <a:spcPts val="0"/>
              </a:spcAft>
              <a:defRPr/>
            </a:pPr>
            <a:r>
              <a:rPr lang="it-IT" sz="1400" b="1" dirty="0" smtClean="0">
                <a:latin typeface="+mj-lt"/>
              </a:rPr>
              <a:t> Valori </a:t>
            </a:r>
            <a:r>
              <a:rPr lang="it-IT" sz="1400" b="1" dirty="0">
                <a:latin typeface="+mj-lt"/>
              </a:rPr>
              <a:t>% per dimensione demografica del </a:t>
            </a:r>
            <a:r>
              <a:rPr lang="it-IT" sz="1400" b="1" dirty="0" smtClean="0">
                <a:latin typeface="+mj-lt"/>
              </a:rPr>
              <a:t>Comune</a:t>
            </a:r>
            <a:endParaRPr lang="it-IT" sz="1400" dirty="0">
              <a:latin typeface="+mj-lt"/>
            </a:endParaRPr>
          </a:p>
        </p:txBody>
      </p:sp>
      <p:pic>
        <p:nvPicPr>
          <p:cNvPr id="12293" name="Immagine 8"/>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249408" y="1737580"/>
            <a:ext cx="3890963" cy="2305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3" name="Tabella 2"/>
          <p:cNvGraphicFramePr>
            <a:graphicFrameLocks noGrp="1"/>
          </p:cNvGraphicFramePr>
          <p:nvPr>
            <p:extLst>
              <p:ext uri="{D42A27DB-BD31-4B8C-83A1-F6EECF244321}">
                <p14:modId xmlns:p14="http://schemas.microsoft.com/office/powerpoint/2010/main" xmlns="" val="3685471831"/>
              </p:ext>
            </p:extLst>
          </p:nvPr>
        </p:nvGraphicFramePr>
        <p:xfrm>
          <a:off x="993456" y="1731887"/>
          <a:ext cx="3933825" cy="3575304"/>
        </p:xfrm>
        <a:graphic>
          <a:graphicData uri="http://schemas.openxmlformats.org/drawingml/2006/table">
            <a:tbl>
              <a:tblPr firstRow="1" firstCol="1" bandRow="1">
                <a:tableStyleId>{5C22544A-7EE6-4342-B048-85BDC9FD1C3A}</a:tableStyleId>
              </a:tblPr>
              <a:tblGrid>
                <a:gridCol w="981243"/>
                <a:gridCol w="792156"/>
                <a:gridCol w="720142"/>
                <a:gridCol w="648128"/>
                <a:gridCol w="792156"/>
              </a:tblGrid>
              <a:tr h="630891">
                <a:tc>
                  <a:txBody>
                    <a:bodyPr/>
                    <a:lstStyle/>
                    <a:p>
                      <a:pPr>
                        <a:lnSpc>
                          <a:spcPct val="115000"/>
                        </a:lnSpc>
                        <a:spcAft>
                          <a:spcPts val="0"/>
                        </a:spcAft>
                      </a:pPr>
                      <a:r>
                        <a:rPr lang="it-IT" sz="1200" dirty="0">
                          <a:effectLst/>
                        </a:rPr>
                        <a:t> </a:t>
                      </a:r>
                      <a:endParaRPr lang="it-IT" sz="1200" dirty="0">
                        <a:effectLst/>
                        <a:latin typeface="Calibri"/>
                        <a:ea typeface="Calibri"/>
                        <a:cs typeface="Times New Roman"/>
                      </a:endParaRPr>
                    </a:p>
                  </a:txBody>
                  <a:tcPr marL="44454" marR="44454" marT="0" marB="0" anchor="ctr"/>
                </a:tc>
                <a:tc>
                  <a:txBody>
                    <a:bodyPr/>
                    <a:lstStyle/>
                    <a:p>
                      <a:pPr algn="ctr">
                        <a:lnSpc>
                          <a:spcPct val="115000"/>
                        </a:lnSpc>
                        <a:spcAft>
                          <a:spcPts val="0"/>
                        </a:spcAft>
                      </a:pPr>
                      <a:r>
                        <a:rPr lang="it-IT" sz="1200" dirty="0">
                          <a:effectLst/>
                        </a:rPr>
                        <a:t>SI, è già stato rinnovato</a:t>
                      </a:r>
                      <a:endParaRPr lang="it-IT" sz="1200" dirty="0">
                        <a:effectLst/>
                        <a:latin typeface="Calibri"/>
                        <a:ea typeface="Calibri"/>
                        <a:cs typeface="Times New Roman"/>
                      </a:endParaRPr>
                    </a:p>
                  </a:txBody>
                  <a:tcPr marL="44454" marR="44454" marT="0" marB="0" anchor="ctr"/>
                </a:tc>
                <a:tc>
                  <a:txBody>
                    <a:bodyPr/>
                    <a:lstStyle/>
                    <a:p>
                      <a:pPr algn="ctr">
                        <a:lnSpc>
                          <a:spcPct val="115000"/>
                        </a:lnSpc>
                        <a:spcAft>
                          <a:spcPts val="0"/>
                        </a:spcAft>
                      </a:pPr>
                      <a:r>
                        <a:rPr lang="it-IT" sz="1200" dirty="0">
                          <a:effectLst/>
                        </a:rPr>
                        <a:t>SI, andrà rinnovato</a:t>
                      </a:r>
                      <a:endParaRPr lang="it-IT" sz="1200" dirty="0">
                        <a:effectLst/>
                        <a:latin typeface="Calibri"/>
                        <a:ea typeface="Calibri"/>
                        <a:cs typeface="Times New Roman"/>
                      </a:endParaRPr>
                    </a:p>
                  </a:txBody>
                  <a:tcPr marL="44454" marR="44454" marT="0" marB="0" anchor="ctr"/>
                </a:tc>
                <a:tc>
                  <a:txBody>
                    <a:bodyPr/>
                    <a:lstStyle/>
                    <a:p>
                      <a:pPr algn="ctr">
                        <a:lnSpc>
                          <a:spcPct val="115000"/>
                        </a:lnSpc>
                        <a:spcAft>
                          <a:spcPts val="0"/>
                        </a:spcAft>
                      </a:pPr>
                      <a:r>
                        <a:rPr lang="it-IT" sz="1200" dirty="0">
                          <a:effectLst/>
                        </a:rPr>
                        <a:t>NO</a:t>
                      </a:r>
                      <a:endParaRPr lang="it-IT" sz="1200" dirty="0">
                        <a:effectLst/>
                        <a:latin typeface="Calibri"/>
                        <a:ea typeface="Calibri"/>
                        <a:cs typeface="Times New Roman"/>
                      </a:endParaRPr>
                    </a:p>
                  </a:txBody>
                  <a:tcPr marL="44454" marR="44454" marT="0" marB="0" anchor="ctr"/>
                </a:tc>
                <a:tc>
                  <a:txBody>
                    <a:bodyPr/>
                    <a:lstStyle/>
                    <a:p>
                      <a:pPr algn="ctr">
                        <a:lnSpc>
                          <a:spcPct val="115000"/>
                        </a:lnSpc>
                        <a:spcAft>
                          <a:spcPts val="0"/>
                        </a:spcAft>
                      </a:pPr>
                      <a:r>
                        <a:rPr lang="it-IT" sz="1200" dirty="0">
                          <a:effectLst/>
                        </a:rPr>
                        <a:t>Totale</a:t>
                      </a:r>
                      <a:endParaRPr lang="it-IT" sz="1200" dirty="0">
                        <a:effectLst/>
                        <a:latin typeface="Calibri"/>
                        <a:ea typeface="Calibri"/>
                        <a:cs typeface="Times New Roman"/>
                      </a:endParaRPr>
                    </a:p>
                  </a:txBody>
                  <a:tcPr marL="44454" marR="44454" marT="0" marB="0" anchor="ctr"/>
                </a:tc>
              </a:tr>
              <a:tr h="210297">
                <a:tc>
                  <a:txBody>
                    <a:bodyPr/>
                    <a:lstStyle/>
                    <a:p>
                      <a:pPr>
                        <a:lnSpc>
                          <a:spcPct val="115000"/>
                        </a:lnSpc>
                        <a:spcAft>
                          <a:spcPts val="0"/>
                        </a:spcAft>
                      </a:pPr>
                      <a:r>
                        <a:rPr lang="it-IT" sz="1200">
                          <a:effectLst/>
                        </a:rPr>
                        <a:t>Bergamo</a:t>
                      </a:r>
                      <a:endParaRPr lang="it-IT" sz="1200">
                        <a:effectLst/>
                        <a:latin typeface="Calibri"/>
                        <a:ea typeface="Calibri"/>
                        <a:cs typeface="Times New Roman"/>
                      </a:endParaRPr>
                    </a:p>
                  </a:txBody>
                  <a:tcPr marL="44454" marR="44454" marT="0" marB="0" anchor="ctr"/>
                </a:tc>
                <a:tc>
                  <a:txBody>
                    <a:bodyPr/>
                    <a:lstStyle/>
                    <a:p>
                      <a:pPr algn="ctr">
                        <a:lnSpc>
                          <a:spcPct val="115000"/>
                        </a:lnSpc>
                        <a:spcAft>
                          <a:spcPts val="0"/>
                        </a:spcAft>
                      </a:pPr>
                      <a:r>
                        <a:rPr lang="it-IT" sz="1200" dirty="0">
                          <a:effectLst/>
                        </a:rPr>
                        <a:t>100,0</a:t>
                      </a:r>
                      <a:endParaRPr lang="it-IT" sz="1200" dirty="0">
                        <a:effectLst/>
                        <a:latin typeface="Calibri"/>
                        <a:ea typeface="Calibri"/>
                        <a:cs typeface="Times New Roman"/>
                      </a:endParaRPr>
                    </a:p>
                  </a:txBody>
                  <a:tcPr marL="44454" marR="44454" marT="0" marB="0" anchor="ctr"/>
                </a:tc>
                <a:tc>
                  <a:txBody>
                    <a:bodyPr/>
                    <a:lstStyle/>
                    <a:p>
                      <a:pPr algn="ctr">
                        <a:lnSpc>
                          <a:spcPct val="115000"/>
                        </a:lnSpc>
                        <a:spcAft>
                          <a:spcPts val="0"/>
                        </a:spcAft>
                      </a:pPr>
                      <a:r>
                        <a:rPr lang="it-IT" sz="1200">
                          <a:effectLst/>
                        </a:rPr>
                        <a:t>0,0</a:t>
                      </a:r>
                      <a:endParaRPr lang="it-IT" sz="1200">
                        <a:effectLst/>
                        <a:latin typeface="Calibri"/>
                        <a:ea typeface="Calibri"/>
                        <a:cs typeface="Times New Roman"/>
                      </a:endParaRPr>
                    </a:p>
                  </a:txBody>
                  <a:tcPr marL="44454" marR="44454" marT="0" marB="0" anchor="ctr"/>
                </a:tc>
                <a:tc>
                  <a:txBody>
                    <a:bodyPr/>
                    <a:lstStyle/>
                    <a:p>
                      <a:pPr algn="ctr">
                        <a:lnSpc>
                          <a:spcPct val="115000"/>
                        </a:lnSpc>
                        <a:spcAft>
                          <a:spcPts val="0"/>
                        </a:spcAft>
                      </a:pPr>
                      <a:r>
                        <a:rPr lang="it-IT" sz="1200">
                          <a:effectLst/>
                        </a:rPr>
                        <a:t>0,0</a:t>
                      </a:r>
                      <a:endParaRPr lang="it-IT" sz="1200">
                        <a:effectLst/>
                        <a:latin typeface="Calibri"/>
                        <a:ea typeface="Calibri"/>
                        <a:cs typeface="Times New Roman"/>
                      </a:endParaRPr>
                    </a:p>
                  </a:txBody>
                  <a:tcPr marL="44454" marR="44454" marT="0" marB="0" anchor="ctr"/>
                </a:tc>
                <a:tc>
                  <a:txBody>
                    <a:bodyPr/>
                    <a:lstStyle/>
                    <a:p>
                      <a:pPr algn="ctr">
                        <a:lnSpc>
                          <a:spcPct val="115000"/>
                        </a:lnSpc>
                        <a:spcAft>
                          <a:spcPts val="0"/>
                        </a:spcAft>
                      </a:pPr>
                      <a:r>
                        <a:rPr lang="it-IT" sz="1200" dirty="0">
                          <a:effectLst/>
                        </a:rPr>
                        <a:t>100 (6)</a:t>
                      </a:r>
                      <a:endParaRPr lang="it-IT" sz="1200" dirty="0">
                        <a:effectLst/>
                        <a:latin typeface="Calibri"/>
                        <a:ea typeface="Calibri"/>
                        <a:cs typeface="Times New Roman"/>
                      </a:endParaRPr>
                    </a:p>
                  </a:txBody>
                  <a:tcPr marL="44454" marR="44454" marT="0" marB="0" anchor="ctr"/>
                </a:tc>
              </a:tr>
              <a:tr h="210297">
                <a:tc>
                  <a:txBody>
                    <a:bodyPr/>
                    <a:lstStyle/>
                    <a:p>
                      <a:pPr>
                        <a:lnSpc>
                          <a:spcPct val="115000"/>
                        </a:lnSpc>
                        <a:spcAft>
                          <a:spcPts val="0"/>
                        </a:spcAft>
                      </a:pPr>
                      <a:r>
                        <a:rPr lang="it-IT" sz="1200">
                          <a:effectLst/>
                        </a:rPr>
                        <a:t>Brescia</a:t>
                      </a:r>
                      <a:endParaRPr lang="it-IT" sz="1200">
                        <a:effectLst/>
                        <a:latin typeface="Calibri"/>
                        <a:ea typeface="Calibri"/>
                        <a:cs typeface="Times New Roman"/>
                      </a:endParaRPr>
                    </a:p>
                  </a:txBody>
                  <a:tcPr marL="44454" marR="44454" marT="0" marB="0" anchor="ctr"/>
                </a:tc>
                <a:tc>
                  <a:txBody>
                    <a:bodyPr/>
                    <a:lstStyle/>
                    <a:p>
                      <a:pPr algn="ctr">
                        <a:lnSpc>
                          <a:spcPct val="115000"/>
                        </a:lnSpc>
                        <a:spcAft>
                          <a:spcPts val="0"/>
                        </a:spcAft>
                      </a:pPr>
                      <a:r>
                        <a:rPr lang="it-IT" sz="1200">
                          <a:effectLst/>
                        </a:rPr>
                        <a:t>97,7</a:t>
                      </a:r>
                      <a:endParaRPr lang="it-IT" sz="1200">
                        <a:effectLst/>
                        <a:latin typeface="Calibri"/>
                        <a:ea typeface="Calibri"/>
                        <a:cs typeface="Times New Roman"/>
                      </a:endParaRPr>
                    </a:p>
                  </a:txBody>
                  <a:tcPr marL="44454" marR="44454" marT="0" marB="0" anchor="ctr"/>
                </a:tc>
                <a:tc>
                  <a:txBody>
                    <a:bodyPr/>
                    <a:lstStyle/>
                    <a:p>
                      <a:pPr algn="ctr">
                        <a:lnSpc>
                          <a:spcPct val="115000"/>
                        </a:lnSpc>
                        <a:spcAft>
                          <a:spcPts val="0"/>
                        </a:spcAft>
                      </a:pPr>
                      <a:r>
                        <a:rPr lang="it-IT" sz="1200">
                          <a:effectLst/>
                        </a:rPr>
                        <a:t>2,3</a:t>
                      </a:r>
                      <a:endParaRPr lang="it-IT" sz="1200">
                        <a:effectLst/>
                        <a:latin typeface="Calibri"/>
                        <a:ea typeface="Calibri"/>
                        <a:cs typeface="Times New Roman"/>
                      </a:endParaRPr>
                    </a:p>
                  </a:txBody>
                  <a:tcPr marL="44454" marR="44454" marT="0" marB="0" anchor="ctr"/>
                </a:tc>
                <a:tc>
                  <a:txBody>
                    <a:bodyPr/>
                    <a:lstStyle/>
                    <a:p>
                      <a:pPr algn="ctr">
                        <a:lnSpc>
                          <a:spcPct val="115000"/>
                        </a:lnSpc>
                        <a:spcAft>
                          <a:spcPts val="0"/>
                        </a:spcAft>
                      </a:pPr>
                      <a:r>
                        <a:rPr lang="it-IT" sz="1200" dirty="0">
                          <a:effectLst/>
                        </a:rPr>
                        <a:t>0,0</a:t>
                      </a:r>
                      <a:endParaRPr lang="it-IT" sz="1200" dirty="0">
                        <a:effectLst/>
                        <a:latin typeface="Calibri"/>
                        <a:ea typeface="Calibri"/>
                        <a:cs typeface="Times New Roman"/>
                      </a:endParaRPr>
                    </a:p>
                  </a:txBody>
                  <a:tcPr marL="44454" marR="44454" marT="0" marB="0" anchor="ctr"/>
                </a:tc>
                <a:tc>
                  <a:txBody>
                    <a:bodyPr/>
                    <a:lstStyle/>
                    <a:p>
                      <a:pPr algn="ctr">
                        <a:lnSpc>
                          <a:spcPct val="115000"/>
                        </a:lnSpc>
                        <a:spcAft>
                          <a:spcPts val="0"/>
                        </a:spcAft>
                      </a:pPr>
                      <a:r>
                        <a:rPr lang="it-IT" sz="1200" dirty="0">
                          <a:effectLst/>
                        </a:rPr>
                        <a:t>100 (43)</a:t>
                      </a:r>
                      <a:endParaRPr lang="it-IT" sz="1200" dirty="0">
                        <a:effectLst/>
                        <a:latin typeface="Calibri"/>
                        <a:ea typeface="Calibri"/>
                        <a:cs typeface="Times New Roman"/>
                      </a:endParaRPr>
                    </a:p>
                  </a:txBody>
                  <a:tcPr marL="44454" marR="44454" marT="0" marB="0" anchor="ctr"/>
                </a:tc>
              </a:tr>
              <a:tr h="210297">
                <a:tc>
                  <a:txBody>
                    <a:bodyPr/>
                    <a:lstStyle/>
                    <a:p>
                      <a:pPr>
                        <a:lnSpc>
                          <a:spcPct val="115000"/>
                        </a:lnSpc>
                        <a:spcAft>
                          <a:spcPts val="0"/>
                        </a:spcAft>
                      </a:pPr>
                      <a:r>
                        <a:rPr lang="it-IT" sz="1200">
                          <a:effectLst/>
                        </a:rPr>
                        <a:t>Como</a:t>
                      </a:r>
                      <a:endParaRPr lang="it-IT" sz="1200">
                        <a:effectLst/>
                        <a:latin typeface="Calibri"/>
                        <a:ea typeface="Calibri"/>
                        <a:cs typeface="Times New Roman"/>
                      </a:endParaRPr>
                    </a:p>
                  </a:txBody>
                  <a:tcPr marL="44454" marR="44454" marT="0" marB="0" anchor="ctr"/>
                </a:tc>
                <a:tc>
                  <a:txBody>
                    <a:bodyPr/>
                    <a:lstStyle/>
                    <a:p>
                      <a:pPr algn="ctr">
                        <a:lnSpc>
                          <a:spcPct val="115000"/>
                        </a:lnSpc>
                        <a:spcAft>
                          <a:spcPts val="0"/>
                        </a:spcAft>
                      </a:pPr>
                      <a:r>
                        <a:rPr lang="it-IT" sz="1200">
                          <a:effectLst/>
                        </a:rPr>
                        <a:t>100,0</a:t>
                      </a:r>
                      <a:endParaRPr lang="it-IT" sz="1200">
                        <a:effectLst/>
                        <a:latin typeface="Calibri"/>
                        <a:ea typeface="Calibri"/>
                        <a:cs typeface="Times New Roman"/>
                      </a:endParaRPr>
                    </a:p>
                  </a:txBody>
                  <a:tcPr marL="44454" marR="44454" marT="0" marB="0" anchor="ctr"/>
                </a:tc>
                <a:tc>
                  <a:txBody>
                    <a:bodyPr/>
                    <a:lstStyle/>
                    <a:p>
                      <a:pPr algn="ctr">
                        <a:lnSpc>
                          <a:spcPct val="115000"/>
                        </a:lnSpc>
                        <a:spcAft>
                          <a:spcPts val="0"/>
                        </a:spcAft>
                      </a:pPr>
                      <a:r>
                        <a:rPr lang="it-IT" sz="1200">
                          <a:effectLst/>
                        </a:rPr>
                        <a:t>0,0</a:t>
                      </a:r>
                      <a:endParaRPr lang="it-IT" sz="1200">
                        <a:effectLst/>
                        <a:latin typeface="Calibri"/>
                        <a:ea typeface="Calibri"/>
                        <a:cs typeface="Times New Roman"/>
                      </a:endParaRPr>
                    </a:p>
                  </a:txBody>
                  <a:tcPr marL="44454" marR="44454" marT="0" marB="0" anchor="ctr"/>
                </a:tc>
                <a:tc>
                  <a:txBody>
                    <a:bodyPr/>
                    <a:lstStyle/>
                    <a:p>
                      <a:pPr algn="ctr">
                        <a:lnSpc>
                          <a:spcPct val="115000"/>
                        </a:lnSpc>
                        <a:spcAft>
                          <a:spcPts val="0"/>
                        </a:spcAft>
                      </a:pPr>
                      <a:r>
                        <a:rPr lang="it-IT" sz="1200">
                          <a:effectLst/>
                        </a:rPr>
                        <a:t>0,0</a:t>
                      </a:r>
                      <a:endParaRPr lang="it-IT" sz="1200">
                        <a:effectLst/>
                        <a:latin typeface="Calibri"/>
                        <a:ea typeface="Calibri"/>
                        <a:cs typeface="Times New Roman"/>
                      </a:endParaRPr>
                    </a:p>
                  </a:txBody>
                  <a:tcPr marL="44454" marR="44454" marT="0" marB="0" anchor="ctr"/>
                </a:tc>
                <a:tc>
                  <a:txBody>
                    <a:bodyPr/>
                    <a:lstStyle/>
                    <a:p>
                      <a:pPr algn="ctr">
                        <a:lnSpc>
                          <a:spcPct val="115000"/>
                        </a:lnSpc>
                        <a:spcAft>
                          <a:spcPts val="0"/>
                        </a:spcAft>
                      </a:pPr>
                      <a:r>
                        <a:rPr lang="it-IT" sz="1200" dirty="0">
                          <a:effectLst/>
                        </a:rPr>
                        <a:t>100 (12)</a:t>
                      </a:r>
                      <a:endParaRPr lang="it-IT" sz="1200" dirty="0">
                        <a:effectLst/>
                        <a:latin typeface="Calibri"/>
                        <a:ea typeface="Calibri"/>
                        <a:cs typeface="Times New Roman"/>
                      </a:endParaRPr>
                    </a:p>
                  </a:txBody>
                  <a:tcPr marL="44454" marR="44454" marT="0" marB="0" anchor="ctr"/>
                </a:tc>
              </a:tr>
              <a:tr h="210297">
                <a:tc>
                  <a:txBody>
                    <a:bodyPr/>
                    <a:lstStyle/>
                    <a:p>
                      <a:pPr>
                        <a:lnSpc>
                          <a:spcPct val="115000"/>
                        </a:lnSpc>
                        <a:spcAft>
                          <a:spcPts val="0"/>
                        </a:spcAft>
                      </a:pPr>
                      <a:r>
                        <a:rPr lang="it-IT" sz="1200">
                          <a:effectLst/>
                        </a:rPr>
                        <a:t>Cremona</a:t>
                      </a:r>
                      <a:endParaRPr lang="it-IT" sz="1200">
                        <a:effectLst/>
                        <a:latin typeface="Calibri"/>
                        <a:ea typeface="Calibri"/>
                        <a:cs typeface="Times New Roman"/>
                      </a:endParaRPr>
                    </a:p>
                  </a:txBody>
                  <a:tcPr marL="44454" marR="44454" marT="0" marB="0" anchor="ctr"/>
                </a:tc>
                <a:tc>
                  <a:txBody>
                    <a:bodyPr/>
                    <a:lstStyle/>
                    <a:p>
                      <a:pPr algn="ctr">
                        <a:lnSpc>
                          <a:spcPct val="115000"/>
                        </a:lnSpc>
                        <a:spcAft>
                          <a:spcPts val="0"/>
                        </a:spcAft>
                      </a:pPr>
                      <a:r>
                        <a:rPr lang="it-IT" sz="1200">
                          <a:effectLst/>
                        </a:rPr>
                        <a:t>100,0</a:t>
                      </a:r>
                      <a:endParaRPr lang="it-IT" sz="1200">
                        <a:effectLst/>
                        <a:latin typeface="Calibri"/>
                        <a:ea typeface="Calibri"/>
                        <a:cs typeface="Times New Roman"/>
                      </a:endParaRPr>
                    </a:p>
                  </a:txBody>
                  <a:tcPr marL="44454" marR="44454" marT="0" marB="0" anchor="ctr"/>
                </a:tc>
                <a:tc>
                  <a:txBody>
                    <a:bodyPr/>
                    <a:lstStyle/>
                    <a:p>
                      <a:pPr algn="ctr">
                        <a:lnSpc>
                          <a:spcPct val="115000"/>
                        </a:lnSpc>
                        <a:spcAft>
                          <a:spcPts val="0"/>
                        </a:spcAft>
                      </a:pPr>
                      <a:r>
                        <a:rPr lang="it-IT" sz="1200">
                          <a:effectLst/>
                        </a:rPr>
                        <a:t>0,0</a:t>
                      </a:r>
                      <a:endParaRPr lang="it-IT" sz="1200">
                        <a:effectLst/>
                        <a:latin typeface="Calibri"/>
                        <a:ea typeface="Calibri"/>
                        <a:cs typeface="Times New Roman"/>
                      </a:endParaRPr>
                    </a:p>
                  </a:txBody>
                  <a:tcPr marL="44454" marR="44454" marT="0" marB="0" anchor="ctr"/>
                </a:tc>
                <a:tc>
                  <a:txBody>
                    <a:bodyPr/>
                    <a:lstStyle/>
                    <a:p>
                      <a:pPr algn="ctr">
                        <a:lnSpc>
                          <a:spcPct val="115000"/>
                        </a:lnSpc>
                        <a:spcAft>
                          <a:spcPts val="0"/>
                        </a:spcAft>
                      </a:pPr>
                      <a:r>
                        <a:rPr lang="it-IT" sz="1200">
                          <a:effectLst/>
                        </a:rPr>
                        <a:t>0,0</a:t>
                      </a:r>
                      <a:endParaRPr lang="it-IT" sz="1200">
                        <a:effectLst/>
                        <a:latin typeface="Calibri"/>
                        <a:ea typeface="Calibri"/>
                        <a:cs typeface="Times New Roman"/>
                      </a:endParaRPr>
                    </a:p>
                  </a:txBody>
                  <a:tcPr marL="44454" marR="44454" marT="0" marB="0" anchor="ctr"/>
                </a:tc>
                <a:tc>
                  <a:txBody>
                    <a:bodyPr/>
                    <a:lstStyle/>
                    <a:p>
                      <a:pPr algn="ctr">
                        <a:lnSpc>
                          <a:spcPct val="115000"/>
                        </a:lnSpc>
                        <a:spcAft>
                          <a:spcPts val="0"/>
                        </a:spcAft>
                      </a:pPr>
                      <a:r>
                        <a:rPr lang="it-IT" sz="1200" dirty="0">
                          <a:effectLst/>
                        </a:rPr>
                        <a:t>100 (3)</a:t>
                      </a:r>
                      <a:endParaRPr lang="it-IT" sz="1200" dirty="0">
                        <a:effectLst/>
                        <a:latin typeface="Calibri"/>
                        <a:ea typeface="Calibri"/>
                        <a:cs typeface="Times New Roman"/>
                      </a:endParaRPr>
                    </a:p>
                  </a:txBody>
                  <a:tcPr marL="44454" marR="44454" marT="0" marB="0" anchor="ctr"/>
                </a:tc>
              </a:tr>
              <a:tr h="210297">
                <a:tc>
                  <a:txBody>
                    <a:bodyPr/>
                    <a:lstStyle/>
                    <a:p>
                      <a:pPr>
                        <a:lnSpc>
                          <a:spcPct val="115000"/>
                        </a:lnSpc>
                        <a:spcAft>
                          <a:spcPts val="0"/>
                        </a:spcAft>
                      </a:pPr>
                      <a:r>
                        <a:rPr lang="it-IT" sz="1200" dirty="0">
                          <a:effectLst/>
                        </a:rPr>
                        <a:t>Lecco</a:t>
                      </a:r>
                      <a:endParaRPr lang="it-IT" sz="1200" dirty="0">
                        <a:effectLst/>
                        <a:latin typeface="Calibri"/>
                        <a:ea typeface="Calibri"/>
                        <a:cs typeface="Times New Roman"/>
                      </a:endParaRPr>
                    </a:p>
                  </a:txBody>
                  <a:tcPr marL="44454" marR="44454" marT="0" marB="0" anchor="ctr"/>
                </a:tc>
                <a:tc>
                  <a:txBody>
                    <a:bodyPr/>
                    <a:lstStyle/>
                    <a:p>
                      <a:pPr algn="ctr">
                        <a:lnSpc>
                          <a:spcPct val="115000"/>
                        </a:lnSpc>
                        <a:spcAft>
                          <a:spcPts val="0"/>
                        </a:spcAft>
                      </a:pPr>
                      <a:r>
                        <a:rPr lang="it-IT" sz="1200">
                          <a:effectLst/>
                        </a:rPr>
                        <a:t>91,7</a:t>
                      </a:r>
                      <a:endParaRPr lang="it-IT" sz="1200">
                        <a:effectLst/>
                        <a:latin typeface="Calibri"/>
                        <a:ea typeface="Calibri"/>
                        <a:cs typeface="Times New Roman"/>
                      </a:endParaRPr>
                    </a:p>
                  </a:txBody>
                  <a:tcPr marL="44454" marR="44454" marT="0" marB="0" anchor="ctr"/>
                </a:tc>
                <a:tc>
                  <a:txBody>
                    <a:bodyPr/>
                    <a:lstStyle/>
                    <a:p>
                      <a:pPr algn="ctr">
                        <a:lnSpc>
                          <a:spcPct val="115000"/>
                        </a:lnSpc>
                        <a:spcAft>
                          <a:spcPts val="0"/>
                        </a:spcAft>
                      </a:pPr>
                      <a:r>
                        <a:rPr lang="it-IT" sz="1200">
                          <a:effectLst/>
                        </a:rPr>
                        <a:t>0,0</a:t>
                      </a:r>
                      <a:endParaRPr lang="it-IT" sz="1200">
                        <a:effectLst/>
                        <a:latin typeface="Calibri"/>
                        <a:ea typeface="Calibri"/>
                        <a:cs typeface="Times New Roman"/>
                      </a:endParaRPr>
                    </a:p>
                  </a:txBody>
                  <a:tcPr marL="44454" marR="44454" marT="0" marB="0" anchor="ctr"/>
                </a:tc>
                <a:tc>
                  <a:txBody>
                    <a:bodyPr/>
                    <a:lstStyle/>
                    <a:p>
                      <a:pPr algn="ctr">
                        <a:lnSpc>
                          <a:spcPct val="115000"/>
                        </a:lnSpc>
                        <a:spcAft>
                          <a:spcPts val="0"/>
                        </a:spcAft>
                      </a:pPr>
                      <a:r>
                        <a:rPr lang="it-IT" sz="1200">
                          <a:effectLst/>
                        </a:rPr>
                        <a:t>8,3</a:t>
                      </a:r>
                      <a:endParaRPr lang="it-IT" sz="1200">
                        <a:effectLst/>
                        <a:latin typeface="Calibri"/>
                        <a:ea typeface="Calibri"/>
                        <a:cs typeface="Times New Roman"/>
                      </a:endParaRPr>
                    </a:p>
                  </a:txBody>
                  <a:tcPr marL="44454" marR="44454" marT="0" marB="0" anchor="ctr"/>
                </a:tc>
                <a:tc>
                  <a:txBody>
                    <a:bodyPr/>
                    <a:lstStyle/>
                    <a:p>
                      <a:pPr algn="ctr">
                        <a:lnSpc>
                          <a:spcPct val="115000"/>
                        </a:lnSpc>
                        <a:spcAft>
                          <a:spcPts val="0"/>
                        </a:spcAft>
                      </a:pPr>
                      <a:r>
                        <a:rPr lang="it-IT" sz="1200" dirty="0">
                          <a:effectLst/>
                        </a:rPr>
                        <a:t>100 (12)</a:t>
                      </a:r>
                      <a:endParaRPr lang="it-IT" sz="1200" dirty="0">
                        <a:effectLst/>
                        <a:latin typeface="Calibri"/>
                        <a:ea typeface="Calibri"/>
                        <a:cs typeface="Times New Roman"/>
                      </a:endParaRPr>
                    </a:p>
                  </a:txBody>
                  <a:tcPr marL="44454" marR="44454" marT="0" marB="0" anchor="ctr"/>
                </a:tc>
              </a:tr>
              <a:tr h="210297">
                <a:tc>
                  <a:txBody>
                    <a:bodyPr/>
                    <a:lstStyle/>
                    <a:p>
                      <a:pPr>
                        <a:lnSpc>
                          <a:spcPct val="115000"/>
                        </a:lnSpc>
                        <a:spcAft>
                          <a:spcPts val="0"/>
                        </a:spcAft>
                      </a:pPr>
                      <a:r>
                        <a:rPr lang="it-IT" sz="1200">
                          <a:effectLst/>
                        </a:rPr>
                        <a:t>Mantova</a:t>
                      </a:r>
                      <a:endParaRPr lang="it-IT" sz="1200">
                        <a:effectLst/>
                        <a:latin typeface="Calibri"/>
                        <a:ea typeface="Calibri"/>
                        <a:cs typeface="Times New Roman"/>
                      </a:endParaRPr>
                    </a:p>
                  </a:txBody>
                  <a:tcPr marL="44454" marR="44454" marT="0" marB="0" anchor="ctr"/>
                </a:tc>
                <a:tc>
                  <a:txBody>
                    <a:bodyPr/>
                    <a:lstStyle/>
                    <a:p>
                      <a:pPr algn="ctr">
                        <a:lnSpc>
                          <a:spcPct val="115000"/>
                        </a:lnSpc>
                        <a:spcAft>
                          <a:spcPts val="0"/>
                        </a:spcAft>
                      </a:pPr>
                      <a:r>
                        <a:rPr lang="it-IT" sz="1200">
                          <a:effectLst/>
                        </a:rPr>
                        <a:t>87,5</a:t>
                      </a:r>
                      <a:endParaRPr lang="it-IT" sz="1200">
                        <a:effectLst/>
                        <a:latin typeface="Calibri"/>
                        <a:ea typeface="Calibri"/>
                        <a:cs typeface="Times New Roman"/>
                      </a:endParaRPr>
                    </a:p>
                  </a:txBody>
                  <a:tcPr marL="44454" marR="44454" marT="0" marB="0" anchor="ctr"/>
                </a:tc>
                <a:tc>
                  <a:txBody>
                    <a:bodyPr/>
                    <a:lstStyle/>
                    <a:p>
                      <a:pPr algn="ctr">
                        <a:lnSpc>
                          <a:spcPct val="115000"/>
                        </a:lnSpc>
                        <a:spcAft>
                          <a:spcPts val="0"/>
                        </a:spcAft>
                      </a:pPr>
                      <a:r>
                        <a:rPr lang="it-IT" sz="1200">
                          <a:effectLst/>
                        </a:rPr>
                        <a:t>12,5</a:t>
                      </a:r>
                      <a:endParaRPr lang="it-IT" sz="1200">
                        <a:effectLst/>
                        <a:latin typeface="Calibri"/>
                        <a:ea typeface="Calibri"/>
                        <a:cs typeface="Times New Roman"/>
                      </a:endParaRPr>
                    </a:p>
                  </a:txBody>
                  <a:tcPr marL="44454" marR="44454" marT="0" marB="0" anchor="ctr"/>
                </a:tc>
                <a:tc>
                  <a:txBody>
                    <a:bodyPr/>
                    <a:lstStyle/>
                    <a:p>
                      <a:pPr algn="ctr">
                        <a:lnSpc>
                          <a:spcPct val="115000"/>
                        </a:lnSpc>
                        <a:spcAft>
                          <a:spcPts val="0"/>
                        </a:spcAft>
                      </a:pPr>
                      <a:r>
                        <a:rPr lang="it-IT" sz="1200">
                          <a:effectLst/>
                        </a:rPr>
                        <a:t>0,0</a:t>
                      </a:r>
                      <a:endParaRPr lang="it-IT" sz="1200">
                        <a:effectLst/>
                        <a:latin typeface="Calibri"/>
                        <a:ea typeface="Calibri"/>
                        <a:cs typeface="Times New Roman"/>
                      </a:endParaRPr>
                    </a:p>
                  </a:txBody>
                  <a:tcPr marL="44454" marR="44454" marT="0" marB="0" anchor="ctr"/>
                </a:tc>
                <a:tc>
                  <a:txBody>
                    <a:bodyPr/>
                    <a:lstStyle/>
                    <a:p>
                      <a:pPr algn="ctr">
                        <a:lnSpc>
                          <a:spcPct val="115000"/>
                        </a:lnSpc>
                        <a:spcAft>
                          <a:spcPts val="0"/>
                        </a:spcAft>
                      </a:pPr>
                      <a:r>
                        <a:rPr lang="it-IT" sz="1200" dirty="0">
                          <a:effectLst/>
                        </a:rPr>
                        <a:t>100 (8)</a:t>
                      </a:r>
                      <a:endParaRPr lang="it-IT" sz="1200" dirty="0">
                        <a:effectLst/>
                        <a:latin typeface="Calibri"/>
                        <a:ea typeface="Calibri"/>
                        <a:cs typeface="Times New Roman"/>
                      </a:endParaRPr>
                    </a:p>
                  </a:txBody>
                  <a:tcPr marL="44454" marR="44454" marT="0" marB="0" anchor="ctr"/>
                </a:tc>
              </a:tr>
              <a:tr h="210297">
                <a:tc>
                  <a:txBody>
                    <a:bodyPr/>
                    <a:lstStyle/>
                    <a:p>
                      <a:pPr>
                        <a:lnSpc>
                          <a:spcPct val="115000"/>
                        </a:lnSpc>
                        <a:spcAft>
                          <a:spcPts val="0"/>
                        </a:spcAft>
                      </a:pPr>
                      <a:r>
                        <a:rPr lang="it-IT" sz="1200">
                          <a:effectLst/>
                        </a:rPr>
                        <a:t>Milano</a:t>
                      </a:r>
                      <a:endParaRPr lang="it-IT" sz="1200">
                        <a:effectLst/>
                        <a:latin typeface="Calibri"/>
                        <a:ea typeface="Calibri"/>
                        <a:cs typeface="Times New Roman"/>
                      </a:endParaRPr>
                    </a:p>
                  </a:txBody>
                  <a:tcPr marL="44454" marR="44454" marT="0" marB="0" anchor="ctr"/>
                </a:tc>
                <a:tc>
                  <a:txBody>
                    <a:bodyPr/>
                    <a:lstStyle/>
                    <a:p>
                      <a:pPr algn="ctr">
                        <a:lnSpc>
                          <a:spcPct val="115000"/>
                        </a:lnSpc>
                        <a:spcAft>
                          <a:spcPts val="0"/>
                        </a:spcAft>
                      </a:pPr>
                      <a:r>
                        <a:rPr lang="it-IT" sz="1200">
                          <a:effectLst/>
                        </a:rPr>
                        <a:t>77,8</a:t>
                      </a:r>
                      <a:endParaRPr lang="it-IT" sz="1200">
                        <a:effectLst/>
                        <a:latin typeface="Calibri"/>
                        <a:ea typeface="Calibri"/>
                        <a:cs typeface="Times New Roman"/>
                      </a:endParaRPr>
                    </a:p>
                  </a:txBody>
                  <a:tcPr marL="44454" marR="44454" marT="0" marB="0" anchor="ctr"/>
                </a:tc>
                <a:tc>
                  <a:txBody>
                    <a:bodyPr/>
                    <a:lstStyle/>
                    <a:p>
                      <a:pPr algn="ctr">
                        <a:lnSpc>
                          <a:spcPct val="115000"/>
                        </a:lnSpc>
                        <a:spcAft>
                          <a:spcPts val="0"/>
                        </a:spcAft>
                      </a:pPr>
                      <a:r>
                        <a:rPr lang="it-IT" sz="1200">
                          <a:effectLst/>
                        </a:rPr>
                        <a:t>0,0</a:t>
                      </a:r>
                      <a:endParaRPr lang="it-IT" sz="1200">
                        <a:effectLst/>
                        <a:latin typeface="Calibri"/>
                        <a:ea typeface="Calibri"/>
                        <a:cs typeface="Times New Roman"/>
                      </a:endParaRPr>
                    </a:p>
                  </a:txBody>
                  <a:tcPr marL="44454" marR="44454" marT="0" marB="0" anchor="ctr"/>
                </a:tc>
                <a:tc>
                  <a:txBody>
                    <a:bodyPr/>
                    <a:lstStyle/>
                    <a:p>
                      <a:pPr algn="ctr">
                        <a:lnSpc>
                          <a:spcPct val="115000"/>
                        </a:lnSpc>
                        <a:spcAft>
                          <a:spcPts val="0"/>
                        </a:spcAft>
                      </a:pPr>
                      <a:r>
                        <a:rPr lang="it-IT" sz="1200">
                          <a:effectLst/>
                        </a:rPr>
                        <a:t>22,2</a:t>
                      </a:r>
                      <a:endParaRPr lang="it-IT" sz="1200">
                        <a:effectLst/>
                        <a:latin typeface="Calibri"/>
                        <a:ea typeface="Calibri"/>
                        <a:cs typeface="Times New Roman"/>
                      </a:endParaRPr>
                    </a:p>
                  </a:txBody>
                  <a:tcPr marL="44454" marR="44454" marT="0" marB="0" anchor="ctr"/>
                </a:tc>
                <a:tc>
                  <a:txBody>
                    <a:bodyPr/>
                    <a:lstStyle/>
                    <a:p>
                      <a:pPr algn="ctr">
                        <a:lnSpc>
                          <a:spcPct val="115000"/>
                        </a:lnSpc>
                        <a:spcAft>
                          <a:spcPts val="0"/>
                        </a:spcAft>
                      </a:pPr>
                      <a:r>
                        <a:rPr lang="it-IT" sz="1200" dirty="0">
                          <a:effectLst/>
                        </a:rPr>
                        <a:t>100 (9)</a:t>
                      </a:r>
                      <a:endParaRPr lang="it-IT" sz="1200" dirty="0">
                        <a:effectLst/>
                        <a:latin typeface="Calibri"/>
                        <a:ea typeface="Calibri"/>
                        <a:cs typeface="Times New Roman"/>
                      </a:endParaRPr>
                    </a:p>
                  </a:txBody>
                  <a:tcPr marL="44454" marR="44454" marT="0" marB="0" anchor="ctr"/>
                </a:tc>
              </a:tr>
              <a:tr h="420594">
                <a:tc>
                  <a:txBody>
                    <a:bodyPr/>
                    <a:lstStyle/>
                    <a:p>
                      <a:pPr>
                        <a:lnSpc>
                          <a:spcPct val="115000"/>
                        </a:lnSpc>
                        <a:spcAft>
                          <a:spcPts val="0"/>
                        </a:spcAft>
                      </a:pPr>
                      <a:r>
                        <a:rPr lang="it-IT" sz="1200">
                          <a:effectLst/>
                        </a:rPr>
                        <a:t>Monza e Brianza</a:t>
                      </a:r>
                      <a:endParaRPr lang="it-IT" sz="1200">
                        <a:effectLst/>
                        <a:latin typeface="Calibri"/>
                        <a:ea typeface="Calibri"/>
                        <a:cs typeface="Times New Roman"/>
                      </a:endParaRPr>
                    </a:p>
                  </a:txBody>
                  <a:tcPr marL="44454" marR="44454" marT="0" marB="0" anchor="ctr"/>
                </a:tc>
                <a:tc>
                  <a:txBody>
                    <a:bodyPr/>
                    <a:lstStyle/>
                    <a:p>
                      <a:pPr algn="ctr">
                        <a:lnSpc>
                          <a:spcPct val="115000"/>
                        </a:lnSpc>
                        <a:spcAft>
                          <a:spcPts val="0"/>
                        </a:spcAft>
                      </a:pPr>
                      <a:r>
                        <a:rPr lang="it-IT" sz="1200" dirty="0">
                          <a:effectLst/>
                        </a:rPr>
                        <a:t>91,7</a:t>
                      </a:r>
                      <a:endParaRPr lang="it-IT" sz="1200" dirty="0">
                        <a:effectLst/>
                        <a:latin typeface="Calibri"/>
                        <a:ea typeface="Calibri"/>
                        <a:cs typeface="Times New Roman"/>
                      </a:endParaRPr>
                    </a:p>
                  </a:txBody>
                  <a:tcPr marL="44454" marR="44454" marT="0" marB="0" anchor="ctr"/>
                </a:tc>
                <a:tc>
                  <a:txBody>
                    <a:bodyPr/>
                    <a:lstStyle/>
                    <a:p>
                      <a:pPr algn="ctr">
                        <a:lnSpc>
                          <a:spcPct val="115000"/>
                        </a:lnSpc>
                        <a:spcAft>
                          <a:spcPts val="0"/>
                        </a:spcAft>
                      </a:pPr>
                      <a:r>
                        <a:rPr lang="it-IT" sz="1200">
                          <a:effectLst/>
                        </a:rPr>
                        <a:t>0,0</a:t>
                      </a:r>
                      <a:endParaRPr lang="it-IT" sz="1200">
                        <a:effectLst/>
                        <a:latin typeface="Calibri"/>
                        <a:ea typeface="Calibri"/>
                        <a:cs typeface="Times New Roman"/>
                      </a:endParaRPr>
                    </a:p>
                  </a:txBody>
                  <a:tcPr marL="44454" marR="44454" marT="0" marB="0" anchor="ctr"/>
                </a:tc>
                <a:tc>
                  <a:txBody>
                    <a:bodyPr/>
                    <a:lstStyle/>
                    <a:p>
                      <a:pPr algn="ctr">
                        <a:lnSpc>
                          <a:spcPct val="115000"/>
                        </a:lnSpc>
                        <a:spcAft>
                          <a:spcPts val="0"/>
                        </a:spcAft>
                      </a:pPr>
                      <a:r>
                        <a:rPr lang="it-IT" sz="1200">
                          <a:effectLst/>
                        </a:rPr>
                        <a:t>8,3</a:t>
                      </a:r>
                      <a:endParaRPr lang="it-IT" sz="1200">
                        <a:effectLst/>
                        <a:latin typeface="Calibri"/>
                        <a:ea typeface="Calibri"/>
                        <a:cs typeface="Times New Roman"/>
                      </a:endParaRPr>
                    </a:p>
                  </a:txBody>
                  <a:tcPr marL="44454" marR="44454" marT="0" marB="0" anchor="ctr"/>
                </a:tc>
                <a:tc>
                  <a:txBody>
                    <a:bodyPr/>
                    <a:lstStyle/>
                    <a:p>
                      <a:pPr algn="ctr">
                        <a:lnSpc>
                          <a:spcPct val="115000"/>
                        </a:lnSpc>
                        <a:spcAft>
                          <a:spcPts val="0"/>
                        </a:spcAft>
                      </a:pPr>
                      <a:r>
                        <a:rPr lang="it-IT" sz="1200" dirty="0">
                          <a:effectLst/>
                        </a:rPr>
                        <a:t>100 (12)</a:t>
                      </a:r>
                      <a:endParaRPr lang="it-IT" sz="1200" dirty="0">
                        <a:effectLst/>
                        <a:latin typeface="Calibri"/>
                        <a:ea typeface="Calibri"/>
                        <a:cs typeface="Times New Roman"/>
                      </a:endParaRPr>
                    </a:p>
                  </a:txBody>
                  <a:tcPr marL="44454" marR="44454" marT="0" marB="0" anchor="ctr"/>
                </a:tc>
              </a:tr>
              <a:tr h="210297">
                <a:tc>
                  <a:txBody>
                    <a:bodyPr/>
                    <a:lstStyle/>
                    <a:p>
                      <a:pPr>
                        <a:lnSpc>
                          <a:spcPct val="115000"/>
                        </a:lnSpc>
                        <a:spcAft>
                          <a:spcPts val="0"/>
                        </a:spcAft>
                      </a:pPr>
                      <a:r>
                        <a:rPr lang="it-IT" sz="1200">
                          <a:effectLst/>
                        </a:rPr>
                        <a:t>Pavia</a:t>
                      </a:r>
                      <a:endParaRPr lang="it-IT" sz="1200">
                        <a:effectLst/>
                        <a:latin typeface="Calibri"/>
                        <a:ea typeface="Calibri"/>
                        <a:cs typeface="Times New Roman"/>
                      </a:endParaRPr>
                    </a:p>
                  </a:txBody>
                  <a:tcPr marL="44454" marR="44454" marT="0" marB="0" anchor="ctr"/>
                </a:tc>
                <a:tc>
                  <a:txBody>
                    <a:bodyPr/>
                    <a:lstStyle/>
                    <a:p>
                      <a:pPr algn="ctr">
                        <a:lnSpc>
                          <a:spcPct val="115000"/>
                        </a:lnSpc>
                        <a:spcAft>
                          <a:spcPts val="0"/>
                        </a:spcAft>
                      </a:pPr>
                      <a:r>
                        <a:rPr lang="it-IT" sz="1200" dirty="0">
                          <a:effectLst/>
                        </a:rPr>
                        <a:t>100,0</a:t>
                      </a:r>
                      <a:endParaRPr lang="it-IT" sz="1200" dirty="0">
                        <a:effectLst/>
                        <a:latin typeface="Calibri"/>
                        <a:ea typeface="Calibri"/>
                        <a:cs typeface="Times New Roman"/>
                      </a:endParaRPr>
                    </a:p>
                  </a:txBody>
                  <a:tcPr marL="44454" marR="44454" marT="0" marB="0" anchor="ctr"/>
                </a:tc>
                <a:tc>
                  <a:txBody>
                    <a:bodyPr/>
                    <a:lstStyle/>
                    <a:p>
                      <a:pPr algn="ctr">
                        <a:lnSpc>
                          <a:spcPct val="115000"/>
                        </a:lnSpc>
                        <a:spcAft>
                          <a:spcPts val="0"/>
                        </a:spcAft>
                      </a:pPr>
                      <a:r>
                        <a:rPr lang="it-IT" sz="1200">
                          <a:effectLst/>
                        </a:rPr>
                        <a:t>0,0</a:t>
                      </a:r>
                      <a:endParaRPr lang="it-IT" sz="1200">
                        <a:effectLst/>
                        <a:latin typeface="Calibri"/>
                        <a:ea typeface="Calibri"/>
                        <a:cs typeface="Times New Roman"/>
                      </a:endParaRPr>
                    </a:p>
                  </a:txBody>
                  <a:tcPr marL="44454" marR="44454" marT="0" marB="0" anchor="ctr"/>
                </a:tc>
                <a:tc>
                  <a:txBody>
                    <a:bodyPr/>
                    <a:lstStyle/>
                    <a:p>
                      <a:pPr algn="ctr">
                        <a:lnSpc>
                          <a:spcPct val="115000"/>
                        </a:lnSpc>
                        <a:spcAft>
                          <a:spcPts val="0"/>
                        </a:spcAft>
                      </a:pPr>
                      <a:r>
                        <a:rPr lang="it-IT" sz="1200">
                          <a:effectLst/>
                        </a:rPr>
                        <a:t>0,0</a:t>
                      </a:r>
                      <a:endParaRPr lang="it-IT" sz="1200">
                        <a:effectLst/>
                        <a:latin typeface="Calibri"/>
                        <a:ea typeface="Calibri"/>
                        <a:cs typeface="Times New Roman"/>
                      </a:endParaRPr>
                    </a:p>
                  </a:txBody>
                  <a:tcPr marL="44454" marR="44454" marT="0" marB="0" anchor="ctr"/>
                </a:tc>
                <a:tc>
                  <a:txBody>
                    <a:bodyPr/>
                    <a:lstStyle/>
                    <a:p>
                      <a:pPr algn="ctr">
                        <a:lnSpc>
                          <a:spcPct val="115000"/>
                        </a:lnSpc>
                        <a:spcAft>
                          <a:spcPts val="0"/>
                        </a:spcAft>
                      </a:pPr>
                      <a:r>
                        <a:rPr lang="it-IT" sz="1200" dirty="0">
                          <a:effectLst/>
                        </a:rPr>
                        <a:t>100 (6)</a:t>
                      </a:r>
                      <a:endParaRPr lang="it-IT" sz="1200" dirty="0">
                        <a:effectLst/>
                        <a:latin typeface="Calibri"/>
                        <a:ea typeface="Calibri"/>
                        <a:cs typeface="Times New Roman"/>
                      </a:endParaRPr>
                    </a:p>
                  </a:txBody>
                  <a:tcPr marL="44454" marR="44454" marT="0" marB="0" anchor="ctr"/>
                </a:tc>
              </a:tr>
              <a:tr h="210297">
                <a:tc>
                  <a:txBody>
                    <a:bodyPr/>
                    <a:lstStyle/>
                    <a:p>
                      <a:pPr>
                        <a:lnSpc>
                          <a:spcPct val="115000"/>
                        </a:lnSpc>
                        <a:spcAft>
                          <a:spcPts val="0"/>
                        </a:spcAft>
                      </a:pPr>
                      <a:r>
                        <a:rPr lang="it-IT" sz="1200">
                          <a:effectLst/>
                        </a:rPr>
                        <a:t>Sondrio</a:t>
                      </a:r>
                      <a:endParaRPr lang="it-IT" sz="1200">
                        <a:effectLst/>
                        <a:latin typeface="Calibri"/>
                        <a:ea typeface="Calibri"/>
                        <a:cs typeface="Times New Roman"/>
                      </a:endParaRPr>
                    </a:p>
                  </a:txBody>
                  <a:tcPr marL="44454" marR="44454" marT="0" marB="0" anchor="ctr"/>
                </a:tc>
                <a:tc>
                  <a:txBody>
                    <a:bodyPr/>
                    <a:lstStyle/>
                    <a:p>
                      <a:pPr algn="ctr">
                        <a:lnSpc>
                          <a:spcPct val="115000"/>
                        </a:lnSpc>
                        <a:spcAft>
                          <a:spcPts val="0"/>
                        </a:spcAft>
                      </a:pPr>
                      <a:r>
                        <a:rPr lang="it-IT" sz="1200">
                          <a:effectLst/>
                        </a:rPr>
                        <a:t>100,0</a:t>
                      </a:r>
                      <a:endParaRPr lang="it-IT" sz="1200">
                        <a:effectLst/>
                        <a:latin typeface="Calibri"/>
                        <a:ea typeface="Calibri"/>
                        <a:cs typeface="Times New Roman"/>
                      </a:endParaRPr>
                    </a:p>
                  </a:txBody>
                  <a:tcPr marL="44454" marR="44454" marT="0" marB="0" anchor="ctr"/>
                </a:tc>
                <a:tc>
                  <a:txBody>
                    <a:bodyPr/>
                    <a:lstStyle/>
                    <a:p>
                      <a:pPr algn="ctr">
                        <a:lnSpc>
                          <a:spcPct val="115000"/>
                        </a:lnSpc>
                        <a:spcAft>
                          <a:spcPts val="0"/>
                        </a:spcAft>
                      </a:pPr>
                      <a:r>
                        <a:rPr lang="it-IT" sz="1200">
                          <a:effectLst/>
                        </a:rPr>
                        <a:t>0,0</a:t>
                      </a:r>
                      <a:endParaRPr lang="it-IT" sz="1200">
                        <a:effectLst/>
                        <a:latin typeface="Calibri"/>
                        <a:ea typeface="Calibri"/>
                        <a:cs typeface="Times New Roman"/>
                      </a:endParaRPr>
                    </a:p>
                  </a:txBody>
                  <a:tcPr marL="44454" marR="44454" marT="0" marB="0" anchor="ctr"/>
                </a:tc>
                <a:tc>
                  <a:txBody>
                    <a:bodyPr/>
                    <a:lstStyle/>
                    <a:p>
                      <a:pPr algn="ctr">
                        <a:lnSpc>
                          <a:spcPct val="115000"/>
                        </a:lnSpc>
                        <a:spcAft>
                          <a:spcPts val="0"/>
                        </a:spcAft>
                      </a:pPr>
                      <a:r>
                        <a:rPr lang="it-IT" sz="1200">
                          <a:effectLst/>
                        </a:rPr>
                        <a:t>0,0</a:t>
                      </a:r>
                      <a:endParaRPr lang="it-IT" sz="1200">
                        <a:effectLst/>
                        <a:latin typeface="Calibri"/>
                        <a:ea typeface="Calibri"/>
                        <a:cs typeface="Times New Roman"/>
                      </a:endParaRPr>
                    </a:p>
                  </a:txBody>
                  <a:tcPr marL="44454" marR="44454" marT="0" marB="0" anchor="ctr"/>
                </a:tc>
                <a:tc>
                  <a:txBody>
                    <a:bodyPr/>
                    <a:lstStyle/>
                    <a:p>
                      <a:pPr algn="ctr">
                        <a:lnSpc>
                          <a:spcPct val="115000"/>
                        </a:lnSpc>
                        <a:spcAft>
                          <a:spcPts val="0"/>
                        </a:spcAft>
                      </a:pPr>
                      <a:r>
                        <a:rPr lang="it-IT" sz="1200" dirty="0">
                          <a:effectLst/>
                        </a:rPr>
                        <a:t>100 (4)</a:t>
                      </a:r>
                      <a:endParaRPr lang="it-IT" sz="1200" dirty="0">
                        <a:effectLst/>
                        <a:latin typeface="Calibri"/>
                        <a:ea typeface="Calibri"/>
                        <a:cs typeface="Times New Roman"/>
                      </a:endParaRPr>
                    </a:p>
                  </a:txBody>
                  <a:tcPr marL="44454" marR="44454" marT="0" marB="0" anchor="ctr"/>
                </a:tc>
              </a:tr>
              <a:tr h="210297">
                <a:tc>
                  <a:txBody>
                    <a:bodyPr/>
                    <a:lstStyle/>
                    <a:p>
                      <a:pPr>
                        <a:lnSpc>
                          <a:spcPct val="115000"/>
                        </a:lnSpc>
                        <a:spcAft>
                          <a:spcPts val="0"/>
                        </a:spcAft>
                      </a:pPr>
                      <a:r>
                        <a:rPr lang="it-IT" sz="1200">
                          <a:effectLst/>
                        </a:rPr>
                        <a:t>Varese</a:t>
                      </a:r>
                      <a:endParaRPr lang="it-IT" sz="1200">
                        <a:effectLst/>
                        <a:latin typeface="Calibri"/>
                        <a:ea typeface="Calibri"/>
                        <a:cs typeface="Times New Roman"/>
                      </a:endParaRPr>
                    </a:p>
                  </a:txBody>
                  <a:tcPr marL="44454" marR="44454" marT="0" marB="0" anchor="ctr"/>
                </a:tc>
                <a:tc>
                  <a:txBody>
                    <a:bodyPr/>
                    <a:lstStyle/>
                    <a:p>
                      <a:pPr algn="ctr">
                        <a:lnSpc>
                          <a:spcPct val="115000"/>
                        </a:lnSpc>
                        <a:spcAft>
                          <a:spcPts val="0"/>
                        </a:spcAft>
                      </a:pPr>
                      <a:r>
                        <a:rPr lang="it-IT" sz="1200">
                          <a:effectLst/>
                        </a:rPr>
                        <a:t>93,3</a:t>
                      </a:r>
                      <a:endParaRPr lang="it-IT" sz="1200">
                        <a:effectLst/>
                        <a:latin typeface="Calibri"/>
                        <a:ea typeface="Calibri"/>
                        <a:cs typeface="Times New Roman"/>
                      </a:endParaRPr>
                    </a:p>
                  </a:txBody>
                  <a:tcPr marL="44454" marR="44454" marT="0" marB="0" anchor="ctr"/>
                </a:tc>
                <a:tc>
                  <a:txBody>
                    <a:bodyPr/>
                    <a:lstStyle/>
                    <a:p>
                      <a:pPr algn="ctr">
                        <a:lnSpc>
                          <a:spcPct val="115000"/>
                        </a:lnSpc>
                        <a:spcAft>
                          <a:spcPts val="0"/>
                        </a:spcAft>
                      </a:pPr>
                      <a:r>
                        <a:rPr lang="it-IT" sz="1200">
                          <a:effectLst/>
                        </a:rPr>
                        <a:t>6,7</a:t>
                      </a:r>
                      <a:endParaRPr lang="it-IT" sz="1200">
                        <a:effectLst/>
                        <a:latin typeface="Calibri"/>
                        <a:ea typeface="Calibri"/>
                        <a:cs typeface="Times New Roman"/>
                      </a:endParaRPr>
                    </a:p>
                  </a:txBody>
                  <a:tcPr marL="44454" marR="44454" marT="0" marB="0" anchor="ctr"/>
                </a:tc>
                <a:tc>
                  <a:txBody>
                    <a:bodyPr/>
                    <a:lstStyle/>
                    <a:p>
                      <a:pPr algn="ctr">
                        <a:lnSpc>
                          <a:spcPct val="115000"/>
                        </a:lnSpc>
                        <a:spcAft>
                          <a:spcPts val="0"/>
                        </a:spcAft>
                      </a:pPr>
                      <a:r>
                        <a:rPr lang="it-IT" sz="1200">
                          <a:effectLst/>
                        </a:rPr>
                        <a:t>0,0</a:t>
                      </a:r>
                      <a:endParaRPr lang="it-IT" sz="1200">
                        <a:effectLst/>
                        <a:latin typeface="Calibri"/>
                        <a:ea typeface="Calibri"/>
                        <a:cs typeface="Times New Roman"/>
                      </a:endParaRPr>
                    </a:p>
                  </a:txBody>
                  <a:tcPr marL="44454" marR="44454" marT="0" marB="0" anchor="ctr"/>
                </a:tc>
                <a:tc>
                  <a:txBody>
                    <a:bodyPr/>
                    <a:lstStyle/>
                    <a:p>
                      <a:pPr algn="ctr">
                        <a:lnSpc>
                          <a:spcPct val="115000"/>
                        </a:lnSpc>
                        <a:spcAft>
                          <a:spcPts val="0"/>
                        </a:spcAft>
                      </a:pPr>
                      <a:r>
                        <a:rPr lang="it-IT" sz="1200" dirty="0">
                          <a:effectLst/>
                        </a:rPr>
                        <a:t>100 (15)</a:t>
                      </a:r>
                      <a:endParaRPr lang="it-IT" sz="1200" dirty="0">
                        <a:effectLst/>
                        <a:latin typeface="Calibri"/>
                        <a:ea typeface="Calibri"/>
                        <a:cs typeface="Times New Roman"/>
                      </a:endParaRPr>
                    </a:p>
                  </a:txBody>
                  <a:tcPr marL="44454" marR="44454" marT="0" marB="0" anchor="ctr"/>
                </a:tc>
              </a:tr>
              <a:tr h="210297">
                <a:tc>
                  <a:txBody>
                    <a:bodyPr/>
                    <a:lstStyle/>
                    <a:p>
                      <a:pPr>
                        <a:lnSpc>
                          <a:spcPct val="115000"/>
                        </a:lnSpc>
                      </a:pPr>
                      <a:endParaRPr lang="it-IT" sz="1200" dirty="0">
                        <a:effectLst/>
                        <a:latin typeface="Calibri"/>
                        <a:cs typeface="Times New Roman"/>
                      </a:endParaRPr>
                    </a:p>
                  </a:txBody>
                  <a:tcPr marL="44454" marR="44454" marT="0" marB="0" anchor="ctr"/>
                </a:tc>
                <a:tc>
                  <a:txBody>
                    <a:bodyPr/>
                    <a:lstStyle/>
                    <a:p>
                      <a:pPr>
                        <a:lnSpc>
                          <a:spcPct val="115000"/>
                        </a:lnSpc>
                      </a:pPr>
                      <a:endParaRPr lang="it-IT" sz="1200" dirty="0">
                        <a:effectLst/>
                        <a:latin typeface="Calibri"/>
                        <a:cs typeface="Times New Roman"/>
                      </a:endParaRPr>
                    </a:p>
                  </a:txBody>
                  <a:tcPr marL="44454" marR="44454" marT="0" marB="0" anchor="ctr"/>
                </a:tc>
                <a:tc>
                  <a:txBody>
                    <a:bodyPr/>
                    <a:lstStyle/>
                    <a:p>
                      <a:pPr>
                        <a:lnSpc>
                          <a:spcPct val="115000"/>
                        </a:lnSpc>
                      </a:pPr>
                      <a:endParaRPr lang="it-IT" sz="1200" dirty="0">
                        <a:effectLst/>
                        <a:latin typeface="Calibri"/>
                        <a:cs typeface="Times New Roman"/>
                      </a:endParaRPr>
                    </a:p>
                  </a:txBody>
                  <a:tcPr marL="44454" marR="44454" marT="0" marB="0" anchor="ctr"/>
                </a:tc>
                <a:tc>
                  <a:txBody>
                    <a:bodyPr/>
                    <a:lstStyle/>
                    <a:p>
                      <a:pPr>
                        <a:lnSpc>
                          <a:spcPct val="115000"/>
                        </a:lnSpc>
                      </a:pPr>
                      <a:endParaRPr lang="it-IT" sz="1200" dirty="0">
                        <a:effectLst/>
                        <a:latin typeface="Calibri"/>
                        <a:cs typeface="Times New Roman"/>
                      </a:endParaRPr>
                    </a:p>
                  </a:txBody>
                  <a:tcPr marL="44454" marR="44454" marT="0" marB="0" anchor="ctr"/>
                </a:tc>
                <a:tc>
                  <a:txBody>
                    <a:bodyPr/>
                    <a:lstStyle/>
                    <a:p>
                      <a:pPr>
                        <a:lnSpc>
                          <a:spcPct val="115000"/>
                        </a:lnSpc>
                      </a:pPr>
                      <a:endParaRPr lang="it-IT" sz="1200" dirty="0">
                        <a:effectLst/>
                        <a:latin typeface="Calibri"/>
                        <a:cs typeface="Times New Roman"/>
                      </a:endParaRPr>
                    </a:p>
                  </a:txBody>
                  <a:tcPr marL="44454" marR="44454" marT="0" marB="0" anchor="ctr"/>
                </a:tc>
              </a:tr>
              <a:tr h="210297">
                <a:tc>
                  <a:txBody>
                    <a:bodyPr/>
                    <a:lstStyle/>
                    <a:p>
                      <a:pPr>
                        <a:lnSpc>
                          <a:spcPct val="115000"/>
                        </a:lnSpc>
                        <a:spcAft>
                          <a:spcPts val="0"/>
                        </a:spcAft>
                      </a:pPr>
                      <a:r>
                        <a:rPr lang="it-IT" sz="1200" dirty="0">
                          <a:effectLst/>
                        </a:rPr>
                        <a:t>Totale</a:t>
                      </a:r>
                      <a:endParaRPr lang="it-IT" sz="1200" dirty="0">
                        <a:effectLst/>
                        <a:latin typeface="Calibri"/>
                        <a:ea typeface="Calibri"/>
                        <a:cs typeface="Times New Roman"/>
                      </a:endParaRPr>
                    </a:p>
                  </a:txBody>
                  <a:tcPr marL="44454" marR="44454" marT="0" marB="0" anchor="ctr"/>
                </a:tc>
                <a:tc>
                  <a:txBody>
                    <a:bodyPr/>
                    <a:lstStyle/>
                    <a:p>
                      <a:pPr algn="ctr">
                        <a:lnSpc>
                          <a:spcPct val="115000"/>
                        </a:lnSpc>
                        <a:spcAft>
                          <a:spcPts val="0"/>
                        </a:spcAft>
                      </a:pPr>
                      <a:r>
                        <a:rPr lang="it-IT" sz="1200">
                          <a:effectLst/>
                        </a:rPr>
                        <a:t>94,6</a:t>
                      </a:r>
                      <a:endParaRPr lang="it-IT" sz="1200">
                        <a:effectLst/>
                        <a:latin typeface="Calibri"/>
                        <a:ea typeface="Calibri"/>
                        <a:cs typeface="Times New Roman"/>
                      </a:endParaRPr>
                    </a:p>
                  </a:txBody>
                  <a:tcPr marL="44454" marR="44454" marT="0" marB="0" anchor="ctr"/>
                </a:tc>
                <a:tc>
                  <a:txBody>
                    <a:bodyPr/>
                    <a:lstStyle/>
                    <a:p>
                      <a:pPr algn="ctr">
                        <a:lnSpc>
                          <a:spcPct val="115000"/>
                        </a:lnSpc>
                        <a:spcAft>
                          <a:spcPts val="0"/>
                        </a:spcAft>
                      </a:pPr>
                      <a:r>
                        <a:rPr lang="it-IT" sz="1200">
                          <a:effectLst/>
                        </a:rPr>
                        <a:t>2,3</a:t>
                      </a:r>
                      <a:endParaRPr lang="it-IT" sz="1200">
                        <a:effectLst/>
                        <a:latin typeface="Calibri"/>
                        <a:ea typeface="Calibri"/>
                        <a:cs typeface="Times New Roman"/>
                      </a:endParaRPr>
                    </a:p>
                  </a:txBody>
                  <a:tcPr marL="44454" marR="44454" marT="0" marB="0" anchor="ctr"/>
                </a:tc>
                <a:tc>
                  <a:txBody>
                    <a:bodyPr/>
                    <a:lstStyle/>
                    <a:p>
                      <a:pPr algn="ctr">
                        <a:lnSpc>
                          <a:spcPct val="115000"/>
                        </a:lnSpc>
                        <a:spcAft>
                          <a:spcPts val="0"/>
                        </a:spcAft>
                      </a:pPr>
                      <a:r>
                        <a:rPr lang="it-IT" sz="1200">
                          <a:effectLst/>
                        </a:rPr>
                        <a:t>3,1</a:t>
                      </a:r>
                      <a:endParaRPr lang="it-IT" sz="1200">
                        <a:effectLst/>
                        <a:latin typeface="Calibri"/>
                        <a:ea typeface="Calibri"/>
                        <a:cs typeface="Times New Roman"/>
                      </a:endParaRPr>
                    </a:p>
                  </a:txBody>
                  <a:tcPr marL="44454" marR="44454" marT="0" marB="0" anchor="ctr"/>
                </a:tc>
                <a:tc>
                  <a:txBody>
                    <a:bodyPr/>
                    <a:lstStyle/>
                    <a:p>
                      <a:pPr algn="ctr">
                        <a:lnSpc>
                          <a:spcPct val="115000"/>
                        </a:lnSpc>
                        <a:spcAft>
                          <a:spcPts val="0"/>
                        </a:spcAft>
                      </a:pPr>
                      <a:r>
                        <a:rPr lang="it-IT" sz="1200" dirty="0">
                          <a:effectLst/>
                        </a:rPr>
                        <a:t>100 (130)</a:t>
                      </a:r>
                      <a:endParaRPr lang="it-IT" sz="1200" dirty="0">
                        <a:effectLst/>
                        <a:latin typeface="Calibri"/>
                        <a:ea typeface="Calibri"/>
                        <a:cs typeface="Times New Roman"/>
                      </a:endParaRPr>
                    </a:p>
                  </a:txBody>
                  <a:tcPr marL="44454" marR="44454" marT="0" marB="0" anchor="ctr"/>
                </a:tc>
              </a:tr>
            </a:tbl>
          </a:graphicData>
        </a:graphic>
      </p:graphicFrame>
      <p:sp>
        <p:nvSpPr>
          <p:cNvPr id="2" name="CasellaDiTesto 1"/>
          <p:cNvSpPr txBox="1"/>
          <p:nvPr/>
        </p:nvSpPr>
        <p:spPr>
          <a:xfrm>
            <a:off x="763588" y="5380038"/>
            <a:ext cx="4975225" cy="1477962"/>
          </a:xfrm>
          <a:prstGeom prst="rect">
            <a:avLst/>
          </a:prstGeom>
          <a:noFill/>
        </p:spPr>
        <p:txBody>
          <a:bodyPr>
            <a:spAutoFit/>
          </a:bodyPr>
          <a:lstStyle/>
          <a:p>
            <a:pPr algn="just" eaLnBrk="1" fontAlgn="auto" hangingPunct="1">
              <a:spcBef>
                <a:spcPts val="0"/>
              </a:spcBef>
              <a:spcAft>
                <a:spcPts val="0"/>
              </a:spcAft>
              <a:defRPr/>
            </a:pPr>
            <a:r>
              <a:rPr lang="it-IT" dirty="0">
                <a:solidFill>
                  <a:schemeClr val="accent5">
                    <a:lumMod val="75000"/>
                  </a:schemeClr>
                </a:solidFill>
                <a:latin typeface="+mn-lt"/>
              </a:rPr>
              <a:t>In circa il 95% dei casi, l’accordo approvato nel 2013 è stato </a:t>
            </a:r>
            <a:r>
              <a:rPr lang="it-IT" dirty="0" err="1">
                <a:solidFill>
                  <a:schemeClr val="accent5">
                    <a:lumMod val="75000"/>
                  </a:schemeClr>
                </a:solidFill>
                <a:latin typeface="+mn-lt"/>
              </a:rPr>
              <a:t>ri</a:t>
            </a:r>
            <a:r>
              <a:rPr lang="it-IT" dirty="0">
                <a:solidFill>
                  <a:schemeClr val="accent5">
                    <a:lumMod val="75000"/>
                  </a:schemeClr>
                </a:solidFill>
                <a:latin typeface="+mn-lt"/>
              </a:rPr>
              <a:t>-approvato l’anno successivo.</a:t>
            </a:r>
            <a:r>
              <a:rPr lang="it-IT" dirty="0">
                <a:solidFill>
                  <a:schemeClr val="accent6">
                    <a:lumMod val="75000"/>
                  </a:schemeClr>
                </a:solidFill>
                <a:latin typeface="+mn-lt"/>
              </a:rPr>
              <a:t> </a:t>
            </a:r>
            <a:r>
              <a:rPr lang="it-IT" dirty="0">
                <a:solidFill>
                  <a:srgbClr val="9A0000"/>
                </a:solidFill>
                <a:latin typeface="+mn-lt"/>
              </a:rPr>
              <a:t>Un dato </a:t>
            </a:r>
            <a:r>
              <a:rPr lang="it-IT" dirty="0" smtClean="0">
                <a:solidFill>
                  <a:srgbClr val="9A0000"/>
                </a:solidFill>
                <a:latin typeface="+mn-lt"/>
              </a:rPr>
              <a:t>positivo; </a:t>
            </a:r>
            <a:r>
              <a:rPr lang="it-IT" dirty="0">
                <a:solidFill>
                  <a:srgbClr val="9A0000"/>
                </a:solidFill>
                <a:latin typeface="+mn-lt"/>
              </a:rPr>
              <a:t>vedremo però in seguito che la negoziazione sociale fa fatica a innovare e a diversificare i contenuti degli accordi. </a:t>
            </a:r>
          </a:p>
        </p:txBody>
      </p:sp>
      <p:sp>
        <p:nvSpPr>
          <p:cNvPr id="12387" name="CasellaDiTesto 4"/>
          <p:cNvSpPr txBox="1">
            <a:spLocks noChangeArrowheads="1"/>
          </p:cNvSpPr>
          <p:nvPr/>
        </p:nvSpPr>
        <p:spPr bwMode="auto">
          <a:xfrm>
            <a:off x="6096000" y="3995737"/>
            <a:ext cx="5428129" cy="31393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800">
                <a:solidFill>
                  <a:schemeClr val="tx1"/>
                </a:solidFill>
                <a:latin typeface="Calibri" pitchFamily="34" charset="0"/>
              </a:defRPr>
            </a:lvl1pPr>
            <a:lvl2pPr marL="742950" indent="-285750">
              <a:defRPr sz="2400">
                <a:solidFill>
                  <a:schemeClr val="tx1"/>
                </a:solidFill>
                <a:latin typeface="Calibri" pitchFamily="34" charset="0"/>
              </a:defRPr>
            </a:lvl2pPr>
            <a:lvl3pPr>
              <a:defRPr sz="2000">
                <a:solidFill>
                  <a:schemeClr val="tx1"/>
                </a:solidFill>
                <a:latin typeface="Calibri" pitchFamily="34" charset="0"/>
              </a:defRPr>
            </a:lvl3pPr>
            <a:lvl4pPr>
              <a:defRPr>
                <a:solidFill>
                  <a:schemeClr val="tx1"/>
                </a:solidFill>
                <a:latin typeface="Calibri" pitchFamily="34" charset="0"/>
              </a:defRPr>
            </a:lvl4pPr>
            <a:lvl5pPr>
              <a:defRPr>
                <a:solidFill>
                  <a:schemeClr val="tx1"/>
                </a:solidFill>
                <a:latin typeface="Calibri" pitchFamily="34" charset="0"/>
              </a:defRPr>
            </a:lvl5pPr>
            <a:lvl6pPr eaLnBrk="0" fontAlgn="base" hangingPunct="0">
              <a:spcAft>
                <a:spcPct val="0"/>
              </a:spcAft>
              <a:buFont typeface="Arial" charset="0"/>
              <a:defRPr>
                <a:solidFill>
                  <a:schemeClr val="tx1"/>
                </a:solidFill>
                <a:latin typeface="Calibri" pitchFamily="34" charset="0"/>
              </a:defRPr>
            </a:lvl6pPr>
            <a:lvl7pPr eaLnBrk="0" fontAlgn="base" hangingPunct="0">
              <a:spcAft>
                <a:spcPct val="0"/>
              </a:spcAft>
              <a:buFont typeface="Arial" charset="0"/>
              <a:defRPr>
                <a:solidFill>
                  <a:schemeClr val="tx1"/>
                </a:solidFill>
                <a:latin typeface="Calibri" pitchFamily="34" charset="0"/>
              </a:defRPr>
            </a:lvl7pPr>
            <a:lvl8pPr eaLnBrk="0" fontAlgn="base" hangingPunct="0">
              <a:spcAft>
                <a:spcPct val="0"/>
              </a:spcAft>
              <a:buFont typeface="Arial" charset="0"/>
              <a:defRPr>
                <a:solidFill>
                  <a:schemeClr val="tx1"/>
                </a:solidFill>
                <a:latin typeface="Calibri" pitchFamily="34" charset="0"/>
              </a:defRPr>
            </a:lvl8pPr>
            <a:lvl9pPr eaLnBrk="0" fontAlgn="base" hangingPunct="0">
              <a:spcAft>
                <a:spcPct val="0"/>
              </a:spcAft>
              <a:buFont typeface="Arial" charset="0"/>
              <a:defRPr>
                <a:solidFill>
                  <a:schemeClr val="tx1"/>
                </a:solidFill>
                <a:latin typeface="Calibri" pitchFamily="34" charset="0"/>
              </a:defRPr>
            </a:lvl9pPr>
          </a:lstStyle>
          <a:p>
            <a:pPr eaLnBrk="1" hangingPunct="1"/>
            <a:r>
              <a:rPr lang="it-IT" altLang="it-IT" sz="1800" dirty="0">
                <a:solidFill>
                  <a:schemeClr val="accent5">
                    <a:lumMod val="75000"/>
                  </a:schemeClr>
                </a:solidFill>
              </a:rPr>
              <a:t>BAGNOLO MELLA (BS): con le OO.SS. si è concordato di fare verifiche periodiche della situazione assistenziale locale, ma sempre in forma verbale. CASATENOVO (LC): esistono alcuni fattori (il contesto nazionale e globale, il perdurare della crisi, il ruolo dell'amministrazione locale) che rendono particolarmente difficile affrontare le politiche sociali da parte del governo del territorio. Occorre che le parti sociali prendano parte attivamente alle decisioni. </a:t>
            </a:r>
          </a:p>
          <a:p>
            <a:pPr eaLnBrk="1" hangingPunct="1"/>
            <a:endParaRPr lang="it-IT" altLang="it-IT" sz="1800" dirty="0"/>
          </a:p>
          <a:p>
            <a:pPr eaLnBrk="1" hangingPunct="1"/>
            <a:endParaRPr lang="it-IT" altLang="it-IT" sz="1800" dirty="0"/>
          </a:p>
        </p:txBody>
      </p:sp>
      <p:sp>
        <p:nvSpPr>
          <p:cNvPr id="5" name="Segnaposto numero diapositiva 4"/>
          <p:cNvSpPr>
            <a:spLocks noGrp="1"/>
          </p:cNvSpPr>
          <p:nvPr>
            <p:ph type="sldNum" sz="quarter" idx="12"/>
          </p:nvPr>
        </p:nvSpPr>
        <p:spPr/>
        <p:txBody>
          <a:bodyPr/>
          <a:lstStyle/>
          <a:p>
            <a:fld id="{F2BABE1D-0DF0-446D-A096-D19DDE6F7072}" type="slidenum">
              <a:rPr lang="it-IT" altLang="it-IT" smtClean="0"/>
              <a:pPr/>
              <a:t>11</a:t>
            </a:fld>
            <a:endParaRPr lang="it-IT" altLang="it-IT"/>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0-#ppt_w/2"/>
                                          </p:val>
                                        </p:tav>
                                        <p:tav tm="100000">
                                          <p:val>
                                            <p:strVal val="#ppt_x"/>
                                          </p:val>
                                        </p:tav>
                                      </p:tavLst>
                                    </p:anim>
                                    <p:anim calcmode="lin" valueType="num">
                                      <p:cBhvr additive="base">
                                        <p:cTn id="8" dur="10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2" fill="hold" nodeType="afterEffect">
                                  <p:stCondLst>
                                    <p:cond delay="0"/>
                                  </p:stCondLst>
                                  <p:childTnLst>
                                    <p:set>
                                      <p:cBhvr>
                                        <p:cTn id="11" dur="1" fill="hold">
                                          <p:stCondLst>
                                            <p:cond delay="0"/>
                                          </p:stCondLst>
                                        </p:cTn>
                                        <p:tgtEl>
                                          <p:spTgt spid="12293"/>
                                        </p:tgtEl>
                                        <p:attrNameLst>
                                          <p:attrName>style.visibility</p:attrName>
                                        </p:attrNameLst>
                                      </p:cBhvr>
                                      <p:to>
                                        <p:strVal val="visible"/>
                                      </p:to>
                                    </p:set>
                                    <p:anim calcmode="lin" valueType="num">
                                      <p:cBhvr additive="base">
                                        <p:cTn id="12" dur="1000" fill="hold"/>
                                        <p:tgtEl>
                                          <p:spTgt spid="12293"/>
                                        </p:tgtEl>
                                        <p:attrNameLst>
                                          <p:attrName>ppt_x</p:attrName>
                                        </p:attrNameLst>
                                      </p:cBhvr>
                                      <p:tavLst>
                                        <p:tav tm="0">
                                          <p:val>
                                            <p:strVal val="1+#ppt_w/2"/>
                                          </p:val>
                                        </p:tav>
                                        <p:tav tm="100000">
                                          <p:val>
                                            <p:strVal val="#ppt_x"/>
                                          </p:val>
                                        </p:tav>
                                      </p:tavLst>
                                    </p:anim>
                                    <p:anim calcmode="lin" valueType="num">
                                      <p:cBhvr additive="base">
                                        <p:cTn id="13" dur="1000" fill="hold"/>
                                        <p:tgtEl>
                                          <p:spTgt spid="1229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olo 3"/>
          <p:cNvSpPr>
            <a:spLocks noGrp="1"/>
          </p:cNvSpPr>
          <p:nvPr>
            <p:ph type="title"/>
          </p:nvPr>
        </p:nvSpPr>
        <p:spPr>
          <a:xfrm>
            <a:off x="1703388" y="115888"/>
            <a:ext cx="8856662" cy="990600"/>
          </a:xfrm>
        </p:spPr>
        <p:txBody>
          <a:bodyPr/>
          <a:lstStyle/>
          <a:p>
            <a:pPr algn="ctr" eaLnBrk="1" hangingPunct="1"/>
            <a:r>
              <a:rPr lang="it-IT" altLang="it-IT" sz="2800" b="1" dirty="0" smtClean="0">
                <a:solidFill>
                  <a:srgbClr val="C00000"/>
                </a:solidFill>
                <a:latin typeface="Calibri" pitchFamily="34" charset="0"/>
                <a:ea typeface="Calibri" pitchFamily="34" charset="0"/>
                <a:cs typeface="Calibri" pitchFamily="34" charset="0"/>
              </a:rPr>
              <a:t>Come giudica, in generale, il rapporto con le parti sociali? </a:t>
            </a:r>
            <a:endParaRPr lang="it-IT" altLang="it-IT" sz="2800" i="1" dirty="0" smtClean="0">
              <a:solidFill>
                <a:srgbClr val="C00000"/>
              </a:solidFill>
              <a:latin typeface="Calibri" pitchFamily="34" charset="0"/>
              <a:ea typeface="Calibri" pitchFamily="34" charset="0"/>
              <a:cs typeface="Calibri" pitchFamily="34" charset="0"/>
            </a:endParaRPr>
          </a:p>
        </p:txBody>
      </p:sp>
      <p:sp>
        <p:nvSpPr>
          <p:cNvPr id="6" name="Rettangolo 5"/>
          <p:cNvSpPr/>
          <p:nvPr/>
        </p:nvSpPr>
        <p:spPr>
          <a:xfrm>
            <a:off x="655263" y="1311062"/>
            <a:ext cx="4285036" cy="307777"/>
          </a:xfrm>
          <a:prstGeom prst="rect">
            <a:avLst/>
          </a:prstGeom>
        </p:spPr>
        <p:txBody>
          <a:bodyPr wrap="square">
            <a:spAutoFit/>
          </a:bodyPr>
          <a:lstStyle/>
          <a:p>
            <a:pPr eaLnBrk="1" fontAlgn="auto" hangingPunct="1">
              <a:spcBef>
                <a:spcPts val="0"/>
              </a:spcBef>
              <a:spcAft>
                <a:spcPts val="0"/>
              </a:spcAft>
              <a:defRPr/>
            </a:pPr>
            <a:r>
              <a:rPr lang="it-IT" sz="1400" b="1" dirty="0" smtClean="0">
                <a:latin typeface="+mj-lt"/>
              </a:rPr>
              <a:t> Valori </a:t>
            </a:r>
            <a:r>
              <a:rPr lang="it-IT" sz="1400" b="1" dirty="0">
                <a:latin typeface="+mj-lt"/>
              </a:rPr>
              <a:t>% per provincia di appartenenza del Comune.</a:t>
            </a:r>
            <a:endParaRPr lang="it-IT" sz="1400" dirty="0">
              <a:latin typeface="+mj-lt"/>
            </a:endParaRPr>
          </a:p>
        </p:txBody>
      </p:sp>
      <p:sp>
        <p:nvSpPr>
          <p:cNvPr id="7" name="Rettangolo 6"/>
          <p:cNvSpPr/>
          <p:nvPr/>
        </p:nvSpPr>
        <p:spPr>
          <a:xfrm>
            <a:off x="655263" y="4673370"/>
            <a:ext cx="4252912" cy="276999"/>
          </a:xfrm>
          <a:prstGeom prst="rect">
            <a:avLst/>
          </a:prstGeom>
        </p:spPr>
        <p:txBody>
          <a:bodyPr>
            <a:spAutoFit/>
          </a:bodyPr>
          <a:lstStyle/>
          <a:p>
            <a:pPr eaLnBrk="1" fontAlgn="auto" hangingPunct="1">
              <a:spcBef>
                <a:spcPts val="0"/>
              </a:spcBef>
              <a:spcAft>
                <a:spcPts val="0"/>
              </a:spcAft>
              <a:defRPr/>
            </a:pPr>
            <a:r>
              <a:rPr lang="it-IT" sz="1200" i="1" dirty="0">
                <a:latin typeface="+mj-lt"/>
              </a:rPr>
              <a:t>Negativo: 0 casi</a:t>
            </a:r>
            <a:endParaRPr lang="it-IT" sz="1200" i="1" baseline="30000" dirty="0">
              <a:latin typeface="+mj-lt"/>
            </a:endParaRPr>
          </a:p>
        </p:txBody>
      </p:sp>
      <p:sp>
        <p:nvSpPr>
          <p:cNvPr id="11" name="Rettangolo 10"/>
          <p:cNvSpPr/>
          <p:nvPr/>
        </p:nvSpPr>
        <p:spPr>
          <a:xfrm>
            <a:off x="6365623" y="1311063"/>
            <a:ext cx="3744913" cy="307777"/>
          </a:xfrm>
          <a:prstGeom prst="rect">
            <a:avLst/>
          </a:prstGeom>
        </p:spPr>
        <p:txBody>
          <a:bodyPr>
            <a:spAutoFit/>
          </a:bodyPr>
          <a:lstStyle/>
          <a:p>
            <a:pPr eaLnBrk="1" fontAlgn="auto" hangingPunct="1">
              <a:spcBef>
                <a:spcPts val="0"/>
              </a:spcBef>
              <a:spcAft>
                <a:spcPts val="0"/>
              </a:spcAft>
              <a:defRPr/>
            </a:pPr>
            <a:r>
              <a:rPr lang="it-IT" sz="1400" b="1" dirty="0">
                <a:latin typeface="+mj-lt"/>
              </a:rPr>
              <a:t>Valori % per dimensione demografica del Comune.</a:t>
            </a:r>
            <a:endParaRPr lang="it-IT" sz="1400" dirty="0">
              <a:latin typeface="+mj-lt"/>
            </a:endParaRPr>
          </a:p>
        </p:txBody>
      </p:sp>
      <p:graphicFrame>
        <p:nvGraphicFramePr>
          <p:cNvPr id="2" name="Tabella 1"/>
          <p:cNvGraphicFramePr>
            <a:graphicFrameLocks noGrp="1"/>
          </p:cNvGraphicFramePr>
          <p:nvPr>
            <p:extLst>
              <p:ext uri="{D42A27DB-BD31-4B8C-83A1-F6EECF244321}">
                <p14:modId xmlns:p14="http://schemas.microsoft.com/office/powerpoint/2010/main" xmlns="" val="481560876"/>
              </p:ext>
            </p:extLst>
          </p:nvPr>
        </p:nvGraphicFramePr>
        <p:xfrm>
          <a:off x="708444" y="1649884"/>
          <a:ext cx="4146549" cy="2992441"/>
        </p:xfrm>
        <a:graphic>
          <a:graphicData uri="http://schemas.openxmlformats.org/drawingml/2006/table">
            <a:tbl>
              <a:tblPr firstRow="1" firstCol="1" bandRow="1">
                <a:tableStyleId>{5C22544A-7EE6-4342-B048-85BDC9FD1C3A}</a:tableStyleId>
              </a:tblPr>
              <a:tblGrid>
                <a:gridCol w="1050187"/>
                <a:gridCol w="720084"/>
                <a:gridCol w="720084"/>
                <a:gridCol w="864101"/>
                <a:gridCol w="792093"/>
              </a:tblGrid>
              <a:tr h="485846">
                <a:tc>
                  <a:txBody>
                    <a:bodyPr/>
                    <a:lstStyle/>
                    <a:p>
                      <a:pPr>
                        <a:lnSpc>
                          <a:spcPct val="115000"/>
                        </a:lnSpc>
                        <a:spcAft>
                          <a:spcPts val="0"/>
                        </a:spcAft>
                      </a:pPr>
                      <a:r>
                        <a:rPr lang="it-IT" sz="1100" dirty="0">
                          <a:effectLst/>
                        </a:rPr>
                        <a:t> </a:t>
                      </a:r>
                      <a:endParaRPr lang="it-IT" sz="11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dirty="0">
                          <a:effectLst/>
                        </a:rPr>
                        <a:t>Poco Positivo</a:t>
                      </a:r>
                      <a:endParaRPr lang="it-IT" sz="11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dirty="0">
                          <a:effectLst/>
                        </a:rPr>
                        <a:t>Abbastanza Positivo</a:t>
                      </a:r>
                      <a:endParaRPr lang="it-IT" sz="11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a:effectLst/>
                        </a:rPr>
                        <a:t>Molto Positivo</a:t>
                      </a:r>
                      <a:endParaRPr lang="it-IT"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a:effectLst/>
                        </a:rPr>
                        <a:t>Totale</a:t>
                      </a:r>
                      <a:endParaRPr lang="it-IT" sz="1100">
                        <a:effectLst/>
                        <a:latin typeface="Calibri"/>
                        <a:ea typeface="Calibri"/>
                        <a:cs typeface="Times New Roman"/>
                      </a:endParaRPr>
                    </a:p>
                  </a:txBody>
                  <a:tcPr marL="44450" marR="44450" marT="0" marB="0" anchor="ctr"/>
                </a:tc>
              </a:tr>
              <a:tr h="192815">
                <a:tc>
                  <a:txBody>
                    <a:bodyPr/>
                    <a:lstStyle/>
                    <a:p>
                      <a:pPr>
                        <a:lnSpc>
                          <a:spcPct val="115000"/>
                        </a:lnSpc>
                        <a:spcAft>
                          <a:spcPts val="0"/>
                        </a:spcAft>
                      </a:pPr>
                      <a:r>
                        <a:rPr lang="it-IT" sz="1100">
                          <a:effectLst/>
                        </a:rPr>
                        <a:t>Bergamo</a:t>
                      </a:r>
                      <a:endParaRPr lang="it-IT"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a:effectLst/>
                        </a:rPr>
                        <a:t>0,0</a:t>
                      </a:r>
                      <a:endParaRPr lang="it-IT"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dirty="0">
                          <a:effectLst/>
                        </a:rPr>
                        <a:t>50,0</a:t>
                      </a:r>
                      <a:endParaRPr lang="it-IT" sz="11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dirty="0">
                          <a:effectLst/>
                        </a:rPr>
                        <a:t>50,0</a:t>
                      </a:r>
                      <a:endParaRPr lang="it-IT" sz="11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a:effectLst/>
                        </a:rPr>
                        <a:t>100 (6)</a:t>
                      </a:r>
                      <a:endParaRPr lang="it-IT" sz="1100">
                        <a:effectLst/>
                        <a:latin typeface="Calibri"/>
                        <a:ea typeface="Calibri"/>
                        <a:cs typeface="Times New Roman"/>
                      </a:endParaRPr>
                    </a:p>
                  </a:txBody>
                  <a:tcPr marL="44450" marR="44450" marT="0" marB="0" anchor="ctr"/>
                </a:tc>
              </a:tr>
              <a:tr h="192815">
                <a:tc>
                  <a:txBody>
                    <a:bodyPr/>
                    <a:lstStyle/>
                    <a:p>
                      <a:pPr>
                        <a:lnSpc>
                          <a:spcPct val="115000"/>
                        </a:lnSpc>
                        <a:spcAft>
                          <a:spcPts val="0"/>
                        </a:spcAft>
                      </a:pPr>
                      <a:r>
                        <a:rPr lang="it-IT" sz="1100">
                          <a:effectLst/>
                        </a:rPr>
                        <a:t>Brescia</a:t>
                      </a:r>
                      <a:endParaRPr lang="it-IT"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a:effectLst/>
                        </a:rPr>
                        <a:t>0,0</a:t>
                      </a:r>
                      <a:endParaRPr lang="it-IT"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a:effectLst/>
                        </a:rPr>
                        <a:t>53,5</a:t>
                      </a:r>
                      <a:endParaRPr lang="it-IT"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dirty="0">
                          <a:effectLst/>
                        </a:rPr>
                        <a:t>46,5</a:t>
                      </a:r>
                      <a:endParaRPr lang="it-IT" sz="11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a:effectLst/>
                        </a:rPr>
                        <a:t>100 (43)</a:t>
                      </a:r>
                      <a:endParaRPr lang="it-IT" sz="1100">
                        <a:effectLst/>
                        <a:latin typeface="Calibri"/>
                        <a:ea typeface="Calibri"/>
                        <a:cs typeface="Times New Roman"/>
                      </a:endParaRPr>
                    </a:p>
                  </a:txBody>
                  <a:tcPr marL="44450" marR="44450" marT="0" marB="0" anchor="ctr"/>
                </a:tc>
              </a:tr>
              <a:tr h="192815">
                <a:tc>
                  <a:txBody>
                    <a:bodyPr/>
                    <a:lstStyle/>
                    <a:p>
                      <a:pPr>
                        <a:lnSpc>
                          <a:spcPct val="115000"/>
                        </a:lnSpc>
                        <a:spcAft>
                          <a:spcPts val="0"/>
                        </a:spcAft>
                      </a:pPr>
                      <a:r>
                        <a:rPr lang="it-IT" sz="1100" dirty="0">
                          <a:effectLst/>
                        </a:rPr>
                        <a:t>Como</a:t>
                      </a:r>
                      <a:endParaRPr lang="it-IT" sz="11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a:effectLst/>
                        </a:rPr>
                        <a:t>0,0</a:t>
                      </a:r>
                      <a:endParaRPr lang="it-IT"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a:effectLst/>
                        </a:rPr>
                        <a:t>50,0</a:t>
                      </a:r>
                      <a:endParaRPr lang="it-IT"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dirty="0">
                          <a:effectLst/>
                        </a:rPr>
                        <a:t>50,0</a:t>
                      </a:r>
                      <a:endParaRPr lang="it-IT" sz="11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a:effectLst/>
                        </a:rPr>
                        <a:t>100 (12)</a:t>
                      </a:r>
                      <a:endParaRPr lang="it-IT" sz="1100">
                        <a:effectLst/>
                        <a:latin typeface="Calibri"/>
                        <a:ea typeface="Calibri"/>
                        <a:cs typeface="Times New Roman"/>
                      </a:endParaRPr>
                    </a:p>
                  </a:txBody>
                  <a:tcPr marL="44450" marR="44450" marT="0" marB="0" anchor="ctr"/>
                </a:tc>
              </a:tr>
              <a:tr h="192815">
                <a:tc>
                  <a:txBody>
                    <a:bodyPr/>
                    <a:lstStyle/>
                    <a:p>
                      <a:pPr>
                        <a:lnSpc>
                          <a:spcPct val="115000"/>
                        </a:lnSpc>
                        <a:spcAft>
                          <a:spcPts val="0"/>
                        </a:spcAft>
                      </a:pPr>
                      <a:r>
                        <a:rPr lang="it-IT" sz="1100">
                          <a:effectLst/>
                        </a:rPr>
                        <a:t>Cremona</a:t>
                      </a:r>
                      <a:endParaRPr lang="it-IT"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a:effectLst/>
                        </a:rPr>
                        <a:t>0,0</a:t>
                      </a:r>
                      <a:endParaRPr lang="it-IT"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a:effectLst/>
                        </a:rPr>
                        <a:t>66,7</a:t>
                      </a:r>
                      <a:endParaRPr lang="it-IT"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dirty="0">
                          <a:effectLst/>
                        </a:rPr>
                        <a:t>33,3</a:t>
                      </a:r>
                      <a:endParaRPr lang="it-IT" sz="11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a:effectLst/>
                        </a:rPr>
                        <a:t>100 (3)</a:t>
                      </a:r>
                      <a:endParaRPr lang="it-IT" sz="1100">
                        <a:effectLst/>
                        <a:latin typeface="Calibri"/>
                        <a:ea typeface="Calibri"/>
                        <a:cs typeface="Times New Roman"/>
                      </a:endParaRPr>
                    </a:p>
                  </a:txBody>
                  <a:tcPr marL="44450" marR="44450" marT="0" marB="0" anchor="ctr"/>
                </a:tc>
              </a:tr>
              <a:tr h="192815">
                <a:tc>
                  <a:txBody>
                    <a:bodyPr/>
                    <a:lstStyle/>
                    <a:p>
                      <a:pPr>
                        <a:lnSpc>
                          <a:spcPct val="115000"/>
                        </a:lnSpc>
                        <a:spcAft>
                          <a:spcPts val="0"/>
                        </a:spcAft>
                      </a:pPr>
                      <a:r>
                        <a:rPr lang="it-IT" sz="1100">
                          <a:effectLst/>
                        </a:rPr>
                        <a:t>Lecco</a:t>
                      </a:r>
                      <a:endParaRPr lang="it-IT"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a:effectLst/>
                        </a:rPr>
                        <a:t>8,3</a:t>
                      </a:r>
                      <a:endParaRPr lang="it-IT"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a:effectLst/>
                        </a:rPr>
                        <a:t>33,3</a:t>
                      </a:r>
                      <a:endParaRPr lang="it-IT"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dirty="0">
                          <a:effectLst/>
                        </a:rPr>
                        <a:t>58,3</a:t>
                      </a:r>
                      <a:endParaRPr lang="it-IT" sz="11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dirty="0">
                          <a:effectLst/>
                        </a:rPr>
                        <a:t>100 (12)</a:t>
                      </a:r>
                      <a:endParaRPr lang="it-IT" sz="1100" dirty="0">
                        <a:effectLst/>
                        <a:latin typeface="Calibri"/>
                        <a:ea typeface="Calibri"/>
                        <a:cs typeface="Times New Roman"/>
                      </a:endParaRPr>
                    </a:p>
                  </a:txBody>
                  <a:tcPr marL="44450" marR="44450" marT="0" marB="0" anchor="ctr"/>
                </a:tc>
              </a:tr>
              <a:tr h="192815">
                <a:tc>
                  <a:txBody>
                    <a:bodyPr/>
                    <a:lstStyle/>
                    <a:p>
                      <a:pPr>
                        <a:lnSpc>
                          <a:spcPct val="115000"/>
                        </a:lnSpc>
                        <a:spcAft>
                          <a:spcPts val="0"/>
                        </a:spcAft>
                      </a:pPr>
                      <a:r>
                        <a:rPr lang="it-IT" sz="1100">
                          <a:effectLst/>
                        </a:rPr>
                        <a:t>Mantova</a:t>
                      </a:r>
                      <a:endParaRPr lang="it-IT"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a:effectLst/>
                        </a:rPr>
                        <a:t>0,0</a:t>
                      </a:r>
                      <a:endParaRPr lang="it-IT"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a:effectLst/>
                        </a:rPr>
                        <a:t>50,0</a:t>
                      </a:r>
                      <a:endParaRPr lang="it-IT"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a:effectLst/>
                        </a:rPr>
                        <a:t>50,0</a:t>
                      </a:r>
                      <a:endParaRPr lang="it-IT"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dirty="0">
                          <a:effectLst/>
                        </a:rPr>
                        <a:t>100 (8)</a:t>
                      </a:r>
                      <a:endParaRPr lang="it-IT" sz="1100" dirty="0">
                        <a:effectLst/>
                        <a:latin typeface="Calibri"/>
                        <a:ea typeface="Calibri"/>
                        <a:cs typeface="Times New Roman"/>
                      </a:endParaRPr>
                    </a:p>
                  </a:txBody>
                  <a:tcPr marL="44450" marR="44450" marT="0" marB="0" anchor="ctr"/>
                </a:tc>
              </a:tr>
              <a:tr h="192815">
                <a:tc>
                  <a:txBody>
                    <a:bodyPr/>
                    <a:lstStyle/>
                    <a:p>
                      <a:pPr>
                        <a:lnSpc>
                          <a:spcPct val="115000"/>
                        </a:lnSpc>
                        <a:spcAft>
                          <a:spcPts val="0"/>
                        </a:spcAft>
                      </a:pPr>
                      <a:r>
                        <a:rPr lang="it-IT" sz="1100">
                          <a:effectLst/>
                        </a:rPr>
                        <a:t>Milano</a:t>
                      </a:r>
                      <a:endParaRPr lang="it-IT"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dirty="0">
                          <a:effectLst/>
                        </a:rPr>
                        <a:t>0,0</a:t>
                      </a:r>
                      <a:endParaRPr lang="it-IT" sz="11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a:effectLst/>
                        </a:rPr>
                        <a:t>44,4</a:t>
                      </a:r>
                      <a:endParaRPr lang="it-IT"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a:effectLst/>
                        </a:rPr>
                        <a:t>55,6</a:t>
                      </a:r>
                      <a:endParaRPr lang="it-IT"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a:effectLst/>
                        </a:rPr>
                        <a:t>100 (9)</a:t>
                      </a:r>
                      <a:endParaRPr lang="it-IT" sz="1100">
                        <a:effectLst/>
                        <a:latin typeface="Calibri"/>
                        <a:ea typeface="Calibri"/>
                        <a:cs typeface="Times New Roman"/>
                      </a:endParaRPr>
                    </a:p>
                  </a:txBody>
                  <a:tcPr marL="44450" marR="44450" marT="0" marB="0" anchor="ctr"/>
                </a:tc>
              </a:tr>
              <a:tr h="192815">
                <a:tc>
                  <a:txBody>
                    <a:bodyPr/>
                    <a:lstStyle/>
                    <a:p>
                      <a:pPr>
                        <a:lnSpc>
                          <a:spcPct val="115000"/>
                        </a:lnSpc>
                        <a:spcAft>
                          <a:spcPts val="0"/>
                        </a:spcAft>
                      </a:pPr>
                      <a:r>
                        <a:rPr lang="it-IT" sz="1100">
                          <a:effectLst/>
                        </a:rPr>
                        <a:t>Monza e Brianza</a:t>
                      </a:r>
                      <a:endParaRPr lang="it-IT"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a:effectLst/>
                        </a:rPr>
                        <a:t>0,0</a:t>
                      </a:r>
                      <a:endParaRPr lang="it-IT"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a:effectLst/>
                        </a:rPr>
                        <a:t>50,0</a:t>
                      </a:r>
                      <a:endParaRPr lang="it-IT"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a:effectLst/>
                        </a:rPr>
                        <a:t>50,0</a:t>
                      </a:r>
                      <a:endParaRPr lang="it-IT"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dirty="0">
                          <a:effectLst/>
                        </a:rPr>
                        <a:t>100 (12)</a:t>
                      </a:r>
                      <a:endParaRPr lang="it-IT" sz="1100" dirty="0">
                        <a:effectLst/>
                        <a:latin typeface="Calibri"/>
                        <a:ea typeface="Calibri"/>
                        <a:cs typeface="Times New Roman"/>
                      </a:endParaRPr>
                    </a:p>
                  </a:txBody>
                  <a:tcPr marL="44450" marR="44450" marT="0" marB="0" anchor="ctr"/>
                </a:tc>
              </a:tr>
              <a:tr h="192815">
                <a:tc>
                  <a:txBody>
                    <a:bodyPr/>
                    <a:lstStyle/>
                    <a:p>
                      <a:pPr>
                        <a:lnSpc>
                          <a:spcPct val="115000"/>
                        </a:lnSpc>
                        <a:spcAft>
                          <a:spcPts val="0"/>
                        </a:spcAft>
                      </a:pPr>
                      <a:r>
                        <a:rPr lang="it-IT" sz="1100">
                          <a:effectLst/>
                        </a:rPr>
                        <a:t>Pavia</a:t>
                      </a:r>
                      <a:endParaRPr lang="it-IT"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a:effectLst/>
                        </a:rPr>
                        <a:t>0,0</a:t>
                      </a:r>
                      <a:endParaRPr lang="it-IT"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a:effectLst/>
                        </a:rPr>
                        <a:t>50,0</a:t>
                      </a:r>
                      <a:endParaRPr lang="it-IT"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dirty="0">
                          <a:effectLst/>
                        </a:rPr>
                        <a:t>50,0</a:t>
                      </a:r>
                      <a:endParaRPr lang="it-IT" sz="11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dirty="0">
                          <a:effectLst/>
                        </a:rPr>
                        <a:t>100 (6)</a:t>
                      </a:r>
                      <a:endParaRPr lang="it-IT" sz="1100" dirty="0">
                        <a:effectLst/>
                        <a:latin typeface="Calibri"/>
                        <a:ea typeface="Calibri"/>
                        <a:cs typeface="Times New Roman"/>
                      </a:endParaRPr>
                    </a:p>
                  </a:txBody>
                  <a:tcPr marL="44450" marR="44450" marT="0" marB="0" anchor="ctr"/>
                </a:tc>
              </a:tr>
              <a:tr h="192815">
                <a:tc>
                  <a:txBody>
                    <a:bodyPr/>
                    <a:lstStyle/>
                    <a:p>
                      <a:pPr>
                        <a:lnSpc>
                          <a:spcPct val="115000"/>
                        </a:lnSpc>
                        <a:spcAft>
                          <a:spcPts val="0"/>
                        </a:spcAft>
                      </a:pPr>
                      <a:r>
                        <a:rPr lang="it-IT" sz="1100">
                          <a:effectLst/>
                        </a:rPr>
                        <a:t>Sondrio</a:t>
                      </a:r>
                      <a:endParaRPr lang="it-IT"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a:effectLst/>
                        </a:rPr>
                        <a:t>0,0</a:t>
                      </a:r>
                      <a:endParaRPr lang="it-IT"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a:effectLst/>
                        </a:rPr>
                        <a:t>25,0</a:t>
                      </a:r>
                      <a:endParaRPr lang="it-IT"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a:effectLst/>
                        </a:rPr>
                        <a:t>75,0</a:t>
                      </a:r>
                      <a:endParaRPr lang="it-IT"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dirty="0">
                          <a:effectLst/>
                        </a:rPr>
                        <a:t>100 (4)</a:t>
                      </a:r>
                      <a:endParaRPr lang="it-IT" sz="1100" dirty="0">
                        <a:effectLst/>
                        <a:latin typeface="Calibri"/>
                        <a:ea typeface="Calibri"/>
                        <a:cs typeface="Times New Roman"/>
                      </a:endParaRPr>
                    </a:p>
                  </a:txBody>
                  <a:tcPr marL="44450" marR="44450" marT="0" marB="0" anchor="ctr"/>
                </a:tc>
              </a:tr>
              <a:tr h="192815">
                <a:tc>
                  <a:txBody>
                    <a:bodyPr/>
                    <a:lstStyle/>
                    <a:p>
                      <a:pPr>
                        <a:lnSpc>
                          <a:spcPct val="115000"/>
                        </a:lnSpc>
                        <a:spcAft>
                          <a:spcPts val="0"/>
                        </a:spcAft>
                      </a:pPr>
                      <a:r>
                        <a:rPr lang="it-IT" sz="1100">
                          <a:effectLst/>
                        </a:rPr>
                        <a:t>Varese</a:t>
                      </a:r>
                      <a:endParaRPr lang="it-IT"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a:effectLst/>
                        </a:rPr>
                        <a:t>0,0</a:t>
                      </a:r>
                      <a:endParaRPr lang="it-IT"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a:effectLst/>
                        </a:rPr>
                        <a:t>33,3</a:t>
                      </a:r>
                      <a:endParaRPr lang="it-IT"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a:effectLst/>
                        </a:rPr>
                        <a:t>66,7</a:t>
                      </a:r>
                      <a:endParaRPr lang="it-IT"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dirty="0">
                          <a:effectLst/>
                        </a:rPr>
                        <a:t>100 (15)</a:t>
                      </a:r>
                      <a:endParaRPr lang="it-IT" sz="1100" dirty="0">
                        <a:effectLst/>
                        <a:latin typeface="Calibri"/>
                        <a:ea typeface="Calibri"/>
                        <a:cs typeface="Times New Roman"/>
                      </a:endParaRPr>
                    </a:p>
                  </a:txBody>
                  <a:tcPr marL="44450" marR="44450" marT="0" marB="0" anchor="ctr"/>
                </a:tc>
              </a:tr>
              <a:tr h="192815">
                <a:tc>
                  <a:txBody>
                    <a:bodyPr/>
                    <a:lstStyle/>
                    <a:p>
                      <a:pPr>
                        <a:lnSpc>
                          <a:spcPct val="115000"/>
                        </a:lnSpc>
                      </a:pPr>
                      <a:endParaRPr lang="it-IT" sz="1100" dirty="0">
                        <a:effectLst/>
                        <a:latin typeface="Calibri"/>
                        <a:cs typeface="Times New Roman"/>
                      </a:endParaRPr>
                    </a:p>
                  </a:txBody>
                  <a:tcPr marL="44450" marR="44450" marT="0" marB="0" anchor="ctr"/>
                </a:tc>
                <a:tc>
                  <a:txBody>
                    <a:bodyPr/>
                    <a:lstStyle/>
                    <a:p>
                      <a:pPr>
                        <a:lnSpc>
                          <a:spcPct val="115000"/>
                        </a:lnSpc>
                      </a:pPr>
                      <a:endParaRPr lang="it-IT" sz="1100" dirty="0">
                        <a:effectLst/>
                        <a:latin typeface="Calibri"/>
                        <a:cs typeface="Times New Roman"/>
                      </a:endParaRPr>
                    </a:p>
                  </a:txBody>
                  <a:tcPr marL="44450" marR="44450" marT="0" marB="0" anchor="ctr"/>
                </a:tc>
                <a:tc>
                  <a:txBody>
                    <a:bodyPr/>
                    <a:lstStyle/>
                    <a:p>
                      <a:pPr>
                        <a:lnSpc>
                          <a:spcPct val="115000"/>
                        </a:lnSpc>
                      </a:pPr>
                      <a:endParaRPr lang="it-IT" sz="1100" dirty="0">
                        <a:effectLst/>
                        <a:latin typeface="Calibri"/>
                        <a:cs typeface="Times New Roman"/>
                      </a:endParaRPr>
                    </a:p>
                  </a:txBody>
                  <a:tcPr marL="44450" marR="44450" marT="0" marB="0" anchor="ctr"/>
                </a:tc>
                <a:tc>
                  <a:txBody>
                    <a:bodyPr/>
                    <a:lstStyle/>
                    <a:p>
                      <a:pPr>
                        <a:lnSpc>
                          <a:spcPct val="115000"/>
                        </a:lnSpc>
                      </a:pPr>
                      <a:endParaRPr lang="it-IT" sz="1100" dirty="0">
                        <a:effectLst/>
                        <a:latin typeface="Calibri"/>
                        <a:cs typeface="Times New Roman"/>
                      </a:endParaRPr>
                    </a:p>
                  </a:txBody>
                  <a:tcPr marL="44450" marR="44450" marT="0" marB="0" anchor="ctr"/>
                </a:tc>
                <a:tc>
                  <a:txBody>
                    <a:bodyPr/>
                    <a:lstStyle/>
                    <a:p>
                      <a:pPr>
                        <a:lnSpc>
                          <a:spcPct val="115000"/>
                        </a:lnSpc>
                      </a:pPr>
                      <a:endParaRPr lang="it-IT" sz="1100" dirty="0">
                        <a:effectLst/>
                        <a:latin typeface="Calibri"/>
                        <a:cs typeface="Times New Roman"/>
                      </a:endParaRPr>
                    </a:p>
                  </a:txBody>
                  <a:tcPr marL="44450" marR="44450" marT="0" marB="0" anchor="ctr"/>
                </a:tc>
              </a:tr>
              <a:tr h="192815">
                <a:tc>
                  <a:txBody>
                    <a:bodyPr/>
                    <a:lstStyle/>
                    <a:p>
                      <a:pPr>
                        <a:lnSpc>
                          <a:spcPct val="115000"/>
                        </a:lnSpc>
                        <a:spcAft>
                          <a:spcPts val="0"/>
                        </a:spcAft>
                      </a:pPr>
                      <a:r>
                        <a:rPr lang="it-IT" sz="1100">
                          <a:effectLst/>
                        </a:rPr>
                        <a:t>Totale</a:t>
                      </a:r>
                      <a:endParaRPr lang="it-IT"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dirty="0">
                          <a:effectLst/>
                        </a:rPr>
                        <a:t>0,8</a:t>
                      </a:r>
                      <a:endParaRPr lang="it-IT" sz="11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dirty="0">
                          <a:effectLst/>
                        </a:rPr>
                        <a:t>46,9</a:t>
                      </a:r>
                      <a:endParaRPr lang="it-IT" sz="11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a:effectLst/>
                        </a:rPr>
                        <a:t>52,3</a:t>
                      </a:r>
                      <a:endParaRPr lang="it-IT"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dirty="0">
                          <a:effectLst/>
                        </a:rPr>
                        <a:t>100 (130)</a:t>
                      </a:r>
                      <a:endParaRPr lang="it-IT" sz="1100" dirty="0">
                        <a:effectLst/>
                        <a:latin typeface="Calibri"/>
                        <a:ea typeface="Calibri"/>
                        <a:cs typeface="Times New Roman"/>
                      </a:endParaRPr>
                    </a:p>
                  </a:txBody>
                  <a:tcPr marL="44450" marR="44450" marT="0" marB="0" anchor="ctr"/>
                </a:tc>
              </a:tr>
            </a:tbl>
          </a:graphicData>
        </a:graphic>
      </p:graphicFrame>
      <p:graphicFrame>
        <p:nvGraphicFramePr>
          <p:cNvPr id="5" name="Tabella 4"/>
          <p:cNvGraphicFramePr>
            <a:graphicFrameLocks noGrp="1"/>
          </p:cNvGraphicFramePr>
          <p:nvPr>
            <p:extLst>
              <p:ext uri="{D42A27DB-BD31-4B8C-83A1-F6EECF244321}">
                <p14:modId xmlns:p14="http://schemas.microsoft.com/office/powerpoint/2010/main" xmlns="" val="1001060588"/>
              </p:ext>
            </p:extLst>
          </p:nvPr>
        </p:nvGraphicFramePr>
        <p:xfrm>
          <a:off x="6400685" y="1642123"/>
          <a:ext cx="4329111" cy="2378331"/>
        </p:xfrm>
        <a:graphic>
          <a:graphicData uri="http://schemas.openxmlformats.org/drawingml/2006/table">
            <a:tbl>
              <a:tblPr firstRow="1" firstCol="1" bandRow="1">
                <a:tableStyleId>{5C22544A-7EE6-4342-B048-85BDC9FD1C3A}</a:tableStyleId>
              </a:tblPr>
              <a:tblGrid>
                <a:gridCol w="1473252"/>
                <a:gridCol w="623533"/>
                <a:gridCol w="792116"/>
                <a:gridCol w="720105"/>
                <a:gridCol w="720105"/>
              </a:tblGrid>
              <a:tr h="485523">
                <a:tc>
                  <a:txBody>
                    <a:bodyPr/>
                    <a:lstStyle/>
                    <a:p>
                      <a:pPr>
                        <a:lnSpc>
                          <a:spcPct val="115000"/>
                        </a:lnSpc>
                        <a:spcAft>
                          <a:spcPts val="0"/>
                        </a:spcAft>
                      </a:pPr>
                      <a:r>
                        <a:rPr lang="it-IT" sz="1200" dirty="0">
                          <a:effectLst/>
                        </a:rPr>
                        <a:t> </a:t>
                      </a:r>
                      <a:endParaRPr lang="it-IT" sz="1200" dirty="0">
                        <a:effectLst/>
                        <a:latin typeface="Calibri"/>
                        <a:ea typeface="Calibri"/>
                        <a:cs typeface="Times New Roman"/>
                      </a:endParaRPr>
                    </a:p>
                  </a:txBody>
                  <a:tcPr marL="44452" marR="44452" marT="0" marB="0" anchor="ctr"/>
                </a:tc>
                <a:tc>
                  <a:txBody>
                    <a:bodyPr/>
                    <a:lstStyle/>
                    <a:p>
                      <a:pPr algn="ctr">
                        <a:lnSpc>
                          <a:spcPct val="115000"/>
                        </a:lnSpc>
                        <a:spcAft>
                          <a:spcPts val="0"/>
                        </a:spcAft>
                      </a:pPr>
                      <a:r>
                        <a:rPr lang="it-IT" sz="1200" dirty="0">
                          <a:effectLst/>
                        </a:rPr>
                        <a:t>Poco Positivo</a:t>
                      </a:r>
                      <a:endParaRPr lang="it-IT" sz="1200" dirty="0">
                        <a:effectLst/>
                        <a:latin typeface="Calibri"/>
                        <a:ea typeface="Calibri"/>
                        <a:cs typeface="Times New Roman"/>
                      </a:endParaRPr>
                    </a:p>
                  </a:txBody>
                  <a:tcPr marL="44452" marR="44452" marT="0" marB="0" anchor="ctr"/>
                </a:tc>
                <a:tc>
                  <a:txBody>
                    <a:bodyPr/>
                    <a:lstStyle/>
                    <a:p>
                      <a:pPr algn="ctr">
                        <a:lnSpc>
                          <a:spcPct val="115000"/>
                        </a:lnSpc>
                        <a:spcAft>
                          <a:spcPts val="0"/>
                        </a:spcAft>
                      </a:pPr>
                      <a:r>
                        <a:rPr lang="it-IT" sz="1200" dirty="0">
                          <a:effectLst/>
                        </a:rPr>
                        <a:t>Abbastanza Positivo</a:t>
                      </a:r>
                      <a:endParaRPr lang="it-IT" sz="1200" dirty="0">
                        <a:effectLst/>
                        <a:latin typeface="Calibri"/>
                        <a:ea typeface="Calibri"/>
                        <a:cs typeface="Times New Roman"/>
                      </a:endParaRPr>
                    </a:p>
                  </a:txBody>
                  <a:tcPr marL="44452" marR="44452" marT="0" marB="0" anchor="ctr"/>
                </a:tc>
                <a:tc>
                  <a:txBody>
                    <a:bodyPr/>
                    <a:lstStyle/>
                    <a:p>
                      <a:pPr algn="ctr">
                        <a:lnSpc>
                          <a:spcPct val="115000"/>
                        </a:lnSpc>
                        <a:spcAft>
                          <a:spcPts val="0"/>
                        </a:spcAft>
                      </a:pPr>
                      <a:r>
                        <a:rPr lang="it-IT" sz="1200">
                          <a:effectLst/>
                        </a:rPr>
                        <a:t>Molto Positivo</a:t>
                      </a:r>
                      <a:endParaRPr lang="it-IT" sz="1200">
                        <a:effectLst/>
                        <a:latin typeface="Calibri"/>
                        <a:ea typeface="Calibri"/>
                        <a:cs typeface="Times New Roman"/>
                      </a:endParaRPr>
                    </a:p>
                  </a:txBody>
                  <a:tcPr marL="44452" marR="44452" marT="0" marB="0" anchor="ctr"/>
                </a:tc>
                <a:tc>
                  <a:txBody>
                    <a:bodyPr/>
                    <a:lstStyle/>
                    <a:p>
                      <a:pPr algn="ctr">
                        <a:lnSpc>
                          <a:spcPct val="115000"/>
                        </a:lnSpc>
                        <a:spcAft>
                          <a:spcPts val="0"/>
                        </a:spcAft>
                      </a:pPr>
                      <a:r>
                        <a:rPr lang="it-IT" sz="1200">
                          <a:effectLst/>
                        </a:rPr>
                        <a:t>Totale</a:t>
                      </a:r>
                      <a:endParaRPr lang="it-IT" sz="1200">
                        <a:effectLst/>
                        <a:latin typeface="Calibri"/>
                        <a:ea typeface="Calibri"/>
                        <a:cs typeface="Times New Roman"/>
                      </a:endParaRPr>
                    </a:p>
                  </a:txBody>
                  <a:tcPr marL="44452" marR="44452" marT="0" marB="0" anchor="ctr"/>
                </a:tc>
              </a:tr>
              <a:tr h="210284">
                <a:tc>
                  <a:txBody>
                    <a:bodyPr/>
                    <a:lstStyle/>
                    <a:p>
                      <a:pPr>
                        <a:lnSpc>
                          <a:spcPct val="115000"/>
                        </a:lnSpc>
                        <a:spcAft>
                          <a:spcPts val="0"/>
                        </a:spcAft>
                      </a:pPr>
                      <a:r>
                        <a:rPr lang="it-IT" sz="1200">
                          <a:effectLst/>
                        </a:rPr>
                        <a:t>Fino a 3.000 Abitanti</a:t>
                      </a:r>
                      <a:endParaRPr lang="it-IT" sz="1200">
                        <a:effectLst/>
                        <a:latin typeface="Calibri"/>
                        <a:ea typeface="Calibri"/>
                        <a:cs typeface="Times New Roman"/>
                      </a:endParaRPr>
                    </a:p>
                  </a:txBody>
                  <a:tcPr marL="44452" marR="44452" marT="0" marB="0" anchor="ctr"/>
                </a:tc>
                <a:tc>
                  <a:txBody>
                    <a:bodyPr/>
                    <a:lstStyle/>
                    <a:p>
                      <a:pPr algn="ctr">
                        <a:lnSpc>
                          <a:spcPct val="115000"/>
                        </a:lnSpc>
                        <a:spcAft>
                          <a:spcPts val="0"/>
                        </a:spcAft>
                      </a:pPr>
                      <a:r>
                        <a:rPr lang="it-IT" sz="1200">
                          <a:effectLst/>
                        </a:rPr>
                        <a:t>0,0</a:t>
                      </a:r>
                      <a:endParaRPr lang="it-IT" sz="1200">
                        <a:effectLst/>
                        <a:latin typeface="Calibri"/>
                        <a:ea typeface="Calibri"/>
                        <a:cs typeface="Times New Roman"/>
                      </a:endParaRPr>
                    </a:p>
                  </a:txBody>
                  <a:tcPr marL="44452" marR="44452" marT="0" marB="0" anchor="ctr"/>
                </a:tc>
                <a:tc>
                  <a:txBody>
                    <a:bodyPr/>
                    <a:lstStyle/>
                    <a:p>
                      <a:pPr algn="ctr">
                        <a:lnSpc>
                          <a:spcPct val="115000"/>
                        </a:lnSpc>
                        <a:spcAft>
                          <a:spcPts val="0"/>
                        </a:spcAft>
                      </a:pPr>
                      <a:r>
                        <a:rPr lang="it-IT" sz="1200" dirty="0">
                          <a:effectLst/>
                        </a:rPr>
                        <a:t>34,5</a:t>
                      </a:r>
                      <a:endParaRPr lang="it-IT" sz="1200" dirty="0">
                        <a:effectLst/>
                        <a:latin typeface="Calibri"/>
                        <a:ea typeface="Calibri"/>
                        <a:cs typeface="Times New Roman"/>
                      </a:endParaRPr>
                    </a:p>
                  </a:txBody>
                  <a:tcPr marL="44452" marR="44452" marT="0" marB="0" anchor="ctr"/>
                </a:tc>
                <a:tc>
                  <a:txBody>
                    <a:bodyPr/>
                    <a:lstStyle/>
                    <a:p>
                      <a:pPr algn="ctr">
                        <a:lnSpc>
                          <a:spcPct val="115000"/>
                        </a:lnSpc>
                        <a:spcAft>
                          <a:spcPts val="0"/>
                        </a:spcAft>
                      </a:pPr>
                      <a:r>
                        <a:rPr lang="it-IT" sz="1200">
                          <a:effectLst/>
                        </a:rPr>
                        <a:t>65,5</a:t>
                      </a:r>
                      <a:endParaRPr lang="it-IT" sz="1200">
                        <a:effectLst/>
                        <a:latin typeface="Calibri"/>
                        <a:ea typeface="Calibri"/>
                        <a:cs typeface="Times New Roman"/>
                      </a:endParaRPr>
                    </a:p>
                  </a:txBody>
                  <a:tcPr marL="44452" marR="44452" marT="0" marB="0" anchor="ctr"/>
                </a:tc>
                <a:tc>
                  <a:txBody>
                    <a:bodyPr/>
                    <a:lstStyle/>
                    <a:p>
                      <a:pPr algn="ctr">
                        <a:lnSpc>
                          <a:spcPct val="115000"/>
                        </a:lnSpc>
                        <a:spcAft>
                          <a:spcPts val="0"/>
                        </a:spcAft>
                      </a:pPr>
                      <a:r>
                        <a:rPr lang="it-IT" sz="1200">
                          <a:effectLst/>
                        </a:rPr>
                        <a:t>100 (29)</a:t>
                      </a:r>
                      <a:endParaRPr lang="it-IT" sz="1200">
                        <a:effectLst/>
                        <a:latin typeface="Calibri"/>
                        <a:ea typeface="Calibri"/>
                        <a:cs typeface="Times New Roman"/>
                      </a:endParaRPr>
                    </a:p>
                  </a:txBody>
                  <a:tcPr marL="44452" marR="44452" marT="0" marB="0" anchor="ctr"/>
                </a:tc>
              </a:tr>
              <a:tr h="210284">
                <a:tc>
                  <a:txBody>
                    <a:bodyPr/>
                    <a:lstStyle/>
                    <a:p>
                      <a:pPr>
                        <a:lnSpc>
                          <a:spcPct val="115000"/>
                        </a:lnSpc>
                        <a:spcAft>
                          <a:spcPts val="0"/>
                        </a:spcAft>
                      </a:pPr>
                      <a:r>
                        <a:rPr lang="it-IT" sz="1200">
                          <a:effectLst/>
                        </a:rPr>
                        <a:t>3.001 - 5.000 Abitanti</a:t>
                      </a:r>
                      <a:endParaRPr lang="it-IT" sz="1200">
                        <a:effectLst/>
                        <a:latin typeface="Calibri"/>
                        <a:ea typeface="Calibri"/>
                        <a:cs typeface="Times New Roman"/>
                      </a:endParaRPr>
                    </a:p>
                  </a:txBody>
                  <a:tcPr marL="44452" marR="44452" marT="0" marB="0" anchor="ctr"/>
                </a:tc>
                <a:tc>
                  <a:txBody>
                    <a:bodyPr/>
                    <a:lstStyle/>
                    <a:p>
                      <a:pPr algn="ctr">
                        <a:lnSpc>
                          <a:spcPct val="115000"/>
                        </a:lnSpc>
                        <a:spcAft>
                          <a:spcPts val="0"/>
                        </a:spcAft>
                      </a:pPr>
                      <a:r>
                        <a:rPr lang="it-IT" sz="1200">
                          <a:effectLst/>
                        </a:rPr>
                        <a:t>0,0</a:t>
                      </a:r>
                      <a:endParaRPr lang="it-IT" sz="1200">
                        <a:effectLst/>
                        <a:latin typeface="Calibri"/>
                        <a:ea typeface="Calibri"/>
                        <a:cs typeface="Times New Roman"/>
                      </a:endParaRPr>
                    </a:p>
                  </a:txBody>
                  <a:tcPr marL="44452" marR="44452" marT="0" marB="0" anchor="ctr"/>
                </a:tc>
                <a:tc>
                  <a:txBody>
                    <a:bodyPr/>
                    <a:lstStyle/>
                    <a:p>
                      <a:pPr algn="ctr">
                        <a:lnSpc>
                          <a:spcPct val="115000"/>
                        </a:lnSpc>
                        <a:spcAft>
                          <a:spcPts val="0"/>
                        </a:spcAft>
                      </a:pPr>
                      <a:r>
                        <a:rPr lang="it-IT" sz="1200">
                          <a:effectLst/>
                        </a:rPr>
                        <a:t>55,6</a:t>
                      </a:r>
                      <a:endParaRPr lang="it-IT" sz="1200">
                        <a:effectLst/>
                        <a:latin typeface="Calibri"/>
                        <a:ea typeface="Calibri"/>
                        <a:cs typeface="Times New Roman"/>
                      </a:endParaRPr>
                    </a:p>
                  </a:txBody>
                  <a:tcPr marL="44452" marR="44452" marT="0" marB="0" anchor="ctr"/>
                </a:tc>
                <a:tc>
                  <a:txBody>
                    <a:bodyPr/>
                    <a:lstStyle/>
                    <a:p>
                      <a:pPr algn="ctr">
                        <a:lnSpc>
                          <a:spcPct val="115000"/>
                        </a:lnSpc>
                        <a:spcAft>
                          <a:spcPts val="0"/>
                        </a:spcAft>
                      </a:pPr>
                      <a:r>
                        <a:rPr lang="it-IT" sz="1200" dirty="0">
                          <a:effectLst/>
                        </a:rPr>
                        <a:t>44,4</a:t>
                      </a:r>
                      <a:endParaRPr lang="it-IT" sz="1200" dirty="0">
                        <a:effectLst/>
                        <a:latin typeface="Calibri"/>
                        <a:ea typeface="Calibri"/>
                        <a:cs typeface="Times New Roman"/>
                      </a:endParaRPr>
                    </a:p>
                  </a:txBody>
                  <a:tcPr marL="44452" marR="44452" marT="0" marB="0" anchor="ctr"/>
                </a:tc>
                <a:tc>
                  <a:txBody>
                    <a:bodyPr/>
                    <a:lstStyle/>
                    <a:p>
                      <a:pPr algn="ctr">
                        <a:lnSpc>
                          <a:spcPct val="115000"/>
                        </a:lnSpc>
                        <a:spcAft>
                          <a:spcPts val="0"/>
                        </a:spcAft>
                      </a:pPr>
                      <a:r>
                        <a:rPr lang="it-IT" sz="1200">
                          <a:effectLst/>
                        </a:rPr>
                        <a:t>100 (18)</a:t>
                      </a:r>
                      <a:endParaRPr lang="it-IT" sz="1200">
                        <a:effectLst/>
                        <a:latin typeface="Calibri"/>
                        <a:ea typeface="Calibri"/>
                        <a:cs typeface="Times New Roman"/>
                      </a:endParaRPr>
                    </a:p>
                  </a:txBody>
                  <a:tcPr marL="44452" marR="44452" marT="0" marB="0" anchor="ctr"/>
                </a:tc>
              </a:tr>
              <a:tr h="420567">
                <a:tc>
                  <a:txBody>
                    <a:bodyPr/>
                    <a:lstStyle/>
                    <a:p>
                      <a:pPr>
                        <a:lnSpc>
                          <a:spcPct val="115000"/>
                        </a:lnSpc>
                        <a:spcAft>
                          <a:spcPts val="0"/>
                        </a:spcAft>
                      </a:pPr>
                      <a:r>
                        <a:rPr lang="it-IT" sz="1200">
                          <a:effectLst/>
                        </a:rPr>
                        <a:t>5.001 - 10.000 Abitanti</a:t>
                      </a:r>
                      <a:endParaRPr lang="it-IT" sz="1200">
                        <a:effectLst/>
                        <a:latin typeface="Calibri"/>
                        <a:ea typeface="Calibri"/>
                        <a:cs typeface="Times New Roman"/>
                      </a:endParaRPr>
                    </a:p>
                  </a:txBody>
                  <a:tcPr marL="44452" marR="44452" marT="0" marB="0" anchor="ctr"/>
                </a:tc>
                <a:tc>
                  <a:txBody>
                    <a:bodyPr/>
                    <a:lstStyle/>
                    <a:p>
                      <a:pPr algn="ctr">
                        <a:lnSpc>
                          <a:spcPct val="115000"/>
                        </a:lnSpc>
                        <a:spcAft>
                          <a:spcPts val="0"/>
                        </a:spcAft>
                      </a:pPr>
                      <a:r>
                        <a:rPr lang="it-IT" sz="1200">
                          <a:effectLst/>
                        </a:rPr>
                        <a:t>0,0</a:t>
                      </a:r>
                      <a:endParaRPr lang="it-IT" sz="1200">
                        <a:effectLst/>
                        <a:latin typeface="Calibri"/>
                        <a:ea typeface="Calibri"/>
                        <a:cs typeface="Times New Roman"/>
                      </a:endParaRPr>
                    </a:p>
                  </a:txBody>
                  <a:tcPr marL="44452" marR="44452" marT="0" marB="0" anchor="ctr"/>
                </a:tc>
                <a:tc>
                  <a:txBody>
                    <a:bodyPr/>
                    <a:lstStyle/>
                    <a:p>
                      <a:pPr algn="ctr">
                        <a:lnSpc>
                          <a:spcPct val="115000"/>
                        </a:lnSpc>
                        <a:spcAft>
                          <a:spcPts val="0"/>
                        </a:spcAft>
                      </a:pPr>
                      <a:r>
                        <a:rPr lang="it-IT" sz="1200">
                          <a:effectLst/>
                        </a:rPr>
                        <a:t>48,3</a:t>
                      </a:r>
                      <a:endParaRPr lang="it-IT" sz="1200">
                        <a:effectLst/>
                        <a:latin typeface="Calibri"/>
                        <a:ea typeface="Calibri"/>
                        <a:cs typeface="Times New Roman"/>
                      </a:endParaRPr>
                    </a:p>
                  </a:txBody>
                  <a:tcPr marL="44452" marR="44452" marT="0" marB="0" anchor="ctr"/>
                </a:tc>
                <a:tc>
                  <a:txBody>
                    <a:bodyPr/>
                    <a:lstStyle/>
                    <a:p>
                      <a:pPr algn="ctr">
                        <a:lnSpc>
                          <a:spcPct val="115000"/>
                        </a:lnSpc>
                        <a:spcAft>
                          <a:spcPts val="0"/>
                        </a:spcAft>
                      </a:pPr>
                      <a:r>
                        <a:rPr lang="it-IT" sz="1200" dirty="0">
                          <a:effectLst/>
                        </a:rPr>
                        <a:t>51,7</a:t>
                      </a:r>
                      <a:endParaRPr lang="it-IT" sz="1200" dirty="0">
                        <a:effectLst/>
                        <a:latin typeface="Calibri"/>
                        <a:ea typeface="Calibri"/>
                        <a:cs typeface="Times New Roman"/>
                      </a:endParaRPr>
                    </a:p>
                  </a:txBody>
                  <a:tcPr marL="44452" marR="44452" marT="0" marB="0" anchor="ctr"/>
                </a:tc>
                <a:tc>
                  <a:txBody>
                    <a:bodyPr/>
                    <a:lstStyle/>
                    <a:p>
                      <a:pPr algn="ctr">
                        <a:lnSpc>
                          <a:spcPct val="115000"/>
                        </a:lnSpc>
                        <a:spcAft>
                          <a:spcPts val="0"/>
                        </a:spcAft>
                      </a:pPr>
                      <a:r>
                        <a:rPr lang="it-IT" sz="1200">
                          <a:effectLst/>
                        </a:rPr>
                        <a:t>100 (29)</a:t>
                      </a:r>
                      <a:endParaRPr lang="it-IT" sz="1200">
                        <a:effectLst/>
                        <a:latin typeface="Calibri"/>
                        <a:ea typeface="Calibri"/>
                        <a:cs typeface="Times New Roman"/>
                      </a:endParaRPr>
                    </a:p>
                  </a:txBody>
                  <a:tcPr marL="44452" marR="44452" marT="0" marB="0" anchor="ctr"/>
                </a:tc>
              </a:tr>
              <a:tr h="420567">
                <a:tc>
                  <a:txBody>
                    <a:bodyPr/>
                    <a:lstStyle/>
                    <a:p>
                      <a:pPr>
                        <a:lnSpc>
                          <a:spcPct val="115000"/>
                        </a:lnSpc>
                        <a:spcAft>
                          <a:spcPts val="0"/>
                        </a:spcAft>
                      </a:pPr>
                      <a:r>
                        <a:rPr lang="it-IT" sz="1200">
                          <a:effectLst/>
                        </a:rPr>
                        <a:t>10.001 - 20.000 Abitanti</a:t>
                      </a:r>
                      <a:endParaRPr lang="it-IT" sz="1200">
                        <a:effectLst/>
                        <a:latin typeface="Calibri"/>
                        <a:ea typeface="Calibri"/>
                        <a:cs typeface="Times New Roman"/>
                      </a:endParaRPr>
                    </a:p>
                  </a:txBody>
                  <a:tcPr marL="44452" marR="44452" marT="0" marB="0" anchor="ctr"/>
                </a:tc>
                <a:tc>
                  <a:txBody>
                    <a:bodyPr/>
                    <a:lstStyle/>
                    <a:p>
                      <a:pPr algn="ctr">
                        <a:lnSpc>
                          <a:spcPct val="115000"/>
                        </a:lnSpc>
                        <a:spcAft>
                          <a:spcPts val="0"/>
                        </a:spcAft>
                      </a:pPr>
                      <a:r>
                        <a:rPr lang="it-IT" sz="1200">
                          <a:effectLst/>
                        </a:rPr>
                        <a:t>2,5</a:t>
                      </a:r>
                      <a:endParaRPr lang="it-IT" sz="1200">
                        <a:effectLst/>
                        <a:latin typeface="Calibri"/>
                        <a:ea typeface="Calibri"/>
                        <a:cs typeface="Times New Roman"/>
                      </a:endParaRPr>
                    </a:p>
                  </a:txBody>
                  <a:tcPr marL="44452" marR="44452" marT="0" marB="0" anchor="ctr"/>
                </a:tc>
                <a:tc>
                  <a:txBody>
                    <a:bodyPr/>
                    <a:lstStyle/>
                    <a:p>
                      <a:pPr algn="ctr">
                        <a:lnSpc>
                          <a:spcPct val="115000"/>
                        </a:lnSpc>
                        <a:spcAft>
                          <a:spcPts val="0"/>
                        </a:spcAft>
                      </a:pPr>
                      <a:r>
                        <a:rPr lang="it-IT" sz="1200">
                          <a:effectLst/>
                        </a:rPr>
                        <a:t>50,0</a:t>
                      </a:r>
                      <a:endParaRPr lang="it-IT" sz="1200">
                        <a:effectLst/>
                        <a:latin typeface="Calibri"/>
                        <a:ea typeface="Calibri"/>
                        <a:cs typeface="Times New Roman"/>
                      </a:endParaRPr>
                    </a:p>
                  </a:txBody>
                  <a:tcPr marL="44452" marR="44452" marT="0" marB="0" anchor="ctr"/>
                </a:tc>
                <a:tc>
                  <a:txBody>
                    <a:bodyPr/>
                    <a:lstStyle/>
                    <a:p>
                      <a:pPr algn="ctr">
                        <a:lnSpc>
                          <a:spcPct val="115000"/>
                        </a:lnSpc>
                        <a:spcAft>
                          <a:spcPts val="0"/>
                        </a:spcAft>
                      </a:pPr>
                      <a:r>
                        <a:rPr lang="it-IT" sz="1200" dirty="0">
                          <a:effectLst/>
                        </a:rPr>
                        <a:t>47,5</a:t>
                      </a:r>
                      <a:endParaRPr lang="it-IT" sz="1200" dirty="0">
                        <a:effectLst/>
                        <a:latin typeface="Calibri"/>
                        <a:ea typeface="Calibri"/>
                        <a:cs typeface="Times New Roman"/>
                      </a:endParaRPr>
                    </a:p>
                  </a:txBody>
                  <a:tcPr marL="44452" marR="44452" marT="0" marB="0" anchor="ctr"/>
                </a:tc>
                <a:tc>
                  <a:txBody>
                    <a:bodyPr/>
                    <a:lstStyle/>
                    <a:p>
                      <a:pPr algn="ctr">
                        <a:lnSpc>
                          <a:spcPct val="115000"/>
                        </a:lnSpc>
                        <a:spcAft>
                          <a:spcPts val="0"/>
                        </a:spcAft>
                      </a:pPr>
                      <a:r>
                        <a:rPr lang="it-IT" sz="1200">
                          <a:effectLst/>
                        </a:rPr>
                        <a:t>100 (40)</a:t>
                      </a:r>
                      <a:endParaRPr lang="it-IT" sz="1200">
                        <a:effectLst/>
                        <a:latin typeface="Calibri"/>
                        <a:ea typeface="Calibri"/>
                        <a:cs typeface="Times New Roman"/>
                      </a:endParaRPr>
                    </a:p>
                  </a:txBody>
                  <a:tcPr marL="44452" marR="44452" marT="0" marB="0" anchor="ctr"/>
                </a:tc>
              </a:tr>
              <a:tr h="210284">
                <a:tc>
                  <a:txBody>
                    <a:bodyPr/>
                    <a:lstStyle/>
                    <a:p>
                      <a:pPr>
                        <a:lnSpc>
                          <a:spcPct val="115000"/>
                        </a:lnSpc>
                        <a:spcAft>
                          <a:spcPts val="0"/>
                        </a:spcAft>
                      </a:pPr>
                      <a:r>
                        <a:rPr lang="it-IT" sz="1200">
                          <a:effectLst/>
                        </a:rPr>
                        <a:t>Oltre 50.000 Abitanti</a:t>
                      </a:r>
                      <a:endParaRPr lang="it-IT" sz="1200">
                        <a:effectLst/>
                        <a:latin typeface="Calibri"/>
                        <a:ea typeface="Calibri"/>
                        <a:cs typeface="Times New Roman"/>
                      </a:endParaRPr>
                    </a:p>
                  </a:txBody>
                  <a:tcPr marL="44452" marR="44452" marT="0" marB="0" anchor="ctr"/>
                </a:tc>
                <a:tc>
                  <a:txBody>
                    <a:bodyPr/>
                    <a:lstStyle/>
                    <a:p>
                      <a:pPr algn="ctr">
                        <a:lnSpc>
                          <a:spcPct val="115000"/>
                        </a:lnSpc>
                        <a:spcAft>
                          <a:spcPts val="0"/>
                        </a:spcAft>
                      </a:pPr>
                      <a:r>
                        <a:rPr lang="it-IT" sz="1200">
                          <a:effectLst/>
                        </a:rPr>
                        <a:t>0,0</a:t>
                      </a:r>
                      <a:endParaRPr lang="it-IT" sz="1200">
                        <a:effectLst/>
                        <a:latin typeface="Calibri"/>
                        <a:ea typeface="Calibri"/>
                        <a:cs typeface="Times New Roman"/>
                      </a:endParaRPr>
                    </a:p>
                  </a:txBody>
                  <a:tcPr marL="44452" marR="44452" marT="0" marB="0" anchor="ctr"/>
                </a:tc>
                <a:tc>
                  <a:txBody>
                    <a:bodyPr/>
                    <a:lstStyle/>
                    <a:p>
                      <a:pPr algn="ctr">
                        <a:lnSpc>
                          <a:spcPct val="115000"/>
                        </a:lnSpc>
                        <a:spcAft>
                          <a:spcPts val="0"/>
                        </a:spcAft>
                      </a:pPr>
                      <a:r>
                        <a:rPr lang="it-IT" sz="1200">
                          <a:effectLst/>
                        </a:rPr>
                        <a:t>50,0</a:t>
                      </a:r>
                      <a:endParaRPr lang="it-IT" sz="1200">
                        <a:effectLst/>
                        <a:latin typeface="Calibri"/>
                        <a:ea typeface="Calibri"/>
                        <a:cs typeface="Times New Roman"/>
                      </a:endParaRPr>
                    </a:p>
                  </a:txBody>
                  <a:tcPr marL="44452" marR="44452" marT="0" marB="0" anchor="ctr"/>
                </a:tc>
                <a:tc>
                  <a:txBody>
                    <a:bodyPr/>
                    <a:lstStyle/>
                    <a:p>
                      <a:pPr algn="ctr">
                        <a:lnSpc>
                          <a:spcPct val="115000"/>
                        </a:lnSpc>
                        <a:spcAft>
                          <a:spcPts val="0"/>
                        </a:spcAft>
                      </a:pPr>
                      <a:r>
                        <a:rPr lang="it-IT" sz="1200" dirty="0">
                          <a:effectLst/>
                        </a:rPr>
                        <a:t>50,0</a:t>
                      </a:r>
                      <a:endParaRPr lang="it-IT" sz="1200" dirty="0">
                        <a:effectLst/>
                        <a:latin typeface="Calibri"/>
                        <a:ea typeface="Calibri"/>
                        <a:cs typeface="Times New Roman"/>
                      </a:endParaRPr>
                    </a:p>
                  </a:txBody>
                  <a:tcPr marL="44452" marR="44452" marT="0" marB="0" anchor="ctr"/>
                </a:tc>
                <a:tc>
                  <a:txBody>
                    <a:bodyPr/>
                    <a:lstStyle/>
                    <a:p>
                      <a:pPr algn="ctr">
                        <a:lnSpc>
                          <a:spcPct val="115000"/>
                        </a:lnSpc>
                        <a:spcAft>
                          <a:spcPts val="0"/>
                        </a:spcAft>
                      </a:pPr>
                      <a:r>
                        <a:rPr lang="it-IT" sz="1200">
                          <a:effectLst/>
                        </a:rPr>
                        <a:t>100 (14)</a:t>
                      </a:r>
                      <a:endParaRPr lang="it-IT" sz="1200">
                        <a:effectLst/>
                        <a:latin typeface="Calibri"/>
                        <a:ea typeface="Calibri"/>
                        <a:cs typeface="Times New Roman"/>
                      </a:endParaRPr>
                    </a:p>
                  </a:txBody>
                  <a:tcPr marL="44452" marR="44452" marT="0" marB="0" anchor="ctr"/>
                </a:tc>
              </a:tr>
              <a:tr h="210284">
                <a:tc>
                  <a:txBody>
                    <a:bodyPr/>
                    <a:lstStyle/>
                    <a:p>
                      <a:pPr>
                        <a:lnSpc>
                          <a:spcPct val="115000"/>
                        </a:lnSpc>
                        <a:spcAft>
                          <a:spcPts val="0"/>
                        </a:spcAft>
                      </a:pPr>
                      <a:r>
                        <a:rPr lang="it-IT" sz="1200" dirty="0">
                          <a:effectLst/>
                        </a:rPr>
                        <a:t> </a:t>
                      </a:r>
                      <a:endParaRPr lang="it-IT" sz="1200" dirty="0">
                        <a:effectLst/>
                        <a:latin typeface="Calibri"/>
                        <a:ea typeface="Calibri"/>
                        <a:cs typeface="Times New Roman"/>
                      </a:endParaRPr>
                    </a:p>
                  </a:txBody>
                  <a:tcPr marL="44452" marR="44452" marT="0" marB="0" anchor="ctr"/>
                </a:tc>
                <a:tc>
                  <a:txBody>
                    <a:bodyPr/>
                    <a:lstStyle/>
                    <a:p>
                      <a:pPr>
                        <a:lnSpc>
                          <a:spcPct val="115000"/>
                        </a:lnSpc>
                      </a:pPr>
                      <a:endParaRPr lang="it-IT" sz="1200" dirty="0">
                        <a:effectLst/>
                        <a:latin typeface="Calibri"/>
                        <a:cs typeface="Times New Roman"/>
                      </a:endParaRPr>
                    </a:p>
                  </a:txBody>
                  <a:tcPr marL="44452" marR="44452" marT="0" marB="0" anchor="ctr"/>
                </a:tc>
                <a:tc>
                  <a:txBody>
                    <a:bodyPr/>
                    <a:lstStyle/>
                    <a:p>
                      <a:pPr>
                        <a:lnSpc>
                          <a:spcPct val="115000"/>
                        </a:lnSpc>
                      </a:pPr>
                      <a:endParaRPr lang="it-IT" sz="1200" dirty="0">
                        <a:effectLst/>
                        <a:latin typeface="Calibri"/>
                        <a:cs typeface="Times New Roman"/>
                      </a:endParaRPr>
                    </a:p>
                  </a:txBody>
                  <a:tcPr marL="44452" marR="44452" marT="0" marB="0" anchor="ctr"/>
                </a:tc>
                <a:tc>
                  <a:txBody>
                    <a:bodyPr/>
                    <a:lstStyle/>
                    <a:p>
                      <a:pPr>
                        <a:lnSpc>
                          <a:spcPct val="115000"/>
                        </a:lnSpc>
                      </a:pPr>
                      <a:endParaRPr lang="it-IT" sz="1200" dirty="0">
                        <a:effectLst/>
                        <a:latin typeface="Calibri"/>
                        <a:cs typeface="Times New Roman"/>
                      </a:endParaRPr>
                    </a:p>
                  </a:txBody>
                  <a:tcPr marL="44452" marR="44452" marT="0" marB="0" anchor="ctr"/>
                </a:tc>
                <a:tc>
                  <a:txBody>
                    <a:bodyPr/>
                    <a:lstStyle/>
                    <a:p>
                      <a:pPr>
                        <a:lnSpc>
                          <a:spcPct val="115000"/>
                        </a:lnSpc>
                      </a:pPr>
                      <a:endParaRPr lang="it-IT" sz="1200" dirty="0">
                        <a:effectLst/>
                        <a:latin typeface="Calibri"/>
                        <a:cs typeface="Times New Roman"/>
                      </a:endParaRPr>
                    </a:p>
                  </a:txBody>
                  <a:tcPr marL="44452" marR="44452" marT="0" marB="0" anchor="ctr"/>
                </a:tc>
              </a:tr>
              <a:tr h="210284">
                <a:tc>
                  <a:txBody>
                    <a:bodyPr/>
                    <a:lstStyle/>
                    <a:p>
                      <a:pPr>
                        <a:lnSpc>
                          <a:spcPct val="115000"/>
                        </a:lnSpc>
                        <a:spcAft>
                          <a:spcPts val="0"/>
                        </a:spcAft>
                      </a:pPr>
                      <a:r>
                        <a:rPr lang="it-IT" sz="1200" dirty="0">
                          <a:effectLst/>
                        </a:rPr>
                        <a:t>Totale</a:t>
                      </a:r>
                      <a:endParaRPr lang="it-IT" sz="1200" dirty="0">
                        <a:effectLst/>
                        <a:latin typeface="Calibri"/>
                        <a:ea typeface="Calibri"/>
                        <a:cs typeface="Times New Roman"/>
                      </a:endParaRPr>
                    </a:p>
                  </a:txBody>
                  <a:tcPr marL="44452" marR="44452" marT="0" marB="0" anchor="ctr"/>
                </a:tc>
                <a:tc>
                  <a:txBody>
                    <a:bodyPr/>
                    <a:lstStyle/>
                    <a:p>
                      <a:pPr algn="ctr">
                        <a:lnSpc>
                          <a:spcPct val="115000"/>
                        </a:lnSpc>
                        <a:spcAft>
                          <a:spcPts val="0"/>
                        </a:spcAft>
                      </a:pPr>
                      <a:r>
                        <a:rPr lang="it-IT" sz="1200" dirty="0">
                          <a:effectLst/>
                        </a:rPr>
                        <a:t>0,8</a:t>
                      </a:r>
                      <a:endParaRPr lang="it-IT" sz="1200" dirty="0">
                        <a:effectLst/>
                        <a:latin typeface="Calibri"/>
                        <a:ea typeface="Calibri"/>
                        <a:cs typeface="Times New Roman"/>
                      </a:endParaRPr>
                    </a:p>
                  </a:txBody>
                  <a:tcPr marL="44452" marR="44452" marT="0" marB="0" anchor="ctr"/>
                </a:tc>
                <a:tc>
                  <a:txBody>
                    <a:bodyPr/>
                    <a:lstStyle/>
                    <a:p>
                      <a:pPr algn="ctr">
                        <a:lnSpc>
                          <a:spcPct val="115000"/>
                        </a:lnSpc>
                        <a:spcAft>
                          <a:spcPts val="0"/>
                        </a:spcAft>
                      </a:pPr>
                      <a:r>
                        <a:rPr lang="it-IT" sz="1200">
                          <a:effectLst/>
                        </a:rPr>
                        <a:t>46,9</a:t>
                      </a:r>
                      <a:endParaRPr lang="it-IT" sz="1200">
                        <a:effectLst/>
                        <a:latin typeface="Calibri"/>
                        <a:ea typeface="Calibri"/>
                        <a:cs typeface="Times New Roman"/>
                      </a:endParaRPr>
                    </a:p>
                  </a:txBody>
                  <a:tcPr marL="44452" marR="44452" marT="0" marB="0" anchor="ctr"/>
                </a:tc>
                <a:tc>
                  <a:txBody>
                    <a:bodyPr/>
                    <a:lstStyle/>
                    <a:p>
                      <a:pPr algn="ctr">
                        <a:lnSpc>
                          <a:spcPct val="115000"/>
                        </a:lnSpc>
                        <a:spcAft>
                          <a:spcPts val="0"/>
                        </a:spcAft>
                      </a:pPr>
                      <a:r>
                        <a:rPr lang="it-IT" sz="1200" dirty="0">
                          <a:effectLst/>
                        </a:rPr>
                        <a:t>52,3</a:t>
                      </a:r>
                      <a:endParaRPr lang="it-IT" sz="1200" dirty="0">
                        <a:effectLst/>
                        <a:latin typeface="Calibri"/>
                        <a:ea typeface="Calibri"/>
                        <a:cs typeface="Times New Roman"/>
                      </a:endParaRPr>
                    </a:p>
                  </a:txBody>
                  <a:tcPr marL="44452" marR="44452" marT="0" marB="0" anchor="ctr"/>
                </a:tc>
                <a:tc>
                  <a:txBody>
                    <a:bodyPr/>
                    <a:lstStyle/>
                    <a:p>
                      <a:pPr algn="ctr">
                        <a:lnSpc>
                          <a:spcPct val="115000"/>
                        </a:lnSpc>
                        <a:spcAft>
                          <a:spcPts val="0"/>
                        </a:spcAft>
                      </a:pPr>
                      <a:r>
                        <a:rPr lang="it-IT" sz="1200" dirty="0">
                          <a:effectLst/>
                        </a:rPr>
                        <a:t>100 (130)</a:t>
                      </a:r>
                      <a:endParaRPr lang="it-IT" sz="1200" dirty="0">
                        <a:effectLst/>
                        <a:latin typeface="Calibri"/>
                        <a:ea typeface="Calibri"/>
                        <a:cs typeface="Times New Roman"/>
                      </a:endParaRPr>
                    </a:p>
                  </a:txBody>
                  <a:tcPr marL="44452" marR="44452" marT="0" marB="0" anchor="ctr"/>
                </a:tc>
              </a:tr>
            </a:tbl>
          </a:graphicData>
        </a:graphic>
      </p:graphicFrame>
      <p:sp>
        <p:nvSpPr>
          <p:cNvPr id="13466" name="CasellaDiTesto 7"/>
          <p:cNvSpPr txBox="1">
            <a:spLocks noChangeArrowheads="1"/>
          </p:cNvSpPr>
          <p:nvPr/>
        </p:nvSpPr>
        <p:spPr bwMode="auto">
          <a:xfrm>
            <a:off x="655263" y="4950369"/>
            <a:ext cx="5522165" cy="230832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800">
                <a:solidFill>
                  <a:schemeClr val="tx1"/>
                </a:solidFill>
                <a:latin typeface="Calibri" pitchFamily="34" charset="0"/>
              </a:defRPr>
            </a:lvl1pPr>
            <a:lvl2pPr marL="742950" indent="-285750">
              <a:defRPr sz="2400">
                <a:solidFill>
                  <a:schemeClr val="tx1"/>
                </a:solidFill>
                <a:latin typeface="Calibri" pitchFamily="34" charset="0"/>
              </a:defRPr>
            </a:lvl2pPr>
            <a:lvl3pPr>
              <a:defRPr sz="2000">
                <a:solidFill>
                  <a:schemeClr val="tx1"/>
                </a:solidFill>
                <a:latin typeface="Calibri" pitchFamily="34" charset="0"/>
              </a:defRPr>
            </a:lvl3pPr>
            <a:lvl4pPr>
              <a:defRPr>
                <a:solidFill>
                  <a:schemeClr val="tx1"/>
                </a:solidFill>
                <a:latin typeface="Calibri" pitchFamily="34" charset="0"/>
              </a:defRPr>
            </a:lvl4pPr>
            <a:lvl5pPr>
              <a:defRPr>
                <a:solidFill>
                  <a:schemeClr val="tx1"/>
                </a:solidFill>
                <a:latin typeface="Calibri" pitchFamily="34" charset="0"/>
              </a:defRPr>
            </a:lvl5pPr>
            <a:lvl6pPr eaLnBrk="0" fontAlgn="base" hangingPunct="0">
              <a:spcAft>
                <a:spcPct val="0"/>
              </a:spcAft>
              <a:buFont typeface="Arial" charset="0"/>
              <a:defRPr>
                <a:solidFill>
                  <a:schemeClr val="tx1"/>
                </a:solidFill>
                <a:latin typeface="Calibri" pitchFamily="34" charset="0"/>
              </a:defRPr>
            </a:lvl6pPr>
            <a:lvl7pPr eaLnBrk="0" fontAlgn="base" hangingPunct="0">
              <a:spcAft>
                <a:spcPct val="0"/>
              </a:spcAft>
              <a:buFont typeface="Arial" charset="0"/>
              <a:defRPr>
                <a:solidFill>
                  <a:schemeClr val="tx1"/>
                </a:solidFill>
                <a:latin typeface="Calibri" pitchFamily="34" charset="0"/>
              </a:defRPr>
            </a:lvl7pPr>
            <a:lvl8pPr eaLnBrk="0" fontAlgn="base" hangingPunct="0">
              <a:spcAft>
                <a:spcPct val="0"/>
              </a:spcAft>
              <a:buFont typeface="Arial" charset="0"/>
              <a:defRPr>
                <a:solidFill>
                  <a:schemeClr val="tx1"/>
                </a:solidFill>
                <a:latin typeface="Calibri" pitchFamily="34" charset="0"/>
              </a:defRPr>
            </a:lvl8pPr>
            <a:lvl9pPr eaLnBrk="0" fontAlgn="base" hangingPunct="0">
              <a:spcAft>
                <a:spcPct val="0"/>
              </a:spcAft>
              <a:buFont typeface="Arial" charset="0"/>
              <a:defRPr>
                <a:solidFill>
                  <a:schemeClr val="tx1"/>
                </a:solidFill>
                <a:latin typeface="Calibri" pitchFamily="34" charset="0"/>
              </a:defRPr>
            </a:lvl9pPr>
          </a:lstStyle>
          <a:p>
            <a:pPr eaLnBrk="1" hangingPunct="1"/>
            <a:r>
              <a:rPr lang="it-IT" altLang="it-IT" sz="1800" dirty="0">
                <a:solidFill>
                  <a:schemeClr val="accent5">
                    <a:lumMod val="75000"/>
                  </a:schemeClr>
                </a:solidFill>
              </a:rPr>
              <a:t>Negoziazione sociale utile soprattutto nella fase di crisi. </a:t>
            </a:r>
          </a:p>
          <a:p>
            <a:pPr eaLnBrk="1" hangingPunct="1"/>
            <a:r>
              <a:rPr lang="it-IT" altLang="it-IT" sz="1800" dirty="0">
                <a:solidFill>
                  <a:schemeClr val="accent5">
                    <a:lumMod val="75000"/>
                  </a:schemeClr>
                </a:solidFill>
              </a:rPr>
              <a:t>COSTA VOLPINO (BG), GUSSAGO (BS), RESCALDINA (MI), CONCESIO (BS), GOTTOLENGO (BS), NOVA MILANESE (MB), CURTATONE (MN), CARPENEDOLO (BS), OSTIGLIA (MN), MUGGIO’ (MI). Strumento molto utile, soprattutto per affrontare questo periodo di crisi persistente.</a:t>
            </a:r>
          </a:p>
          <a:p>
            <a:pPr eaLnBrk="1" hangingPunct="1"/>
            <a:r>
              <a:rPr lang="it-IT" altLang="it-IT" sz="1800" dirty="0"/>
              <a:t> </a:t>
            </a:r>
          </a:p>
          <a:p>
            <a:pPr eaLnBrk="1" hangingPunct="1"/>
            <a:endParaRPr lang="it-IT" altLang="it-IT" sz="1800" dirty="0"/>
          </a:p>
        </p:txBody>
      </p:sp>
      <p:sp>
        <p:nvSpPr>
          <p:cNvPr id="13467" name="CasellaDiTesto 8"/>
          <p:cNvSpPr txBox="1">
            <a:spLocks noChangeArrowheads="1"/>
          </p:cNvSpPr>
          <p:nvPr/>
        </p:nvSpPr>
        <p:spPr bwMode="auto">
          <a:xfrm>
            <a:off x="6287246" y="4002179"/>
            <a:ext cx="5720229" cy="34163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800">
                <a:solidFill>
                  <a:schemeClr val="tx1"/>
                </a:solidFill>
                <a:latin typeface="Calibri" pitchFamily="34" charset="0"/>
              </a:defRPr>
            </a:lvl1pPr>
            <a:lvl2pPr marL="742950" indent="-285750">
              <a:defRPr sz="2400">
                <a:solidFill>
                  <a:schemeClr val="tx1"/>
                </a:solidFill>
                <a:latin typeface="Calibri" pitchFamily="34" charset="0"/>
              </a:defRPr>
            </a:lvl2pPr>
            <a:lvl3pPr>
              <a:defRPr sz="2000">
                <a:solidFill>
                  <a:schemeClr val="tx1"/>
                </a:solidFill>
                <a:latin typeface="Calibri" pitchFamily="34" charset="0"/>
              </a:defRPr>
            </a:lvl3pPr>
            <a:lvl4pPr>
              <a:defRPr>
                <a:solidFill>
                  <a:schemeClr val="tx1"/>
                </a:solidFill>
                <a:latin typeface="Calibri" pitchFamily="34" charset="0"/>
              </a:defRPr>
            </a:lvl4pPr>
            <a:lvl5pPr>
              <a:defRPr>
                <a:solidFill>
                  <a:schemeClr val="tx1"/>
                </a:solidFill>
                <a:latin typeface="Calibri" pitchFamily="34" charset="0"/>
              </a:defRPr>
            </a:lvl5pPr>
            <a:lvl6pPr eaLnBrk="0" fontAlgn="base" hangingPunct="0">
              <a:spcAft>
                <a:spcPct val="0"/>
              </a:spcAft>
              <a:buFont typeface="Arial" charset="0"/>
              <a:defRPr>
                <a:solidFill>
                  <a:schemeClr val="tx1"/>
                </a:solidFill>
                <a:latin typeface="Calibri" pitchFamily="34" charset="0"/>
              </a:defRPr>
            </a:lvl6pPr>
            <a:lvl7pPr eaLnBrk="0" fontAlgn="base" hangingPunct="0">
              <a:spcAft>
                <a:spcPct val="0"/>
              </a:spcAft>
              <a:buFont typeface="Arial" charset="0"/>
              <a:defRPr>
                <a:solidFill>
                  <a:schemeClr val="tx1"/>
                </a:solidFill>
                <a:latin typeface="Calibri" pitchFamily="34" charset="0"/>
              </a:defRPr>
            </a:lvl7pPr>
            <a:lvl8pPr eaLnBrk="0" fontAlgn="base" hangingPunct="0">
              <a:spcAft>
                <a:spcPct val="0"/>
              </a:spcAft>
              <a:buFont typeface="Arial" charset="0"/>
              <a:defRPr>
                <a:solidFill>
                  <a:schemeClr val="tx1"/>
                </a:solidFill>
                <a:latin typeface="Calibri" pitchFamily="34" charset="0"/>
              </a:defRPr>
            </a:lvl8pPr>
            <a:lvl9pPr eaLnBrk="0" fontAlgn="base" hangingPunct="0">
              <a:spcAft>
                <a:spcPct val="0"/>
              </a:spcAft>
              <a:buFont typeface="Arial" charset="0"/>
              <a:defRPr>
                <a:solidFill>
                  <a:schemeClr val="tx1"/>
                </a:solidFill>
                <a:latin typeface="Calibri" pitchFamily="34" charset="0"/>
              </a:defRPr>
            </a:lvl9pPr>
          </a:lstStyle>
          <a:p>
            <a:pPr eaLnBrk="1" hangingPunct="1"/>
            <a:r>
              <a:rPr lang="it-IT" altLang="it-IT" sz="1800" b="1" dirty="0">
                <a:solidFill>
                  <a:srgbClr val="9A0000"/>
                </a:solidFill>
              </a:rPr>
              <a:t>Negoziazione strumento per la programmazione: </a:t>
            </a:r>
          </a:p>
          <a:p>
            <a:pPr eaLnBrk="1" hangingPunct="1"/>
            <a:r>
              <a:rPr lang="it-IT" altLang="it-IT" sz="1800" dirty="0">
                <a:solidFill>
                  <a:srgbClr val="9A0000"/>
                </a:solidFill>
              </a:rPr>
              <a:t>BRONI (PV): l'amministrazione intende mantenere aperto un tavolo permanente di confronto con le OO.SS. per il monitoraggio degli interventi sociali alla luce dei bisogni emergenti. BORGOSATOLLO (BS): strumento utile a definire i contenuti programmatici delle politiche sociali ed i servizi alla persona.</a:t>
            </a:r>
          </a:p>
          <a:p>
            <a:pPr eaLnBrk="1" hangingPunct="1"/>
            <a:r>
              <a:rPr lang="it-IT" altLang="it-IT" sz="1800" b="1" dirty="0">
                <a:solidFill>
                  <a:srgbClr val="9A0000"/>
                </a:solidFill>
              </a:rPr>
              <a:t>Criticità</a:t>
            </a:r>
            <a:r>
              <a:rPr lang="it-IT" altLang="it-IT" sz="1800" b="1" dirty="0" smtClean="0">
                <a:solidFill>
                  <a:srgbClr val="9A0000"/>
                </a:solidFill>
              </a:rPr>
              <a:t>: </a:t>
            </a:r>
            <a:r>
              <a:rPr lang="it-IT" altLang="it-IT" sz="1800" dirty="0" smtClean="0">
                <a:solidFill>
                  <a:srgbClr val="9A0000"/>
                </a:solidFill>
              </a:rPr>
              <a:t>CALOLZIOCORTE </a:t>
            </a:r>
            <a:r>
              <a:rPr lang="it-IT" altLang="it-IT" sz="1800" dirty="0">
                <a:solidFill>
                  <a:srgbClr val="9A0000"/>
                </a:solidFill>
              </a:rPr>
              <a:t>(LC): Occorre capire quanto sia effettivamente utile confrontarsi con le OO.SS.</a:t>
            </a:r>
          </a:p>
          <a:p>
            <a:pPr eaLnBrk="1" hangingPunct="1"/>
            <a:endParaRPr lang="it-IT" altLang="it-IT" sz="1800" dirty="0"/>
          </a:p>
          <a:p>
            <a:pPr eaLnBrk="1" hangingPunct="1"/>
            <a:endParaRPr lang="it-IT" altLang="it-IT" sz="1800" dirty="0"/>
          </a:p>
          <a:p>
            <a:pPr eaLnBrk="1" hangingPunct="1"/>
            <a:endParaRPr lang="it-IT" altLang="it-IT" sz="1800" dirty="0"/>
          </a:p>
        </p:txBody>
      </p:sp>
      <p:sp>
        <p:nvSpPr>
          <p:cNvPr id="4" name="Segnaposto numero diapositiva 3"/>
          <p:cNvSpPr>
            <a:spLocks noGrp="1"/>
          </p:cNvSpPr>
          <p:nvPr>
            <p:ph type="sldNum" sz="quarter" idx="12"/>
          </p:nvPr>
        </p:nvSpPr>
        <p:spPr/>
        <p:txBody>
          <a:bodyPr/>
          <a:lstStyle/>
          <a:p>
            <a:fld id="{F2BABE1D-0DF0-446D-A096-D19DDE6F7072}" type="slidenum">
              <a:rPr lang="it-IT" altLang="it-IT" smtClean="0"/>
              <a:pPr/>
              <a:t>12</a:t>
            </a:fld>
            <a:endParaRPr lang="it-IT" altLang="it-IT"/>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0-#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2"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1000" fill="hold"/>
                                        <p:tgtEl>
                                          <p:spTgt spid="5"/>
                                        </p:tgtEl>
                                        <p:attrNameLst>
                                          <p:attrName>ppt_x</p:attrName>
                                        </p:attrNameLst>
                                      </p:cBhvr>
                                      <p:tavLst>
                                        <p:tav tm="0">
                                          <p:val>
                                            <p:strVal val="1+#ppt_w/2"/>
                                          </p:val>
                                        </p:tav>
                                        <p:tav tm="100000">
                                          <p:val>
                                            <p:strVal val="#ppt_x"/>
                                          </p:val>
                                        </p:tav>
                                      </p:tavLst>
                                    </p:anim>
                                    <p:anim calcmode="lin" valueType="num">
                                      <p:cBhvr additive="base">
                                        <p:cTn id="13" dur="1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4" name="Rettangolo 4"/>
          <p:cNvSpPr>
            <a:spLocks noChangeArrowheads="1"/>
          </p:cNvSpPr>
          <p:nvPr/>
        </p:nvSpPr>
        <p:spPr bwMode="auto">
          <a:xfrm>
            <a:off x="217714" y="1861067"/>
            <a:ext cx="2248138" cy="369331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pPr eaLnBrk="1" hangingPunct="1"/>
            <a:r>
              <a:rPr lang="it-IT" altLang="it-IT" dirty="0">
                <a:solidFill>
                  <a:srgbClr val="9A0000"/>
                </a:solidFill>
              </a:rPr>
              <a:t>Nei Comuni più </a:t>
            </a:r>
            <a:r>
              <a:rPr lang="it-IT" altLang="it-IT" dirty="0" smtClean="0">
                <a:solidFill>
                  <a:srgbClr val="9A0000"/>
                </a:solidFill>
              </a:rPr>
              <a:t>grandi  </a:t>
            </a:r>
            <a:r>
              <a:rPr lang="it-IT" altLang="it-IT" dirty="0">
                <a:solidFill>
                  <a:srgbClr val="9A0000"/>
                </a:solidFill>
              </a:rPr>
              <a:t>quasi un amministratore su cinque ritiene necessario potenziare le procedure per la negoziazione sociale (consultazione periodica, individuazione dei tempi in prossimità delle scadenze di bilancio, ecc.). </a:t>
            </a:r>
          </a:p>
        </p:txBody>
      </p:sp>
      <p:sp>
        <p:nvSpPr>
          <p:cNvPr id="14338" name="Titolo 3"/>
          <p:cNvSpPr>
            <a:spLocks noGrp="1"/>
          </p:cNvSpPr>
          <p:nvPr>
            <p:ph type="title"/>
          </p:nvPr>
        </p:nvSpPr>
        <p:spPr>
          <a:xfrm>
            <a:off x="1654640" y="163445"/>
            <a:ext cx="8856662" cy="990600"/>
          </a:xfrm>
        </p:spPr>
        <p:txBody>
          <a:bodyPr/>
          <a:lstStyle/>
          <a:p>
            <a:pPr algn="ctr" eaLnBrk="1" hangingPunct="1"/>
            <a:r>
              <a:rPr lang="it-IT" altLang="it-IT" sz="2800" b="1" dirty="0" smtClean="0">
                <a:solidFill>
                  <a:srgbClr val="C00000"/>
                </a:solidFill>
                <a:latin typeface="Calibri" pitchFamily="34" charset="0"/>
                <a:ea typeface="Calibri" pitchFamily="34" charset="0"/>
                <a:cs typeface="Calibri" pitchFamily="34" charset="0"/>
              </a:rPr>
              <a:t>Su quali punti ritiene si debba sviluppare il rapporto tra Amministrazione e Parti Sociali?</a:t>
            </a:r>
            <a:endParaRPr lang="it-IT" altLang="it-IT" sz="2800" i="1" dirty="0" smtClean="0">
              <a:solidFill>
                <a:srgbClr val="C00000"/>
              </a:solidFill>
              <a:latin typeface="Calibri" pitchFamily="34" charset="0"/>
              <a:ea typeface="Calibri" pitchFamily="34" charset="0"/>
              <a:cs typeface="Calibri" pitchFamily="34" charset="0"/>
            </a:endParaRPr>
          </a:p>
        </p:txBody>
      </p:sp>
      <p:sp>
        <p:nvSpPr>
          <p:cNvPr id="6" name="Rettangolo 5"/>
          <p:cNvSpPr/>
          <p:nvPr/>
        </p:nvSpPr>
        <p:spPr>
          <a:xfrm>
            <a:off x="2465852" y="1337847"/>
            <a:ext cx="6702426" cy="523220"/>
          </a:xfrm>
          <a:prstGeom prst="rect">
            <a:avLst/>
          </a:prstGeom>
        </p:spPr>
        <p:txBody>
          <a:bodyPr wrap="square">
            <a:spAutoFit/>
          </a:bodyPr>
          <a:lstStyle/>
          <a:p>
            <a:pPr eaLnBrk="1" fontAlgn="auto" hangingPunct="1">
              <a:spcBef>
                <a:spcPts val="0"/>
              </a:spcBef>
              <a:spcAft>
                <a:spcPts val="0"/>
              </a:spcAft>
              <a:defRPr/>
            </a:pPr>
            <a:r>
              <a:rPr lang="it-IT" sz="1400" b="1" dirty="0">
                <a:latin typeface="+mj-lt"/>
              </a:rPr>
              <a:t>Poteva essere indicata anche più di una risposta. Valori % per dimensione demografica del </a:t>
            </a:r>
            <a:r>
              <a:rPr lang="it-IT" sz="1400" b="1" dirty="0" smtClean="0">
                <a:latin typeface="+mj-lt"/>
              </a:rPr>
              <a:t>Comune</a:t>
            </a:r>
            <a:endParaRPr lang="it-IT" sz="1400" dirty="0">
              <a:latin typeface="+mj-lt"/>
            </a:endParaRPr>
          </a:p>
        </p:txBody>
      </p:sp>
      <p:graphicFrame>
        <p:nvGraphicFramePr>
          <p:cNvPr id="3" name="Tabella 2"/>
          <p:cNvGraphicFramePr>
            <a:graphicFrameLocks noGrp="1"/>
          </p:cNvGraphicFramePr>
          <p:nvPr>
            <p:extLst>
              <p:ext uri="{D42A27DB-BD31-4B8C-83A1-F6EECF244321}">
                <p14:modId xmlns:p14="http://schemas.microsoft.com/office/powerpoint/2010/main" xmlns="" val="1996930319"/>
              </p:ext>
            </p:extLst>
          </p:nvPr>
        </p:nvGraphicFramePr>
        <p:xfrm>
          <a:off x="2542052" y="1859899"/>
          <a:ext cx="6551614" cy="4270483"/>
        </p:xfrm>
        <a:graphic>
          <a:graphicData uri="http://schemas.openxmlformats.org/drawingml/2006/table">
            <a:tbl>
              <a:tblPr firstRow="1" firstCol="1" bandRow="1">
                <a:tableStyleId>{5C22544A-7EE6-4342-B048-85BDC9FD1C3A}</a:tableStyleId>
              </a:tblPr>
              <a:tblGrid>
                <a:gridCol w="2956477"/>
                <a:gridCol w="704929"/>
                <a:gridCol w="704929"/>
                <a:gridCol w="704929"/>
                <a:gridCol w="775421"/>
                <a:gridCol w="704929"/>
              </a:tblGrid>
              <a:tr h="630909">
                <a:tc>
                  <a:txBody>
                    <a:bodyPr/>
                    <a:lstStyle/>
                    <a:p>
                      <a:pPr>
                        <a:lnSpc>
                          <a:spcPct val="115000"/>
                        </a:lnSpc>
                        <a:spcAft>
                          <a:spcPts val="0"/>
                        </a:spcAft>
                      </a:pPr>
                      <a:r>
                        <a:rPr lang="it-IT" sz="1200" dirty="0">
                          <a:effectLst/>
                        </a:rPr>
                        <a:t> </a:t>
                      </a:r>
                      <a:endParaRPr lang="it-IT" sz="1200" dirty="0">
                        <a:effectLst/>
                        <a:latin typeface="Calibri"/>
                        <a:ea typeface="Calibri"/>
                        <a:cs typeface="Times New Roman"/>
                      </a:endParaRPr>
                    </a:p>
                  </a:txBody>
                  <a:tcPr marL="44304" marR="44304" marT="0" marB="0" anchor="ctr"/>
                </a:tc>
                <a:tc>
                  <a:txBody>
                    <a:bodyPr/>
                    <a:lstStyle/>
                    <a:p>
                      <a:pPr algn="ctr">
                        <a:lnSpc>
                          <a:spcPct val="115000"/>
                        </a:lnSpc>
                        <a:spcAft>
                          <a:spcPts val="0"/>
                        </a:spcAft>
                      </a:pPr>
                      <a:r>
                        <a:rPr lang="it-IT" sz="1200" dirty="0">
                          <a:effectLst/>
                        </a:rPr>
                        <a:t>3.001 - 5.000 Abitanti</a:t>
                      </a:r>
                      <a:endParaRPr lang="it-IT" sz="1200" dirty="0">
                        <a:effectLst/>
                        <a:latin typeface="Calibri"/>
                        <a:ea typeface="Calibri"/>
                        <a:cs typeface="Times New Roman"/>
                      </a:endParaRPr>
                    </a:p>
                  </a:txBody>
                  <a:tcPr marL="44304" marR="44304" marT="0" marB="0" anchor="ctr"/>
                </a:tc>
                <a:tc>
                  <a:txBody>
                    <a:bodyPr/>
                    <a:lstStyle/>
                    <a:p>
                      <a:pPr algn="ctr">
                        <a:lnSpc>
                          <a:spcPct val="115000"/>
                        </a:lnSpc>
                        <a:spcAft>
                          <a:spcPts val="0"/>
                        </a:spcAft>
                      </a:pPr>
                      <a:r>
                        <a:rPr lang="it-IT" sz="1200">
                          <a:effectLst/>
                        </a:rPr>
                        <a:t>5.001 - 10.000 Abitanti</a:t>
                      </a:r>
                      <a:endParaRPr lang="it-IT" sz="1200">
                        <a:effectLst/>
                        <a:latin typeface="Calibri"/>
                        <a:ea typeface="Calibri"/>
                        <a:cs typeface="Times New Roman"/>
                      </a:endParaRPr>
                    </a:p>
                  </a:txBody>
                  <a:tcPr marL="44304" marR="44304" marT="0" marB="0" anchor="ctr"/>
                </a:tc>
                <a:tc>
                  <a:txBody>
                    <a:bodyPr/>
                    <a:lstStyle/>
                    <a:p>
                      <a:pPr algn="ctr">
                        <a:lnSpc>
                          <a:spcPct val="115000"/>
                        </a:lnSpc>
                        <a:spcAft>
                          <a:spcPts val="0"/>
                        </a:spcAft>
                      </a:pPr>
                      <a:r>
                        <a:rPr lang="it-IT" sz="1200" dirty="0">
                          <a:effectLst/>
                        </a:rPr>
                        <a:t>10.001 - 20.000 Abitanti</a:t>
                      </a:r>
                      <a:endParaRPr lang="it-IT" sz="1200" dirty="0">
                        <a:effectLst/>
                        <a:latin typeface="Calibri"/>
                        <a:ea typeface="Calibri"/>
                        <a:cs typeface="Times New Roman"/>
                      </a:endParaRPr>
                    </a:p>
                  </a:txBody>
                  <a:tcPr marL="44304" marR="44304" marT="0" marB="0" anchor="ctr"/>
                </a:tc>
                <a:tc>
                  <a:txBody>
                    <a:bodyPr/>
                    <a:lstStyle/>
                    <a:p>
                      <a:pPr algn="ctr">
                        <a:lnSpc>
                          <a:spcPct val="115000"/>
                        </a:lnSpc>
                        <a:spcAft>
                          <a:spcPts val="0"/>
                        </a:spcAft>
                      </a:pPr>
                      <a:r>
                        <a:rPr lang="it-IT" sz="1200">
                          <a:effectLst/>
                        </a:rPr>
                        <a:t>Oltre 50.000 Abitanti</a:t>
                      </a:r>
                      <a:endParaRPr lang="it-IT" sz="1200">
                        <a:effectLst/>
                        <a:latin typeface="Calibri"/>
                        <a:ea typeface="Calibri"/>
                        <a:cs typeface="Times New Roman"/>
                      </a:endParaRPr>
                    </a:p>
                  </a:txBody>
                  <a:tcPr marL="44304" marR="44304" marT="0" marB="0" anchor="ctr"/>
                </a:tc>
                <a:tc>
                  <a:txBody>
                    <a:bodyPr/>
                    <a:lstStyle/>
                    <a:p>
                      <a:pPr algn="ctr">
                        <a:lnSpc>
                          <a:spcPct val="115000"/>
                        </a:lnSpc>
                        <a:spcAft>
                          <a:spcPts val="0"/>
                        </a:spcAft>
                      </a:pPr>
                      <a:r>
                        <a:rPr lang="it-IT" sz="1200">
                          <a:effectLst/>
                        </a:rPr>
                        <a:t>Totale</a:t>
                      </a:r>
                      <a:endParaRPr lang="it-IT" sz="1200">
                        <a:effectLst/>
                        <a:latin typeface="Calibri"/>
                        <a:ea typeface="Calibri"/>
                        <a:cs typeface="Times New Roman"/>
                      </a:endParaRPr>
                    </a:p>
                  </a:txBody>
                  <a:tcPr marL="44304" marR="44304" marT="0" marB="0" anchor="ctr"/>
                </a:tc>
              </a:tr>
              <a:tr h="226820">
                <a:tc>
                  <a:txBody>
                    <a:bodyPr/>
                    <a:lstStyle/>
                    <a:p>
                      <a:pPr>
                        <a:lnSpc>
                          <a:spcPct val="115000"/>
                        </a:lnSpc>
                        <a:spcAft>
                          <a:spcPts val="0"/>
                        </a:spcAft>
                      </a:pPr>
                      <a:r>
                        <a:rPr lang="it-IT" sz="1200">
                          <a:effectLst/>
                        </a:rPr>
                        <a:t>Migliorare le procedure</a:t>
                      </a:r>
                      <a:endParaRPr lang="it-IT" sz="1200">
                        <a:effectLst/>
                        <a:latin typeface="Calibri"/>
                        <a:ea typeface="Calibri"/>
                        <a:cs typeface="Times New Roman"/>
                      </a:endParaRPr>
                    </a:p>
                  </a:txBody>
                  <a:tcPr marL="44304" marR="44304" marT="0" marB="0" anchor="ctr"/>
                </a:tc>
                <a:tc>
                  <a:txBody>
                    <a:bodyPr/>
                    <a:lstStyle/>
                    <a:p>
                      <a:pPr algn="ctr">
                        <a:lnSpc>
                          <a:spcPct val="115000"/>
                        </a:lnSpc>
                        <a:spcAft>
                          <a:spcPts val="0"/>
                        </a:spcAft>
                      </a:pPr>
                      <a:r>
                        <a:rPr lang="it-IT" sz="1200" dirty="0">
                          <a:effectLst/>
                        </a:rPr>
                        <a:t>0,0</a:t>
                      </a:r>
                      <a:endParaRPr lang="it-IT" sz="1200" dirty="0">
                        <a:effectLst/>
                        <a:latin typeface="Calibri"/>
                        <a:ea typeface="Calibri"/>
                        <a:cs typeface="Times New Roman"/>
                      </a:endParaRPr>
                    </a:p>
                  </a:txBody>
                  <a:tcPr marL="44304" marR="44304" marT="0" marB="0" anchor="ctr"/>
                </a:tc>
                <a:tc>
                  <a:txBody>
                    <a:bodyPr/>
                    <a:lstStyle/>
                    <a:p>
                      <a:pPr algn="ctr">
                        <a:lnSpc>
                          <a:spcPct val="115000"/>
                        </a:lnSpc>
                        <a:spcAft>
                          <a:spcPts val="0"/>
                        </a:spcAft>
                      </a:pPr>
                      <a:r>
                        <a:rPr lang="it-IT" sz="1200" dirty="0">
                          <a:effectLst/>
                        </a:rPr>
                        <a:t>0,0</a:t>
                      </a:r>
                      <a:endParaRPr lang="it-IT" sz="1200" dirty="0">
                        <a:effectLst/>
                        <a:latin typeface="Calibri"/>
                        <a:ea typeface="Calibri"/>
                        <a:cs typeface="Times New Roman"/>
                      </a:endParaRPr>
                    </a:p>
                  </a:txBody>
                  <a:tcPr marL="44304" marR="44304" marT="0" marB="0" anchor="ctr"/>
                </a:tc>
                <a:tc>
                  <a:txBody>
                    <a:bodyPr/>
                    <a:lstStyle/>
                    <a:p>
                      <a:pPr algn="ctr">
                        <a:lnSpc>
                          <a:spcPct val="115000"/>
                        </a:lnSpc>
                        <a:spcAft>
                          <a:spcPts val="0"/>
                        </a:spcAft>
                      </a:pPr>
                      <a:r>
                        <a:rPr lang="it-IT" sz="1200">
                          <a:effectLst/>
                        </a:rPr>
                        <a:t>7,9</a:t>
                      </a:r>
                      <a:endParaRPr lang="it-IT" sz="1200">
                        <a:effectLst/>
                        <a:latin typeface="Calibri"/>
                        <a:ea typeface="Calibri"/>
                        <a:cs typeface="Times New Roman"/>
                      </a:endParaRPr>
                    </a:p>
                  </a:txBody>
                  <a:tcPr marL="44304" marR="44304" marT="0" marB="0" anchor="ctr"/>
                </a:tc>
                <a:tc>
                  <a:txBody>
                    <a:bodyPr/>
                    <a:lstStyle/>
                    <a:p>
                      <a:pPr algn="ctr">
                        <a:lnSpc>
                          <a:spcPct val="115000"/>
                        </a:lnSpc>
                        <a:spcAft>
                          <a:spcPts val="0"/>
                        </a:spcAft>
                      </a:pPr>
                      <a:r>
                        <a:rPr lang="it-IT" sz="1200">
                          <a:effectLst/>
                        </a:rPr>
                        <a:t>18,2</a:t>
                      </a:r>
                      <a:endParaRPr lang="it-IT" sz="1200">
                        <a:effectLst/>
                        <a:latin typeface="Calibri"/>
                        <a:ea typeface="Calibri"/>
                        <a:cs typeface="Times New Roman"/>
                      </a:endParaRPr>
                    </a:p>
                  </a:txBody>
                  <a:tcPr marL="44304" marR="44304" marT="0" marB="0" anchor="ctr"/>
                </a:tc>
                <a:tc>
                  <a:txBody>
                    <a:bodyPr/>
                    <a:lstStyle/>
                    <a:p>
                      <a:pPr algn="ctr">
                        <a:lnSpc>
                          <a:spcPct val="115000"/>
                        </a:lnSpc>
                        <a:spcAft>
                          <a:spcPts val="0"/>
                        </a:spcAft>
                      </a:pPr>
                      <a:r>
                        <a:rPr lang="it-IT" sz="1200">
                          <a:effectLst/>
                        </a:rPr>
                        <a:t>11,1</a:t>
                      </a:r>
                      <a:endParaRPr lang="it-IT" sz="1200">
                        <a:effectLst/>
                        <a:latin typeface="Calibri"/>
                        <a:ea typeface="Calibri"/>
                        <a:cs typeface="Times New Roman"/>
                      </a:endParaRPr>
                    </a:p>
                  </a:txBody>
                  <a:tcPr marL="44304" marR="44304" marT="0" marB="0" anchor="ctr"/>
                </a:tc>
              </a:tr>
              <a:tr h="454192">
                <a:tc>
                  <a:txBody>
                    <a:bodyPr/>
                    <a:lstStyle/>
                    <a:p>
                      <a:pPr>
                        <a:lnSpc>
                          <a:spcPct val="115000"/>
                        </a:lnSpc>
                        <a:spcAft>
                          <a:spcPts val="0"/>
                        </a:spcAft>
                      </a:pPr>
                      <a:r>
                        <a:rPr lang="it-IT" sz="1200">
                          <a:effectLst/>
                        </a:rPr>
                        <a:t>Politiche sociali e qualità delle condizioni di vita della cittadinanza</a:t>
                      </a:r>
                      <a:endParaRPr lang="it-IT" sz="1200">
                        <a:effectLst/>
                        <a:latin typeface="Calibri"/>
                        <a:ea typeface="Calibri"/>
                        <a:cs typeface="Times New Roman"/>
                      </a:endParaRPr>
                    </a:p>
                  </a:txBody>
                  <a:tcPr marL="44304" marR="44304" marT="0" marB="0" anchor="ctr"/>
                </a:tc>
                <a:tc>
                  <a:txBody>
                    <a:bodyPr/>
                    <a:lstStyle/>
                    <a:p>
                      <a:pPr algn="ctr">
                        <a:lnSpc>
                          <a:spcPct val="115000"/>
                        </a:lnSpc>
                        <a:spcAft>
                          <a:spcPts val="0"/>
                        </a:spcAft>
                      </a:pPr>
                      <a:r>
                        <a:rPr lang="it-IT" sz="1200" dirty="0">
                          <a:effectLst/>
                        </a:rPr>
                        <a:t>0,0</a:t>
                      </a:r>
                      <a:endParaRPr lang="it-IT" sz="1200" dirty="0">
                        <a:effectLst/>
                        <a:latin typeface="Calibri"/>
                        <a:ea typeface="Calibri"/>
                        <a:cs typeface="Times New Roman"/>
                      </a:endParaRPr>
                    </a:p>
                  </a:txBody>
                  <a:tcPr marL="44304" marR="44304" marT="0" marB="0" anchor="ctr"/>
                </a:tc>
                <a:tc>
                  <a:txBody>
                    <a:bodyPr/>
                    <a:lstStyle/>
                    <a:p>
                      <a:pPr algn="ctr">
                        <a:lnSpc>
                          <a:spcPct val="115000"/>
                        </a:lnSpc>
                        <a:spcAft>
                          <a:spcPts val="0"/>
                        </a:spcAft>
                      </a:pPr>
                      <a:r>
                        <a:rPr lang="it-IT" sz="1200">
                          <a:effectLst/>
                        </a:rPr>
                        <a:t>33,3</a:t>
                      </a:r>
                      <a:endParaRPr lang="it-IT" sz="1200">
                        <a:effectLst/>
                        <a:latin typeface="Calibri"/>
                        <a:ea typeface="Calibri"/>
                        <a:cs typeface="Times New Roman"/>
                      </a:endParaRPr>
                    </a:p>
                  </a:txBody>
                  <a:tcPr marL="44304" marR="44304" marT="0" marB="0" anchor="ctr"/>
                </a:tc>
                <a:tc>
                  <a:txBody>
                    <a:bodyPr/>
                    <a:lstStyle/>
                    <a:p>
                      <a:pPr algn="ctr">
                        <a:lnSpc>
                          <a:spcPct val="115000"/>
                        </a:lnSpc>
                        <a:spcAft>
                          <a:spcPts val="0"/>
                        </a:spcAft>
                      </a:pPr>
                      <a:r>
                        <a:rPr lang="it-IT" sz="1200" dirty="0">
                          <a:effectLst/>
                        </a:rPr>
                        <a:t>18,4</a:t>
                      </a:r>
                      <a:endParaRPr lang="it-IT" sz="1200" dirty="0">
                        <a:effectLst/>
                        <a:latin typeface="Calibri"/>
                        <a:ea typeface="Calibri"/>
                        <a:cs typeface="Times New Roman"/>
                      </a:endParaRPr>
                    </a:p>
                  </a:txBody>
                  <a:tcPr marL="44304" marR="44304" marT="0" marB="0" anchor="ctr"/>
                </a:tc>
                <a:tc>
                  <a:txBody>
                    <a:bodyPr/>
                    <a:lstStyle/>
                    <a:p>
                      <a:pPr algn="ctr">
                        <a:lnSpc>
                          <a:spcPct val="115000"/>
                        </a:lnSpc>
                        <a:spcAft>
                          <a:spcPts val="0"/>
                        </a:spcAft>
                      </a:pPr>
                      <a:r>
                        <a:rPr lang="it-IT" sz="1200">
                          <a:effectLst/>
                        </a:rPr>
                        <a:t>27,3</a:t>
                      </a:r>
                      <a:endParaRPr lang="it-IT" sz="1200">
                        <a:effectLst/>
                        <a:latin typeface="Calibri"/>
                        <a:ea typeface="Calibri"/>
                        <a:cs typeface="Times New Roman"/>
                      </a:endParaRPr>
                    </a:p>
                  </a:txBody>
                  <a:tcPr marL="44304" marR="44304" marT="0" marB="0" anchor="ctr"/>
                </a:tc>
                <a:tc>
                  <a:txBody>
                    <a:bodyPr/>
                    <a:lstStyle/>
                    <a:p>
                      <a:pPr algn="ctr">
                        <a:lnSpc>
                          <a:spcPct val="115000"/>
                        </a:lnSpc>
                        <a:spcAft>
                          <a:spcPts val="0"/>
                        </a:spcAft>
                      </a:pPr>
                      <a:r>
                        <a:rPr lang="it-IT" sz="1200">
                          <a:effectLst/>
                        </a:rPr>
                        <a:t>26,7</a:t>
                      </a:r>
                      <a:endParaRPr lang="it-IT" sz="1200">
                        <a:effectLst/>
                        <a:latin typeface="Calibri"/>
                        <a:ea typeface="Calibri"/>
                        <a:cs typeface="Times New Roman"/>
                      </a:endParaRPr>
                    </a:p>
                  </a:txBody>
                  <a:tcPr marL="44304" marR="44304" marT="0" marB="0" anchor="ctr"/>
                </a:tc>
              </a:tr>
              <a:tr h="226820">
                <a:tc>
                  <a:txBody>
                    <a:bodyPr/>
                    <a:lstStyle/>
                    <a:p>
                      <a:pPr>
                        <a:lnSpc>
                          <a:spcPct val="115000"/>
                        </a:lnSpc>
                        <a:spcAft>
                          <a:spcPts val="0"/>
                        </a:spcAft>
                      </a:pPr>
                      <a:r>
                        <a:rPr lang="it-IT" sz="1200">
                          <a:effectLst/>
                        </a:rPr>
                        <a:t>Politiche fiscali per la cittadinanza</a:t>
                      </a:r>
                      <a:endParaRPr lang="it-IT" sz="1200">
                        <a:effectLst/>
                        <a:latin typeface="Calibri"/>
                        <a:ea typeface="Calibri"/>
                        <a:cs typeface="Times New Roman"/>
                      </a:endParaRPr>
                    </a:p>
                  </a:txBody>
                  <a:tcPr marL="44304" marR="44304" marT="0" marB="0" anchor="ctr"/>
                </a:tc>
                <a:tc>
                  <a:txBody>
                    <a:bodyPr/>
                    <a:lstStyle/>
                    <a:p>
                      <a:pPr algn="ctr">
                        <a:lnSpc>
                          <a:spcPct val="115000"/>
                        </a:lnSpc>
                        <a:spcAft>
                          <a:spcPts val="0"/>
                        </a:spcAft>
                      </a:pPr>
                      <a:r>
                        <a:rPr lang="it-IT" sz="1200" dirty="0">
                          <a:effectLst/>
                        </a:rPr>
                        <a:t>0,0</a:t>
                      </a:r>
                      <a:endParaRPr lang="it-IT" sz="1200" dirty="0">
                        <a:effectLst/>
                        <a:latin typeface="Calibri"/>
                        <a:ea typeface="Calibri"/>
                        <a:cs typeface="Times New Roman"/>
                      </a:endParaRPr>
                    </a:p>
                  </a:txBody>
                  <a:tcPr marL="44304" marR="44304" marT="0" marB="0" anchor="ctr"/>
                </a:tc>
                <a:tc>
                  <a:txBody>
                    <a:bodyPr/>
                    <a:lstStyle/>
                    <a:p>
                      <a:pPr algn="ctr">
                        <a:lnSpc>
                          <a:spcPct val="115000"/>
                        </a:lnSpc>
                        <a:spcAft>
                          <a:spcPts val="0"/>
                        </a:spcAft>
                      </a:pPr>
                      <a:r>
                        <a:rPr lang="it-IT" sz="1200" dirty="0">
                          <a:effectLst/>
                        </a:rPr>
                        <a:t>16,7</a:t>
                      </a:r>
                      <a:endParaRPr lang="it-IT" sz="1200" dirty="0">
                        <a:effectLst/>
                        <a:latin typeface="Calibri"/>
                        <a:ea typeface="Calibri"/>
                        <a:cs typeface="Times New Roman"/>
                      </a:endParaRPr>
                    </a:p>
                  </a:txBody>
                  <a:tcPr marL="44304" marR="44304" marT="0" marB="0" anchor="ctr"/>
                </a:tc>
                <a:tc>
                  <a:txBody>
                    <a:bodyPr/>
                    <a:lstStyle/>
                    <a:p>
                      <a:pPr algn="ctr">
                        <a:lnSpc>
                          <a:spcPct val="115000"/>
                        </a:lnSpc>
                        <a:spcAft>
                          <a:spcPts val="0"/>
                        </a:spcAft>
                      </a:pPr>
                      <a:r>
                        <a:rPr lang="it-IT" sz="1200">
                          <a:effectLst/>
                        </a:rPr>
                        <a:t>15,8</a:t>
                      </a:r>
                      <a:endParaRPr lang="it-IT" sz="1200">
                        <a:effectLst/>
                        <a:latin typeface="Calibri"/>
                        <a:ea typeface="Calibri"/>
                        <a:cs typeface="Times New Roman"/>
                      </a:endParaRPr>
                    </a:p>
                  </a:txBody>
                  <a:tcPr marL="44304" marR="44304" marT="0" marB="0" anchor="ctr"/>
                </a:tc>
                <a:tc>
                  <a:txBody>
                    <a:bodyPr/>
                    <a:lstStyle/>
                    <a:p>
                      <a:pPr algn="ctr">
                        <a:lnSpc>
                          <a:spcPct val="115000"/>
                        </a:lnSpc>
                        <a:spcAft>
                          <a:spcPts val="0"/>
                        </a:spcAft>
                      </a:pPr>
                      <a:r>
                        <a:rPr lang="it-IT" sz="1200">
                          <a:effectLst/>
                        </a:rPr>
                        <a:t>9,1</a:t>
                      </a:r>
                      <a:endParaRPr lang="it-IT" sz="1200">
                        <a:effectLst/>
                        <a:latin typeface="Calibri"/>
                        <a:ea typeface="Calibri"/>
                        <a:cs typeface="Times New Roman"/>
                      </a:endParaRPr>
                    </a:p>
                  </a:txBody>
                  <a:tcPr marL="44304" marR="44304" marT="0" marB="0" anchor="ctr"/>
                </a:tc>
                <a:tc>
                  <a:txBody>
                    <a:bodyPr/>
                    <a:lstStyle/>
                    <a:p>
                      <a:pPr algn="ctr">
                        <a:lnSpc>
                          <a:spcPct val="115000"/>
                        </a:lnSpc>
                        <a:spcAft>
                          <a:spcPts val="0"/>
                        </a:spcAft>
                      </a:pPr>
                      <a:r>
                        <a:rPr lang="it-IT" sz="1200">
                          <a:effectLst/>
                        </a:rPr>
                        <a:t>17,8</a:t>
                      </a:r>
                      <a:endParaRPr lang="it-IT" sz="1200">
                        <a:effectLst/>
                        <a:latin typeface="Calibri"/>
                        <a:ea typeface="Calibri"/>
                        <a:cs typeface="Times New Roman"/>
                      </a:endParaRPr>
                    </a:p>
                  </a:txBody>
                  <a:tcPr marL="44304" marR="44304" marT="0" marB="0" anchor="ctr"/>
                </a:tc>
              </a:tr>
              <a:tr h="565401">
                <a:tc>
                  <a:txBody>
                    <a:bodyPr/>
                    <a:lstStyle/>
                    <a:p>
                      <a:pPr>
                        <a:lnSpc>
                          <a:spcPct val="115000"/>
                        </a:lnSpc>
                        <a:spcAft>
                          <a:spcPts val="0"/>
                        </a:spcAft>
                      </a:pPr>
                      <a:r>
                        <a:rPr lang="it-IT" sz="1200">
                          <a:effectLst/>
                        </a:rPr>
                        <a:t>Tutela dell'ambiente e sicurezza ambientale, trasporti e mobilità</a:t>
                      </a:r>
                      <a:endParaRPr lang="it-IT" sz="1200">
                        <a:effectLst/>
                        <a:latin typeface="Calibri"/>
                        <a:ea typeface="Calibri"/>
                        <a:cs typeface="Times New Roman"/>
                      </a:endParaRPr>
                    </a:p>
                  </a:txBody>
                  <a:tcPr marL="44304" marR="44304" marT="0" marB="0" anchor="ctr"/>
                </a:tc>
                <a:tc>
                  <a:txBody>
                    <a:bodyPr/>
                    <a:lstStyle/>
                    <a:p>
                      <a:pPr algn="ctr">
                        <a:lnSpc>
                          <a:spcPct val="115000"/>
                        </a:lnSpc>
                        <a:spcAft>
                          <a:spcPts val="0"/>
                        </a:spcAft>
                      </a:pPr>
                      <a:r>
                        <a:rPr lang="it-IT" sz="1200" dirty="0">
                          <a:effectLst/>
                        </a:rPr>
                        <a:t>0,0</a:t>
                      </a:r>
                      <a:endParaRPr lang="it-IT" sz="1200" dirty="0">
                        <a:effectLst/>
                        <a:latin typeface="Calibri"/>
                        <a:ea typeface="Calibri"/>
                        <a:cs typeface="Times New Roman"/>
                      </a:endParaRPr>
                    </a:p>
                  </a:txBody>
                  <a:tcPr marL="44304" marR="44304" marT="0" marB="0" anchor="ctr"/>
                </a:tc>
                <a:tc>
                  <a:txBody>
                    <a:bodyPr/>
                    <a:lstStyle/>
                    <a:p>
                      <a:pPr algn="ctr">
                        <a:lnSpc>
                          <a:spcPct val="115000"/>
                        </a:lnSpc>
                        <a:spcAft>
                          <a:spcPts val="0"/>
                        </a:spcAft>
                      </a:pPr>
                      <a:r>
                        <a:rPr lang="it-IT" sz="1200" dirty="0">
                          <a:effectLst/>
                        </a:rPr>
                        <a:t>0,0</a:t>
                      </a:r>
                      <a:endParaRPr lang="it-IT" sz="1200" dirty="0">
                        <a:effectLst/>
                        <a:latin typeface="Calibri"/>
                        <a:ea typeface="Calibri"/>
                        <a:cs typeface="Times New Roman"/>
                      </a:endParaRPr>
                    </a:p>
                  </a:txBody>
                  <a:tcPr marL="44304" marR="44304" marT="0" marB="0" anchor="ctr"/>
                </a:tc>
                <a:tc>
                  <a:txBody>
                    <a:bodyPr/>
                    <a:lstStyle/>
                    <a:p>
                      <a:pPr algn="ctr">
                        <a:lnSpc>
                          <a:spcPct val="115000"/>
                        </a:lnSpc>
                        <a:spcAft>
                          <a:spcPts val="0"/>
                        </a:spcAft>
                      </a:pPr>
                      <a:r>
                        <a:rPr lang="it-IT" sz="1200">
                          <a:effectLst/>
                        </a:rPr>
                        <a:t>13,2</a:t>
                      </a:r>
                      <a:endParaRPr lang="it-IT" sz="1200">
                        <a:effectLst/>
                        <a:latin typeface="Calibri"/>
                        <a:ea typeface="Calibri"/>
                        <a:cs typeface="Times New Roman"/>
                      </a:endParaRPr>
                    </a:p>
                  </a:txBody>
                  <a:tcPr marL="44304" marR="44304" marT="0" marB="0" anchor="ctr"/>
                </a:tc>
                <a:tc>
                  <a:txBody>
                    <a:bodyPr/>
                    <a:lstStyle/>
                    <a:p>
                      <a:pPr algn="ctr">
                        <a:lnSpc>
                          <a:spcPct val="115000"/>
                        </a:lnSpc>
                        <a:spcAft>
                          <a:spcPts val="0"/>
                        </a:spcAft>
                      </a:pPr>
                      <a:r>
                        <a:rPr lang="it-IT" sz="1200">
                          <a:effectLst/>
                        </a:rPr>
                        <a:t>0,0</a:t>
                      </a:r>
                      <a:endParaRPr lang="it-IT" sz="1200">
                        <a:effectLst/>
                        <a:latin typeface="Calibri"/>
                        <a:ea typeface="Calibri"/>
                        <a:cs typeface="Times New Roman"/>
                      </a:endParaRPr>
                    </a:p>
                  </a:txBody>
                  <a:tcPr marL="44304" marR="44304" marT="0" marB="0" anchor="ctr"/>
                </a:tc>
                <a:tc>
                  <a:txBody>
                    <a:bodyPr/>
                    <a:lstStyle/>
                    <a:p>
                      <a:pPr algn="ctr">
                        <a:lnSpc>
                          <a:spcPct val="115000"/>
                        </a:lnSpc>
                        <a:spcAft>
                          <a:spcPts val="0"/>
                        </a:spcAft>
                      </a:pPr>
                      <a:r>
                        <a:rPr lang="it-IT" sz="1200">
                          <a:effectLst/>
                        </a:rPr>
                        <a:t>11,1</a:t>
                      </a:r>
                      <a:endParaRPr lang="it-IT" sz="1200">
                        <a:effectLst/>
                        <a:latin typeface="Calibri"/>
                        <a:ea typeface="Calibri"/>
                        <a:cs typeface="Times New Roman"/>
                      </a:endParaRPr>
                    </a:p>
                  </a:txBody>
                  <a:tcPr marL="44304" marR="44304" marT="0" marB="0" anchor="ctr"/>
                </a:tc>
              </a:tr>
              <a:tr h="273506">
                <a:tc>
                  <a:txBody>
                    <a:bodyPr/>
                    <a:lstStyle/>
                    <a:p>
                      <a:pPr>
                        <a:lnSpc>
                          <a:spcPct val="115000"/>
                        </a:lnSpc>
                        <a:spcAft>
                          <a:spcPts val="0"/>
                        </a:spcAft>
                      </a:pPr>
                      <a:r>
                        <a:rPr lang="it-IT" sz="1200">
                          <a:effectLst/>
                        </a:rPr>
                        <a:t>Problemi dell'abitazione. Housing sociale </a:t>
                      </a:r>
                      <a:endParaRPr lang="it-IT" sz="1200">
                        <a:effectLst/>
                        <a:latin typeface="Calibri"/>
                        <a:ea typeface="Calibri"/>
                        <a:cs typeface="Times New Roman"/>
                      </a:endParaRPr>
                    </a:p>
                  </a:txBody>
                  <a:tcPr marL="44304" marR="44304" marT="0" marB="0" anchor="ctr"/>
                </a:tc>
                <a:tc>
                  <a:txBody>
                    <a:bodyPr/>
                    <a:lstStyle/>
                    <a:p>
                      <a:pPr algn="ctr">
                        <a:lnSpc>
                          <a:spcPct val="115000"/>
                        </a:lnSpc>
                        <a:spcAft>
                          <a:spcPts val="0"/>
                        </a:spcAft>
                      </a:pPr>
                      <a:r>
                        <a:rPr lang="it-IT" sz="1200">
                          <a:effectLst/>
                        </a:rPr>
                        <a:t>0,0</a:t>
                      </a:r>
                      <a:endParaRPr lang="it-IT" sz="1200">
                        <a:effectLst/>
                        <a:latin typeface="Calibri"/>
                        <a:ea typeface="Calibri"/>
                        <a:cs typeface="Times New Roman"/>
                      </a:endParaRPr>
                    </a:p>
                  </a:txBody>
                  <a:tcPr marL="44304" marR="44304" marT="0" marB="0" anchor="ctr"/>
                </a:tc>
                <a:tc>
                  <a:txBody>
                    <a:bodyPr/>
                    <a:lstStyle/>
                    <a:p>
                      <a:pPr algn="ctr">
                        <a:lnSpc>
                          <a:spcPct val="115000"/>
                        </a:lnSpc>
                        <a:spcAft>
                          <a:spcPts val="0"/>
                        </a:spcAft>
                      </a:pPr>
                      <a:r>
                        <a:rPr lang="it-IT" sz="1200" dirty="0">
                          <a:effectLst/>
                        </a:rPr>
                        <a:t>0,0</a:t>
                      </a:r>
                      <a:endParaRPr lang="it-IT" sz="1200" dirty="0">
                        <a:effectLst/>
                        <a:latin typeface="Calibri"/>
                        <a:ea typeface="Calibri"/>
                        <a:cs typeface="Times New Roman"/>
                      </a:endParaRPr>
                    </a:p>
                  </a:txBody>
                  <a:tcPr marL="44304" marR="44304" marT="0" marB="0" anchor="ctr"/>
                </a:tc>
                <a:tc>
                  <a:txBody>
                    <a:bodyPr/>
                    <a:lstStyle/>
                    <a:p>
                      <a:pPr algn="ctr">
                        <a:lnSpc>
                          <a:spcPct val="115000"/>
                        </a:lnSpc>
                        <a:spcAft>
                          <a:spcPts val="0"/>
                        </a:spcAft>
                      </a:pPr>
                      <a:r>
                        <a:rPr lang="it-IT" sz="1200">
                          <a:effectLst/>
                        </a:rPr>
                        <a:t>7,9</a:t>
                      </a:r>
                      <a:endParaRPr lang="it-IT" sz="1200">
                        <a:effectLst/>
                        <a:latin typeface="Calibri"/>
                        <a:ea typeface="Calibri"/>
                        <a:cs typeface="Times New Roman"/>
                      </a:endParaRPr>
                    </a:p>
                  </a:txBody>
                  <a:tcPr marL="44304" marR="44304" marT="0" marB="0" anchor="ctr"/>
                </a:tc>
                <a:tc>
                  <a:txBody>
                    <a:bodyPr/>
                    <a:lstStyle/>
                    <a:p>
                      <a:pPr algn="ctr">
                        <a:lnSpc>
                          <a:spcPct val="115000"/>
                        </a:lnSpc>
                        <a:spcAft>
                          <a:spcPts val="0"/>
                        </a:spcAft>
                      </a:pPr>
                      <a:r>
                        <a:rPr lang="it-IT" sz="1200">
                          <a:effectLst/>
                        </a:rPr>
                        <a:t>0,0</a:t>
                      </a:r>
                      <a:endParaRPr lang="it-IT" sz="1200">
                        <a:effectLst/>
                        <a:latin typeface="Calibri"/>
                        <a:ea typeface="Calibri"/>
                        <a:cs typeface="Times New Roman"/>
                      </a:endParaRPr>
                    </a:p>
                  </a:txBody>
                  <a:tcPr marL="44304" marR="44304" marT="0" marB="0" anchor="ctr"/>
                </a:tc>
                <a:tc>
                  <a:txBody>
                    <a:bodyPr/>
                    <a:lstStyle/>
                    <a:p>
                      <a:pPr algn="ctr">
                        <a:lnSpc>
                          <a:spcPct val="115000"/>
                        </a:lnSpc>
                        <a:spcAft>
                          <a:spcPts val="0"/>
                        </a:spcAft>
                      </a:pPr>
                      <a:r>
                        <a:rPr lang="it-IT" sz="1200">
                          <a:effectLst/>
                        </a:rPr>
                        <a:t>6,7</a:t>
                      </a:r>
                      <a:endParaRPr lang="it-IT" sz="1200">
                        <a:effectLst/>
                        <a:latin typeface="Calibri"/>
                        <a:ea typeface="Calibri"/>
                        <a:cs typeface="Times New Roman"/>
                      </a:endParaRPr>
                    </a:p>
                  </a:txBody>
                  <a:tcPr marL="44304" marR="44304" marT="0" marB="0" anchor="ctr"/>
                </a:tc>
              </a:tr>
              <a:tr h="420606">
                <a:tc>
                  <a:txBody>
                    <a:bodyPr/>
                    <a:lstStyle/>
                    <a:p>
                      <a:pPr>
                        <a:lnSpc>
                          <a:spcPct val="115000"/>
                        </a:lnSpc>
                        <a:spcAft>
                          <a:spcPts val="0"/>
                        </a:spcAft>
                      </a:pPr>
                      <a:r>
                        <a:rPr lang="it-IT" sz="1200">
                          <a:effectLst/>
                        </a:rPr>
                        <a:t>Compartecipazione ai costi dei servizi alla persona</a:t>
                      </a:r>
                      <a:endParaRPr lang="it-IT" sz="1200">
                        <a:effectLst/>
                        <a:latin typeface="Calibri"/>
                        <a:ea typeface="Calibri"/>
                        <a:cs typeface="Times New Roman"/>
                      </a:endParaRPr>
                    </a:p>
                  </a:txBody>
                  <a:tcPr marL="44304" marR="44304" marT="0" marB="0" anchor="ctr"/>
                </a:tc>
                <a:tc>
                  <a:txBody>
                    <a:bodyPr/>
                    <a:lstStyle/>
                    <a:p>
                      <a:pPr algn="ctr">
                        <a:lnSpc>
                          <a:spcPct val="115000"/>
                        </a:lnSpc>
                        <a:spcAft>
                          <a:spcPts val="0"/>
                        </a:spcAft>
                      </a:pPr>
                      <a:r>
                        <a:rPr lang="it-IT" sz="1200">
                          <a:effectLst/>
                        </a:rPr>
                        <a:t>0,0</a:t>
                      </a:r>
                      <a:endParaRPr lang="it-IT" sz="1200">
                        <a:effectLst/>
                        <a:latin typeface="Calibri"/>
                        <a:ea typeface="Calibri"/>
                        <a:cs typeface="Times New Roman"/>
                      </a:endParaRPr>
                    </a:p>
                  </a:txBody>
                  <a:tcPr marL="44304" marR="44304" marT="0" marB="0" anchor="ctr"/>
                </a:tc>
                <a:tc>
                  <a:txBody>
                    <a:bodyPr/>
                    <a:lstStyle/>
                    <a:p>
                      <a:pPr algn="ctr">
                        <a:lnSpc>
                          <a:spcPct val="115000"/>
                        </a:lnSpc>
                        <a:spcAft>
                          <a:spcPts val="0"/>
                        </a:spcAft>
                      </a:pPr>
                      <a:r>
                        <a:rPr lang="it-IT" sz="1200" dirty="0">
                          <a:effectLst/>
                        </a:rPr>
                        <a:t>16,7</a:t>
                      </a:r>
                      <a:endParaRPr lang="it-IT" sz="1200" dirty="0">
                        <a:effectLst/>
                        <a:latin typeface="Calibri"/>
                        <a:ea typeface="Calibri"/>
                        <a:cs typeface="Times New Roman"/>
                      </a:endParaRPr>
                    </a:p>
                  </a:txBody>
                  <a:tcPr marL="44304" marR="44304" marT="0" marB="0" anchor="ctr"/>
                </a:tc>
                <a:tc>
                  <a:txBody>
                    <a:bodyPr/>
                    <a:lstStyle/>
                    <a:p>
                      <a:pPr algn="ctr">
                        <a:lnSpc>
                          <a:spcPct val="115000"/>
                        </a:lnSpc>
                        <a:spcAft>
                          <a:spcPts val="0"/>
                        </a:spcAft>
                      </a:pPr>
                      <a:r>
                        <a:rPr lang="it-IT" sz="1200">
                          <a:effectLst/>
                        </a:rPr>
                        <a:t>10,5</a:t>
                      </a:r>
                      <a:endParaRPr lang="it-IT" sz="1200">
                        <a:effectLst/>
                        <a:latin typeface="Calibri"/>
                        <a:ea typeface="Calibri"/>
                        <a:cs typeface="Times New Roman"/>
                      </a:endParaRPr>
                    </a:p>
                  </a:txBody>
                  <a:tcPr marL="44304" marR="44304" marT="0" marB="0" anchor="ctr"/>
                </a:tc>
                <a:tc>
                  <a:txBody>
                    <a:bodyPr/>
                    <a:lstStyle/>
                    <a:p>
                      <a:pPr algn="ctr">
                        <a:lnSpc>
                          <a:spcPct val="115000"/>
                        </a:lnSpc>
                        <a:spcAft>
                          <a:spcPts val="0"/>
                        </a:spcAft>
                      </a:pPr>
                      <a:r>
                        <a:rPr lang="it-IT" sz="1200">
                          <a:effectLst/>
                        </a:rPr>
                        <a:t>0,0</a:t>
                      </a:r>
                      <a:endParaRPr lang="it-IT" sz="1200">
                        <a:effectLst/>
                        <a:latin typeface="Calibri"/>
                        <a:ea typeface="Calibri"/>
                        <a:cs typeface="Times New Roman"/>
                      </a:endParaRPr>
                    </a:p>
                  </a:txBody>
                  <a:tcPr marL="44304" marR="44304" marT="0" marB="0" anchor="ctr"/>
                </a:tc>
                <a:tc>
                  <a:txBody>
                    <a:bodyPr/>
                    <a:lstStyle/>
                    <a:p>
                      <a:pPr algn="ctr">
                        <a:lnSpc>
                          <a:spcPct val="115000"/>
                        </a:lnSpc>
                        <a:spcAft>
                          <a:spcPts val="0"/>
                        </a:spcAft>
                      </a:pPr>
                      <a:r>
                        <a:rPr lang="it-IT" sz="1200">
                          <a:effectLst/>
                        </a:rPr>
                        <a:t>11,1</a:t>
                      </a:r>
                      <a:endParaRPr lang="it-IT" sz="1200">
                        <a:effectLst/>
                        <a:latin typeface="Calibri"/>
                        <a:ea typeface="Calibri"/>
                        <a:cs typeface="Times New Roman"/>
                      </a:endParaRPr>
                    </a:p>
                  </a:txBody>
                  <a:tcPr marL="44304" marR="44304" marT="0" marB="0" anchor="ctr"/>
                </a:tc>
              </a:tr>
              <a:tr h="420606">
                <a:tc>
                  <a:txBody>
                    <a:bodyPr/>
                    <a:lstStyle/>
                    <a:p>
                      <a:pPr>
                        <a:lnSpc>
                          <a:spcPct val="115000"/>
                        </a:lnSpc>
                        <a:spcAft>
                          <a:spcPts val="0"/>
                        </a:spcAft>
                      </a:pPr>
                      <a:r>
                        <a:rPr lang="it-IT" sz="1200">
                          <a:effectLst/>
                        </a:rPr>
                        <a:t>Misure anticrisi, fondi di solidarietà, lotta alla povertà estrema</a:t>
                      </a:r>
                      <a:endParaRPr lang="it-IT" sz="1200">
                        <a:effectLst/>
                        <a:latin typeface="Calibri"/>
                        <a:ea typeface="Calibri"/>
                        <a:cs typeface="Times New Roman"/>
                      </a:endParaRPr>
                    </a:p>
                  </a:txBody>
                  <a:tcPr marL="44304" marR="44304" marT="0" marB="0" anchor="ctr"/>
                </a:tc>
                <a:tc>
                  <a:txBody>
                    <a:bodyPr/>
                    <a:lstStyle/>
                    <a:p>
                      <a:pPr algn="ctr">
                        <a:lnSpc>
                          <a:spcPct val="115000"/>
                        </a:lnSpc>
                        <a:spcAft>
                          <a:spcPts val="0"/>
                        </a:spcAft>
                      </a:pPr>
                      <a:r>
                        <a:rPr lang="it-IT" sz="1200">
                          <a:effectLst/>
                        </a:rPr>
                        <a:t>0,0</a:t>
                      </a:r>
                      <a:endParaRPr lang="it-IT" sz="1200">
                        <a:effectLst/>
                        <a:latin typeface="Calibri"/>
                        <a:ea typeface="Calibri"/>
                        <a:cs typeface="Times New Roman"/>
                      </a:endParaRPr>
                    </a:p>
                  </a:txBody>
                  <a:tcPr marL="44304" marR="44304" marT="0" marB="0" anchor="ctr"/>
                </a:tc>
                <a:tc>
                  <a:txBody>
                    <a:bodyPr/>
                    <a:lstStyle/>
                    <a:p>
                      <a:pPr algn="ctr">
                        <a:lnSpc>
                          <a:spcPct val="115000"/>
                        </a:lnSpc>
                        <a:spcAft>
                          <a:spcPts val="0"/>
                        </a:spcAft>
                      </a:pPr>
                      <a:r>
                        <a:rPr lang="it-IT" sz="1200" dirty="0">
                          <a:effectLst/>
                        </a:rPr>
                        <a:t>33,3</a:t>
                      </a:r>
                      <a:endParaRPr lang="it-IT" sz="1200" dirty="0">
                        <a:effectLst/>
                        <a:latin typeface="Calibri"/>
                        <a:ea typeface="Calibri"/>
                        <a:cs typeface="Times New Roman"/>
                      </a:endParaRPr>
                    </a:p>
                  </a:txBody>
                  <a:tcPr marL="44304" marR="44304" marT="0" marB="0" anchor="ctr"/>
                </a:tc>
                <a:tc>
                  <a:txBody>
                    <a:bodyPr/>
                    <a:lstStyle/>
                    <a:p>
                      <a:pPr algn="ctr">
                        <a:lnSpc>
                          <a:spcPct val="115000"/>
                        </a:lnSpc>
                        <a:spcAft>
                          <a:spcPts val="0"/>
                        </a:spcAft>
                      </a:pPr>
                      <a:r>
                        <a:rPr lang="it-IT" sz="1200">
                          <a:effectLst/>
                        </a:rPr>
                        <a:t>15,8</a:t>
                      </a:r>
                      <a:endParaRPr lang="it-IT" sz="1200">
                        <a:effectLst/>
                        <a:latin typeface="Calibri"/>
                        <a:ea typeface="Calibri"/>
                        <a:cs typeface="Times New Roman"/>
                      </a:endParaRPr>
                    </a:p>
                  </a:txBody>
                  <a:tcPr marL="44304" marR="44304" marT="0" marB="0" anchor="ctr"/>
                </a:tc>
                <a:tc>
                  <a:txBody>
                    <a:bodyPr/>
                    <a:lstStyle/>
                    <a:p>
                      <a:pPr algn="ctr">
                        <a:lnSpc>
                          <a:spcPct val="115000"/>
                        </a:lnSpc>
                        <a:spcAft>
                          <a:spcPts val="0"/>
                        </a:spcAft>
                      </a:pPr>
                      <a:r>
                        <a:rPr lang="it-IT" sz="1200">
                          <a:effectLst/>
                        </a:rPr>
                        <a:t>9,1</a:t>
                      </a:r>
                      <a:endParaRPr lang="it-IT" sz="1200">
                        <a:effectLst/>
                        <a:latin typeface="Calibri"/>
                        <a:ea typeface="Calibri"/>
                        <a:cs typeface="Times New Roman"/>
                      </a:endParaRPr>
                    </a:p>
                  </a:txBody>
                  <a:tcPr marL="44304" marR="44304" marT="0" marB="0" anchor="ctr"/>
                </a:tc>
                <a:tc>
                  <a:txBody>
                    <a:bodyPr/>
                    <a:lstStyle/>
                    <a:p>
                      <a:pPr algn="ctr">
                        <a:lnSpc>
                          <a:spcPct val="115000"/>
                        </a:lnSpc>
                        <a:spcAft>
                          <a:spcPts val="0"/>
                        </a:spcAft>
                      </a:pPr>
                      <a:r>
                        <a:rPr lang="it-IT" sz="1200">
                          <a:effectLst/>
                        </a:rPr>
                        <a:t>20,0</a:t>
                      </a:r>
                      <a:endParaRPr lang="it-IT" sz="1200">
                        <a:effectLst/>
                        <a:latin typeface="Calibri"/>
                        <a:ea typeface="Calibri"/>
                        <a:cs typeface="Times New Roman"/>
                      </a:endParaRPr>
                    </a:p>
                  </a:txBody>
                  <a:tcPr marL="44304" marR="44304" marT="0" marB="0" anchor="ctr"/>
                </a:tc>
              </a:tr>
              <a:tr h="420606">
                <a:tc>
                  <a:txBody>
                    <a:bodyPr/>
                    <a:lstStyle/>
                    <a:p>
                      <a:pPr>
                        <a:lnSpc>
                          <a:spcPct val="115000"/>
                        </a:lnSpc>
                        <a:spcAft>
                          <a:spcPts val="0"/>
                        </a:spcAft>
                      </a:pPr>
                      <a:r>
                        <a:rPr lang="it-IT" sz="1200">
                          <a:effectLst/>
                        </a:rPr>
                        <a:t>Unioni dei comuni e servizi associati rapporto con i PdZ</a:t>
                      </a:r>
                      <a:endParaRPr lang="it-IT" sz="1200">
                        <a:effectLst/>
                        <a:latin typeface="Calibri"/>
                        <a:ea typeface="Calibri"/>
                        <a:cs typeface="Times New Roman"/>
                      </a:endParaRPr>
                    </a:p>
                  </a:txBody>
                  <a:tcPr marL="44304" marR="44304" marT="0" marB="0" anchor="ctr"/>
                </a:tc>
                <a:tc>
                  <a:txBody>
                    <a:bodyPr/>
                    <a:lstStyle/>
                    <a:p>
                      <a:pPr algn="ctr">
                        <a:lnSpc>
                          <a:spcPct val="115000"/>
                        </a:lnSpc>
                        <a:spcAft>
                          <a:spcPts val="0"/>
                        </a:spcAft>
                      </a:pPr>
                      <a:r>
                        <a:rPr lang="it-IT" sz="1200">
                          <a:effectLst/>
                        </a:rPr>
                        <a:t>0,0</a:t>
                      </a:r>
                      <a:endParaRPr lang="it-IT" sz="1200">
                        <a:effectLst/>
                        <a:latin typeface="Calibri"/>
                        <a:ea typeface="Calibri"/>
                        <a:cs typeface="Times New Roman"/>
                      </a:endParaRPr>
                    </a:p>
                  </a:txBody>
                  <a:tcPr marL="44304" marR="44304" marT="0" marB="0" anchor="ctr"/>
                </a:tc>
                <a:tc>
                  <a:txBody>
                    <a:bodyPr/>
                    <a:lstStyle/>
                    <a:p>
                      <a:pPr algn="ctr">
                        <a:lnSpc>
                          <a:spcPct val="115000"/>
                        </a:lnSpc>
                        <a:spcAft>
                          <a:spcPts val="0"/>
                        </a:spcAft>
                      </a:pPr>
                      <a:r>
                        <a:rPr lang="it-IT" sz="1200">
                          <a:effectLst/>
                        </a:rPr>
                        <a:t>0,0</a:t>
                      </a:r>
                      <a:endParaRPr lang="it-IT" sz="1200">
                        <a:effectLst/>
                        <a:latin typeface="Calibri"/>
                        <a:ea typeface="Calibri"/>
                        <a:cs typeface="Times New Roman"/>
                      </a:endParaRPr>
                    </a:p>
                  </a:txBody>
                  <a:tcPr marL="44304" marR="44304" marT="0" marB="0" anchor="ctr"/>
                </a:tc>
                <a:tc>
                  <a:txBody>
                    <a:bodyPr/>
                    <a:lstStyle/>
                    <a:p>
                      <a:pPr algn="ctr">
                        <a:lnSpc>
                          <a:spcPct val="115000"/>
                        </a:lnSpc>
                        <a:spcAft>
                          <a:spcPts val="0"/>
                        </a:spcAft>
                      </a:pPr>
                      <a:r>
                        <a:rPr lang="it-IT" sz="1200" dirty="0">
                          <a:effectLst/>
                        </a:rPr>
                        <a:t>2,6</a:t>
                      </a:r>
                      <a:endParaRPr lang="it-IT" sz="1200" dirty="0">
                        <a:effectLst/>
                        <a:latin typeface="Calibri"/>
                        <a:ea typeface="Calibri"/>
                        <a:cs typeface="Times New Roman"/>
                      </a:endParaRPr>
                    </a:p>
                  </a:txBody>
                  <a:tcPr marL="44304" marR="44304" marT="0" marB="0" anchor="ctr"/>
                </a:tc>
                <a:tc>
                  <a:txBody>
                    <a:bodyPr/>
                    <a:lstStyle/>
                    <a:p>
                      <a:pPr algn="ctr">
                        <a:lnSpc>
                          <a:spcPct val="115000"/>
                        </a:lnSpc>
                        <a:spcAft>
                          <a:spcPts val="0"/>
                        </a:spcAft>
                      </a:pPr>
                      <a:r>
                        <a:rPr lang="it-IT" sz="1200" dirty="0">
                          <a:effectLst/>
                        </a:rPr>
                        <a:t>9,1</a:t>
                      </a:r>
                      <a:endParaRPr lang="it-IT" sz="1200" dirty="0">
                        <a:effectLst/>
                        <a:latin typeface="Calibri"/>
                        <a:ea typeface="Calibri"/>
                        <a:cs typeface="Times New Roman"/>
                      </a:endParaRPr>
                    </a:p>
                  </a:txBody>
                  <a:tcPr marL="44304" marR="44304" marT="0" marB="0" anchor="ctr"/>
                </a:tc>
                <a:tc>
                  <a:txBody>
                    <a:bodyPr/>
                    <a:lstStyle/>
                    <a:p>
                      <a:pPr algn="ctr">
                        <a:lnSpc>
                          <a:spcPct val="115000"/>
                        </a:lnSpc>
                        <a:spcAft>
                          <a:spcPts val="0"/>
                        </a:spcAft>
                      </a:pPr>
                      <a:r>
                        <a:rPr lang="it-IT" sz="1200">
                          <a:effectLst/>
                        </a:rPr>
                        <a:t>4,4</a:t>
                      </a:r>
                      <a:endParaRPr lang="it-IT" sz="1200">
                        <a:effectLst/>
                        <a:latin typeface="Calibri"/>
                        <a:ea typeface="Calibri"/>
                        <a:cs typeface="Times New Roman"/>
                      </a:endParaRPr>
                    </a:p>
                  </a:txBody>
                  <a:tcPr marL="44304" marR="44304" marT="0" marB="0" anchor="ctr"/>
                </a:tc>
              </a:tr>
              <a:tr h="210303">
                <a:tc>
                  <a:txBody>
                    <a:bodyPr/>
                    <a:lstStyle/>
                    <a:p>
                      <a:pPr>
                        <a:lnSpc>
                          <a:spcPct val="115000"/>
                        </a:lnSpc>
                        <a:spcAft>
                          <a:spcPts val="0"/>
                        </a:spcAft>
                      </a:pPr>
                      <a:r>
                        <a:rPr lang="it-IT" sz="1200">
                          <a:effectLst/>
                        </a:rPr>
                        <a:t>Altro</a:t>
                      </a:r>
                      <a:endParaRPr lang="it-IT" sz="1200">
                        <a:effectLst/>
                        <a:latin typeface="Calibri"/>
                        <a:ea typeface="Calibri"/>
                        <a:cs typeface="Times New Roman"/>
                      </a:endParaRPr>
                    </a:p>
                  </a:txBody>
                  <a:tcPr marL="44304" marR="44304" marT="0" marB="0" anchor="ctr"/>
                </a:tc>
                <a:tc>
                  <a:txBody>
                    <a:bodyPr/>
                    <a:lstStyle/>
                    <a:p>
                      <a:pPr algn="ctr">
                        <a:lnSpc>
                          <a:spcPct val="115000"/>
                        </a:lnSpc>
                        <a:spcAft>
                          <a:spcPts val="0"/>
                        </a:spcAft>
                      </a:pPr>
                      <a:r>
                        <a:rPr lang="it-IT" sz="1200">
                          <a:effectLst/>
                        </a:rPr>
                        <a:t>100,0</a:t>
                      </a:r>
                      <a:endParaRPr lang="it-IT" sz="1200">
                        <a:effectLst/>
                        <a:latin typeface="Calibri"/>
                        <a:ea typeface="Calibri"/>
                        <a:cs typeface="Times New Roman"/>
                      </a:endParaRPr>
                    </a:p>
                  </a:txBody>
                  <a:tcPr marL="44304" marR="44304" marT="0" marB="0" anchor="ctr"/>
                </a:tc>
                <a:tc>
                  <a:txBody>
                    <a:bodyPr/>
                    <a:lstStyle/>
                    <a:p>
                      <a:pPr algn="ctr">
                        <a:lnSpc>
                          <a:spcPct val="115000"/>
                        </a:lnSpc>
                        <a:spcAft>
                          <a:spcPts val="0"/>
                        </a:spcAft>
                      </a:pPr>
                      <a:r>
                        <a:rPr lang="it-IT" sz="1200">
                          <a:effectLst/>
                        </a:rPr>
                        <a:t>0,0</a:t>
                      </a:r>
                      <a:endParaRPr lang="it-IT" sz="1200">
                        <a:effectLst/>
                        <a:latin typeface="Calibri"/>
                        <a:ea typeface="Calibri"/>
                        <a:cs typeface="Times New Roman"/>
                      </a:endParaRPr>
                    </a:p>
                  </a:txBody>
                  <a:tcPr marL="44304" marR="44304" marT="0" marB="0" anchor="ctr"/>
                </a:tc>
                <a:tc>
                  <a:txBody>
                    <a:bodyPr/>
                    <a:lstStyle/>
                    <a:p>
                      <a:pPr algn="ctr">
                        <a:lnSpc>
                          <a:spcPct val="115000"/>
                        </a:lnSpc>
                        <a:spcAft>
                          <a:spcPts val="0"/>
                        </a:spcAft>
                      </a:pPr>
                      <a:r>
                        <a:rPr lang="it-IT" sz="1200" dirty="0">
                          <a:effectLst/>
                        </a:rPr>
                        <a:t>7,9</a:t>
                      </a:r>
                      <a:endParaRPr lang="it-IT" sz="1200" dirty="0">
                        <a:effectLst/>
                        <a:latin typeface="Calibri"/>
                        <a:ea typeface="Calibri"/>
                        <a:cs typeface="Times New Roman"/>
                      </a:endParaRPr>
                    </a:p>
                  </a:txBody>
                  <a:tcPr marL="44304" marR="44304" marT="0" marB="0" anchor="ctr"/>
                </a:tc>
                <a:tc>
                  <a:txBody>
                    <a:bodyPr/>
                    <a:lstStyle/>
                    <a:p>
                      <a:pPr algn="ctr">
                        <a:lnSpc>
                          <a:spcPct val="115000"/>
                        </a:lnSpc>
                        <a:spcAft>
                          <a:spcPts val="0"/>
                        </a:spcAft>
                      </a:pPr>
                      <a:r>
                        <a:rPr lang="it-IT" sz="1200" dirty="0">
                          <a:effectLst/>
                        </a:rPr>
                        <a:t>27,3</a:t>
                      </a:r>
                      <a:endParaRPr lang="it-IT" sz="1200" dirty="0">
                        <a:effectLst/>
                        <a:latin typeface="Calibri"/>
                        <a:ea typeface="Calibri"/>
                        <a:cs typeface="Times New Roman"/>
                      </a:endParaRPr>
                    </a:p>
                  </a:txBody>
                  <a:tcPr marL="44304" marR="44304" marT="0" marB="0" anchor="ctr"/>
                </a:tc>
                <a:tc>
                  <a:txBody>
                    <a:bodyPr/>
                    <a:lstStyle/>
                    <a:p>
                      <a:pPr algn="ctr">
                        <a:lnSpc>
                          <a:spcPct val="115000"/>
                        </a:lnSpc>
                        <a:spcAft>
                          <a:spcPts val="0"/>
                        </a:spcAft>
                      </a:pPr>
                      <a:r>
                        <a:rPr lang="it-IT" sz="1200" dirty="0">
                          <a:effectLst/>
                        </a:rPr>
                        <a:t>15,6</a:t>
                      </a:r>
                      <a:endParaRPr lang="it-IT" sz="1200" dirty="0">
                        <a:effectLst/>
                        <a:latin typeface="Calibri"/>
                        <a:ea typeface="Calibri"/>
                        <a:cs typeface="Times New Roman"/>
                      </a:endParaRPr>
                    </a:p>
                  </a:txBody>
                  <a:tcPr marL="44304" marR="44304" marT="0" marB="0" anchor="ctr"/>
                </a:tc>
              </a:tr>
              <a:tr h="210303">
                <a:tc>
                  <a:txBody>
                    <a:bodyPr/>
                    <a:lstStyle/>
                    <a:p>
                      <a:pPr>
                        <a:lnSpc>
                          <a:spcPct val="115000"/>
                        </a:lnSpc>
                      </a:pPr>
                      <a:endParaRPr lang="it-IT" sz="1200" dirty="0">
                        <a:effectLst/>
                        <a:latin typeface="Calibri"/>
                        <a:cs typeface="Times New Roman"/>
                      </a:endParaRPr>
                    </a:p>
                  </a:txBody>
                  <a:tcPr marL="44304" marR="44304" marT="0" marB="0" anchor="ctr"/>
                </a:tc>
                <a:tc>
                  <a:txBody>
                    <a:bodyPr/>
                    <a:lstStyle/>
                    <a:p>
                      <a:pPr>
                        <a:lnSpc>
                          <a:spcPct val="115000"/>
                        </a:lnSpc>
                      </a:pPr>
                      <a:endParaRPr lang="it-IT" sz="1200" dirty="0">
                        <a:effectLst/>
                        <a:latin typeface="Calibri"/>
                        <a:cs typeface="Times New Roman"/>
                      </a:endParaRPr>
                    </a:p>
                  </a:txBody>
                  <a:tcPr marL="44304" marR="44304" marT="0" marB="0" anchor="ctr"/>
                </a:tc>
                <a:tc>
                  <a:txBody>
                    <a:bodyPr/>
                    <a:lstStyle/>
                    <a:p>
                      <a:pPr>
                        <a:lnSpc>
                          <a:spcPct val="115000"/>
                        </a:lnSpc>
                      </a:pPr>
                      <a:endParaRPr lang="it-IT" sz="1200" dirty="0">
                        <a:effectLst/>
                        <a:latin typeface="Calibri"/>
                        <a:cs typeface="Times New Roman"/>
                      </a:endParaRPr>
                    </a:p>
                  </a:txBody>
                  <a:tcPr marL="44304" marR="44304" marT="0" marB="0" anchor="ctr"/>
                </a:tc>
                <a:tc>
                  <a:txBody>
                    <a:bodyPr/>
                    <a:lstStyle/>
                    <a:p>
                      <a:pPr>
                        <a:lnSpc>
                          <a:spcPct val="115000"/>
                        </a:lnSpc>
                      </a:pPr>
                      <a:endParaRPr lang="it-IT" sz="1200" dirty="0">
                        <a:effectLst/>
                        <a:latin typeface="Calibri"/>
                        <a:cs typeface="Times New Roman"/>
                      </a:endParaRPr>
                    </a:p>
                  </a:txBody>
                  <a:tcPr marL="44304" marR="44304" marT="0" marB="0" anchor="ctr"/>
                </a:tc>
                <a:tc>
                  <a:txBody>
                    <a:bodyPr/>
                    <a:lstStyle/>
                    <a:p>
                      <a:pPr>
                        <a:lnSpc>
                          <a:spcPct val="115000"/>
                        </a:lnSpc>
                      </a:pPr>
                      <a:endParaRPr lang="it-IT" sz="1200" dirty="0">
                        <a:effectLst/>
                        <a:latin typeface="Calibri"/>
                        <a:cs typeface="Times New Roman"/>
                      </a:endParaRPr>
                    </a:p>
                  </a:txBody>
                  <a:tcPr marL="44304" marR="44304" marT="0" marB="0" anchor="ctr"/>
                </a:tc>
                <a:tc>
                  <a:txBody>
                    <a:bodyPr/>
                    <a:lstStyle/>
                    <a:p>
                      <a:pPr>
                        <a:lnSpc>
                          <a:spcPct val="115000"/>
                        </a:lnSpc>
                      </a:pPr>
                      <a:endParaRPr lang="it-IT" sz="1200" dirty="0">
                        <a:effectLst/>
                        <a:latin typeface="Calibri"/>
                        <a:cs typeface="Times New Roman"/>
                      </a:endParaRPr>
                    </a:p>
                  </a:txBody>
                  <a:tcPr marL="44304" marR="44304" marT="0" marB="0" anchor="ctr"/>
                </a:tc>
              </a:tr>
              <a:tr h="210303">
                <a:tc>
                  <a:txBody>
                    <a:bodyPr/>
                    <a:lstStyle/>
                    <a:p>
                      <a:pPr>
                        <a:lnSpc>
                          <a:spcPct val="115000"/>
                        </a:lnSpc>
                        <a:spcAft>
                          <a:spcPts val="0"/>
                        </a:spcAft>
                      </a:pPr>
                      <a:r>
                        <a:rPr lang="it-IT" sz="1200" dirty="0">
                          <a:effectLst/>
                        </a:rPr>
                        <a:t>Totale</a:t>
                      </a:r>
                      <a:endParaRPr lang="it-IT" sz="1200" dirty="0">
                        <a:effectLst/>
                        <a:latin typeface="Calibri"/>
                        <a:ea typeface="Calibri"/>
                        <a:cs typeface="Times New Roman"/>
                      </a:endParaRPr>
                    </a:p>
                  </a:txBody>
                  <a:tcPr marL="44304" marR="44304" marT="0" marB="0" anchor="ctr"/>
                </a:tc>
                <a:tc>
                  <a:txBody>
                    <a:bodyPr/>
                    <a:lstStyle/>
                    <a:p>
                      <a:pPr algn="ctr">
                        <a:lnSpc>
                          <a:spcPct val="115000"/>
                        </a:lnSpc>
                        <a:spcAft>
                          <a:spcPts val="0"/>
                        </a:spcAft>
                      </a:pPr>
                      <a:r>
                        <a:rPr lang="it-IT" sz="1200">
                          <a:effectLst/>
                        </a:rPr>
                        <a:t>100 (1)</a:t>
                      </a:r>
                      <a:endParaRPr lang="it-IT" sz="1200">
                        <a:effectLst/>
                        <a:latin typeface="Calibri"/>
                        <a:ea typeface="Calibri"/>
                        <a:cs typeface="Times New Roman"/>
                      </a:endParaRPr>
                    </a:p>
                  </a:txBody>
                  <a:tcPr marL="44304" marR="44304" marT="0" marB="0" anchor="ctr"/>
                </a:tc>
                <a:tc>
                  <a:txBody>
                    <a:bodyPr/>
                    <a:lstStyle/>
                    <a:p>
                      <a:pPr algn="ctr">
                        <a:lnSpc>
                          <a:spcPct val="115000"/>
                        </a:lnSpc>
                        <a:spcAft>
                          <a:spcPts val="0"/>
                        </a:spcAft>
                      </a:pPr>
                      <a:r>
                        <a:rPr lang="it-IT" sz="1200">
                          <a:effectLst/>
                        </a:rPr>
                        <a:t>100 (6)</a:t>
                      </a:r>
                      <a:endParaRPr lang="it-IT" sz="1200">
                        <a:effectLst/>
                        <a:latin typeface="Calibri"/>
                        <a:ea typeface="Calibri"/>
                        <a:cs typeface="Times New Roman"/>
                      </a:endParaRPr>
                    </a:p>
                  </a:txBody>
                  <a:tcPr marL="44304" marR="44304" marT="0" marB="0" anchor="ctr"/>
                </a:tc>
                <a:tc>
                  <a:txBody>
                    <a:bodyPr/>
                    <a:lstStyle/>
                    <a:p>
                      <a:pPr algn="ctr">
                        <a:lnSpc>
                          <a:spcPct val="115000"/>
                        </a:lnSpc>
                        <a:spcAft>
                          <a:spcPts val="0"/>
                        </a:spcAft>
                      </a:pPr>
                      <a:r>
                        <a:rPr lang="it-IT" sz="1200">
                          <a:effectLst/>
                        </a:rPr>
                        <a:t>100 (38)</a:t>
                      </a:r>
                      <a:endParaRPr lang="it-IT" sz="1200">
                        <a:effectLst/>
                        <a:latin typeface="Calibri"/>
                        <a:ea typeface="Calibri"/>
                        <a:cs typeface="Times New Roman"/>
                      </a:endParaRPr>
                    </a:p>
                  </a:txBody>
                  <a:tcPr marL="44304" marR="44304" marT="0" marB="0" anchor="ctr"/>
                </a:tc>
                <a:tc>
                  <a:txBody>
                    <a:bodyPr/>
                    <a:lstStyle/>
                    <a:p>
                      <a:pPr algn="ctr">
                        <a:lnSpc>
                          <a:spcPct val="115000"/>
                        </a:lnSpc>
                        <a:spcAft>
                          <a:spcPts val="0"/>
                        </a:spcAft>
                      </a:pPr>
                      <a:r>
                        <a:rPr lang="it-IT" sz="1200">
                          <a:effectLst/>
                        </a:rPr>
                        <a:t>100 (11)</a:t>
                      </a:r>
                      <a:endParaRPr lang="it-IT" sz="1200">
                        <a:effectLst/>
                        <a:latin typeface="Calibri"/>
                        <a:ea typeface="Calibri"/>
                        <a:cs typeface="Times New Roman"/>
                      </a:endParaRPr>
                    </a:p>
                  </a:txBody>
                  <a:tcPr marL="44304" marR="44304" marT="0" marB="0" anchor="ctr"/>
                </a:tc>
                <a:tc>
                  <a:txBody>
                    <a:bodyPr/>
                    <a:lstStyle/>
                    <a:p>
                      <a:pPr algn="ctr">
                        <a:lnSpc>
                          <a:spcPct val="115000"/>
                        </a:lnSpc>
                        <a:spcAft>
                          <a:spcPts val="0"/>
                        </a:spcAft>
                      </a:pPr>
                      <a:r>
                        <a:rPr lang="it-IT" sz="1200" dirty="0">
                          <a:effectLst/>
                        </a:rPr>
                        <a:t>100 (45)</a:t>
                      </a:r>
                      <a:endParaRPr lang="it-IT" sz="1200" dirty="0">
                        <a:effectLst/>
                        <a:latin typeface="Calibri"/>
                        <a:ea typeface="Calibri"/>
                        <a:cs typeface="Times New Roman"/>
                      </a:endParaRPr>
                    </a:p>
                  </a:txBody>
                  <a:tcPr marL="44304" marR="44304" marT="0" marB="0" anchor="ctr"/>
                </a:tc>
              </a:tr>
            </a:tbl>
          </a:graphicData>
        </a:graphic>
      </p:graphicFrame>
      <p:sp>
        <p:nvSpPr>
          <p:cNvPr id="14433" name="CasellaDiTesto 1"/>
          <p:cNvSpPr txBox="1">
            <a:spLocks noChangeArrowheads="1"/>
          </p:cNvSpPr>
          <p:nvPr/>
        </p:nvSpPr>
        <p:spPr bwMode="auto">
          <a:xfrm>
            <a:off x="9168277" y="1861067"/>
            <a:ext cx="2686050" cy="25860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800">
                <a:solidFill>
                  <a:schemeClr val="tx1"/>
                </a:solidFill>
                <a:latin typeface="Calibri" pitchFamily="34" charset="0"/>
              </a:defRPr>
            </a:lvl1pPr>
            <a:lvl2pPr marL="742950" indent="-285750">
              <a:defRPr sz="2400">
                <a:solidFill>
                  <a:schemeClr val="tx1"/>
                </a:solidFill>
                <a:latin typeface="Calibri" pitchFamily="34" charset="0"/>
              </a:defRPr>
            </a:lvl2pPr>
            <a:lvl3pPr>
              <a:defRPr sz="2000">
                <a:solidFill>
                  <a:schemeClr val="tx1"/>
                </a:solidFill>
                <a:latin typeface="Calibri" pitchFamily="34" charset="0"/>
              </a:defRPr>
            </a:lvl3pPr>
            <a:lvl4pPr>
              <a:defRPr>
                <a:solidFill>
                  <a:schemeClr val="tx1"/>
                </a:solidFill>
                <a:latin typeface="Calibri" pitchFamily="34" charset="0"/>
              </a:defRPr>
            </a:lvl4pPr>
            <a:lvl5pPr>
              <a:defRPr>
                <a:solidFill>
                  <a:schemeClr val="tx1"/>
                </a:solidFill>
                <a:latin typeface="Calibri" pitchFamily="34" charset="0"/>
              </a:defRPr>
            </a:lvl5pPr>
            <a:lvl6pPr eaLnBrk="0" fontAlgn="base" hangingPunct="0">
              <a:spcAft>
                <a:spcPct val="0"/>
              </a:spcAft>
              <a:buFont typeface="Arial" charset="0"/>
              <a:defRPr>
                <a:solidFill>
                  <a:schemeClr val="tx1"/>
                </a:solidFill>
                <a:latin typeface="Calibri" pitchFamily="34" charset="0"/>
              </a:defRPr>
            </a:lvl6pPr>
            <a:lvl7pPr eaLnBrk="0" fontAlgn="base" hangingPunct="0">
              <a:spcAft>
                <a:spcPct val="0"/>
              </a:spcAft>
              <a:buFont typeface="Arial" charset="0"/>
              <a:defRPr>
                <a:solidFill>
                  <a:schemeClr val="tx1"/>
                </a:solidFill>
                <a:latin typeface="Calibri" pitchFamily="34" charset="0"/>
              </a:defRPr>
            </a:lvl7pPr>
            <a:lvl8pPr eaLnBrk="0" fontAlgn="base" hangingPunct="0">
              <a:spcAft>
                <a:spcPct val="0"/>
              </a:spcAft>
              <a:buFont typeface="Arial" charset="0"/>
              <a:defRPr>
                <a:solidFill>
                  <a:schemeClr val="tx1"/>
                </a:solidFill>
                <a:latin typeface="Calibri" pitchFamily="34" charset="0"/>
              </a:defRPr>
            </a:lvl8pPr>
            <a:lvl9pPr eaLnBrk="0" fontAlgn="base" hangingPunct="0">
              <a:spcAft>
                <a:spcPct val="0"/>
              </a:spcAft>
              <a:buFont typeface="Arial" charset="0"/>
              <a:defRPr>
                <a:solidFill>
                  <a:schemeClr val="tx1"/>
                </a:solidFill>
                <a:latin typeface="Calibri" pitchFamily="34" charset="0"/>
              </a:defRPr>
            </a:lvl9pPr>
          </a:lstStyle>
          <a:p>
            <a:pPr eaLnBrk="1" hangingPunct="1"/>
            <a:r>
              <a:rPr lang="it-IT" altLang="it-IT" sz="1800" dirty="0">
                <a:solidFill>
                  <a:schemeClr val="accent5">
                    <a:lumMod val="75000"/>
                  </a:schemeClr>
                </a:solidFill>
              </a:rPr>
              <a:t>Nonostante le carenze finanziarie del Comune, secondo la maggioranza relativa degli amministratori i contenuti da rinforzare sono  soprattutto gli interventi di welfare e le misure anti-crisi. </a:t>
            </a:r>
          </a:p>
        </p:txBody>
      </p:sp>
      <p:sp>
        <p:nvSpPr>
          <p:cNvPr id="4" name="Segnaposto numero diapositiva 3"/>
          <p:cNvSpPr>
            <a:spLocks noGrp="1"/>
          </p:cNvSpPr>
          <p:nvPr>
            <p:ph type="sldNum" sz="quarter" idx="12"/>
          </p:nvPr>
        </p:nvSpPr>
        <p:spPr/>
        <p:txBody>
          <a:bodyPr/>
          <a:lstStyle/>
          <a:p>
            <a:fld id="{F2BABE1D-0DF0-446D-A096-D19DDE6F7072}" type="slidenum">
              <a:rPr lang="it-IT" altLang="it-IT" smtClean="0"/>
              <a:pPr/>
              <a:t>13</a:t>
            </a:fld>
            <a:endParaRPr lang="it-IT" altLang="it-IT"/>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0-#ppt_w/2"/>
                                          </p:val>
                                        </p:tav>
                                        <p:tav tm="100000">
                                          <p:val>
                                            <p:strVal val="#ppt_x"/>
                                          </p:val>
                                        </p:tav>
                                      </p:tavLst>
                                    </p:anim>
                                    <p:anim calcmode="lin" valueType="num">
                                      <p:cBhvr additive="base">
                                        <p:cTn id="8" dur="10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1295237" y="154863"/>
            <a:ext cx="9582150" cy="990600"/>
          </a:xfrm>
        </p:spPr>
        <p:txBody>
          <a:bodyPr rtlCol="0">
            <a:noAutofit/>
          </a:bodyPr>
          <a:lstStyle/>
          <a:p>
            <a:pPr algn="ctr" eaLnBrk="1" fontAlgn="auto" hangingPunct="1">
              <a:spcAft>
                <a:spcPts val="0"/>
              </a:spcAft>
              <a:defRPr/>
            </a:pPr>
            <a:r>
              <a:rPr lang="it-IT" sz="2800" b="1" dirty="0" smtClean="0">
                <a:solidFill>
                  <a:srgbClr val="C00000"/>
                </a:solidFill>
                <a:latin typeface="Calibri" pitchFamily="34" charset="0"/>
                <a:cs typeface="Calibri" pitchFamily="34" charset="0"/>
              </a:rPr>
              <a:t>Per il 2014 e il prossimo futuro su </a:t>
            </a:r>
            <a:r>
              <a:rPr lang="it-IT" sz="2800" b="1" dirty="0">
                <a:solidFill>
                  <a:srgbClr val="C00000"/>
                </a:solidFill>
                <a:latin typeface="Calibri" pitchFamily="34" charset="0"/>
                <a:cs typeface="Calibri" pitchFamily="34" charset="0"/>
              </a:rPr>
              <a:t>quali punti ritiene si debba sviluppare il rapporto tra Amministrazione e Parti Sociali?</a:t>
            </a:r>
            <a:endParaRPr lang="it-IT" sz="2800" i="1" dirty="0">
              <a:solidFill>
                <a:srgbClr val="C00000"/>
              </a:solidFill>
              <a:latin typeface="Calibri" pitchFamily="34" charset="0"/>
              <a:cs typeface="Calibri"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xmlns="" val="3678761644"/>
              </p:ext>
            </p:extLst>
          </p:nvPr>
        </p:nvGraphicFramePr>
        <p:xfrm>
          <a:off x="188260" y="1199179"/>
          <a:ext cx="11819964" cy="5618480"/>
        </p:xfrm>
        <a:graphic>
          <a:graphicData uri="http://schemas.openxmlformats.org/drawingml/2006/table">
            <a:tbl>
              <a:tblPr>
                <a:tableStyleId>{2D5ABB26-0587-4C30-8999-92F81FD0307C}</a:tableStyleId>
              </a:tblPr>
              <a:tblGrid>
                <a:gridCol w="1922928"/>
                <a:gridCol w="9897036"/>
              </a:tblGrid>
              <a:tr h="370840">
                <a:tc>
                  <a:txBody>
                    <a:bodyPr/>
                    <a:lstStyle/>
                    <a:p>
                      <a:r>
                        <a:rPr lang="it-IT" sz="1600" dirty="0" smtClean="0"/>
                        <a:t>LECCO: </a:t>
                      </a:r>
                      <a:endParaRPr lang="it-IT" sz="1600" dirty="0"/>
                    </a:p>
                  </a:txBody>
                  <a:tcPr/>
                </a:tc>
                <a:tc>
                  <a:txBody>
                    <a:bodyPr/>
                    <a:lstStyle/>
                    <a:p>
                      <a:r>
                        <a:rPr lang="it-IT" sz="1600" dirty="0" smtClean="0"/>
                        <a:t>molto importanti sono il  protocollo di riconoscimento dell’azione sindacale ed anche la procedura di consultazione (consultazione periodica, individuazione</a:t>
                      </a:r>
                      <a:r>
                        <a:rPr lang="it-IT" sz="1600" baseline="0" dirty="0" smtClean="0"/>
                        <a:t> </a:t>
                      </a:r>
                      <a:r>
                        <a:rPr lang="it-IT" sz="1600" dirty="0" smtClean="0"/>
                        <a:t>dei tempi in prossimità delle scadenze di bilancio, ecc.). </a:t>
                      </a:r>
                    </a:p>
                  </a:txBody>
                  <a:tcPr/>
                </a:tc>
              </a:tr>
              <a:tr h="370840">
                <a:tc>
                  <a:txBody>
                    <a:bodyPr/>
                    <a:lstStyle/>
                    <a:p>
                      <a:r>
                        <a:rPr lang="it-IT" sz="1600" dirty="0" smtClean="0"/>
                        <a:t>GUSSAGO (BS):</a:t>
                      </a:r>
                      <a:endParaRPr lang="it-IT" sz="1600" dirty="0"/>
                    </a:p>
                  </a:txBody>
                  <a:tcPr/>
                </a:tc>
                <a:tc>
                  <a:txBody>
                    <a:bodyPr/>
                    <a:lstStyle/>
                    <a:p>
                      <a:pPr eaLnBrk="1" hangingPunct="1"/>
                      <a:r>
                        <a:rPr lang="it-IT" altLang="it-IT" sz="1600" dirty="0" smtClean="0"/>
                        <a:t>esiste già una «rete» con il Sindacato, ma occorre allargare l’interlocuzione alle ASL. Occorre inoltre insistere di più sui temi delle abitazioni. </a:t>
                      </a:r>
                    </a:p>
                  </a:txBody>
                  <a:tcPr/>
                </a:tc>
              </a:tr>
              <a:tr h="370840">
                <a:tc>
                  <a:txBody>
                    <a:bodyPr/>
                    <a:lstStyle/>
                    <a:p>
                      <a:r>
                        <a:rPr lang="it-IT" sz="1600" dirty="0" smtClean="0"/>
                        <a:t>SARONNO (VA):</a:t>
                      </a:r>
                      <a:endParaRPr lang="it-IT"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altLang="it-IT" sz="1600" dirty="0" smtClean="0"/>
                        <a:t>il ridimensionamento delle politiche sociali dipende dalle direttive governative</a:t>
                      </a:r>
                    </a:p>
                  </a:txBody>
                  <a:tcPr/>
                </a:tc>
              </a:tr>
              <a:tr h="370840">
                <a:tc>
                  <a:txBody>
                    <a:bodyPr/>
                    <a:lstStyle/>
                    <a:p>
                      <a:r>
                        <a:rPr lang="it-IT" sz="1600" dirty="0" smtClean="0"/>
                        <a:t>ALBINO (BG), GAVARDO (BS):</a:t>
                      </a:r>
                      <a:endParaRPr lang="it-IT"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altLang="it-IT" sz="1600" dirty="0" smtClean="0"/>
                        <a:t>la questione legata alla popolazione anziana è prioritaria per l'amministrazione</a:t>
                      </a:r>
                    </a:p>
                  </a:txBody>
                  <a:tcPr/>
                </a:tc>
              </a:tr>
              <a:tr h="370840">
                <a:tc>
                  <a:txBody>
                    <a:bodyPr/>
                    <a:lstStyle/>
                    <a:p>
                      <a:r>
                        <a:rPr lang="it-IT" sz="1600" dirty="0" smtClean="0"/>
                        <a:t>CALCINATO (BS):</a:t>
                      </a:r>
                      <a:endParaRPr lang="it-IT" sz="1600" dirty="0"/>
                    </a:p>
                  </a:txBody>
                  <a:tcPr/>
                </a:tc>
                <a:tc>
                  <a:txBody>
                    <a:bodyPr/>
                    <a:lstStyle/>
                    <a:p>
                      <a:pPr eaLnBrk="1" hangingPunct="1"/>
                      <a:r>
                        <a:rPr lang="it-IT" altLang="it-IT" sz="1600" dirty="0" smtClean="0"/>
                        <a:t>l'amministrazione persegue l'obiettivo di garantire agli anziani la possibilità di vivere a</a:t>
                      </a:r>
                      <a:r>
                        <a:rPr lang="it-IT" altLang="it-IT" sz="1600" baseline="0" dirty="0" smtClean="0"/>
                        <a:t> </a:t>
                      </a:r>
                      <a:r>
                        <a:rPr lang="it-IT" altLang="it-IT" sz="1600" dirty="0" smtClean="0"/>
                        <a:t>lungo nel proprio contesto familiare e sociale</a:t>
                      </a:r>
                      <a:endParaRPr lang="it-IT" sz="1600" dirty="0"/>
                    </a:p>
                  </a:txBody>
                  <a:tcPr/>
                </a:tc>
              </a:tr>
              <a:tr h="370840">
                <a:tc>
                  <a:txBody>
                    <a:bodyPr/>
                    <a:lstStyle/>
                    <a:p>
                      <a:r>
                        <a:rPr lang="it-IT" sz="1600" dirty="0" smtClean="0"/>
                        <a:t>ISEO (BS):	 </a:t>
                      </a:r>
                      <a:endParaRPr lang="it-IT" sz="1600" dirty="0"/>
                    </a:p>
                  </a:txBody>
                  <a:tcPr/>
                </a:tc>
                <a:tc>
                  <a:txBody>
                    <a:bodyPr/>
                    <a:lstStyle/>
                    <a:p>
                      <a:pPr eaLnBrk="1" hangingPunct="1"/>
                      <a:r>
                        <a:rPr lang="it-IT" altLang="it-IT" sz="1600" dirty="0" smtClean="0"/>
                        <a:t>l'amministrazione ritiene prioritaria l'attività a favore del sociale, in particolare rivolta ai</a:t>
                      </a:r>
                      <a:r>
                        <a:rPr lang="it-IT" altLang="it-IT" sz="1600" baseline="0" dirty="0" smtClean="0"/>
                        <a:t> </a:t>
                      </a:r>
                      <a:r>
                        <a:rPr lang="it-IT" altLang="it-IT" sz="1600" dirty="0" smtClean="0"/>
                        <a:t>cittadini anziani.</a:t>
                      </a:r>
                    </a:p>
                  </a:txBody>
                  <a:tcPr/>
                </a:tc>
              </a:tr>
              <a:tr h="370840">
                <a:tc>
                  <a:txBody>
                    <a:bodyPr/>
                    <a:lstStyle/>
                    <a:p>
                      <a:r>
                        <a:rPr lang="it-IT" sz="1600" dirty="0" smtClean="0"/>
                        <a:t>BRUGHERIO (MB), ISPRA (VA): </a:t>
                      </a:r>
                      <a:endParaRPr lang="it-IT" sz="1600" dirty="0"/>
                    </a:p>
                  </a:txBody>
                  <a:tcPr/>
                </a:tc>
                <a:tc>
                  <a:txBody>
                    <a:bodyPr/>
                    <a:lstStyle/>
                    <a:p>
                      <a:pPr eaLnBrk="1" hangingPunct="1"/>
                      <a:r>
                        <a:rPr lang="it-IT" altLang="it-IT" sz="1600" dirty="0" smtClean="0"/>
                        <a:t>insieme con il Sindacato occorre partire dai temi sociali per arrivare a costruire</a:t>
                      </a:r>
                      <a:r>
                        <a:rPr lang="it-IT" altLang="it-IT" sz="1600" baseline="0" dirty="0" smtClean="0"/>
                        <a:t> </a:t>
                      </a:r>
                      <a:r>
                        <a:rPr lang="it-IT" altLang="it-IT" sz="1600" dirty="0" smtClean="0"/>
                        <a:t>soluzioni adeguate per i bilanci futuri.</a:t>
                      </a:r>
                    </a:p>
                  </a:txBody>
                  <a:tcPr/>
                </a:tc>
              </a:tr>
              <a:tr h="370840">
                <a:tc>
                  <a:txBody>
                    <a:bodyPr/>
                    <a:lstStyle/>
                    <a:p>
                      <a:r>
                        <a:rPr lang="it-IT" sz="1600" dirty="0" smtClean="0"/>
                        <a:t>CORBETTA (MI):</a:t>
                      </a:r>
                      <a:endParaRPr lang="it-IT" sz="1600" dirty="0"/>
                    </a:p>
                  </a:txBody>
                  <a:tcPr/>
                </a:tc>
                <a:tc>
                  <a:txBody>
                    <a:bodyPr/>
                    <a:lstStyle/>
                    <a:p>
                      <a:pPr eaLnBrk="1" hangingPunct="1"/>
                      <a:r>
                        <a:rPr lang="it-IT" altLang="it-IT" sz="1600" dirty="0" smtClean="0"/>
                        <a:t>migliorare gli accordi sulla tassazione. L'amministrazione ritiene importante provare a</a:t>
                      </a:r>
                      <a:r>
                        <a:rPr lang="it-IT" altLang="it-IT" sz="1600" baseline="0" dirty="0" smtClean="0"/>
                        <a:t> </a:t>
                      </a:r>
                      <a:r>
                        <a:rPr lang="it-IT" altLang="it-IT" sz="1600" dirty="0" smtClean="0"/>
                        <a:t>riflettere su una rimodulazione delle fasce e, dunque, sulla progressività fiscale.</a:t>
                      </a:r>
                    </a:p>
                  </a:txBody>
                  <a:tcPr/>
                </a:tc>
              </a:tr>
              <a:tr h="370840">
                <a:tc>
                  <a:txBody>
                    <a:bodyPr/>
                    <a:lstStyle/>
                    <a:p>
                      <a:r>
                        <a:rPr lang="it-IT" sz="1600" dirty="0" smtClean="0"/>
                        <a:t>CARONNO PERTUSELLA (VA):</a:t>
                      </a:r>
                      <a:endParaRPr lang="it-IT" sz="1600" dirty="0"/>
                    </a:p>
                  </a:txBody>
                  <a:tcPr/>
                </a:tc>
                <a:tc>
                  <a:txBody>
                    <a:bodyPr/>
                    <a:lstStyle/>
                    <a:p>
                      <a:pPr eaLnBrk="1" hangingPunct="1"/>
                      <a:r>
                        <a:rPr lang="it-IT" altLang="it-IT" sz="1600" dirty="0" smtClean="0"/>
                        <a:t>è aumentato il numero di anziani assistiti a domicilio, tuttavia si è presentato</a:t>
                      </a:r>
                      <a:r>
                        <a:rPr lang="it-IT" altLang="it-IT" sz="1600" baseline="0" dirty="0" smtClean="0"/>
                        <a:t> </a:t>
                      </a:r>
                      <a:r>
                        <a:rPr lang="it-IT" altLang="it-IT" sz="1600" dirty="0" smtClean="0"/>
                        <a:t>un problema di bilancio e occorre parlare di politiche sostenibili. In questa direzione va il</a:t>
                      </a:r>
                      <a:r>
                        <a:rPr lang="it-IT" altLang="it-IT" sz="1600" baseline="0" dirty="0" smtClean="0"/>
                        <a:t> </a:t>
                      </a:r>
                      <a:r>
                        <a:rPr lang="it-IT" altLang="it-IT" sz="1600" dirty="0" smtClean="0"/>
                        <a:t>tentativo di sottoscrivere convenzioni con Associazioni per la gestione degli alloggi.</a:t>
                      </a:r>
                      <a:endParaRPr lang="it-IT" sz="1600" dirty="0"/>
                    </a:p>
                  </a:txBody>
                  <a:tcPr/>
                </a:tc>
              </a:tr>
              <a:tr h="370840">
                <a:tc>
                  <a:txBody>
                    <a:bodyPr/>
                    <a:lstStyle/>
                    <a:p>
                      <a:r>
                        <a:rPr lang="it-IT" sz="1600" dirty="0" smtClean="0"/>
                        <a:t>CASATENOVO (LC):</a:t>
                      </a:r>
                      <a:endParaRPr lang="it-IT" sz="1600" dirty="0"/>
                    </a:p>
                  </a:txBody>
                  <a:tcPr/>
                </a:tc>
                <a:tc>
                  <a:txBody>
                    <a:bodyPr/>
                    <a:lstStyle/>
                    <a:p>
                      <a:pPr eaLnBrk="1" hangingPunct="1"/>
                      <a:r>
                        <a:rPr lang="it-IT" altLang="it-IT" sz="1600" dirty="0" smtClean="0"/>
                        <a:t>Occorre puntare su qualità e sicurezza dell'ambiente, sistema di trasporti, urbanistica e</a:t>
                      </a:r>
                      <a:r>
                        <a:rPr lang="it-IT" altLang="it-IT" sz="1600" baseline="0" dirty="0" smtClean="0"/>
                        <a:t> </a:t>
                      </a:r>
                      <a:r>
                        <a:rPr lang="it-IT" altLang="it-IT" sz="1600" dirty="0" smtClean="0"/>
                        <a:t>riqualificazione delle aree urbane.</a:t>
                      </a:r>
                    </a:p>
                  </a:txBody>
                  <a:tcPr/>
                </a:tc>
              </a:tr>
            </a:tbl>
          </a:graphicData>
        </a:graphic>
      </p:graphicFrame>
      <p:sp>
        <p:nvSpPr>
          <p:cNvPr id="3" name="Segnaposto numero diapositiva 2"/>
          <p:cNvSpPr>
            <a:spLocks noGrp="1"/>
          </p:cNvSpPr>
          <p:nvPr>
            <p:ph type="sldNum" sz="quarter" idx="12"/>
          </p:nvPr>
        </p:nvSpPr>
        <p:spPr/>
        <p:txBody>
          <a:bodyPr/>
          <a:lstStyle/>
          <a:p>
            <a:fld id="{F2BABE1D-0DF0-446D-A096-D19DDE6F7072}" type="slidenum">
              <a:rPr lang="it-IT" altLang="it-IT" smtClean="0"/>
              <a:pPr/>
              <a:t>14</a:t>
            </a:fld>
            <a:endParaRPr lang="it-IT" altLang="it-IT"/>
          </a:p>
        </p:txBody>
      </p:sp>
    </p:spTree>
    <p:extLst>
      <p:ext uri="{BB962C8B-B14F-4D97-AF65-F5344CB8AC3E}">
        <p14:creationId xmlns:p14="http://schemas.microsoft.com/office/powerpoint/2010/main" xmlns="" val="2661354523"/>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1735554" y="133945"/>
            <a:ext cx="8856662" cy="990600"/>
          </a:xfrm>
        </p:spPr>
        <p:txBody>
          <a:bodyPr rtlCol="0">
            <a:normAutofit fontScale="90000"/>
          </a:bodyPr>
          <a:lstStyle/>
          <a:p>
            <a:pPr algn="ctr" eaLnBrk="1" fontAlgn="auto" hangingPunct="1">
              <a:spcAft>
                <a:spcPts val="0"/>
              </a:spcAft>
              <a:defRPr/>
            </a:pPr>
            <a:r>
              <a:rPr lang="it-IT" sz="2800" b="1" dirty="0" smtClean="0">
                <a:solidFill>
                  <a:srgbClr val="C00000"/>
                </a:solidFill>
                <a:latin typeface="Calibri" pitchFamily="34" charset="0"/>
                <a:cs typeface="Calibri" pitchFamily="34" charset="0"/>
              </a:rPr>
              <a:t>Per il 2014 e il prossimo futuro su </a:t>
            </a:r>
            <a:r>
              <a:rPr lang="it-IT" sz="2800" b="1" dirty="0">
                <a:solidFill>
                  <a:srgbClr val="C00000"/>
                </a:solidFill>
                <a:latin typeface="Calibri" pitchFamily="34" charset="0"/>
                <a:cs typeface="Calibri" pitchFamily="34" charset="0"/>
              </a:rPr>
              <a:t>quali punti ritiene si debba sviluppare il rapporto tra Amministrazione e Parti Sociali?</a:t>
            </a:r>
            <a:endParaRPr lang="it-IT" sz="2800" i="1" dirty="0">
              <a:solidFill>
                <a:srgbClr val="C00000"/>
              </a:solidFill>
              <a:latin typeface="Calibri" pitchFamily="34" charset="0"/>
              <a:cs typeface="Calibri" pitchFamily="34" charset="0"/>
            </a:endParaRPr>
          </a:p>
        </p:txBody>
      </p:sp>
      <p:sp>
        <p:nvSpPr>
          <p:cNvPr id="16387" name="Rettangolo 4"/>
          <p:cNvSpPr>
            <a:spLocks noChangeArrowheads="1"/>
          </p:cNvSpPr>
          <p:nvPr/>
        </p:nvSpPr>
        <p:spPr bwMode="auto">
          <a:xfrm>
            <a:off x="1735554" y="1436687"/>
            <a:ext cx="9196904" cy="501675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pPr eaLnBrk="1" hangingPunct="1"/>
            <a:r>
              <a:rPr lang="it-IT" altLang="it-IT" sz="1600" dirty="0"/>
              <a:t>MERATE (LC), CORBETTA (MI)	«la rimodulazione delle fasce di reddito per il calcolo Isee».</a:t>
            </a:r>
          </a:p>
          <a:p>
            <a:pPr eaLnBrk="1" hangingPunct="1"/>
            <a:r>
              <a:rPr lang="it-IT" altLang="it-IT" sz="1600" dirty="0"/>
              <a:t>SAREZZO (BS)	</a:t>
            </a:r>
            <a:r>
              <a:rPr lang="it-IT" altLang="it-IT" sz="1600" dirty="0" smtClean="0"/>
              <a:t>	«</a:t>
            </a:r>
            <a:r>
              <a:rPr lang="it-IT" altLang="it-IT" sz="1600" dirty="0"/>
              <a:t>contrasto alla povertà estrema, misure anticrisi, occupazione»</a:t>
            </a:r>
          </a:p>
          <a:p>
            <a:pPr eaLnBrk="1" hangingPunct="1"/>
            <a:r>
              <a:rPr lang="it-IT" altLang="it-IT" sz="1600" dirty="0"/>
              <a:t>OSPITALETTO (BS)	</a:t>
            </a:r>
            <a:r>
              <a:rPr lang="it-IT" altLang="it-IT" sz="1600" dirty="0" smtClean="0"/>
              <a:t>	«</a:t>
            </a:r>
            <a:r>
              <a:rPr lang="it-IT" altLang="it-IT" sz="1600" dirty="0"/>
              <a:t>contrasto alla povertà, occupazione»</a:t>
            </a:r>
          </a:p>
          <a:p>
            <a:pPr eaLnBrk="1" hangingPunct="1"/>
            <a:r>
              <a:rPr lang="it-IT" altLang="it-IT" sz="1600" dirty="0"/>
              <a:t>SONDRIO (SO)	</a:t>
            </a:r>
            <a:r>
              <a:rPr lang="it-IT" altLang="it-IT" sz="1600" dirty="0" smtClean="0"/>
              <a:t>	«</a:t>
            </a:r>
            <a:r>
              <a:rPr lang="it-IT" altLang="it-IT" sz="1600" dirty="0"/>
              <a:t>evasione fiscale»</a:t>
            </a:r>
          </a:p>
          <a:p>
            <a:pPr eaLnBrk="1" hangingPunct="1"/>
            <a:r>
              <a:rPr lang="it-IT" altLang="it-IT" sz="1600" dirty="0"/>
              <a:t>CONCOREZZO (MB</a:t>
            </a:r>
            <a:r>
              <a:rPr lang="it-IT" altLang="it-IT" sz="1600" dirty="0" smtClean="0"/>
              <a:t>)	</a:t>
            </a:r>
            <a:r>
              <a:rPr lang="it-IT" altLang="it-IT" sz="1600" dirty="0"/>
              <a:t>	«fondo anti-crisi»</a:t>
            </a:r>
          </a:p>
          <a:p>
            <a:pPr eaLnBrk="1" hangingPunct="1"/>
            <a:r>
              <a:rPr lang="it-IT" altLang="it-IT" sz="1600" dirty="0"/>
              <a:t>ABBIATEGRASSO (MI) </a:t>
            </a:r>
            <a:r>
              <a:rPr lang="it-IT" altLang="it-IT" sz="1600" dirty="0" smtClean="0"/>
              <a:t>		«</a:t>
            </a:r>
            <a:r>
              <a:rPr lang="it-IT" altLang="it-IT" sz="1600" dirty="0"/>
              <a:t>lavoro»</a:t>
            </a:r>
          </a:p>
          <a:p>
            <a:pPr eaLnBrk="1" hangingPunct="1"/>
            <a:r>
              <a:rPr lang="it-IT" altLang="it-IT" sz="1600" dirty="0"/>
              <a:t>VIMERCATE (MB)	</a:t>
            </a:r>
            <a:r>
              <a:rPr lang="it-IT" altLang="it-IT" sz="1600" dirty="0" smtClean="0"/>
              <a:t>	«</a:t>
            </a:r>
            <a:r>
              <a:rPr lang="it-IT" altLang="it-IT" sz="1600" dirty="0"/>
              <a:t>lavoro»</a:t>
            </a:r>
          </a:p>
          <a:p>
            <a:pPr eaLnBrk="1" hangingPunct="1"/>
            <a:r>
              <a:rPr lang="it-IT" altLang="it-IT" sz="1600" dirty="0"/>
              <a:t>MAGENTA (MI)	</a:t>
            </a:r>
            <a:r>
              <a:rPr lang="it-IT" altLang="it-IT" sz="1600" dirty="0" smtClean="0"/>
              <a:t>	«</a:t>
            </a:r>
            <a:r>
              <a:rPr lang="it-IT" altLang="it-IT" sz="1600" dirty="0"/>
              <a:t>lavoro, sociale, casa»</a:t>
            </a:r>
          </a:p>
          <a:p>
            <a:pPr eaLnBrk="1" hangingPunct="1"/>
            <a:r>
              <a:rPr lang="it-IT" altLang="it-IT" sz="1600" dirty="0"/>
              <a:t>ORNAGO (MB)	</a:t>
            </a:r>
            <a:r>
              <a:rPr lang="it-IT" altLang="it-IT" sz="1600" dirty="0" smtClean="0"/>
              <a:t>	«</a:t>
            </a:r>
            <a:r>
              <a:rPr lang="it-IT" altLang="it-IT" sz="1600" dirty="0"/>
              <a:t>lavoro, sociale» </a:t>
            </a:r>
          </a:p>
          <a:p>
            <a:pPr eaLnBrk="1" hangingPunct="1"/>
            <a:r>
              <a:rPr lang="it-IT" altLang="it-IT" sz="1600" dirty="0"/>
              <a:t>CURTATONE (MN</a:t>
            </a:r>
            <a:r>
              <a:rPr lang="it-IT" altLang="it-IT" sz="1600" dirty="0" smtClean="0"/>
              <a:t>)	</a:t>
            </a:r>
            <a:r>
              <a:rPr lang="it-IT" altLang="it-IT" sz="1600" dirty="0"/>
              <a:t>	«lotta alla povertà, tutela delle fasce deboli e lotta all'evasione fiscale»</a:t>
            </a:r>
          </a:p>
          <a:p>
            <a:pPr eaLnBrk="1" hangingPunct="1"/>
            <a:r>
              <a:rPr lang="it-IT" altLang="it-IT" sz="1600" dirty="0"/>
              <a:t>LECCO (LC)	</a:t>
            </a:r>
            <a:r>
              <a:rPr lang="it-IT" altLang="it-IT" sz="1600" dirty="0" smtClean="0"/>
              <a:t>		«</a:t>
            </a:r>
            <a:r>
              <a:rPr lang="it-IT" altLang="it-IT" sz="1600" dirty="0"/>
              <a:t>materia tributaria (tasi)»</a:t>
            </a:r>
          </a:p>
          <a:p>
            <a:pPr eaLnBrk="1" hangingPunct="1"/>
            <a:r>
              <a:rPr lang="it-IT" altLang="it-IT" sz="1600" dirty="0"/>
              <a:t>MUGGIO' (MI)	</a:t>
            </a:r>
            <a:r>
              <a:rPr lang="it-IT" altLang="it-IT" sz="1600" dirty="0" smtClean="0"/>
              <a:t>	«</a:t>
            </a:r>
            <a:r>
              <a:rPr lang="it-IT" altLang="it-IT" sz="1600" dirty="0"/>
              <a:t>misure anticrisi e di contrasto alla povertà»</a:t>
            </a:r>
          </a:p>
          <a:p>
            <a:pPr eaLnBrk="1" hangingPunct="1"/>
            <a:r>
              <a:rPr lang="it-IT" altLang="it-IT" sz="1600" dirty="0"/>
              <a:t>MALNATE (VA)	</a:t>
            </a:r>
            <a:r>
              <a:rPr lang="it-IT" altLang="it-IT" sz="1600" dirty="0" smtClean="0"/>
              <a:t>	«</a:t>
            </a:r>
            <a:r>
              <a:rPr lang="it-IT" altLang="it-IT" sz="1600" dirty="0"/>
              <a:t>nuova sussidiarietà, sarebbe opportuno concentrare l’attenzione su </a:t>
            </a:r>
            <a:r>
              <a:rPr lang="it-IT" altLang="it-IT" sz="1600" dirty="0" smtClean="0"/>
              <a:t>alcuni 					temi specifici </a:t>
            </a:r>
            <a:r>
              <a:rPr lang="it-IT" altLang="it-IT" sz="1600" dirty="0"/>
              <a:t>(anziani e volontariato)»</a:t>
            </a:r>
          </a:p>
          <a:p>
            <a:pPr eaLnBrk="1" hangingPunct="1"/>
            <a:r>
              <a:rPr lang="it-IT" altLang="it-IT" sz="1600" dirty="0"/>
              <a:t>MEDA (MB)	</a:t>
            </a:r>
            <a:r>
              <a:rPr lang="it-IT" altLang="it-IT" sz="1600" dirty="0" smtClean="0"/>
              <a:t>	«</a:t>
            </a:r>
            <a:r>
              <a:rPr lang="it-IT" altLang="it-IT" sz="1600" dirty="0"/>
              <a:t>occupazione e lavoro»</a:t>
            </a:r>
          </a:p>
          <a:p>
            <a:pPr eaLnBrk="1" hangingPunct="1"/>
            <a:r>
              <a:rPr lang="it-IT" altLang="it-IT" sz="1600" dirty="0"/>
              <a:t>REZZATO (BS)	</a:t>
            </a:r>
            <a:r>
              <a:rPr lang="it-IT" altLang="it-IT" sz="1600" dirty="0" smtClean="0"/>
              <a:t>	«</a:t>
            </a:r>
            <a:r>
              <a:rPr lang="it-IT" altLang="it-IT" sz="1600" dirty="0"/>
              <a:t>occupazione e lavoro»</a:t>
            </a:r>
          </a:p>
          <a:p>
            <a:pPr eaLnBrk="1" hangingPunct="1"/>
            <a:r>
              <a:rPr lang="it-IT" altLang="it-IT" sz="1600" dirty="0"/>
              <a:t>LONATO (BS)	</a:t>
            </a:r>
            <a:r>
              <a:rPr lang="it-IT" altLang="it-IT" sz="1600" dirty="0" smtClean="0"/>
              <a:t>	«</a:t>
            </a:r>
            <a:r>
              <a:rPr lang="it-IT" altLang="it-IT" sz="1600" dirty="0"/>
              <a:t>occupazione e lavoro»</a:t>
            </a:r>
          </a:p>
          <a:p>
            <a:pPr eaLnBrk="1" hangingPunct="1"/>
            <a:r>
              <a:rPr lang="it-IT" altLang="it-IT" sz="1600" dirty="0"/>
              <a:t>AGRATE BRIANZA (MB</a:t>
            </a:r>
            <a:r>
              <a:rPr lang="it-IT" altLang="it-IT" sz="1600" dirty="0" smtClean="0"/>
              <a:t>)	 </a:t>
            </a:r>
            <a:r>
              <a:rPr lang="it-IT" altLang="it-IT" sz="1600" dirty="0"/>
              <a:t>«occupazione e lavoro»</a:t>
            </a:r>
          </a:p>
          <a:p>
            <a:pPr eaLnBrk="1" hangingPunct="1"/>
            <a:r>
              <a:rPr lang="it-IT" altLang="it-IT" sz="1600" dirty="0"/>
              <a:t>BRUGHERIO (MB)	</a:t>
            </a:r>
            <a:r>
              <a:rPr lang="it-IT" altLang="it-IT" sz="1600" dirty="0" smtClean="0"/>
              <a:t>	«</a:t>
            </a:r>
            <a:r>
              <a:rPr lang="it-IT" altLang="it-IT" sz="1600" dirty="0"/>
              <a:t>servizi alla persona, lavoro, casa»</a:t>
            </a:r>
          </a:p>
          <a:p>
            <a:pPr eaLnBrk="1" hangingPunct="1"/>
            <a:r>
              <a:rPr lang="it-IT" altLang="it-IT" sz="1600" dirty="0"/>
              <a:t>CARONNO PERTUSELLA (VA)	«tutela del livello dei servizi erogati</a:t>
            </a:r>
            <a:r>
              <a:rPr lang="it-IT" altLang="it-IT" sz="1600" dirty="0" smtClean="0"/>
              <a:t>».</a:t>
            </a:r>
            <a:endParaRPr lang="it-IT" altLang="it-IT" sz="1600" dirty="0"/>
          </a:p>
        </p:txBody>
      </p:sp>
      <p:sp>
        <p:nvSpPr>
          <p:cNvPr id="3" name="Segnaposto numero diapositiva 2"/>
          <p:cNvSpPr>
            <a:spLocks noGrp="1"/>
          </p:cNvSpPr>
          <p:nvPr>
            <p:ph type="sldNum" sz="quarter" idx="12"/>
          </p:nvPr>
        </p:nvSpPr>
        <p:spPr/>
        <p:txBody>
          <a:bodyPr/>
          <a:lstStyle/>
          <a:p>
            <a:fld id="{F2BABE1D-0DF0-446D-A096-D19DDE6F7072}" type="slidenum">
              <a:rPr lang="it-IT" altLang="it-IT" smtClean="0"/>
              <a:pPr/>
              <a:t>15</a:t>
            </a:fld>
            <a:endParaRPr lang="it-IT" altLang="it-IT"/>
          </a:p>
        </p:txBody>
      </p:sp>
    </p:spTree>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olo 3"/>
          <p:cNvSpPr>
            <a:spLocks noGrp="1"/>
          </p:cNvSpPr>
          <p:nvPr>
            <p:ph type="title"/>
          </p:nvPr>
        </p:nvSpPr>
        <p:spPr>
          <a:xfrm>
            <a:off x="1746931" y="103849"/>
            <a:ext cx="8856662" cy="990600"/>
          </a:xfrm>
        </p:spPr>
        <p:txBody>
          <a:bodyPr/>
          <a:lstStyle/>
          <a:p>
            <a:pPr algn="ctr" eaLnBrk="1" hangingPunct="1"/>
            <a:r>
              <a:rPr lang="it-IT" altLang="it-IT" sz="2800" b="1" dirty="0" smtClean="0">
                <a:solidFill>
                  <a:srgbClr val="C00000"/>
                </a:solidFill>
                <a:latin typeface="Calibri" pitchFamily="34" charset="0"/>
                <a:ea typeface="Calibri" pitchFamily="34" charset="0"/>
                <a:cs typeface="Calibri" pitchFamily="34" charset="0"/>
              </a:rPr>
              <a:t>Secondo Lei quali sono i punti di forza della </a:t>
            </a:r>
            <a:br>
              <a:rPr lang="it-IT" altLang="it-IT" sz="2800" b="1" dirty="0" smtClean="0">
                <a:solidFill>
                  <a:srgbClr val="C00000"/>
                </a:solidFill>
                <a:latin typeface="Calibri" pitchFamily="34" charset="0"/>
                <a:ea typeface="Calibri" pitchFamily="34" charset="0"/>
                <a:cs typeface="Calibri" pitchFamily="34" charset="0"/>
              </a:rPr>
            </a:br>
            <a:r>
              <a:rPr lang="it-IT" altLang="it-IT" sz="2800" b="1" dirty="0" smtClean="0">
                <a:solidFill>
                  <a:srgbClr val="C00000"/>
                </a:solidFill>
                <a:latin typeface="Calibri" pitchFamily="34" charset="0"/>
                <a:ea typeface="Calibri" pitchFamily="34" charset="0"/>
                <a:cs typeface="Calibri" pitchFamily="34" charset="0"/>
              </a:rPr>
              <a:t>Negoziazione Sociale? A cosa serve? </a:t>
            </a:r>
            <a:endParaRPr lang="it-IT" altLang="it-IT" sz="2800" i="1" dirty="0" smtClean="0">
              <a:solidFill>
                <a:srgbClr val="C00000"/>
              </a:solidFill>
              <a:latin typeface="Calibri" pitchFamily="34" charset="0"/>
              <a:ea typeface="Calibri" pitchFamily="34" charset="0"/>
              <a:cs typeface="Calibri" pitchFamily="34" charset="0"/>
            </a:endParaRPr>
          </a:p>
        </p:txBody>
      </p:sp>
      <p:sp>
        <p:nvSpPr>
          <p:cNvPr id="5" name="Rettangolo 4"/>
          <p:cNvSpPr/>
          <p:nvPr/>
        </p:nvSpPr>
        <p:spPr>
          <a:xfrm>
            <a:off x="386239" y="3469341"/>
            <a:ext cx="1441450" cy="1384300"/>
          </a:xfrm>
          <a:prstGeom prst="rect">
            <a:avLst/>
          </a:prstGeom>
        </p:spPr>
        <p:txBody>
          <a:bodyPr>
            <a:spAutoFit/>
          </a:bodyPr>
          <a:lstStyle/>
          <a:p>
            <a:pPr algn="r" eaLnBrk="1" fontAlgn="auto" hangingPunct="1">
              <a:spcBef>
                <a:spcPts val="0"/>
              </a:spcBef>
              <a:spcAft>
                <a:spcPts val="0"/>
              </a:spcAft>
              <a:defRPr/>
            </a:pPr>
            <a:r>
              <a:rPr lang="it-IT" sz="1200" b="1" dirty="0">
                <a:latin typeface="+mj-lt"/>
              </a:rPr>
              <a:t>Valori % per provincia di appartenenza del Comune. </a:t>
            </a:r>
            <a:r>
              <a:rPr lang="it-IT" sz="1200" i="1" dirty="0">
                <a:latin typeface="+mj-lt"/>
              </a:rPr>
              <a:t>(Poteva essere indicata anche più di una risposta)</a:t>
            </a:r>
          </a:p>
        </p:txBody>
      </p:sp>
      <p:graphicFrame>
        <p:nvGraphicFramePr>
          <p:cNvPr id="2" name="Tabella 1"/>
          <p:cNvGraphicFramePr>
            <a:graphicFrameLocks noGrp="1"/>
          </p:cNvGraphicFramePr>
          <p:nvPr>
            <p:extLst>
              <p:ext uri="{D42A27DB-BD31-4B8C-83A1-F6EECF244321}">
                <p14:modId xmlns:p14="http://schemas.microsoft.com/office/powerpoint/2010/main" xmlns="" val="1446621640"/>
              </p:ext>
            </p:extLst>
          </p:nvPr>
        </p:nvGraphicFramePr>
        <p:xfrm>
          <a:off x="1954689" y="3469341"/>
          <a:ext cx="7145336" cy="3277362"/>
        </p:xfrm>
        <a:graphic>
          <a:graphicData uri="http://schemas.openxmlformats.org/drawingml/2006/table">
            <a:tbl>
              <a:tblPr firstRow="1" firstCol="1" bandRow="1">
                <a:tableStyleId>{5C22544A-7EE6-4342-B048-85BDC9FD1C3A}</a:tableStyleId>
              </a:tblPr>
              <a:tblGrid>
                <a:gridCol w="1644394"/>
                <a:gridCol w="952705"/>
                <a:gridCol w="731788"/>
                <a:gridCol w="1368161"/>
                <a:gridCol w="864102"/>
                <a:gridCol w="792093"/>
                <a:gridCol w="792093"/>
              </a:tblGrid>
              <a:tr h="770965">
                <a:tc>
                  <a:txBody>
                    <a:bodyPr/>
                    <a:lstStyle/>
                    <a:p>
                      <a:pPr>
                        <a:lnSpc>
                          <a:spcPct val="115000"/>
                        </a:lnSpc>
                        <a:spcAft>
                          <a:spcPts val="0"/>
                        </a:spcAft>
                      </a:pPr>
                      <a:r>
                        <a:rPr lang="it-IT" sz="1100" dirty="0">
                          <a:effectLst/>
                        </a:rPr>
                        <a:t> </a:t>
                      </a:r>
                      <a:endParaRPr lang="it-IT" sz="11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dirty="0">
                          <a:effectLst/>
                        </a:rPr>
                        <a:t>Difesa delle condizioni di vita delle fasce deboli</a:t>
                      </a:r>
                      <a:endParaRPr lang="it-IT" sz="11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a:effectLst/>
                        </a:rPr>
                        <a:t>Il confronto tra le parti</a:t>
                      </a:r>
                      <a:endParaRPr lang="it-IT"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dirty="0">
                          <a:effectLst/>
                        </a:rPr>
                        <a:t>La contrattazione consente di ampliare il punto di vista dell'Amministrazione</a:t>
                      </a:r>
                      <a:endParaRPr lang="it-IT" sz="11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dirty="0">
                          <a:effectLst/>
                        </a:rPr>
                        <a:t>Nessun punto di forza</a:t>
                      </a:r>
                      <a:endParaRPr lang="it-IT" sz="11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a:effectLst/>
                        </a:rPr>
                        <a:t>Altro</a:t>
                      </a:r>
                      <a:endParaRPr lang="it-IT"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a:effectLst/>
                        </a:rPr>
                        <a:t>Totale</a:t>
                      </a:r>
                      <a:endParaRPr lang="it-IT" sz="1100">
                        <a:effectLst/>
                        <a:latin typeface="Calibri"/>
                        <a:ea typeface="Calibri"/>
                        <a:cs typeface="Times New Roman"/>
                      </a:endParaRPr>
                    </a:p>
                  </a:txBody>
                  <a:tcPr marL="44450" marR="44450" marT="0" marB="0" anchor="ctr"/>
                </a:tc>
              </a:tr>
              <a:tr h="192741">
                <a:tc>
                  <a:txBody>
                    <a:bodyPr/>
                    <a:lstStyle/>
                    <a:p>
                      <a:pPr>
                        <a:lnSpc>
                          <a:spcPct val="115000"/>
                        </a:lnSpc>
                        <a:spcAft>
                          <a:spcPts val="0"/>
                        </a:spcAft>
                      </a:pPr>
                      <a:r>
                        <a:rPr lang="it-IT" sz="1100">
                          <a:effectLst/>
                        </a:rPr>
                        <a:t>Bergamo</a:t>
                      </a:r>
                      <a:endParaRPr lang="it-IT"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a:effectLst/>
                        </a:rPr>
                        <a:t>12,5</a:t>
                      </a:r>
                      <a:endParaRPr lang="it-IT"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dirty="0">
                          <a:effectLst/>
                        </a:rPr>
                        <a:t>37,5</a:t>
                      </a:r>
                      <a:endParaRPr lang="it-IT" sz="11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dirty="0">
                          <a:effectLst/>
                        </a:rPr>
                        <a:t>37,5</a:t>
                      </a:r>
                      <a:endParaRPr lang="it-IT" sz="11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dirty="0">
                          <a:effectLst/>
                        </a:rPr>
                        <a:t>12,5</a:t>
                      </a:r>
                      <a:endParaRPr lang="it-IT" sz="11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a:effectLst/>
                        </a:rPr>
                        <a:t>0,0</a:t>
                      </a:r>
                      <a:endParaRPr lang="it-IT"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a:effectLst/>
                        </a:rPr>
                        <a:t>100 (8)</a:t>
                      </a:r>
                      <a:endParaRPr lang="it-IT" sz="1100">
                        <a:effectLst/>
                        <a:latin typeface="Calibri"/>
                        <a:ea typeface="Calibri"/>
                        <a:cs typeface="Times New Roman"/>
                      </a:endParaRPr>
                    </a:p>
                  </a:txBody>
                  <a:tcPr marL="44450" marR="44450" marT="0" marB="0" anchor="ctr"/>
                </a:tc>
              </a:tr>
              <a:tr h="192741">
                <a:tc>
                  <a:txBody>
                    <a:bodyPr/>
                    <a:lstStyle/>
                    <a:p>
                      <a:pPr>
                        <a:lnSpc>
                          <a:spcPct val="115000"/>
                        </a:lnSpc>
                        <a:spcAft>
                          <a:spcPts val="0"/>
                        </a:spcAft>
                      </a:pPr>
                      <a:r>
                        <a:rPr lang="it-IT" sz="1100">
                          <a:effectLst/>
                        </a:rPr>
                        <a:t>Brescia</a:t>
                      </a:r>
                      <a:endParaRPr lang="it-IT"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a:effectLst/>
                        </a:rPr>
                        <a:t>27,4</a:t>
                      </a:r>
                      <a:endParaRPr lang="it-IT"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dirty="0">
                          <a:effectLst/>
                        </a:rPr>
                        <a:t>30,1</a:t>
                      </a:r>
                      <a:endParaRPr lang="it-IT" sz="11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dirty="0">
                          <a:effectLst/>
                        </a:rPr>
                        <a:t>34,2</a:t>
                      </a:r>
                      <a:endParaRPr lang="it-IT" sz="11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dirty="0">
                          <a:effectLst/>
                        </a:rPr>
                        <a:t>6,8</a:t>
                      </a:r>
                      <a:endParaRPr lang="it-IT" sz="11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a:effectLst/>
                        </a:rPr>
                        <a:t>1,4</a:t>
                      </a:r>
                      <a:endParaRPr lang="it-IT"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a:effectLst/>
                        </a:rPr>
                        <a:t>100 (73)</a:t>
                      </a:r>
                      <a:endParaRPr lang="it-IT" sz="1100">
                        <a:effectLst/>
                        <a:latin typeface="Calibri"/>
                        <a:ea typeface="Calibri"/>
                        <a:cs typeface="Times New Roman"/>
                      </a:endParaRPr>
                    </a:p>
                  </a:txBody>
                  <a:tcPr marL="44450" marR="44450" marT="0" marB="0" anchor="ctr"/>
                </a:tc>
              </a:tr>
              <a:tr h="192741">
                <a:tc>
                  <a:txBody>
                    <a:bodyPr/>
                    <a:lstStyle/>
                    <a:p>
                      <a:pPr>
                        <a:lnSpc>
                          <a:spcPct val="115000"/>
                        </a:lnSpc>
                        <a:spcAft>
                          <a:spcPts val="0"/>
                        </a:spcAft>
                      </a:pPr>
                      <a:r>
                        <a:rPr lang="it-IT" sz="1100">
                          <a:effectLst/>
                        </a:rPr>
                        <a:t>Como</a:t>
                      </a:r>
                      <a:endParaRPr lang="it-IT"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a:effectLst/>
                        </a:rPr>
                        <a:t>33,3</a:t>
                      </a:r>
                      <a:endParaRPr lang="it-IT"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a:effectLst/>
                        </a:rPr>
                        <a:t>27,8</a:t>
                      </a:r>
                      <a:endParaRPr lang="it-IT"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dirty="0">
                          <a:effectLst/>
                        </a:rPr>
                        <a:t>22,2</a:t>
                      </a:r>
                      <a:endParaRPr lang="it-IT" sz="11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a:effectLst/>
                        </a:rPr>
                        <a:t>16,7</a:t>
                      </a:r>
                      <a:endParaRPr lang="it-IT"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a:effectLst/>
                        </a:rPr>
                        <a:t>0,0</a:t>
                      </a:r>
                      <a:endParaRPr lang="it-IT"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a:effectLst/>
                        </a:rPr>
                        <a:t>100 (18)</a:t>
                      </a:r>
                      <a:endParaRPr lang="it-IT" sz="1100">
                        <a:effectLst/>
                        <a:latin typeface="Calibri"/>
                        <a:ea typeface="Calibri"/>
                        <a:cs typeface="Times New Roman"/>
                      </a:endParaRPr>
                    </a:p>
                  </a:txBody>
                  <a:tcPr marL="44450" marR="44450" marT="0" marB="0" anchor="ctr"/>
                </a:tc>
              </a:tr>
              <a:tr h="192741">
                <a:tc>
                  <a:txBody>
                    <a:bodyPr/>
                    <a:lstStyle/>
                    <a:p>
                      <a:pPr>
                        <a:lnSpc>
                          <a:spcPct val="115000"/>
                        </a:lnSpc>
                        <a:spcAft>
                          <a:spcPts val="0"/>
                        </a:spcAft>
                      </a:pPr>
                      <a:r>
                        <a:rPr lang="it-IT" sz="1100">
                          <a:effectLst/>
                        </a:rPr>
                        <a:t>Cremona</a:t>
                      </a:r>
                      <a:endParaRPr lang="it-IT"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a:effectLst/>
                        </a:rPr>
                        <a:t>40,0</a:t>
                      </a:r>
                      <a:endParaRPr lang="it-IT"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a:effectLst/>
                        </a:rPr>
                        <a:t>40,0</a:t>
                      </a:r>
                      <a:endParaRPr lang="it-IT"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dirty="0">
                          <a:effectLst/>
                        </a:rPr>
                        <a:t>20,0</a:t>
                      </a:r>
                      <a:endParaRPr lang="it-IT" sz="11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a:effectLst/>
                        </a:rPr>
                        <a:t>0,0</a:t>
                      </a:r>
                      <a:endParaRPr lang="it-IT"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a:effectLst/>
                        </a:rPr>
                        <a:t>0,0</a:t>
                      </a:r>
                      <a:endParaRPr lang="it-IT"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a:effectLst/>
                        </a:rPr>
                        <a:t>100 (5)</a:t>
                      </a:r>
                      <a:endParaRPr lang="it-IT" sz="1100">
                        <a:effectLst/>
                        <a:latin typeface="Calibri"/>
                        <a:ea typeface="Calibri"/>
                        <a:cs typeface="Times New Roman"/>
                      </a:endParaRPr>
                    </a:p>
                  </a:txBody>
                  <a:tcPr marL="44450" marR="44450" marT="0" marB="0" anchor="ctr"/>
                </a:tc>
              </a:tr>
              <a:tr h="192741">
                <a:tc>
                  <a:txBody>
                    <a:bodyPr/>
                    <a:lstStyle/>
                    <a:p>
                      <a:pPr>
                        <a:lnSpc>
                          <a:spcPct val="115000"/>
                        </a:lnSpc>
                        <a:spcAft>
                          <a:spcPts val="0"/>
                        </a:spcAft>
                      </a:pPr>
                      <a:r>
                        <a:rPr lang="it-IT" sz="1100">
                          <a:effectLst/>
                        </a:rPr>
                        <a:t>Lecco</a:t>
                      </a:r>
                      <a:endParaRPr lang="it-IT"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a:effectLst/>
                        </a:rPr>
                        <a:t>35,0</a:t>
                      </a:r>
                      <a:endParaRPr lang="it-IT"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a:effectLst/>
                        </a:rPr>
                        <a:t>30,0</a:t>
                      </a:r>
                      <a:endParaRPr lang="it-IT"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dirty="0">
                          <a:effectLst/>
                        </a:rPr>
                        <a:t>30,0</a:t>
                      </a:r>
                      <a:endParaRPr lang="it-IT" sz="11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a:effectLst/>
                        </a:rPr>
                        <a:t>5,0</a:t>
                      </a:r>
                      <a:endParaRPr lang="it-IT"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a:effectLst/>
                        </a:rPr>
                        <a:t>0,0</a:t>
                      </a:r>
                      <a:endParaRPr lang="it-IT"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a:effectLst/>
                        </a:rPr>
                        <a:t>100 (20)</a:t>
                      </a:r>
                      <a:endParaRPr lang="it-IT" sz="1100">
                        <a:effectLst/>
                        <a:latin typeface="Calibri"/>
                        <a:ea typeface="Calibri"/>
                        <a:cs typeface="Times New Roman"/>
                      </a:endParaRPr>
                    </a:p>
                  </a:txBody>
                  <a:tcPr marL="44450" marR="44450" marT="0" marB="0" anchor="ctr"/>
                </a:tc>
              </a:tr>
              <a:tr h="192741">
                <a:tc>
                  <a:txBody>
                    <a:bodyPr/>
                    <a:lstStyle/>
                    <a:p>
                      <a:pPr>
                        <a:lnSpc>
                          <a:spcPct val="115000"/>
                        </a:lnSpc>
                        <a:spcAft>
                          <a:spcPts val="0"/>
                        </a:spcAft>
                      </a:pPr>
                      <a:r>
                        <a:rPr lang="it-IT" sz="1100">
                          <a:effectLst/>
                        </a:rPr>
                        <a:t>Mantova</a:t>
                      </a:r>
                      <a:endParaRPr lang="it-IT"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a:effectLst/>
                        </a:rPr>
                        <a:t>38,5</a:t>
                      </a:r>
                      <a:endParaRPr lang="it-IT"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a:effectLst/>
                        </a:rPr>
                        <a:t>30,8</a:t>
                      </a:r>
                      <a:endParaRPr lang="it-IT"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dirty="0">
                          <a:effectLst/>
                        </a:rPr>
                        <a:t>23,1</a:t>
                      </a:r>
                      <a:endParaRPr lang="it-IT" sz="11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a:effectLst/>
                        </a:rPr>
                        <a:t>7,7</a:t>
                      </a:r>
                      <a:endParaRPr lang="it-IT"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a:effectLst/>
                        </a:rPr>
                        <a:t>0,0</a:t>
                      </a:r>
                      <a:endParaRPr lang="it-IT"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a:effectLst/>
                        </a:rPr>
                        <a:t>100 (13)</a:t>
                      </a:r>
                      <a:endParaRPr lang="it-IT" sz="1100">
                        <a:effectLst/>
                        <a:latin typeface="Calibri"/>
                        <a:ea typeface="Calibri"/>
                        <a:cs typeface="Times New Roman"/>
                      </a:endParaRPr>
                    </a:p>
                  </a:txBody>
                  <a:tcPr marL="44450" marR="44450" marT="0" marB="0" anchor="ctr"/>
                </a:tc>
              </a:tr>
              <a:tr h="192741">
                <a:tc>
                  <a:txBody>
                    <a:bodyPr/>
                    <a:lstStyle/>
                    <a:p>
                      <a:pPr>
                        <a:lnSpc>
                          <a:spcPct val="115000"/>
                        </a:lnSpc>
                        <a:spcAft>
                          <a:spcPts val="0"/>
                        </a:spcAft>
                      </a:pPr>
                      <a:r>
                        <a:rPr lang="it-IT" sz="1100">
                          <a:effectLst/>
                        </a:rPr>
                        <a:t>Milano</a:t>
                      </a:r>
                      <a:endParaRPr lang="it-IT"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a:effectLst/>
                        </a:rPr>
                        <a:t>27,3</a:t>
                      </a:r>
                      <a:endParaRPr lang="it-IT"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a:effectLst/>
                        </a:rPr>
                        <a:t>27,3</a:t>
                      </a:r>
                      <a:endParaRPr lang="it-IT"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dirty="0">
                          <a:effectLst/>
                        </a:rPr>
                        <a:t>45,5</a:t>
                      </a:r>
                      <a:endParaRPr lang="it-IT" sz="11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a:effectLst/>
                        </a:rPr>
                        <a:t>0,0</a:t>
                      </a:r>
                      <a:endParaRPr lang="it-IT"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a:effectLst/>
                        </a:rPr>
                        <a:t>0,0</a:t>
                      </a:r>
                      <a:endParaRPr lang="it-IT"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a:effectLst/>
                        </a:rPr>
                        <a:t>100 (11)</a:t>
                      </a:r>
                      <a:endParaRPr lang="it-IT" sz="1100">
                        <a:effectLst/>
                        <a:latin typeface="Calibri"/>
                        <a:ea typeface="Calibri"/>
                        <a:cs typeface="Times New Roman"/>
                      </a:endParaRPr>
                    </a:p>
                  </a:txBody>
                  <a:tcPr marL="44450" marR="44450" marT="0" marB="0" anchor="ctr"/>
                </a:tc>
              </a:tr>
              <a:tr h="192741">
                <a:tc>
                  <a:txBody>
                    <a:bodyPr/>
                    <a:lstStyle/>
                    <a:p>
                      <a:pPr>
                        <a:lnSpc>
                          <a:spcPct val="115000"/>
                        </a:lnSpc>
                        <a:spcAft>
                          <a:spcPts val="0"/>
                        </a:spcAft>
                      </a:pPr>
                      <a:r>
                        <a:rPr lang="it-IT" sz="1100">
                          <a:effectLst/>
                        </a:rPr>
                        <a:t>Monza e Brianza</a:t>
                      </a:r>
                      <a:endParaRPr lang="it-IT"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a:effectLst/>
                        </a:rPr>
                        <a:t>20,0</a:t>
                      </a:r>
                      <a:endParaRPr lang="it-IT"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a:effectLst/>
                        </a:rPr>
                        <a:t>53,3</a:t>
                      </a:r>
                      <a:endParaRPr lang="it-IT"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a:effectLst/>
                        </a:rPr>
                        <a:t>13,3</a:t>
                      </a:r>
                      <a:endParaRPr lang="it-IT"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a:effectLst/>
                        </a:rPr>
                        <a:t>6,7</a:t>
                      </a:r>
                      <a:endParaRPr lang="it-IT"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a:effectLst/>
                        </a:rPr>
                        <a:t>6,7</a:t>
                      </a:r>
                      <a:endParaRPr lang="it-IT"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a:effectLst/>
                        </a:rPr>
                        <a:t>100 (15)</a:t>
                      </a:r>
                      <a:endParaRPr lang="it-IT" sz="1100">
                        <a:effectLst/>
                        <a:latin typeface="Calibri"/>
                        <a:ea typeface="Calibri"/>
                        <a:cs typeface="Times New Roman"/>
                      </a:endParaRPr>
                    </a:p>
                  </a:txBody>
                  <a:tcPr marL="44450" marR="44450" marT="0" marB="0" anchor="ctr"/>
                </a:tc>
              </a:tr>
              <a:tr h="192741">
                <a:tc>
                  <a:txBody>
                    <a:bodyPr/>
                    <a:lstStyle/>
                    <a:p>
                      <a:pPr>
                        <a:lnSpc>
                          <a:spcPct val="115000"/>
                        </a:lnSpc>
                        <a:spcAft>
                          <a:spcPts val="0"/>
                        </a:spcAft>
                      </a:pPr>
                      <a:r>
                        <a:rPr lang="it-IT" sz="1100">
                          <a:effectLst/>
                        </a:rPr>
                        <a:t>Pavia</a:t>
                      </a:r>
                      <a:endParaRPr lang="it-IT"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a:effectLst/>
                        </a:rPr>
                        <a:t>20,0</a:t>
                      </a:r>
                      <a:endParaRPr lang="it-IT"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a:effectLst/>
                        </a:rPr>
                        <a:t>40,0</a:t>
                      </a:r>
                      <a:endParaRPr lang="it-IT"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dirty="0">
                          <a:effectLst/>
                        </a:rPr>
                        <a:t>30,0</a:t>
                      </a:r>
                      <a:endParaRPr lang="it-IT" sz="11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a:effectLst/>
                        </a:rPr>
                        <a:t>10,0</a:t>
                      </a:r>
                      <a:endParaRPr lang="it-IT"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a:effectLst/>
                        </a:rPr>
                        <a:t>0,0</a:t>
                      </a:r>
                      <a:endParaRPr lang="it-IT"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a:effectLst/>
                        </a:rPr>
                        <a:t>100 (10)</a:t>
                      </a:r>
                      <a:endParaRPr lang="it-IT" sz="1100">
                        <a:effectLst/>
                        <a:latin typeface="Calibri"/>
                        <a:ea typeface="Calibri"/>
                        <a:cs typeface="Times New Roman"/>
                      </a:endParaRPr>
                    </a:p>
                  </a:txBody>
                  <a:tcPr marL="44450" marR="44450" marT="0" marB="0" anchor="ctr"/>
                </a:tc>
              </a:tr>
              <a:tr h="192741">
                <a:tc>
                  <a:txBody>
                    <a:bodyPr/>
                    <a:lstStyle/>
                    <a:p>
                      <a:pPr>
                        <a:lnSpc>
                          <a:spcPct val="115000"/>
                        </a:lnSpc>
                        <a:spcAft>
                          <a:spcPts val="0"/>
                        </a:spcAft>
                      </a:pPr>
                      <a:r>
                        <a:rPr lang="it-IT" sz="1100">
                          <a:effectLst/>
                        </a:rPr>
                        <a:t>Sondrio</a:t>
                      </a:r>
                      <a:endParaRPr lang="it-IT"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a:effectLst/>
                        </a:rPr>
                        <a:t>40,0</a:t>
                      </a:r>
                      <a:endParaRPr lang="it-IT"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a:effectLst/>
                        </a:rPr>
                        <a:t>20,0</a:t>
                      </a:r>
                      <a:endParaRPr lang="it-IT"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a:effectLst/>
                        </a:rPr>
                        <a:t>40,0</a:t>
                      </a:r>
                      <a:endParaRPr lang="it-IT"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a:effectLst/>
                        </a:rPr>
                        <a:t>0,0</a:t>
                      </a:r>
                      <a:endParaRPr lang="it-IT"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a:effectLst/>
                        </a:rPr>
                        <a:t>0,0</a:t>
                      </a:r>
                      <a:endParaRPr lang="it-IT"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a:effectLst/>
                        </a:rPr>
                        <a:t>100 (5)</a:t>
                      </a:r>
                      <a:endParaRPr lang="it-IT" sz="1100">
                        <a:effectLst/>
                        <a:latin typeface="Calibri"/>
                        <a:ea typeface="Calibri"/>
                        <a:cs typeface="Times New Roman"/>
                      </a:endParaRPr>
                    </a:p>
                  </a:txBody>
                  <a:tcPr marL="44450" marR="44450" marT="0" marB="0" anchor="ctr"/>
                </a:tc>
              </a:tr>
              <a:tr h="192741">
                <a:tc>
                  <a:txBody>
                    <a:bodyPr/>
                    <a:lstStyle/>
                    <a:p>
                      <a:pPr>
                        <a:lnSpc>
                          <a:spcPct val="115000"/>
                        </a:lnSpc>
                        <a:spcAft>
                          <a:spcPts val="0"/>
                        </a:spcAft>
                      </a:pPr>
                      <a:r>
                        <a:rPr lang="it-IT" sz="1100">
                          <a:effectLst/>
                        </a:rPr>
                        <a:t>Varese</a:t>
                      </a:r>
                      <a:endParaRPr lang="it-IT"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a:effectLst/>
                        </a:rPr>
                        <a:t>43,5</a:t>
                      </a:r>
                      <a:endParaRPr lang="it-IT"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a:effectLst/>
                        </a:rPr>
                        <a:t>21,7</a:t>
                      </a:r>
                      <a:endParaRPr lang="it-IT"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a:effectLst/>
                        </a:rPr>
                        <a:t>30,4</a:t>
                      </a:r>
                      <a:endParaRPr lang="it-IT"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dirty="0">
                          <a:effectLst/>
                        </a:rPr>
                        <a:t>4,3</a:t>
                      </a:r>
                      <a:endParaRPr lang="it-IT" sz="11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a:effectLst/>
                        </a:rPr>
                        <a:t>0,0</a:t>
                      </a:r>
                      <a:endParaRPr lang="it-IT"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a:effectLst/>
                        </a:rPr>
                        <a:t>100 (23)</a:t>
                      </a:r>
                      <a:endParaRPr lang="it-IT" sz="1100">
                        <a:effectLst/>
                        <a:latin typeface="Calibri"/>
                        <a:ea typeface="Calibri"/>
                        <a:cs typeface="Times New Roman"/>
                      </a:endParaRPr>
                    </a:p>
                  </a:txBody>
                  <a:tcPr marL="44450" marR="44450" marT="0" marB="0" anchor="ctr"/>
                </a:tc>
              </a:tr>
              <a:tr h="192741">
                <a:tc>
                  <a:txBody>
                    <a:bodyPr/>
                    <a:lstStyle/>
                    <a:p>
                      <a:pPr>
                        <a:lnSpc>
                          <a:spcPct val="115000"/>
                        </a:lnSpc>
                      </a:pPr>
                      <a:endParaRPr lang="it-IT" sz="1100" dirty="0">
                        <a:effectLst/>
                        <a:latin typeface="Calibri"/>
                        <a:cs typeface="Times New Roman"/>
                      </a:endParaRPr>
                    </a:p>
                  </a:txBody>
                  <a:tcPr marL="44450" marR="44450" marT="0" marB="0" anchor="ctr"/>
                </a:tc>
                <a:tc>
                  <a:txBody>
                    <a:bodyPr/>
                    <a:lstStyle/>
                    <a:p>
                      <a:pPr>
                        <a:lnSpc>
                          <a:spcPct val="115000"/>
                        </a:lnSpc>
                      </a:pPr>
                      <a:endParaRPr lang="it-IT" sz="1100">
                        <a:effectLst/>
                        <a:latin typeface="Calibri"/>
                        <a:cs typeface="Times New Roman"/>
                      </a:endParaRPr>
                    </a:p>
                  </a:txBody>
                  <a:tcPr marL="44450" marR="44450" marT="0" marB="0" anchor="ctr"/>
                </a:tc>
                <a:tc>
                  <a:txBody>
                    <a:bodyPr/>
                    <a:lstStyle/>
                    <a:p>
                      <a:pPr>
                        <a:lnSpc>
                          <a:spcPct val="115000"/>
                        </a:lnSpc>
                      </a:pPr>
                      <a:endParaRPr lang="it-IT" sz="1100">
                        <a:effectLst/>
                        <a:latin typeface="Calibri"/>
                        <a:cs typeface="Times New Roman"/>
                      </a:endParaRPr>
                    </a:p>
                  </a:txBody>
                  <a:tcPr marL="44450" marR="44450" marT="0" marB="0" anchor="ctr"/>
                </a:tc>
                <a:tc>
                  <a:txBody>
                    <a:bodyPr/>
                    <a:lstStyle/>
                    <a:p>
                      <a:pPr>
                        <a:lnSpc>
                          <a:spcPct val="115000"/>
                        </a:lnSpc>
                      </a:pPr>
                      <a:endParaRPr lang="it-IT" sz="1100" dirty="0">
                        <a:effectLst/>
                        <a:latin typeface="Calibri"/>
                        <a:cs typeface="Times New Roman"/>
                      </a:endParaRPr>
                    </a:p>
                  </a:txBody>
                  <a:tcPr marL="44450" marR="44450" marT="0" marB="0" anchor="ctr"/>
                </a:tc>
                <a:tc>
                  <a:txBody>
                    <a:bodyPr/>
                    <a:lstStyle/>
                    <a:p>
                      <a:pPr>
                        <a:lnSpc>
                          <a:spcPct val="115000"/>
                        </a:lnSpc>
                      </a:pPr>
                      <a:endParaRPr lang="it-IT" sz="1100" dirty="0">
                        <a:effectLst/>
                        <a:latin typeface="Calibri"/>
                        <a:cs typeface="Times New Roman"/>
                      </a:endParaRPr>
                    </a:p>
                  </a:txBody>
                  <a:tcPr marL="44450" marR="44450" marT="0" marB="0" anchor="ctr"/>
                </a:tc>
                <a:tc>
                  <a:txBody>
                    <a:bodyPr/>
                    <a:lstStyle/>
                    <a:p>
                      <a:pPr>
                        <a:lnSpc>
                          <a:spcPct val="115000"/>
                        </a:lnSpc>
                      </a:pPr>
                      <a:endParaRPr lang="it-IT" sz="1100" dirty="0">
                        <a:effectLst/>
                        <a:latin typeface="Calibri"/>
                        <a:cs typeface="Times New Roman"/>
                      </a:endParaRPr>
                    </a:p>
                  </a:txBody>
                  <a:tcPr marL="44450" marR="44450" marT="0" marB="0" anchor="ctr"/>
                </a:tc>
                <a:tc>
                  <a:txBody>
                    <a:bodyPr/>
                    <a:lstStyle/>
                    <a:p>
                      <a:pPr>
                        <a:lnSpc>
                          <a:spcPct val="115000"/>
                        </a:lnSpc>
                      </a:pPr>
                      <a:endParaRPr lang="it-IT" sz="1100" dirty="0">
                        <a:effectLst/>
                        <a:latin typeface="Calibri"/>
                        <a:cs typeface="Times New Roman"/>
                      </a:endParaRPr>
                    </a:p>
                  </a:txBody>
                  <a:tcPr marL="44450" marR="44450" marT="0" marB="0" anchor="ctr"/>
                </a:tc>
              </a:tr>
              <a:tr h="192741">
                <a:tc>
                  <a:txBody>
                    <a:bodyPr/>
                    <a:lstStyle/>
                    <a:p>
                      <a:pPr>
                        <a:lnSpc>
                          <a:spcPct val="115000"/>
                        </a:lnSpc>
                        <a:spcAft>
                          <a:spcPts val="0"/>
                        </a:spcAft>
                      </a:pPr>
                      <a:r>
                        <a:rPr lang="it-IT" sz="1100" dirty="0">
                          <a:effectLst/>
                        </a:rPr>
                        <a:t>Totale</a:t>
                      </a:r>
                      <a:endParaRPr lang="it-IT" sz="11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dirty="0">
                          <a:effectLst/>
                        </a:rPr>
                        <a:t>30,3</a:t>
                      </a:r>
                      <a:endParaRPr lang="it-IT" sz="11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dirty="0">
                          <a:effectLst/>
                        </a:rPr>
                        <a:t>31,3</a:t>
                      </a:r>
                      <a:endParaRPr lang="it-IT" sz="11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dirty="0">
                          <a:effectLst/>
                        </a:rPr>
                        <a:t>30,3</a:t>
                      </a:r>
                      <a:endParaRPr lang="it-IT" sz="11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dirty="0">
                          <a:effectLst/>
                        </a:rPr>
                        <a:t>7,0</a:t>
                      </a:r>
                      <a:endParaRPr lang="it-IT" sz="11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dirty="0">
                          <a:effectLst/>
                        </a:rPr>
                        <a:t>1,0</a:t>
                      </a:r>
                      <a:endParaRPr lang="it-IT" sz="11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it-IT" sz="1100" dirty="0">
                          <a:effectLst/>
                        </a:rPr>
                        <a:t>100 (201)</a:t>
                      </a:r>
                      <a:endParaRPr lang="it-IT" sz="1100" dirty="0">
                        <a:effectLst/>
                        <a:latin typeface="Calibri"/>
                        <a:ea typeface="Calibri"/>
                        <a:cs typeface="Times New Roman"/>
                      </a:endParaRPr>
                    </a:p>
                  </a:txBody>
                  <a:tcPr marL="44450" marR="44450" marT="0" marB="0" anchor="ctr"/>
                </a:tc>
              </a:tr>
            </a:tbl>
          </a:graphicData>
        </a:graphic>
      </p:graphicFrame>
      <p:sp>
        <p:nvSpPr>
          <p:cNvPr id="11" name="Rettangolo 10"/>
          <p:cNvSpPr/>
          <p:nvPr/>
        </p:nvSpPr>
        <p:spPr>
          <a:xfrm>
            <a:off x="2581003" y="1357966"/>
            <a:ext cx="1439862" cy="830262"/>
          </a:xfrm>
          <a:prstGeom prst="rect">
            <a:avLst/>
          </a:prstGeom>
        </p:spPr>
        <p:txBody>
          <a:bodyPr>
            <a:spAutoFit/>
          </a:bodyPr>
          <a:lstStyle/>
          <a:p>
            <a:pPr algn="r" eaLnBrk="1" fontAlgn="auto" hangingPunct="1">
              <a:spcBef>
                <a:spcPts val="0"/>
              </a:spcBef>
              <a:spcAft>
                <a:spcPts val="0"/>
              </a:spcAft>
              <a:defRPr/>
            </a:pPr>
            <a:r>
              <a:rPr lang="it-IT" sz="1200" b="1" dirty="0">
                <a:latin typeface="+mj-lt"/>
              </a:rPr>
              <a:t>Valori %. </a:t>
            </a:r>
            <a:r>
              <a:rPr lang="it-IT" sz="1200" i="1" dirty="0">
                <a:latin typeface="+mj-lt"/>
              </a:rPr>
              <a:t>(Poteva essere indicata anche più di una risposta)</a:t>
            </a:r>
            <a:endParaRPr lang="it-IT" sz="1200" b="1" dirty="0">
              <a:latin typeface="+mj-lt"/>
            </a:endParaRPr>
          </a:p>
        </p:txBody>
      </p:sp>
      <p:pic>
        <p:nvPicPr>
          <p:cNvPr id="17535" name="Immagine 1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132738" y="1357966"/>
            <a:ext cx="4967287" cy="19446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7536" name="CasellaDiTesto 2"/>
          <p:cNvSpPr txBox="1">
            <a:spLocks noChangeArrowheads="1"/>
          </p:cNvSpPr>
          <p:nvPr/>
        </p:nvSpPr>
        <p:spPr bwMode="auto">
          <a:xfrm>
            <a:off x="9337489" y="1290069"/>
            <a:ext cx="2256634" cy="480131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800">
                <a:solidFill>
                  <a:schemeClr val="tx1"/>
                </a:solidFill>
                <a:latin typeface="Calibri" pitchFamily="34" charset="0"/>
              </a:defRPr>
            </a:lvl1pPr>
            <a:lvl2pPr marL="742950" indent="-285750">
              <a:defRPr sz="2400">
                <a:solidFill>
                  <a:schemeClr val="tx1"/>
                </a:solidFill>
                <a:latin typeface="Calibri" pitchFamily="34" charset="0"/>
              </a:defRPr>
            </a:lvl2pPr>
            <a:lvl3pPr>
              <a:defRPr sz="2000">
                <a:solidFill>
                  <a:schemeClr val="tx1"/>
                </a:solidFill>
                <a:latin typeface="Calibri" pitchFamily="34" charset="0"/>
              </a:defRPr>
            </a:lvl3pPr>
            <a:lvl4pPr>
              <a:defRPr>
                <a:solidFill>
                  <a:schemeClr val="tx1"/>
                </a:solidFill>
                <a:latin typeface="Calibri" pitchFamily="34" charset="0"/>
              </a:defRPr>
            </a:lvl4pPr>
            <a:lvl5pPr>
              <a:defRPr>
                <a:solidFill>
                  <a:schemeClr val="tx1"/>
                </a:solidFill>
                <a:latin typeface="Calibri" pitchFamily="34" charset="0"/>
              </a:defRPr>
            </a:lvl5pPr>
            <a:lvl6pPr eaLnBrk="0" fontAlgn="base" hangingPunct="0">
              <a:spcAft>
                <a:spcPct val="0"/>
              </a:spcAft>
              <a:buFont typeface="Arial" charset="0"/>
              <a:defRPr>
                <a:solidFill>
                  <a:schemeClr val="tx1"/>
                </a:solidFill>
                <a:latin typeface="Calibri" pitchFamily="34" charset="0"/>
              </a:defRPr>
            </a:lvl6pPr>
            <a:lvl7pPr eaLnBrk="0" fontAlgn="base" hangingPunct="0">
              <a:spcAft>
                <a:spcPct val="0"/>
              </a:spcAft>
              <a:buFont typeface="Arial" charset="0"/>
              <a:defRPr>
                <a:solidFill>
                  <a:schemeClr val="tx1"/>
                </a:solidFill>
                <a:latin typeface="Calibri" pitchFamily="34" charset="0"/>
              </a:defRPr>
            </a:lvl7pPr>
            <a:lvl8pPr eaLnBrk="0" fontAlgn="base" hangingPunct="0">
              <a:spcAft>
                <a:spcPct val="0"/>
              </a:spcAft>
              <a:buFont typeface="Arial" charset="0"/>
              <a:defRPr>
                <a:solidFill>
                  <a:schemeClr val="tx1"/>
                </a:solidFill>
                <a:latin typeface="Calibri" pitchFamily="34" charset="0"/>
              </a:defRPr>
            </a:lvl8pPr>
            <a:lvl9pPr eaLnBrk="0" fontAlgn="base" hangingPunct="0">
              <a:spcAft>
                <a:spcPct val="0"/>
              </a:spcAft>
              <a:buFont typeface="Arial" charset="0"/>
              <a:defRPr>
                <a:solidFill>
                  <a:schemeClr val="tx1"/>
                </a:solidFill>
                <a:latin typeface="Calibri" pitchFamily="34" charset="0"/>
              </a:defRPr>
            </a:lvl9pPr>
          </a:lstStyle>
          <a:p>
            <a:pPr eaLnBrk="1" hangingPunct="1"/>
            <a:r>
              <a:rPr lang="it-IT" altLang="it-IT" sz="1800" dirty="0">
                <a:latin typeface="+mn-lt"/>
              </a:rPr>
              <a:t>Circa un amministratore su tre ritiene che la negoziazione sociale consente di ampliare il punto di vista </a:t>
            </a:r>
            <a:r>
              <a:rPr lang="it-IT" altLang="it-IT" sz="1800" dirty="0" smtClean="0">
                <a:latin typeface="+mn-lt"/>
              </a:rPr>
              <a:t>dell’amministrazione. </a:t>
            </a:r>
            <a:r>
              <a:rPr lang="it-IT" altLang="it-IT" sz="1800" dirty="0">
                <a:latin typeface="+mn-lt"/>
              </a:rPr>
              <a:t>Il 31,3% degli intervistati si focalizza sul confronto tra le parti (il metodo della concertazione).</a:t>
            </a:r>
          </a:p>
          <a:p>
            <a:pPr eaLnBrk="1" hangingPunct="1"/>
            <a:r>
              <a:rPr lang="it-IT" altLang="it-IT" sz="1800" dirty="0">
                <a:latin typeface="+mn-lt"/>
              </a:rPr>
              <a:t>Un altro 30% individua nella difesa delle condizioni di vita la mission della negoziazione sociale.  </a:t>
            </a:r>
          </a:p>
        </p:txBody>
      </p:sp>
      <p:sp>
        <p:nvSpPr>
          <p:cNvPr id="4" name="Segnaposto numero diapositiva 3"/>
          <p:cNvSpPr>
            <a:spLocks noGrp="1"/>
          </p:cNvSpPr>
          <p:nvPr>
            <p:ph type="sldNum" sz="quarter" idx="12"/>
          </p:nvPr>
        </p:nvSpPr>
        <p:spPr/>
        <p:txBody>
          <a:bodyPr/>
          <a:lstStyle/>
          <a:p>
            <a:fld id="{F2BABE1D-0DF0-446D-A096-D19DDE6F7072}" type="slidenum">
              <a:rPr lang="it-IT" altLang="it-IT" smtClean="0"/>
              <a:pPr/>
              <a:t>16</a:t>
            </a:fld>
            <a:endParaRPr lang="it-IT" altLang="it-IT"/>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17535"/>
                                        </p:tgtEl>
                                        <p:attrNameLst>
                                          <p:attrName>style.visibility</p:attrName>
                                        </p:attrNameLst>
                                      </p:cBhvr>
                                      <p:to>
                                        <p:strVal val="visible"/>
                                      </p:to>
                                    </p:set>
                                    <p:anim calcmode="lin" valueType="num">
                                      <p:cBhvr additive="base">
                                        <p:cTn id="7" dur="1000" fill="hold"/>
                                        <p:tgtEl>
                                          <p:spTgt spid="17535"/>
                                        </p:tgtEl>
                                        <p:attrNameLst>
                                          <p:attrName>ppt_x</p:attrName>
                                        </p:attrNameLst>
                                      </p:cBhvr>
                                      <p:tavLst>
                                        <p:tav tm="0">
                                          <p:val>
                                            <p:strVal val="0-#ppt_w/2"/>
                                          </p:val>
                                        </p:tav>
                                        <p:tav tm="100000">
                                          <p:val>
                                            <p:strVal val="#ppt_x"/>
                                          </p:val>
                                        </p:tav>
                                      </p:tavLst>
                                    </p:anim>
                                    <p:anim calcmode="lin" valueType="num">
                                      <p:cBhvr additive="base">
                                        <p:cTn id="8" dur="1000" fill="hold"/>
                                        <p:tgtEl>
                                          <p:spTgt spid="17535"/>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8"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1000" fill="hold"/>
                                        <p:tgtEl>
                                          <p:spTgt spid="2"/>
                                        </p:tgtEl>
                                        <p:attrNameLst>
                                          <p:attrName>ppt_x</p:attrName>
                                        </p:attrNameLst>
                                      </p:cBhvr>
                                      <p:tavLst>
                                        <p:tav tm="0">
                                          <p:val>
                                            <p:strVal val="0-#ppt_w/2"/>
                                          </p:val>
                                        </p:tav>
                                        <p:tav tm="100000">
                                          <p:val>
                                            <p:strVal val="#ppt_x"/>
                                          </p:val>
                                        </p:tav>
                                      </p:tavLst>
                                    </p:anim>
                                    <p:anim calcmode="lin" valueType="num">
                                      <p:cBhvr additive="base">
                                        <p:cTn id="13" dur="10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olo 3"/>
          <p:cNvSpPr>
            <a:spLocks noGrp="1"/>
          </p:cNvSpPr>
          <p:nvPr>
            <p:ph type="title"/>
          </p:nvPr>
        </p:nvSpPr>
        <p:spPr>
          <a:xfrm>
            <a:off x="821066" y="95140"/>
            <a:ext cx="10935505" cy="990600"/>
          </a:xfrm>
        </p:spPr>
        <p:txBody>
          <a:bodyPr/>
          <a:lstStyle/>
          <a:p>
            <a:pPr algn="ctr" eaLnBrk="1" hangingPunct="1"/>
            <a:r>
              <a:rPr lang="it-IT" altLang="it-IT" sz="2800" b="1" dirty="0" smtClean="0">
                <a:solidFill>
                  <a:srgbClr val="C00000"/>
                </a:solidFill>
                <a:latin typeface="Calibri" pitchFamily="34" charset="0"/>
                <a:ea typeface="Calibri" pitchFamily="34" charset="0"/>
                <a:cs typeface="Calibri" pitchFamily="34" charset="0"/>
              </a:rPr>
              <a:t>Secondo Lei quali sono i punti di debolezza della Negoziazione Sociale? </a:t>
            </a:r>
            <a:endParaRPr lang="it-IT" altLang="it-IT" sz="2800" i="1" dirty="0" smtClean="0">
              <a:solidFill>
                <a:srgbClr val="C00000"/>
              </a:solidFill>
              <a:latin typeface="Calibri" pitchFamily="34" charset="0"/>
              <a:ea typeface="Calibri" pitchFamily="34" charset="0"/>
              <a:cs typeface="Calibri" pitchFamily="34" charset="0"/>
            </a:endParaRPr>
          </a:p>
        </p:txBody>
      </p:sp>
      <p:sp>
        <p:nvSpPr>
          <p:cNvPr id="5" name="Rettangolo 4"/>
          <p:cNvSpPr/>
          <p:nvPr/>
        </p:nvSpPr>
        <p:spPr>
          <a:xfrm>
            <a:off x="821066" y="1793967"/>
            <a:ext cx="7326686" cy="307777"/>
          </a:xfrm>
          <a:prstGeom prst="rect">
            <a:avLst/>
          </a:prstGeom>
        </p:spPr>
        <p:txBody>
          <a:bodyPr wrap="square">
            <a:spAutoFit/>
          </a:bodyPr>
          <a:lstStyle/>
          <a:p>
            <a:pPr eaLnBrk="1" fontAlgn="auto" hangingPunct="1">
              <a:spcBef>
                <a:spcPts val="0"/>
              </a:spcBef>
              <a:spcAft>
                <a:spcPts val="0"/>
              </a:spcAft>
              <a:defRPr/>
            </a:pPr>
            <a:r>
              <a:rPr lang="it-IT" sz="1400" b="1" dirty="0">
                <a:latin typeface="+mj-lt"/>
              </a:rPr>
              <a:t>Valori % per dimensione demografica del Comune. </a:t>
            </a:r>
            <a:r>
              <a:rPr lang="it-IT" sz="1400" i="1" dirty="0">
                <a:latin typeface="+mj-lt"/>
              </a:rPr>
              <a:t>(Poteva essere indicata anche più di una risposta)</a:t>
            </a:r>
          </a:p>
        </p:txBody>
      </p:sp>
      <p:graphicFrame>
        <p:nvGraphicFramePr>
          <p:cNvPr id="3" name="Tabella 2"/>
          <p:cNvGraphicFramePr>
            <a:graphicFrameLocks noGrp="1"/>
          </p:cNvGraphicFramePr>
          <p:nvPr>
            <p:extLst>
              <p:ext uri="{D42A27DB-BD31-4B8C-83A1-F6EECF244321}">
                <p14:modId xmlns:p14="http://schemas.microsoft.com/office/powerpoint/2010/main" xmlns="" val="2818476759"/>
              </p:ext>
            </p:extLst>
          </p:nvPr>
        </p:nvGraphicFramePr>
        <p:xfrm>
          <a:off x="878757" y="2112851"/>
          <a:ext cx="7416801" cy="3703637"/>
        </p:xfrm>
        <a:graphic>
          <a:graphicData uri="http://schemas.openxmlformats.org/drawingml/2006/table">
            <a:tbl>
              <a:tblPr firstRow="1" firstCol="1" bandRow="1">
                <a:tableStyleId>{5C22544A-7EE6-4342-B048-85BDC9FD1C3A}</a:tableStyleId>
              </a:tblPr>
              <a:tblGrid>
                <a:gridCol w="1478693"/>
                <a:gridCol w="973192"/>
                <a:gridCol w="827486"/>
                <a:gridCol w="1278842"/>
                <a:gridCol w="1128390"/>
                <a:gridCol w="902712"/>
                <a:gridCol w="827486"/>
              </a:tblGrid>
              <a:tr h="1298012">
                <a:tc>
                  <a:txBody>
                    <a:bodyPr/>
                    <a:lstStyle/>
                    <a:p>
                      <a:pPr>
                        <a:lnSpc>
                          <a:spcPct val="115000"/>
                        </a:lnSpc>
                        <a:spcAft>
                          <a:spcPts val="0"/>
                        </a:spcAft>
                      </a:pPr>
                      <a:r>
                        <a:rPr lang="it-IT" sz="1400" dirty="0">
                          <a:effectLst/>
                        </a:rPr>
                        <a:t> </a:t>
                      </a:r>
                      <a:endParaRPr lang="it-IT" sz="1400" dirty="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1200" dirty="0">
                          <a:effectLst/>
                        </a:rPr>
                        <a:t>Mancanza di continuità dei rapporti con le OO.SS.</a:t>
                      </a:r>
                      <a:endParaRPr lang="it-IT" sz="1200" dirty="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1200" dirty="0">
                          <a:effectLst/>
                        </a:rPr>
                        <a:t>Carenza di risorse</a:t>
                      </a:r>
                      <a:endParaRPr lang="it-IT" sz="1200" dirty="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1200" dirty="0">
                          <a:effectLst/>
                        </a:rPr>
                        <a:t> I Sindacati e gli Enti Locali spesso parlano linguaggi diversi ed emergono rigidità</a:t>
                      </a:r>
                      <a:endParaRPr lang="it-IT" sz="1200" dirty="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1200" dirty="0">
                          <a:effectLst/>
                        </a:rPr>
                        <a:t>Trattative limitate da stringenti vincoli amministrativi</a:t>
                      </a:r>
                      <a:endParaRPr lang="it-IT" sz="1200" dirty="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1200" dirty="0">
                          <a:effectLst/>
                        </a:rPr>
                        <a:t>Non ci sono veri punti di debolezza</a:t>
                      </a:r>
                      <a:endParaRPr lang="it-IT" sz="1200" dirty="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1200" dirty="0">
                          <a:effectLst/>
                        </a:rPr>
                        <a:t>Totale</a:t>
                      </a:r>
                      <a:endParaRPr lang="it-IT" sz="1200" dirty="0">
                        <a:effectLst/>
                        <a:latin typeface="Calibri"/>
                        <a:ea typeface="Calibri"/>
                        <a:cs typeface="Times New Roman"/>
                      </a:endParaRPr>
                    </a:p>
                  </a:txBody>
                  <a:tcPr marL="44449" marR="44449" marT="0" marB="0" anchor="ctr"/>
                </a:tc>
              </a:tr>
              <a:tr h="245393">
                <a:tc>
                  <a:txBody>
                    <a:bodyPr/>
                    <a:lstStyle/>
                    <a:p>
                      <a:pPr>
                        <a:lnSpc>
                          <a:spcPct val="115000"/>
                        </a:lnSpc>
                        <a:spcAft>
                          <a:spcPts val="0"/>
                        </a:spcAft>
                      </a:pPr>
                      <a:r>
                        <a:rPr lang="it-IT" sz="1400" dirty="0">
                          <a:effectLst/>
                        </a:rPr>
                        <a:t>Fino a 3.000 Ab.</a:t>
                      </a:r>
                      <a:endParaRPr lang="it-IT" sz="1400" dirty="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1400">
                          <a:effectLst/>
                        </a:rPr>
                        <a:t>0,0</a:t>
                      </a:r>
                      <a:endParaRPr lang="it-IT" sz="140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1400">
                          <a:effectLst/>
                        </a:rPr>
                        <a:t>37,8</a:t>
                      </a:r>
                      <a:endParaRPr lang="it-IT" sz="140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1400" dirty="0">
                          <a:effectLst/>
                        </a:rPr>
                        <a:t>17,8</a:t>
                      </a:r>
                      <a:endParaRPr lang="it-IT" sz="1400" dirty="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1400">
                          <a:effectLst/>
                        </a:rPr>
                        <a:t>35,6</a:t>
                      </a:r>
                      <a:endParaRPr lang="it-IT" sz="140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1400">
                          <a:effectLst/>
                        </a:rPr>
                        <a:t>8,9</a:t>
                      </a:r>
                      <a:endParaRPr lang="it-IT" sz="140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1400">
                          <a:effectLst/>
                        </a:rPr>
                        <a:t>100 (45)</a:t>
                      </a:r>
                      <a:endParaRPr lang="it-IT" sz="1400">
                        <a:effectLst/>
                        <a:latin typeface="Calibri"/>
                        <a:ea typeface="Calibri"/>
                        <a:cs typeface="Times New Roman"/>
                      </a:endParaRPr>
                    </a:p>
                  </a:txBody>
                  <a:tcPr marL="44449" marR="44449" marT="0" marB="0" anchor="ctr"/>
                </a:tc>
              </a:tr>
              <a:tr h="245393">
                <a:tc>
                  <a:txBody>
                    <a:bodyPr/>
                    <a:lstStyle/>
                    <a:p>
                      <a:pPr>
                        <a:lnSpc>
                          <a:spcPct val="115000"/>
                        </a:lnSpc>
                        <a:spcAft>
                          <a:spcPts val="0"/>
                        </a:spcAft>
                      </a:pPr>
                      <a:r>
                        <a:rPr lang="it-IT" sz="1400">
                          <a:effectLst/>
                        </a:rPr>
                        <a:t>3.001 - 5.000 Ab.</a:t>
                      </a:r>
                      <a:endParaRPr lang="it-IT" sz="140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1400">
                          <a:effectLst/>
                        </a:rPr>
                        <a:t>0,0</a:t>
                      </a:r>
                      <a:endParaRPr lang="it-IT" sz="140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1400">
                          <a:effectLst/>
                        </a:rPr>
                        <a:t>35,7</a:t>
                      </a:r>
                      <a:endParaRPr lang="it-IT" sz="140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1400" dirty="0">
                          <a:effectLst/>
                        </a:rPr>
                        <a:t>25,0</a:t>
                      </a:r>
                      <a:endParaRPr lang="it-IT" sz="1400" dirty="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1400">
                          <a:effectLst/>
                        </a:rPr>
                        <a:t>28,6</a:t>
                      </a:r>
                      <a:endParaRPr lang="it-IT" sz="140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1400">
                          <a:effectLst/>
                        </a:rPr>
                        <a:t>10,7</a:t>
                      </a:r>
                      <a:endParaRPr lang="it-IT" sz="140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1400">
                          <a:effectLst/>
                        </a:rPr>
                        <a:t>100 (28)</a:t>
                      </a:r>
                      <a:endParaRPr lang="it-IT" sz="1400">
                        <a:effectLst/>
                        <a:latin typeface="Calibri"/>
                        <a:ea typeface="Calibri"/>
                        <a:cs typeface="Times New Roman"/>
                      </a:endParaRPr>
                    </a:p>
                  </a:txBody>
                  <a:tcPr marL="44449" marR="44449" marT="0" marB="0" anchor="ctr"/>
                </a:tc>
              </a:tr>
              <a:tr h="466633">
                <a:tc>
                  <a:txBody>
                    <a:bodyPr/>
                    <a:lstStyle/>
                    <a:p>
                      <a:pPr>
                        <a:lnSpc>
                          <a:spcPct val="115000"/>
                        </a:lnSpc>
                        <a:spcAft>
                          <a:spcPts val="0"/>
                        </a:spcAft>
                      </a:pPr>
                      <a:r>
                        <a:rPr lang="it-IT" sz="1400">
                          <a:effectLst/>
                        </a:rPr>
                        <a:t>5.001 - 10.000 Ab.</a:t>
                      </a:r>
                      <a:endParaRPr lang="it-IT" sz="140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1400" dirty="0">
                          <a:effectLst/>
                        </a:rPr>
                        <a:t>0,0</a:t>
                      </a:r>
                      <a:endParaRPr lang="it-IT" sz="1400" dirty="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1400">
                          <a:effectLst/>
                        </a:rPr>
                        <a:t>38,1</a:t>
                      </a:r>
                      <a:endParaRPr lang="it-IT" sz="140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1400" dirty="0">
                          <a:effectLst/>
                        </a:rPr>
                        <a:t>11,9</a:t>
                      </a:r>
                      <a:endParaRPr lang="it-IT" sz="1400" dirty="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1400">
                          <a:effectLst/>
                        </a:rPr>
                        <a:t>47,6</a:t>
                      </a:r>
                      <a:endParaRPr lang="it-IT" sz="140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1400">
                          <a:effectLst/>
                        </a:rPr>
                        <a:t>2,4</a:t>
                      </a:r>
                      <a:endParaRPr lang="it-IT" sz="140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1400">
                          <a:effectLst/>
                        </a:rPr>
                        <a:t>100 (42)</a:t>
                      </a:r>
                      <a:endParaRPr lang="it-IT" sz="1400">
                        <a:effectLst/>
                        <a:latin typeface="Calibri"/>
                        <a:ea typeface="Calibri"/>
                        <a:cs typeface="Times New Roman"/>
                      </a:endParaRPr>
                    </a:p>
                  </a:txBody>
                  <a:tcPr marL="44449" marR="44449" marT="0" marB="0" anchor="ctr"/>
                </a:tc>
              </a:tr>
              <a:tr h="490787">
                <a:tc>
                  <a:txBody>
                    <a:bodyPr/>
                    <a:lstStyle/>
                    <a:p>
                      <a:pPr>
                        <a:lnSpc>
                          <a:spcPct val="115000"/>
                        </a:lnSpc>
                        <a:spcAft>
                          <a:spcPts val="0"/>
                        </a:spcAft>
                      </a:pPr>
                      <a:r>
                        <a:rPr lang="it-IT" sz="1400">
                          <a:effectLst/>
                        </a:rPr>
                        <a:t>10.001 - 20.000 Ab.</a:t>
                      </a:r>
                      <a:endParaRPr lang="it-IT" sz="140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1400">
                          <a:effectLst/>
                        </a:rPr>
                        <a:t>1,8</a:t>
                      </a:r>
                      <a:endParaRPr lang="it-IT" sz="140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1400">
                          <a:effectLst/>
                        </a:rPr>
                        <a:t>37,5</a:t>
                      </a:r>
                      <a:endParaRPr lang="it-IT" sz="140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1400" dirty="0">
                          <a:effectLst/>
                        </a:rPr>
                        <a:t>25,0</a:t>
                      </a:r>
                      <a:endParaRPr lang="it-IT" sz="1400" dirty="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1400" dirty="0">
                          <a:effectLst/>
                        </a:rPr>
                        <a:t>32,1</a:t>
                      </a:r>
                      <a:endParaRPr lang="it-IT" sz="1400" dirty="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1400">
                          <a:effectLst/>
                        </a:rPr>
                        <a:t>3,6</a:t>
                      </a:r>
                      <a:endParaRPr lang="it-IT" sz="140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1400">
                          <a:effectLst/>
                        </a:rPr>
                        <a:t>100 (56)</a:t>
                      </a:r>
                      <a:endParaRPr lang="it-IT" sz="1400">
                        <a:effectLst/>
                        <a:latin typeface="Calibri"/>
                        <a:ea typeface="Calibri"/>
                        <a:cs typeface="Times New Roman"/>
                      </a:endParaRPr>
                    </a:p>
                  </a:txBody>
                  <a:tcPr marL="44449" marR="44449" marT="0" marB="0" anchor="ctr"/>
                </a:tc>
              </a:tr>
              <a:tr h="245393">
                <a:tc>
                  <a:txBody>
                    <a:bodyPr/>
                    <a:lstStyle/>
                    <a:p>
                      <a:pPr>
                        <a:lnSpc>
                          <a:spcPct val="115000"/>
                        </a:lnSpc>
                        <a:spcAft>
                          <a:spcPts val="0"/>
                        </a:spcAft>
                      </a:pPr>
                      <a:r>
                        <a:rPr lang="it-IT" sz="1400">
                          <a:effectLst/>
                        </a:rPr>
                        <a:t>Oltre 50.000 Ab.</a:t>
                      </a:r>
                      <a:endParaRPr lang="it-IT" sz="140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1400">
                          <a:effectLst/>
                        </a:rPr>
                        <a:t>0,0</a:t>
                      </a:r>
                      <a:endParaRPr lang="it-IT" sz="140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1400">
                          <a:effectLst/>
                        </a:rPr>
                        <a:t>61,1</a:t>
                      </a:r>
                      <a:endParaRPr lang="it-IT" sz="140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1400">
                          <a:effectLst/>
                        </a:rPr>
                        <a:t>0,0</a:t>
                      </a:r>
                      <a:endParaRPr lang="it-IT" sz="140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1400" dirty="0">
                          <a:effectLst/>
                        </a:rPr>
                        <a:t>27,8</a:t>
                      </a:r>
                      <a:endParaRPr lang="it-IT" sz="1400" dirty="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1400">
                          <a:effectLst/>
                        </a:rPr>
                        <a:t>11,1</a:t>
                      </a:r>
                      <a:endParaRPr lang="it-IT" sz="140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1400">
                          <a:effectLst/>
                        </a:rPr>
                        <a:t>100 (18)</a:t>
                      </a:r>
                      <a:endParaRPr lang="it-IT" sz="1400">
                        <a:effectLst/>
                        <a:latin typeface="Calibri"/>
                        <a:ea typeface="Calibri"/>
                        <a:cs typeface="Times New Roman"/>
                      </a:endParaRPr>
                    </a:p>
                  </a:txBody>
                  <a:tcPr marL="44449" marR="44449" marT="0" marB="0" anchor="ctr"/>
                </a:tc>
              </a:tr>
              <a:tr h="245393">
                <a:tc>
                  <a:txBody>
                    <a:bodyPr/>
                    <a:lstStyle/>
                    <a:p>
                      <a:pPr>
                        <a:lnSpc>
                          <a:spcPct val="115000"/>
                        </a:lnSpc>
                        <a:spcAft>
                          <a:spcPts val="0"/>
                        </a:spcAft>
                      </a:pPr>
                      <a:r>
                        <a:rPr lang="it-IT" sz="1400" dirty="0">
                          <a:effectLst/>
                        </a:rPr>
                        <a:t> </a:t>
                      </a:r>
                      <a:endParaRPr lang="it-IT" sz="1400" dirty="0">
                        <a:effectLst/>
                        <a:latin typeface="Calibri"/>
                        <a:ea typeface="Calibri"/>
                        <a:cs typeface="Times New Roman"/>
                      </a:endParaRPr>
                    </a:p>
                  </a:txBody>
                  <a:tcPr marL="44449" marR="44449" marT="0" marB="0" anchor="ctr"/>
                </a:tc>
                <a:tc>
                  <a:txBody>
                    <a:bodyPr/>
                    <a:lstStyle/>
                    <a:p>
                      <a:pPr>
                        <a:lnSpc>
                          <a:spcPct val="115000"/>
                        </a:lnSpc>
                      </a:pPr>
                      <a:endParaRPr lang="it-IT" sz="1400" dirty="0">
                        <a:effectLst/>
                        <a:latin typeface="Calibri"/>
                        <a:cs typeface="Times New Roman"/>
                      </a:endParaRPr>
                    </a:p>
                  </a:txBody>
                  <a:tcPr marL="44449" marR="44449" marT="0" marB="0" anchor="ctr"/>
                </a:tc>
                <a:tc>
                  <a:txBody>
                    <a:bodyPr/>
                    <a:lstStyle/>
                    <a:p>
                      <a:pPr>
                        <a:lnSpc>
                          <a:spcPct val="115000"/>
                        </a:lnSpc>
                      </a:pPr>
                      <a:endParaRPr lang="it-IT" sz="1400" dirty="0">
                        <a:effectLst/>
                        <a:latin typeface="Calibri"/>
                        <a:cs typeface="Times New Roman"/>
                      </a:endParaRPr>
                    </a:p>
                  </a:txBody>
                  <a:tcPr marL="44449" marR="44449" marT="0" marB="0" anchor="ctr"/>
                </a:tc>
                <a:tc>
                  <a:txBody>
                    <a:bodyPr/>
                    <a:lstStyle/>
                    <a:p>
                      <a:pPr>
                        <a:lnSpc>
                          <a:spcPct val="115000"/>
                        </a:lnSpc>
                      </a:pPr>
                      <a:endParaRPr lang="it-IT" sz="1400" dirty="0">
                        <a:effectLst/>
                        <a:latin typeface="Calibri"/>
                        <a:cs typeface="Times New Roman"/>
                      </a:endParaRPr>
                    </a:p>
                  </a:txBody>
                  <a:tcPr marL="44449" marR="44449" marT="0" marB="0" anchor="ctr"/>
                </a:tc>
                <a:tc>
                  <a:txBody>
                    <a:bodyPr/>
                    <a:lstStyle/>
                    <a:p>
                      <a:pPr>
                        <a:lnSpc>
                          <a:spcPct val="115000"/>
                        </a:lnSpc>
                      </a:pPr>
                      <a:endParaRPr lang="it-IT" sz="1400" dirty="0">
                        <a:effectLst/>
                        <a:latin typeface="Calibri"/>
                        <a:cs typeface="Times New Roman"/>
                      </a:endParaRPr>
                    </a:p>
                  </a:txBody>
                  <a:tcPr marL="44449" marR="44449" marT="0" marB="0" anchor="ctr"/>
                </a:tc>
                <a:tc>
                  <a:txBody>
                    <a:bodyPr/>
                    <a:lstStyle/>
                    <a:p>
                      <a:pPr>
                        <a:lnSpc>
                          <a:spcPct val="115000"/>
                        </a:lnSpc>
                      </a:pPr>
                      <a:endParaRPr lang="it-IT" sz="1400" dirty="0">
                        <a:effectLst/>
                        <a:latin typeface="Calibri"/>
                        <a:cs typeface="Times New Roman"/>
                      </a:endParaRPr>
                    </a:p>
                  </a:txBody>
                  <a:tcPr marL="44449" marR="44449" marT="0" marB="0" anchor="ctr"/>
                </a:tc>
                <a:tc>
                  <a:txBody>
                    <a:bodyPr/>
                    <a:lstStyle/>
                    <a:p>
                      <a:pPr>
                        <a:lnSpc>
                          <a:spcPct val="115000"/>
                        </a:lnSpc>
                      </a:pPr>
                      <a:endParaRPr lang="it-IT" sz="1400" dirty="0">
                        <a:effectLst/>
                        <a:latin typeface="Calibri"/>
                        <a:cs typeface="Times New Roman"/>
                      </a:endParaRPr>
                    </a:p>
                  </a:txBody>
                  <a:tcPr marL="44449" marR="44449" marT="0" marB="0" anchor="ctr"/>
                </a:tc>
              </a:tr>
              <a:tr h="466633">
                <a:tc>
                  <a:txBody>
                    <a:bodyPr/>
                    <a:lstStyle/>
                    <a:p>
                      <a:pPr>
                        <a:lnSpc>
                          <a:spcPct val="115000"/>
                        </a:lnSpc>
                        <a:spcAft>
                          <a:spcPts val="0"/>
                        </a:spcAft>
                      </a:pPr>
                      <a:r>
                        <a:rPr lang="it-IT" sz="1400" dirty="0">
                          <a:effectLst/>
                        </a:rPr>
                        <a:t>Totale</a:t>
                      </a:r>
                      <a:endParaRPr lang="it-IT" sz="1400" dirty="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1400">
                          <a:effectLst/>
                        </a:rPr>
                        <a:t>0,5</a:t>
                      </a:r>
                      <a:endParaRPr lang="it-IT" sz="140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1400" dirty="0">
                          <a:effectLst/>
                        </a:rPr>
                        <a:t>39,7</a:t>
                      </a:r>
                      <a:endParaRPr lang="it-IT" sz="1400" dirty="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1400" dirty="0">
                          <a:effectLst/>
                        </a:rPr>
                        <a:t>18,0</a:t>
                      </a:r>
                      <a:endParaRPr lang="it-IT" sz="1400" dirty="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1400" dirty="0">
                          <a:effectLst/>
                        </a:rPr>
                        <a:t>35,4</a:t>
                      </a:r>
                      <a:endParaRPr lang="it-IT" sz="1400" dirty="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1400" dirty="0">
                          <a:effectLst/>
                        </a:rPr>
                        <a:t>6,3</a:t>
                      </a:r>
                      <a:endParaRPr lang="it-IT" sz="1400" dirty="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1400" dirty="0">
                          <a:effectLst/>
                        </a:rPr>
                        <a:t>100 (189)</a:t>
                      </a:r>
                      <a:endParaRPr lang="it-IT" sz="1400" dirty="0">
                        <a:effectLst/>
                        <a:latin typeface="Calibri"/>
                        <a:ea typeface="Calibri"/>
                        <a:cs typeface="Times New Roman"/>
                      </a:endParaRPr>
                    </a:p>
                  </a:txBody>
                  <a:tcPr marL="44449" marR="44449" marT="0" marB="0" anchor="ctr"/>
                </a:tc>
              </a:tr>
            </a:tbl>
          </a:graphicData>
        </a:graphic>
      </p:graphicFrame>
      <p:sp>
        <p:nvSpPr>
          <p:cNvPr id="18510" name="CasellaDiTesto 1"/>
          <p:cNvSpPr txBox="1">
            <a:spLocks noChangeArrowheads="1"/>
          </p:cNvSpPr>
          <p:nvPr/>
        </p:nvSpPr>
        <p:spPr bwMode="auto">
          <a:xfrm>
            <a:off x="8546124" y="1793967"/>
            <a:ext cx="3028410" cy="421653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800">
                <a:solidFill>
                  <a:schemeClr val="tx1"/>
                </a:solidFill>
                <a:latin typeface="Calibri" pitchFamily="34" charset="0"/>
              </a:defRPr>
            </a:lvl1pPr>
            <a:lvl2pPr marL="742950" indent="-285750">
              <a:defRPr sz="2400">
                <a:solidFill>
                  <a:schemeClr val="tx1"/>
                </a:solidFill>
                <a:latin typeface="Calibri" pitchFamily="34" charset="0"/>
              </a:defRPr>
            </a:lvl2pPr>
            <a:lvl3pPr>
              <a:defRPr sz="2000">
                <a:solidFill>
                  <a:schemeClr val="tx1"/>
                </a:solidFill>
                <a:latin typeface="Calibri" pitchFamily="34" charset="0"/>
              </a:defRPr>
            </a:lvl3pPr>
            <a:lvl4pPr>
              <a:defRPr>
                <a:solidFill>
                  <a:schemeClr val="tx1"/>
                </a:solidFill>
                <a:latin typeface="Calibri" pitchFamily="34" charset="0"/>
              </a:defRPr>
            </a:lvl4pPr>
            <a:lvl5pPr>
              <a:defRPr>
                <a:solidFill>
                  <a:schemeClr val="tx1"/>
                </a:solidFill>
                <a:latin typeface="Calibri" pitchFamily="34" charset="0"/>
              </a:defRPr>
            </a:lvl5pPr>
            <a:lvl6pPr eaLnBrk="0" fontAlgn="base" hangingPunct="0">
              <a:spcAft>
                <a:spcPct val="0"/>
              </a:spcAft>
              <a:buFont typeface="Arial" charset="0"/>
              <a:defRPr>
                <a:solidFill>
                  <a:schemeClr val="tx1"/>
                </a:solidFill>
                <a:latin typeface="Calibri" pitchFamily="34" charset="0"/>
              </a:defRPr>
            </a:lvl6pPr>
            <a:lvl7pPr eaLnBrk="0" fontAlgn="base" hangingPunct="0">
              <a:spcAft>
                <a:spcPct val="0"/>
              </a:spcAft>
              <a:buFont typeface="Arial" charset="0"/>
              <a:defRPr>
                <a:solidFill>
                  <a:schemeClr val="tx1"/>
                </a:solidFill>
                <a:latin typeface="Calibri" pitchFamily="34" charset="0"/>
              </a:defRPr>
            </a:lvl7pPr>
            <a:lvl8pPr eaLnBrk="0" fontAlgn="base" hangingPunct="0">
              <a:spcAft>
                <a:spcPct val="0"/>
              </a:spcAft>
              <a:buFont typeface="Arial" charset="0"/>
              <a:defRPr>
                <a:solidFill>
                  <a:schemeClr val="tx1"/>
                </a:solidFill>
                <a:latin typeface="Calibri" pitchFamily="34" charset="0"/>
              </a:defRPr>
            </a:lvl8pPr>
            <a:lvl9pPr eaLnBrk="0" fontAlgn="base" hangingPunct="0">
              <a:spcAft>
                <a:spcPct val="0"/>
              </a:spcAft>
              <a:buFont typeface="Arial" charset="0"/>
              <a:defRPr>
                <a:solidFill>
                  <a:schemeClr val="tx1"/>
                </a:solidFill>
                <a:latin typeface="Calibri" pitchFamily="34" charset="0"/>
              </a:defRPr>
            </a:lvl9pPr>
          </a:lstStyle>
          <a:p>
            <a:pPr eaLnBrk="1" hangingPunct="1"/>
            <a:r>
              <a:rPr lang="it-IT" altLang="it-IT" sz="1800" dirty="0">
                <a:solidFill>
                  <a:schemeClr val="accent5">
                    <a:lumMod val="75000"/>
                  </a:schemeClr>
                </a:solidFill>
              </a:rPr>
              <a:t>Per tutti i comuni (39,7%), soprattutto per i più grandi (61,1%), il principale ostacolo alla negoziazione sociale è la carenza di risorse. </a:t>
            </a:r>
          </a:p>
          <a:p>
            <a:pPr eaLnBrk="1" hangingPunct="1"/>
            <a:r>
              <a:rPr lang="it-IT" altLang="it-IT" sz="1800" dirty="0" smtClean="0">
                <a:solidFill>
                  <a:srgbClr val="9A0000"/>
                </a:solidFill>
              </a:rPr>
              <a:t>Questa considerazione nasconde un equivoco </a:t>
            </a:r>
            <a:r>
              <a:rPr lang="it-IT" altLang="it-IT" sz="1800" dirty="0">
                <a:solidFill>
                  <a:srgbClr val="9A0000"/>
                </a:solidFill>
              </a:rPr>
              <a:t>di fondo: la negoziazione sociale </a:t>
            </a:r>
            <a:r>
              <a:rPr lang="it-IT" altLang="it-IT" sz="1800" dirty="0" smtClean="0">
                <a:solidFill>
                  <a:srgbClr val="9A0000"/>
                </a:solidFill>
              </a:rPr>
              <a:t>dovrebbe essere orientata in primo luogo alla programmazione socio-economica (a partire dalla valutazione di efficacia per gli interventi già attivati).</a:t>
            </a:r>
            <a:endParaRPr lang="it-IT" altLang="it-IT" sz="1800" dirty="0">
              <a:solidFill>
                <a:srgbClr val="9A0000"/>
              </a:solidFill>
            </a:endParaRPr>
          </a:p>
          <a:p>
            <a:pPr eaLnBrk="1" hangingPunct="1"/>
            <a:endParaRPr lang="it-IT" altLang="it-IT" sz="1600" dirty="0">
              <a:solidFill>
                <a:srgbClr val="C00000"/>
              </a:solidFill>
            </a:endParaRPr>
          </a:p>
        </p:txBody>
      </p:sp>
      <p:sp>
        <p:nvSpPr>
          <p:cNvPr id="4" name="Segnaposto numero diapositiva 3"/>
          <p:cNvSpPr>
            <a:spLocks noGrp="1"/>
          </p:cNvSpPr>
          <p:nvPr>
            <p:ph type="sldNum" sz="quarter" idx="12"/>
          </p:nvPr>
        </p:nvSpPr>
        <p:spPr/>
        <p:txBody>
          <a:bodyPr/>
          <a:lstStyle/>
          <a:p>
            <a:fld id="{F2BABE1D-0DF0-446D-A096-D19DDE6F7072}" type="slidenum">
              <a:rPr lang="it-IT" altLang="it-IT" smtClean="0"/>
              <a:pPr/>
              <a:t>17</a:t>
            </a:fld>
            <a:endParaRPr lang="it-IT" altLang="it-IT"/>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0-#ppt_w/2"/>
                                          </p:val>
                                        </p:tav>
                                        <p:tav tm="100000">
                                          <p:val>
                                            <p:strVal val="#ppt_x"/>
                                          </p:val>
                                        </p:tav>
                                      </p:tavLst>
                                    </p:anim>
                                    <p:anim calcmode="lin" valueType="num">
                                      <p:cBhvr additive="base">
                                        <p:cTn id="8" dur="10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28" name="Titolo 3"/>
          <p:cNvSpPr>
            <a:spLocks noGrp="1"/>
          </p:cNvSpPr>
          <p:nvPr>
            <p:ph type="title"/>
          </p:nvPr>
        </p:nvSpPr>
        <p:spPr>
          <a:xfrm>
            <a:off x="653143" y="86988"/>
            <a:ext cx="11286309" cy="990600"/>
          </a:xfrm>
        </p:spPr>
        <p:txBody>
          <a:bodyPr/>
          <a:lstStyle/>
          <a:p>
            <a:pPr algn="ctr" eaLnBrk="1" hangingPunct="1"/>
            <a:r>
              <a:rPr lang="it-IT" altLang="it-IT" sz="2800" b="1" dirty="0" smtClean="0">
                <a:solidFill>
                  <a:srgbClr val="C00000"/>
                </a:solidFill>
                <a:latin typeface="Calibri" pitchFamily="34" charset="0"/>
                <a:ea typeface="Calibri" pitchFamily="34" charset="0"/>
                <a:cs typeface="Calibri" pitchFamily="34" charset="0"/>
              </a:rPr>
              <a:t>Secondo Lei quali sono i punti di debolezza della Negoziazione Sociale? </a:t>
            </a:r>
            <a:endParaRPr lang="it-IT" altLang="it-IT" sz="2800" i="1" dirty="0" smtClean="0">
              <a:solidFill>
                <a:srgbClr val="C00000"/>
              </a:solidFill>
              <a:latin typeface="Calibri" pitchFamily="34" charset="0"/>
              <a:ea typeface="Calibri" pitchFamily="34" charset="0"/>
              <a:cs typeface="Calibri" pitchFamily="34" charset="0"/>
            </a:endParaRPr>
          </a:p>
        </p:txBody>
      </p:sp>
      <p:sp>
        <p:nvSpPr>
          <p:cNvPr id="6" name="Rettangolo 5"/>
          <p:cNvSpPr/>
          <p:nvPr/>
        </p:nvSpPr>
        <p:spPr>
          <a:xfrm>
            <a:off x="375784" y="2433264"/>
            <a:ext cx="1217613" cy="1570037"/>
          </a:xfrm>
          <a:prstGeom prst="rect">
            <a:avLst/>
          </a:prstGeom>
        </p:spPr>
        <p:txBody>
          <a:bodyPr>
            <a:spAutoFit/>
          </a:bodyPr>
          <a:lstStyle/>
          <a:p>
            <a:pPr algn="r" eaLnBrk="1" fontAlgn="auto" hangingPunct="1">
              <a:spcBef>
                <a:spcPts val="0"/>
              </a:spcBef>
              <a:spcAft>
                <a:spcPts val="0"/>
              </a:spcAft>
              <a:defRPr/>
            </a:pPr>
            <a:r>
              <a:rPr lang="it-IT" sz="1200" b="1" dirty="0">
                <a:latin typeface="+mj-lt"/>
              </a:rPr>
              <a:t>Valori % per provincia di appartenenza del Comune. </a:t>
            </a:r>
            <a:r>
              <a:rPr lang="it-IT" sz="1200" i="1" dirty="0">
                <a:latin typeface="+mj-lt"/>
              </a:rPr>
              <a:t>(Poteva essere indicata anche più di una risposta)</a:t>
            </a:r>
          </a:p>
        </p:txBody>
      </p:sp>
      <p:sp>
        <p:nvSpPr>
          <p:cNvPr id="7" name="Rettangolo 6"/>
          <p:cNvSpPr/>
          <p:nvPr/>
        </p:nvSpPr>
        <p:spPr>
          <a:xfrm>
            <a:off x="163059" y="4901826"/>
            <a:ext cx="1439863" cy="1385888"/>
          </a:xfrm>
          <a:prstGeom prst="rect">
            <a:avLst/>
          </a:prstGeom>
        </p:spPr>
        <p:txBody>
          <a:bodyPr>
            <a:spAutoFit/>
          </a:bodyPr>
          <a:lstStyle/>
          <a:p>
            <a:pPr algn="r" eaLnBrk="1" fontAlgn="auto" hangingPunct="1">
              <a:spcBef>
                <a:spcPts val="0"/>
              </a:spcBef>
              <a:spcAft>
                <a:spcPts val="0"/>
              </a:spcAft>
              <a:defRPr/>
            </a:pPr>
            <a:r>
              <a:rPr lang="it-IT" sz="1200" b="1" dirty="0">
                <a:latin typeface="+mj-lt"/>
              </a:rPr>
              <a:t>Valori % per dimensione demografica del Comune. </a:t>
            </a:r>
            <a:r>
              <a:rPr lang="it-IT" sz="1200" i="1" dirty="0">
                <a:latin typeface="+mj-lt"/>
              </a:rPr>
              <a:t>(Poteva essere indicata anche più di una risposta)</a:t>
            </a:r>
          </a:p>
        </p:txBody>
      </p:sp>
      <p:sp>
        <p:nvSpPr>
          <p:cNvPr id="2" name="CasellaDiTesto 1"/>
          <p:cNvSpPr txBox="1"/>
          <p:nvPr/>
        </p:nvSpPr>
        <p:spPr>
          <a:xfrm>
            <a:off x="8695205" y="1526850"/>
            <a:ext cx="3095625" cy="4802188"/>
          </a:xfrm>
          <a:prstGeom prst="rect">
            <a:avLst/>
          </a:prstGeom>
          <a:noFill/>
        </p:spPr>
        <p:txBody>
          <a:bodyPr>
            <a:spAutoFit/>
          </a:bodyPr>
          <a:lstStyle/>
          <a:p>
            <a:pPr algn="just" eaLnBrk="1" fontAlgn="auto" hangingPunct="1">
              <a:spcBef>
                <a:spcPts val="0"/>
              </a:spcBef>
              <a:spcAft>
                <a:spcPts val="0"/>
              </a:spcAft>
              <a:defRPr/>
            </a:pPr>
            <a:r>
              <a:rPr lang="it-IT" dirty="0">
                <a:solidFill>
                  <a:schemeClr val="accent5">
                    <a:lumMod val="75000"/>
                  </a:schemeClr>
                </a:solidFill>
                <a:latin typeface="+mn-lt"/>
              </a:rPr>
              <a:t>Nelle province di Brescia, Lecco e Milano, dove la negoziazione è maggiormente consolidata, si ha una %  più bassa di amministratori che si lamentano della carenza di risorse. </a:t>
            </a:r>
          </a:p>
          <a:p>
            <a:pPr algn="just" eaLnBrk="1" fontAlgn="auto" hangingPunct="1">
              <a:spcBef>
                <a:spcPts val="0"/>
              </a:spcBef>
              <a:spcAft>
                <a:spcPts val="0"/>
              </a:spcAft>
              <a:defRPr/>
            </a:pPr>
            <a:r>
              <a:rPr lang="it-IT" dirty="0">
                <a:solidFill>
                  <a:schemeClr val="accent5">
                    <a:lumMod val="75000"/>
                  </a:schemeClr>
                </a:solidFill>
                <a:latin typeface="+mn-lt"/>
              </a:rPr>
              <a:t>I comuni più piccoli sono attenti soprattutto ai problemi che derivano dai vincoli amministrativi. </a:t>
            </a:r>
            <a:r>
              <a:rPr lang="it-IT" dirty="0">
                <a:solidFill>
                  <a:srgbClr val="9A0000"/>
                </a:solidFill>
                <a:latin typeface="+mn-lt"/>
              </a:rPr>
              <a:t>Problemi che potrebbero essere affrontati con successo individuando controparti a livello sovra-comunale (conferenza dei sindaci, tavolo Assessori, </a:t>
            </a:r>
            <a:r>
              <a:rPr lang="it-IT" dirty="0" err="1">
                <a:solidFill>
                  <a:srgbClr val="9A0000"/>
                </a:solidFill>
                <a:latin typeface="+mn-lt"/>
              </a:rPr>
              <a:t>Pdz</a:t>
            </a:r>
            <a:r>
              <a:rPr lang="it-IT" dirty="0">
                <a:solidFill>
                  <a:srgbClr val="9A0000"/>
                </a:solidFill>
                <a:latin typeface="+mn-lt"/>
              </a:rPr>
              <a:t>. Distretto). </a:t>
            </a:r>
          </a:p>
        </p:txBody>
      </p:sp>
      <p:graphicFrame>
        <p:nvGraphicFramePr>
          <p:cNvPr id="4" name="Tabella 3"/>
          <p:cNvGraphicFramePr>
            <a:graphicFrameLocks noGrp="1"/>
          </p:cNvGraphicFramePr>
          <p:nvPr>
            <p:extLst>
              <p:ext uri="{D42A27DB-BD31-4B8C-83A1-F6EECF244321}">
                <p14:modId xmlns:p14="http://schemas.microsoft.com/office/powerpoint/2010/main" xmlns="" val="2456901210"/>
              </p:ext>
            </p:extLst>
          </p:nvPr>
        </p:nvGraphicFramePr>
        <p:xfrm>
          <a:off x="1644197" y="1552201"/>
          <a:ext cx="6838951" cy="4784951"/>
        </p:xfrm>
        <a:graphic>
          <a:graphicData uri="http://schemas.openxmlformats.org/drawingml/2006/table">
            <a:tbl>
              <a:tblPr firstRow="1" firstCol="1" bandRow="1">
                <a:tableStyleId>{5C22544A-7EE6-4342-B048-85BDC9FD1C3A}</a:tableStyleId>
              </a:tblPr>
              <a:tblGrid>
                <a:gridCol w="1391237"/>
                <a:gridCol w="943953"/>
                <a:gridCol w="943953"/>
                <a:gridCol w="943953"/>
                <a:gridCol w="943953"/>
                <a:gridCol w="943953"/>
                <a:gridCol w="727949"/>
              </a:tblGrid>
              <a:tr h="1066503">
                <a:tc>
                  <a:txBody>
                    <a:bodyPr/>
                    <a:lstStyle/>
                    <a:p>
                      <a:pPr>
                        <a:lnSpc>
                          <a:spcPct val="115000"/>
                        </a:lnSpc>
                        <a:spcAft>
                          <a:spcPts val="0"/>
                        </a:spcAft>
                      </a:pPr>
                      <a:r>
                        <a:rPr lang="it-IT" sz="900" dirty="0">
                          <a:effectLst/>
                        </a:rPr>
                        <a:t> </a:t>
                      </a:r>
                      <a:endParaRPr lang="it-IT" sz="1100" dirty="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900" dirty="0">
                          <a:effectLst/>
                        </a:rPr>
                        <a:t>Mancanza di continuità dei rapporti con le OO.SS.</a:t>
                      </a:r>
                      <a:endParaRPr lang="it-IT" sz="1100" dirty="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900" dirty="0">
                          <a:effectLst/>
                        </a:rPr>
                        <a:t>Carenza di risorse</a:t>
                      </a:r>
                      <a:endParaRPr lang="it-IT" sz="1100" dirty="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900" dirty="0">
                          <a:effectLst/>
                        </a:rPr>
                        <a:t> I Sindacati e gli Enti Locali spesso parlano linguaggi diversi ed emergono rigidità</a:t>
                      </a:r>
                      <a:endParaRPr lang="it-IT" sz="1100" dirty="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900">
                          <a:effectLst/>
                        </a:rPr>
                        <a:t>Trattative limitate da stringenti vincoli amministrativi</a:t>
                      </a:r>
                      <a:endParaRPr lang="it-IT" sz="110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900">
                          <a:effectLst/>
                        </a:rPr>
                        <a:t>Non ci sono veri punti di debolezza</a:t>
                      </a:r>
                      <a:endParaRPr lang="it-IT" sz="110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900" dirty="0">
                          <a:effectLst/>
                        </a:rPr>
                        <a:t>Totale</a:t>
                      </a:r>
                      <a:endParaRPr lang="it-IT" sz="1100" dirty="0">
                        <a:effectLst/>
                        <a:latin typeface="Calibri"/>
                        <a:ea typeface="Calibri"/>
                        <a:cs typeface="Times New Roman"/>
                      </a:endParaRPr>
                    </a:p>
                  </a:txBody>
                  <a:tcPr marL="44446" marR="44446" marT="0" marB="0" anchor="ctr"/>
                </a:tc>
              </a:tr>
              <a:tr h="192773">
                <a:tc>
                  <a:txBody>
                    <a:bodyPr/>
                    <a:lstStyle/>
                    <a:p>
                      <a:pPr>
                        <a:lnSpc>
                          <a:spcPct val="115000"/>
                        </a:lnSpc>
                        <a:spcAft>
                          <a:spcPts val="0"/>
                        </a:spcAft>
                      </a:pPr>
                      <a:r>
                        <a:rPr lang="it-IT" sz="1100" dirty="0">
                          <a:effectLst/>
                        </a:rPr>
                        <a:t>Bergamo</a:t>
                      </a:r>
                      <a:endParaRPr lang="it-IT" sz="1100" dirty="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1100">
                          <a:effectLst/>
                        </a:rPr>
                        <a:t>0</a:t>
                      </a:r>
                      <a:endParaRPr lang="it-IT" sz="110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1100">
                          <a:effectLst/>
                        </a:rPr>
                        <a:t>33,3</a:t>
                      </a:r>
                      <a:endParaRPr lang="it-IT" sz="110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1100" dirty="0">
                          <a:effectLst/>
                        </a:rPr>
                        <a:t>11,1</a:t>
                      </a:r>
                      <a:endParaRPr lang="it-IT" sz="1100" dirty="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1100">
                          <a:effectLst/>
                        </a:rPr>
                        <a:t>44,4</a:t>
                      </a:r>
                      <a:endParaRPr lang="it-IT" sz="110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1100">
                          <a:effectLst/>
                        </a:rPr>
                        <a:t>11,1</a:t>
                      </a:r>
                      <a:endParaRPr lang="it-IT" sz="110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1100">
                          <a:effectLst/>
                        </a:rPr>
                        <a:t>100 (9)</a:t>
                      </a:r>
                      <a:endParaRPr lang="it-IT" sz="1100">
                        <a:effectLst/>
                        <a:latin typeface="Calibri"/>
                        <a:ea typeface="Calibri"/>
                        <a:cs typeface="Times New Roman"/>
                      </a:endParaRPr>
                    </a:p>
                  </a:txBody>
                  <a:tcPr marL="44446" marR="44446" marT="0" marB="0" anchor="ctr"/>
                </a:tc>
              </a:tr>
              <a:tr h="192773">
                <a:tc>
                  <a:txBody>
                    <a:bodyPr/>
                    <a:lstStyle/>
                    <a:p>
                      <a:pPr>
                        <a:lnSpc>
                          <a:spcPct val="115000"/>
                        </a:lnSpc>
                        <a:spcAft>
                          <a:spcPts val="0"/>
                        </a:spcAft>
                      </a:pPr>
                      <a:r>
                        <a:rPr lang="it-IT" sz="1100" dirty="0">
                          <a:effectLst/>
                        </a:rPr>
                        <a:t>Brescia</a:t>
                      </a:r>
                      <a:endParaRPr lang="it-IT" sz="1100" dirty="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1100">
                          <a:effectLst/>
                        </a:rPr>
                        <a:t>1,6</a:t>
                      </a:r>
                      <a:endParaRPr lang="it-IT" sz="110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1100" dirty="0">
                          <a:effectLst/>
                        </a:rPr>
                        <a:t>36,5</a:t>
                      </a:r>
                      <a:endParaRPr lang="it-IT" sz="1100" dirty="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1100" dirty="0">
                          <a:effectLst/>
                        </a:rPr>
                        <a:t>14,3</a:t>
                      </a:r>
                      <a:endParaRPr lang="it-IT" sz="1100" dirty="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1100">
                          <a:effectLst/>
                        </a:rPr>
                        <a:t>41,3</a:t>
                      </a:r>
                      <a:endParaRPr lang="it-IT" sz="110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1100">
                          <a:effectLst/>
                        </a:rPr>
                        <a:t>6,3</a:t>
                      </a:r>
                      <a:endParaRPr lang="it-IT" sz="110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1100">
                          <a:effectLst/>
                        </a:rPr>
                        <a:t>100 (63)</a:t>
                      </a:r>
                      <a:endParaRPr lang="it-IT" sz="1100">
                        <a:effectLst/>
                        <a:latin typeface="Calibri"/>
                        <a:ea typeface="Calibri"/>
                        <a:cs typeface="Times New Roman"/>
                      </a:endParaRPr>
                    </a:p>
                  </a:txBody>
                  <a:tcPr marL="44446" marR="44446" marT="0" marB="0" anchor="ctr"/>
                </a:tc>
              </a:tr>
              <a:tr h="192773">
                <a:tc>
                  <a:txBody>
                    <a:bodyPr/>
                    <a:lstStyle/>
                    <a:p>
                      <a:pPr>
                        <a:lnSpc>
                          <a:spcPct val="115000"/>
                        </a:lnSpc>
                        <a:spcAft>
                          <a:spcPts val="0"/>
                        </a:spcAft>
                      </a:pPr>
                      <a:r>
                        <a:rPr lang="it-IT" sz="1100" dirty="0">
                          <a:effectLst/>
                        </a:rPr>
                        <a:t>Como</a:t>
                      </a:r>
                      <a:endParaRPr lang="it-IT" sz="1100" dirty="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1100">
                          <a:effectLst/>
                        </a:rPr>
                        <a:t>0</a:t>
                      </a:r>
                      <a:endParaRPr lang="it-IT" sz="110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1100">
                          <a:effectLst/>
                        </a:rPr>
                        <a:t>50</a:t>
                      </a:r>
                      <a:endParaRPr lang="it-IT" sz="110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1100">
                          <a:effectLst/>
                        </a:rPr>
                        <a:t>16,7</a:t>
                      </a:r>
                      <a:endParaRPr lang="it-IT" sz="110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1100">
                          <a:effectLst/>
                        </a:rPr>
                        <a:t>27,8</a:t>
                      </a:r>
                      <a:endParaRPr lang="it-IT" sz="110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1100">
                          <a:effectLst/>
                        </a:rPr>
                        <a:t>5,6</a:t>
                      </a:r>
                      <a:endParaRPr lang="it-IT" sz="110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1100">
                          <a:effectLst/>
                        </a:rPr>
                        <a:t>100 (18)</a:t>
                      </a:r>
                      <a:endParaRPr lang="it-IT" sz="1100">
                        <a:effectLst/>
                        <a:latin typeface="Calibri"/>
                        <a:ea typeface="Calibri"/>
                        <a:cs typeface="Times New Roman"/>
                      </a:endParaRPr>
                    </a:p>
                  </a:txBody>
                  <a:tcPr marL="44446" marR="44446" marT="0" marB="0" anchor="ctr"/>
                </a:tc>
              </a:tr>
              <a:tr h="192773">
                <a:tc>
                  <a:txBody>
                    <a:bodyPr/>
                    <a:lstStyle/>
                    <a:p>
                      <a:pPr>
                        <a:lnSpc>
                          <a:spcPct val="115000"/>
                        </a:lnSpc>
                        <a:spcAft>
                          <a:spcPts val="0"/>
                        </a:spcAft>
                      </a:pPr>
                      <a:r>
                        <a:rPr lang="it-IT" sz="1100" dirty="0">
                          <a:effectLst/>
                        </a:rPr>
                        <a:t>Cremona</a:t>
                      </a:r>
                      <a:endParaRPr lang="it-IT" sz="1100" dirty="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1100">
                          <a:effectLst/>
                        </a:rPr>
                        <a:t>0</a:t>
                      </a:r>
                      <a:endParaRPr lang="it-IT" sz="110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1100">
                          <a:effectLst/>
                        </a:rPr>
                        <a:t>25</a:t>
                      </a:r>
                      <a:endParaRPr lang="it-IT" sz="110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1100" dirty="0">
                          <a:effectLst/>
                        </a:rPr>
                        <a:t>50</a:t>
                      </a:r>
                      <a:endParaRPr lang="it-IT" sz="1100" dirty="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1100">
                          <a:effectLst/>
                        </a:rPr>
                        <a:t>25</a:t>
                      </a:r>
                      <a:endParaRPr lang="it-IT" sz="110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1100">
                          <a:effectLst/>
                        </a:rPr>
                        <a:t>0</a:t>
                      </a:r>
                      <a:endParaRPr lang="it-IT" sz="110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1100">
                          <a:effectLst/>
                        </a:rPr>
                        <a:t>100 (4)</a:t>
                      </a:r>
                      <a:endParaRPr lang="it-IT" sz="1100">
                        <a:effectLst/>
                        <a:latin typeface="Calibri"/>
                        <a:ea typeface="Calibri"/>
                        <a:cs typeface="Times New Roman"/>
                      </a:endParaRPr>
                    </a:p>
                  </a:txBody>
                  <a:tcPr marL="44446" marR="44446" marT="0" marB="0" anchor="ctr"/>
                </a:tc>
              </a:tr>
              <a:tr h="192773">
                <a:tc>
                  <a:txBody>
                    <a:bodyPr/>
                    <a:lstStyle/>
                    <a:p>
                      <a:pPr>
                        <a:lnSpc>
                          <a:spcPct val="115000"/>
                        </a:lnSpc>
                        <a:spcAft>
                          <a:spcPts val="0"/>
                        </a:spcAft>
                      </a:pPr>
                      <a:r>
                        <a:rPr lang="it-IT" sz="1100" dirty="0">
                          <a:effectLst/>
                        </a:rPr>
                        <a:t>Lecco</a:t>
                      </a:r>
                      <a:endParaRPr lang="it-IT" sz="1100" dirty="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1100">
                          <a:effectLst/>
                        </a:rPr>
                        <a:t>0</a:t>
                      </a:r>
                      <a:endParaRPr lang="it-IT" sz="110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1100">
                          <a:effectLst/>
                        </a:rPr>
                        <a:t>31,3</a:t>
                      </a:r>
                      <a:endParaRPr lang="it-IT" sz="110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1100" dirty="0">
                          <a:effectLst/>
                        </a:rPr>
                        <a:t>37,5</a:t>
                      </a:r>
                      <a:endParaRPr lang="it-IT" sz="1100" dirty="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1100">
                          <a:effectLst/>
                        </a:rPr>
                        <a:t>25</a:t>
                      </a:r>
                      <a:endParaRPr lang="it-IT" sz="110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1100">
                          <a:effectLst/>
                        </a:rPr>
                        <a:t>6,3</a:t>
                      </a:r>
                      <a:endParaRPr lang="it-IT" sz="110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1100">
                          <a:effectLst/>
                        </a:rPr>
                        <a:t>100 (16)</a:t>
                      </a:r>
                      <a:endParaRPr lang="it-IT" sz="1100">
                        <a:effectLst/>
                        <a:latin typeface="Calibri"/>
                        <a:ea typeface="Calibri"/>
                        <a:cs typeface="Times New Roman"/>
                      </a:endParaRPr>
                    </a:p>
                  </a:txBody>
                  <a:tcPr marL="44446" marR="44446" marT="0" marB="0" anchor="ctr"/>
                </a:tc>
              </a:tr>
              <a:tr h="192773">
                <a:tc>
                  <a:txBody>
                    <a:bodyPr/>
                    <a:lstStyle/>
                    <a:p>
                      <a:pPr>
                        <a:lnSpc>
                          <a:spcPct val="115000"/>
                        </a:lnSpc>
                        <a:spcAft>
                          <a:spcPts val="0"/>
                        </a:spcAft>
                      </a:pPr>
                      <a:r>
                        <a:rPr lang="it-IT" sz="1100" dirty="0">
                          <a:effectLst/>
                        </a:rPr>
                        <a:t>Mantova</a:t>
                      </a:r>
                      <a:endParaRPr lang="it-IT" sz="1100" dirty="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1100" dirty="0">
                          <a:effectLst/>
                        </a:rPr>
                        <a:t>0</a:t>
                      </a:r>
                      <a:endParaRPr lang="it-IT" sz="1100" dirty="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1100">
                          <a:effectLst/>
                        </a:rPr>
                        <a:t>28,6</a:t>
                      </a:r>
                      <a:endParaRPr lang="it-IT" sz="110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1100" dirty="0">
                          <a:effectLst/>
                        </a:rPr>
                        <a:t>21,4</a:t>
                      </a:r>
                      <a:endParaRPr lang="it-IT" sz="1100" dirty="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1100">
                          <a:effectLst/>
                        </a:rPr>
                        <a:t>50</a:t>
                      </a:r>
                      <a:endParaRPr lang="it-IT" sz="110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1100">
                          <a:effectLst/>
                        </a:rPr>
                        <a:t>0</a:t>
                      </a:r>
                      <a:endParaRPr lang="it-IT" sz="110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1100">
                          <a:effectLst/>
                        </a:rPr>
                        <a:t>100 (14)</a:t>
                      </a:r>
                      <a:endParaRPr lang="it-IT" sz="1100">
                        <a:effectLst/>
                        <a:latin typeface="Calibri"/>
                        <a:ea typeface="Calibri"/>
                        <a:cs typeface="Times New Roman"/>
                      </a:endParaRPr>
                    </a:p>
                  </a:txBody>
                  <a:tcPr marL="44446" marR="44446" marT="0" marB="0" anchor="ctr"/>
                </a:tc>
              </a:tr>
              <a:tr h="192773">
                <a:tc>
                  <a:txBody>
                    <a:bodyPr/>
                    <a:lstStyle/>
                    <a:p>
                      <a:pPr>
                        <a:lnSpc>
                          <a:spcPct val="115000"/>
                        </a:lnSpc>
                        <a:spcAft>
                          <a:spcPts val="0"/>
                        </a:spcAft>
                      </a:pPr>
                      <a:r>
                        <a:rPr lang="it-IT" sz="1100" dirty="0">
                          <a:effectLst/>
                        </a:rPr>
                        <a:t>Milano</a:t>
                      </a:r>
                      <a:endParaRPr lang="it-IT" sz="1100" dirty="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1100">
                          <a:effectLst/>
                        </a:rPr>
                        <a:t>0</a:t>
                      </a:r>
                      <a:endParaRPr lang="it-IT" sz="110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1100">
                          <a:effectLst/>
                        </a:rPr>
                        <a:t>27,3</a:t>
                      </a:r>
                      <a:endParaRPr lang="it-IT" sz="110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1100" dirty="0">
                          <a:effectLst/>
                        </a:rPr>
                        <a:t>18,2</a:t>
                      </a:r>
                      <a:endParaRPr lang="it-IT" sz="1100" dirty="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1100">
                          <a:effectLst/>
                        </a:rPr>
                        <a:t>36,4</a:t>
                      </a:r>
                      <a:endParaRPr lang="it-IT" sz="110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1100" dirty="0">
                          <a:effectLst/>
                        </a:rPr>
                        <a:t>18,2</a:t>
                      </a:r>
                      <a:endParaRPr lang="it-IT" sz="1100" dirty="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1100">
                          <a:effectLst/>
                        </a:rPr>
                        <a:t>100 (11)</a:t>
                      </a:r>
                      <a:endParaRPr lang="it-IT" sz="1100">
                        <a:effectLst/>
                        <a:latin typeface="Calibri"/>
                        <a:ea typeface="Calibri"/>
                        <a:cs typeface="Times New Roman"/>
                      </a:endParaRPr>
                    </a:p>
                  </a:txBody>
                  <a:tcPr marL="44446" marR="44446" marT="0" marB="0" anchor="ctr"/>
                </a:tc>
              </a:tr>
              <a:tr h="192773">
                <a:tc>
                  <a:txBody>
                    <a:bodyPr/>
                    <a:lstStyle/>
                    <a:p>
                      <a:pPr>
                        <a:lnSpc>
                          <a:spcPct val="115000"/>
                        </a:lnSpc>
                        <a:spcAft>
                          <a:spcPts val="0"/>
                        </a:spcAft>
                      </a:pPr>
                      <a:r>
                        <a:rPr lang="it-IT" sz="1100" dirty="0">
                          <a:effectLst/>
                        </a:rPr>
                        <a:t>Monza e Brianza</a:t>
                      </a:r>
                      <a:endParaRPr lang="it-IT" sz="1100" dirty="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1100">
                          <a:effectLst/>
                        </a:rPr>
                        <a:t>0</a:t>
                      </a:r>
                      <a:endParaRPr lang="it-IT" sz="110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1100">
                          <a:effectLst/>
                        </a:rPr>
                        <a:t>50</a:t>
                      </a:r>
                      <a:endParaRPr lang="it-IT" sz="110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1100" dirty="0">
                          <a:effectLst/>
                        </a:rPr>
                        <a:t>12,5</a:t>
                      </a:r>
                      <a:endParaRPr lang="it-IT" sz="1100" dirty="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1100">
                          <a:effectLst/>
                        </a:rPr>
                        <a:t>31,3</a:t>
                      </a:r>
                      <a:endParaRPr lang="it-IT" sz="110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1100">
                          <a:effectLst/>
                        </a:rPr>
                        <a:t>6,3</a:t>
                      </a:r>
                      <a:endParaRPr lang="it-IT" sz="110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1100">
                          <a:effectLst/>
                        </a:rPr>
                        <a:t>100 (16)</a:t>
                      </a:r>
                      <a:endParaRPr lang="it-IT" sz="1100">
                        <a:effectLst/>
                        <a:latin typeface="Calibri"/>
                        <a:ea typeface="Calibri"/>
                        <a:cs typeface="Times New Roman"/>
                      </a:endParaRPr>
                    </a:p>
                  </a:txBody>
                  <a:tcPr marL="44446" marR="44446" marT="0" marB="0" anchor="ctr"/>
                </a:tc>
              </a:tr>
              <a:tr h="192773">
                <a:tc>
                  <a:txBody>
                    <a:bodyPr/>
                    <a:lstStyle/>
                    <a:p>
                      <a:pPr>
                        <a:lnSpc>
                          <a:spcPct val="115000"/>
                        </a:lnSpc>
                        <a:spcAft>
                          <a:spcPts val="0"/>
                        </a:spcAft>
                      </a:pPr>
                      <a:r>
                        <a:rPr lang="it-IT" sz="1100" dirty="0">
                          <a:effectLst/>
                        </a:rPr>
                        <a:t>Pavia</a:t>
                      </a:r>
                      <a:endParaRPr lang="it-IT" sz="1100" dirty="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1100">
                          <a:effectLst/>
                        </a:rPr>
                        <a:t>0</a:t>
                      </a:r>
                      <a:endParaRPr lang="it-IT" sz="110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1100">
                          <a:effectLst/>
                        </a:rPr>
                        <a:t>55,6</a:t>
                      </a:r>
                      <a:endParaRPr lang="it-IT" sz="110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1100" dirty="0">
                          <a:effectLst/>
                        </a:rPr>
                        <a:t>11,1</a:t>
                      </a:r>
                      <a:endParaRPr lang="it-IT" sz="1100" dirty="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1100">
                          <a:effectLst/>
                        </a:rPr>
                        <a:t>33,3</a:t>
                      </a:r>
                      <a:endParaRPr lang="it-IT" sz="110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1100">
                          <a:effectLst/>
                        </a:rPr>
                        <a:t>0</a:t>
                      </a:r>
                      <a:endParaRPr lang="it-IT" sz="110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1100">
                          <a:effectLst/>
                        </a:rPr>
                        <a:t>100 (9)</a:t>
                      </a:r>
                      <a:endParaRPr lang="it-IT" sz="1100">
                        <a:effectLst/>
                        <a:latin typeface="Calibri"/>
                        <a:ea typeface="Calibri"/>
                        <a:cs typeface="Times New Roman"/>
                      </a:endParaRPr>
                    </a:p>
                  </a:txBody>
                  <a:tcPr marL="44446" marR="44446" marT="0" marB="0" anchor="ctr"/>
                </a:tc>
              </a:tr>
              <a:tr h="192773">
                <a:tc>
                  <a:txBody>
                    <a:bodyPr/>
                    <a:lstStyle/>
                    <a:p>
                      <a:pPr>
                        <a:lnSpc>
                          <a:spcPct val="115000"/>
                        </a:lnSpc>
                        <a:spcAft>
                          <a:spcPts val="0"/>
                        </a:spcAft>
                      </a:pPr>
                      <a:r>
                        <a:rPr lang="it-IT" sz="1100" dirty="0">
                          <a:effectLst/>
                        </a:rPr>
                        <a:t>Sondrio</a:t>
                      </a:r>
                      <a:endParaRPr lang="it-IT" sz="1100" dirty="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1100">
                          <a:effectLst/>
                        </a:rPr>
                        <a:t>0</a:t>
                      </a:r>
                      <a:endParaRPr lang="it-IT" sz="110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1100">
                          <a:effectLst/>
                        </a:rPr>
                        <a:t>42,9</a:t>
                      </a:r>
                      <a:endParaRPr lang="it-IT" sz="110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1100">
                          <a:effectLst/>
                        </a:rPr>
                        <a:t>0</a:t>
                      </a:r>
                      <a:endParaRPr lang="it-IT" sz="110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1100" dirty="0">
                          <a:effectLst/>
                        </a:rPr>
                        <a:t>42,9</a:t>
                      </a:r>
                      <a:endParaRPr lang="it-IT" sz="1100" dirty="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1100">
                          <a:effectLst/>
                        </a:rPr>
                        <a:t>14,3</a:t>
                      </a:r>
                      <a:endParaRPr lang="it-IT" sz="110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1100">
                          <a:effectLst/>
                        </a:rPr>
                        <a:t>100 (7)</a:t>
                      </a:r>
                      <a:endParaRPr lang="it-IT" sz="1100">
                        <a:effectLst/>
                        <a:latin typeface="Calibri"/>
                        <a:ea typeface="Calibri"/>
                        <a:cs typeface="Times New Roman"/>
                      </a:endParaRPr>
                    </a:p>
                  </a:txBody>
                  <a:tcPr marL="44446" marR="44446" marT="0" marB="0" anchor="ctr"/>
                </a:tc>
              </a:tr>
              <a:tr h="192773">
                <a:tc>
                  <a:txBody>
                    <a:bodyPr/>
                    <a:lstStyle/>
                    <a:p>
                      <a:pPr>
                        <a:lnSpc>
                          <a:spcPct val="115000"/>
                        </a:lnSpc>
                        <a:spcAft>
                          <a:spcPts val="0"/>
                        </a:spcAft>
                      </a:pPr>
                      <a:r>
                        <a:rPr lang="it-IT" sz="1100" dirty="0">
                          <a:effectLst/>
                        </a:rPr>
                        <a:t>Varese</a:t>
                      </a:r>
                      <a:endParaRPr lang="it-IT" sz="1100" dirty="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1100" dirty="0">
                          <a:effectLst/>
                        </a:rPr>
                        <a:t>0</a:t>
                      </a:r>
                      <a:endParaRPr lang="it-IT" sz="1100" dirty="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1100">
                          <a:effectLst/>
                        </a:rPr>
                        <a:t>50</a:t>
                      </a:r>
                      <a:endParaRPr lang="it-IT" sz="110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1100">
                          <a:effectLst/>
                        </a:rPr>
                        <a:t>22,7</a:t>
                      </a:r>
                      <a:endParaRPr lang="it-IT" sz="110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1100" dirty="0">
                          <a:effectLst/>
                        </a:rPr>
                        <a:t>22,7</a:t>
                      </a:r>
                      <a:endParaRPr lang="it-IT" sz="1100" dirty="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1100">
                          <a:effectLst/>
                        </a:rPr>
                        <a:t>4,5</a:t>
                      </a:r>
                      <a:endParaRPr lang="it-IT" sz="110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1100">
                          <a:effectLst/>
                        </a:rPr>
                        <a:t>100 (22)</a:t>
                      </a:r>
                      <a:endParaRPr lang="it-IT" sz="1100">
                        <a:effectLst/>
                        <a:latin typeface="Calibri"/>
                        <a:ea typeface="Calibri"/>
                        <a:cs typeface="Times New Roman"/>
                      </a:endParaRPr>
                    </a:p>
                  </a:txBody>
                  <a:tcPr marL="44446" marR="44446" marT="0" marB="0" anchor="ctr"/>
                </a:tc>
              </a:tr>
              <a:tr h="248300">
                <a:tc>
                  <a:txBody>
                    <a:bodyPr/>
                    <a:lstStyle/>
                    <a:p>
                      <a:pPr>
                        <a:lnSpc>
                          <a:spcPct val="115000"/>
                        </a:lnSpc>
                        <a:spcAft>
                          <a:spcPts val="0"/>
                        </a:spcAft>
                      </a:pPr>
                      <a:r>
                        <a:rPr lang="it-IT" sz="1100" dirty="0">
                          <a:effectLst/>
                        </a:rPr>
                        <a:t> </a:t>
                      </a:r>
                      <a:endParaRPr lang="it-IT" sz="1100" dirty="0">
                        <a:effectLst/>
                        <a:latin typeface="Calibri"/>
                        <a:ea typeface="Calibri"/>
                        <a:cs typeface="Times New Roman"/>
                      </a:endParaRPr>
                    </a:p>
                  </a:txBody>
                  <a:tcPr marL="44446" marR="44446" marT="0" marB="0" anchor="ctr"/>
                </a:tc>
                <a:tc>
                  <a:txBody>
                    <a:bodyPr/>
                    <a:lstStyle/>
                    <a:p>
                      <a:pPr>
                        <a:lnSpc>
                          <a:spcPct val="115000"/>
                        </a:lnSpc>
                        <a:spcAft>
                          <a:spcPts val="0"/>
                        </a:spcAft>
                      </a:pPr>
                      <a:r>
                        <a:rPr lang="it-IT" sz="1100">
                          <a:effectLst/>
                        </a:rPr>
                        <a:t> </a:t>
                      </a:r>
                      <a:endParaRPr lang="it-IT" sz="1100">
                        <a:effectLst/>
                        <a:latin typeface="Calibri"/>
                        <a:ea typeface="Calibri"/>
                        <a:cs typeface="Times New Roman"/>
                      </a:endParaRPr>
                    </a:p>
                  </a:txBody>
                  <a:tcPr marL="44446" marR="44446" marT="0" marB="0" anchor="ctr"/>
                </a:tc>
                <a:tc>
                  <a:txBody>
                    <a:bodyPr/>
                    <a:lstStyle/>
                    <a:p>
                      <a:pPr>
                        <a:lnSpc>
                          <a:spcPct val="115000"/>
                        </a:lnSpc>
                        <a:spcAft>
                          <a:spcPts val="0"/>
                        </a:spcAft>
                      </a:pPr>
                      <a:r>
                        <a:rPr lang="it-IT" sz="1100">
                          <a:effectLst/>
                        </a:rPr>
                        <a:t> </a:t>
                      </a:r>
                      <a:endParaRPr lang="it-IT" sz="1100">
                        <a:effectLst/>
                        <a:latin typeface="Calibri"/>
                        <a:ea typeface="Calibri"/>
                        <a:cs typeface="Times New Roman"/>
                      </a:endParaRPr>
                    </a:p>
                  </a:txBody>
                  <a:tcPr marL="44446" marR="44446" marT="0" marB="0" anchor="ctr"/>
                </a:tc>
                <a:tc>
                  <a:txBody>
                    <a:bodyPr/>
                    <a:lstStyle/>
                    <a:p>
                      <a:pPr>
                        <a:lnSpc>
                          <a:spcPct val="115000"/>
                        </a:lnSpc>
                        <a:spcAft>
                          <a:spcPts val="0"/>
                        </a:spcAft>
                      </a:pPr>
                      <a:r>
                        <a:rPr lang="it-IT" sz="1100">
                          <a:effectLst/>
                        </a:rPr>
                        <a:t> </a:t>
                      </a:r>
                      <a:endParaRPr lang="it-IT" sz="1100">
                        <a:effectLst/>
                        <a:latin typeface="Calibri"/>
                        <a:ea typeface="Calibri"/>
                        <a:cs typeface="Times New Roman"/>
                      </a:endParaRPr>
                    </a:p>
                  </a:txBody>
                  <a:tcPr marL="44446" marR="44446" marT="0" marB="0" anchor="ctr"/>
                </a:tc>
                <a:tc>
                  <a:txBody>
                    <a:bodyPr/>
                    <a:lstStyle/>
                    <a:p>
                      <a:pPr>
                        <a:lnSpc>
                          <a:spcPct val="115000"/>
                        </a:lnSpc>
                        <a:spcAft>
                          <a:spcPts val="0"/>
                        </a:spcAft>
                      </a:pPr>
                      <a:r>
                        <a:rPr lang="it-IT" sz="1100" dirty="0">
                          <a:effectLst/>
                        </a:rPr>
                        <a:t> </a:t>
                      </a:r>
                      <a:endParaRPr lang="it-IT" sz="1100" dirty="0">
                        <a:effectLst/>
                        <a:latin typeface="Calibri"/>
                        <a:ea typeface="Calibri"/>
                        <a:cs typeface="Times New Roman"/>
                      </a:endParaRPr>
                    </a:p>
                  </a:txBody>
                  <a:tcPr marL="44446" marR="44446" marT="0" marB="0" anchor="ctr"/>
                </a:tc>
                <a:tc>
                  <a:txBody>
                    <a:bodyPr/>
                    <a:lstStyle/>
                    <a:p>
                      <a:pPr>
                        <a:lnSpc>
                          <a:spcPct val="115000"/>
                        </a:lnSpc>
                        <a:spcAft>
                          <a:spcPts val="0"/>
                        </a:spcAft>
                      </a:pPr>
                      <a:r>
                        <a:rPr lang="it-IT" sz="1100">
                          <a:effectLst/>
                        </a:rPr>
                        <a:t> </a:t>
                      </a:r>
                      <a:endParaRPr lang="it-IT" sz="1100">
                        <a:effectLst/>
                        <a:latin typeface="Calibri"/>
                        <a:ea typeface="Calibri"/>
                        <a:cs typeface="Times New Roman"/>
                      </a:endParaRPr>
                    </a:p>
                  </a:txBody>
                  <a:tcPr marL="44446" marR="44446" marT="0" marB="0" anchor="ctr"/>
                </a:tc>
                <a:tc>
                  <a:txBody>
                    <a:bodyPr/>
                    <a:lstStyle/>
                    <a:p>
                      <a:pPr>
                        <a:lnSpc>
                          <a:spcPct val="115000"/>
                        </a:lnSpc>
                        <a:spcAft>
                          <a:spcPts val="0"/>
                        </a:spcAft>
                      </a:pPr>
                      <a:r>
                        <a:rPr lang="it-IT" sz="1100">
                          <a:effectLst/>
                        </a:rPr>
                        <a:t> </a:t>
                      </a:r>
                      <a:endParaRPr lang="it-IT" sz="1100">
                        <a:effectLst/>
                        <a:latin typeface="Calibri"/>
                        <a:ea typeface="Calibri"/>
                        <a:cs typeface="Times New Roman"/>
                      </a:endParaRPr>
                    </a:p>
                  </a:txBody>
                  <a:tcPr marL="44446" marR="44446" marT="0" marB="0" anchor="ctr"/>
                </a:tc>
              </a:tr>
              <a:tr h="192773">
                <a:tc>
                  <a:txBody>
                    <a:bodyPr/>
                    <a:lstStyle/>
                    <a:p>
                      <a:pPr>
                        <a:lnSpc>
                          <a:spcPct val="115000"/>
                        </a:lnSpc>
                        <a:spcAft>
                          <a:spcPts val="0"/>
                        </a:spcAft>
                      </a:pPr>
                      <a:r>
                        <a:rPr lang="it-IT" sz="1100" dirty="0">
                          <a:effectLst/>
                        </a:rPr>
                        <a:t>Fino a 3.000 Ab.</a:t>
                      </a:r>
                      <a:endParaRPr lang="it-IT" sz="1100" dirty="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1100">
                          <a:effectLst/>
                        </a:rPr>
                        <a:t>0</a:t>
                      </a:r>
                      <a:endParaRPr lang="it-IT" sz="110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1100">
                          <a:effectLst/>
                        </a:rPr>
                        <a:t>37,8</a:t>
                      </a:r>
                      <a:endParaRPr lang="it-IT" sz="110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1100">
                          <a:effectLst/>
                        </a:rPr>
                        <a:t>17,8</a:t>
                      </a:r>
                      <a:endParaRPr lang="it-IT" sz="110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1100" dirty="0">
                          <a:effectLst/>
                        </a:rPr>
                        <a:t>35,6</a:t>
                      </a:r>
                      <a:endParaRPr lang="it-IT" sz="1100" dirty="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1100">
                          <a:effectLst/>
                        </a:rPr>
                        <a:t>8,9</a:t>
                      </a:r>
                      <a:endParaRPr lang="it-IT" sz="110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1100">
                          <a:effectLst/>
                        </a:rPr>
                        <a:t>100 (45)</a:t>
                      </a:r>
                      <a:endParaRPr lang="it-IT" sz="1100">
                        <a:effectLst/>
                        <a:latin typeface="Calibri"/>
                        <a:ea typeface="Calibri"/>
                        <a:cs typeface="Times New Roman"/>
                      </a:endParaRPr>
                    </a:p>
                  </a:txBody>
                  <a:tcPr marL="44446" marR="44446" marT="0" marB="0" anchor="ctr"/>
                </a:tc>
              </a:tr>
              <a:tr h="192773">
                <a:tc>
                  <a:txBody>
                    <a:bodyPr/>
                    <a:lstStyle/>
                    <a:p>
                      <a:pPr>
                        <a:lnSpc>
                          <a:spcPct val="115000"/>
                        </a:lnSpc>
                        <a:spcAft>
                          <a:spcPts val="0"/>
                        </a:spcAft>
                      </a:pPr>
                      <a:r>
                        <a:rPr lang="it-IT" sz="1100" dirty="0">
                          <a:effectLst/>
                        </a:rPr>
                        <a:t>3.001 - 5.000 Ab.</a:t>
                      </a:r>
                      <a:endParaRPr lang="it-IT" sz="1100" dirty="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1100">
                          <a:effectLst/>
                        </a:rPr>
                        <a:t>0</a:t>
                      </a:r>
                      <a:endParaRPr lang="it-IT" sz="110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1100">
                          <a:effectLst/>
                        </a:rPr>
                        <a:t>35,7</a:t>
                      </a:r>
                      <a:endParaRPr lang="it-IT" sz="110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1100">
                          <a:effectLst/>
                        </a:rPr>
                        <a:t>25</a:t>
                      </a:r>
                      <a:endParaRPr lang="it-IT" sz="110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1100">
                          <a:effectLst/>
                        </a:rPr>
                        <a:t>28,6</a:t>
                      </a:r>
                      <a:endParaRPr lang="it-IT" sz="110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1100">
                          <a:effectLst/>
                        </a:rPr>
                        <a:t>10,7</a:t>
                      </a:r>
                      <a:endParaRPr lang="it-IT" sz="110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1100">
                          <a:effectLst/>
                        </a:rPr>
                        <a:t>100 (28)</a:t>
                      </a:r>
                      <a:endParaRPr lang="it-IT" sz="1100">
                        <a:effectLst/>
                        <a:latin typeface="Calibri"/>
                        <a:ea typeface="Calibri"/>
                        <a:cs typeface="Times New Roman"/>
                      </a:endParaRPr>
                    </a:p>
                  </a:txBody>
                  <a:tcPr marL="44446" marR="44446" marT="0" marB="0" anchor="ctr"/>
                </a:tc>
              </a:tr>
              <a:tr h="192773">
                <a:tc>
                  <a:txBody>
                    <a:bodyPr/>
                    <a:lstStyle/>
                    <a:p>
                      <a:pPr>
                        <a:lnSpc>
                          <a:spcPct val="115000"/>
                        </a:lnSpc>
                        <a:spcAft>
                          <a:spcPts val="0"/>
                        </a:spcAft>
                      </a:pPr>
                      <a:r>
                        <a:rPr lang="it-IT" sz="1100" dirty="0">
                          <a:effectLst/>
                        </a:rPr>
                        <a:t>5.001 - 10.000 Ab.</a:t>
                      </a:r>
                      <a:endParaRPr lang="it-IT" sz="1100" dirty="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1100">
                          <a:effectLst/>
                        </a:rPr>
                        <a:t>0</a:t>
                      </a:r>
                      <a:endParaRPr lang="it-IT" sz="110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1100">
                          <a:effectLst/>
                        </a:rPr>
                        <a:t>38,1</a:t>
                      </a:r>
                      <a:endParaRPr lang="it-IT" sz="110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1100">
                          <a:effectLst/>
                        </a:rPr>
                        <a:t>11,9</a:t>
                      </a:r>
                      <a:endParaRPr lang="it-IT" sz="110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1100" dirty="0">
                          <a:effectLst/>
                        </a:rPr>
                        <a:t>47,6</a:t>
                      </a:r>
                      <a:endParaRPr lang="it-IT" sz="1100" dirty="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1100">
                          <a:effectLst/>
                        </a:rPr>
                        <a:t>2,4</a:t>
                      </a:r>
                      <a:endParaRPr lang="it-IT" sz="110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1100">
                          <a:effectLst/>
                        </a:rPr>
                        <a:t>100 (42)</a:t>
                      </a:r>
                      <a:endParaRPr lang="it-IT" sz="1100">
                        <a:effectLst/>
                        <a:latin typeface="Calibri"/>
                        <a:ea typeface="Calibri"/>
                        <a:cs typeface="Times New Roman"/>
                      </a:endParaRPr>
                    </a:p>
                  </a:txBody>
                  <a:tcPr marL="44446" marR="44446" marT="0" marB="0" anchor="ctr"/>
                </a:tc>
              </a:tr>
              <a:tr h="192773">
                <a:tc>
                  <a:txBody>
                    <a:bodyPr/>
                    <a:lstStyle/>
                    <a:p>
                      <a:pPr>
                        <a:lnSpc>
                          <a:spcPct val="115000"/>
                        </a:lnSpc>
                        <a:spcAft>
                          <a:spcPts val="0"/>
                        </a:spcAft>
                      </a:pPr>
                      <a:r>
                        <a:rPr lang="it-IT" sz="1100" dirty="0">
                          <a:effectLst/>
                        </a:rPr>
                        <a:t>10.001 - 20.000 Ab.</a:t>
                      </a:r>
                      <a:endParaRPr lang="it-IT" sz="1100" dirty="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1100">
                          <a:effectLst/>
                        </a:rPr>
                        <a:t>1,8</a:t>
                      </a:r>
                      <a:endParaRPr lang="it-IT" sz="110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1100">
                          <a:effectLst/>
                        </a:rPr>
                        <a:t>37,5</a:t>
                      </a:r>
                      <a:endParaRPr lang="it-IT" sz="110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1100">
                          <a:effectLst/>
                        </a:rPr>
                        <a:t>25</a:t>
                      </a:r>
                      <a:endParaRPr lang="it-IT" sz="110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1100">
                          <a:effectLst/>
                        </a:rPr>
                        <a:t>32,1</a:t>
                      </a:r>
                      <a:endParaRPr lang="it-IT" sz="110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1100" dirty="0">
                          <a:effectLst/>
                        </a:rPr>
                        <a:t>3,6</a:t>
                      </a:r>
                      <a:endParaRPr lang="it-IT" sz="1100" dirty="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1100">
                          <a:effectLst/>
                        </a:rPr>
                        <a:t>100 (56)</a:t>
                      </a:r>
                      <a:endParaRPr lang="it-IT" sz="1100">
                        <a:effectLst/>
                        <a:latin typeface="Calibri"/>
                        <a:ea typeface="Calibri"/>
                        <a:cs typeface="Times New Roman"/>
                      </a:endParaRPr>
                    </a:p>
                  </a:txBody>
                  <a:tcPr marL="44446" marR="44446" marT="0" marB="0" anchor="ctr"/>
                </a:tc>
              </a:tr>
              <a:tr h="192773">
                <a:tc>
                  <a:txBody>
                    <a:bodyPr/>
                    <a:lstStyle/>
                    <a:p>
                      <a:pPr>
                        <a:lnSpc>
                          <a:spcPct val="115000"/>
                        </a:lnSpc>
                        <a:spcAft>
                          <a:spcPts val="0"/>
                        </a:spcAft>
                      </a:pPr>
                      <a:r>
                        <a:rPr lang="it-IT" sz="1100" dirty="0">
                          <a:effectLst/>
                        </a:rPr>
                        <a:t>Oltre 50.000 Ab.</a:t>
                      </a:r>
                      <a:endParaRPr lang="it-IT" sz="1100" dirty="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1100">
                          <a:effectLst/>
                        </a:rPr>
                        <a:t>0</a:t>
                      </a:r>
                      <a:endParaRPr lang="it-IT" sz="110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1100">
                          <a:effectLst/>
                        </a:rPr>
                        <a:t>61,1</a:t>
                      </a:r>
                      <a:endParaRPr lang="it-IT" sz="110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1100">
                          <a:effectLst/>
                        </a:rPr>
                        <a:t>0</a:t>
                      </a:r>
                      <a:endParaRPr lang="it-IT" sz="110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1100" dirty="0">
                          <a:effectLst/>
                        </a:rPr>
                        <a:t>27,8</a:t>
                      </a:r>
                      <a:endParaRPr lang="it-IT" sz="1100" dirty="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1100">
                          <a:effectLst/>
                        </a:rPr>
                        <a:t>11,1</a:t>
                      </a:r>
                      <a:endParaRPr lang="it-IT" sz="110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1100">
                          <a:effectLst/>
                        </a:rPr>
                        <a:t>100 (18)</a:t>
                      </a:r>
                      <a:endParaRPr lang="it-IT" sz="1100">
                        <a:effectLst/>
                        <a:latin typeface="Calibri"/>
                        <a:ea typeface="Calibri"/>
                        <a:cs typeface="Times New Roman"/>
                      </a:endParaRPr>
                    </a:p>
                  </a:txBody>
                  <a:tcPr marL="44446" marR="44446" marT="0" marB="0" anchor="ctr"/>
                </a:tc>
              </a:tr>
              <a:tr h="192773">
                <a:tc>
                  <a:txBody>
                    <a:bodyPr/>
                    <a:lstStyle/>
                    <a:p>
                      <a:pPr>
                        <a:lnSpc>
                          <a:spcPct val="115000"/>
                        </a:lnSpc>
                        <a:spcAft>
                          <a:spcPts val="0"/>
                        </a:spcAft>
                      </a:pPr>
                      <a:r>
                        <a:rPr lang="it-IT" sz="1100" dirty="0">
                          <a:effectLst/>
                        </a:rPr>
                        <a:t> </a:t>
                      </a:r>
                      <a:endParaRPr lang="it-IT" sz="1100" dirty="0">
                        <a:effectLst/>
                        <a:latin typeface="Calibri"/>
                        <a:ea typeface="Calibri"/>
                        <a:cs typeface="Times New Roman"/>
                      </a:endParaRPr>
                    </a:p>
                  </a:txBody>
                  <a:tcPr marL="44446" marR="44446" marT="0" marB="0" anchor="ctr"/>
                </a:tc>
                <a:tc>
                  <a:txBody>
                    <a:bodyPr/>
                    <a:lstStyle/>
                    <a:p>
                      <a:pPr>
                        <a:lnSpc>
                          <a:spcPct val="115000"/>
                        </a:lnSpc>
                        <a:spcAft>
                          <a:spcPts val="0"/>
                        </a:spcAft>
                      </a:pPr>
                      <a:r>
                        <a:rPr lang="it-IT" sz="1100">
                          <a:effectLst/>
                        </a:rPr>
                        <a:t> </a:t>
                      </a:r>
                      <a:endParaRPr lang="it-IT" sz="1100">
                        <a:effectLst/>
                        <a:latin typeface="Calibri"/>
                        <a:ea typeface="Calibri"/>
                        <a:cs typeface="Times New Roman"/>
                      </a:endParaRPr>
                    </a:p>
                  </a:txBody>
                  <a:tcPr marL="44446" marR="44446" marT="0" marB="0" anchor="ctr"/>
                </a:tc>
                <a:tc>
                  <a:txBody>
                    <a:bodyPr/>
                    <a:lstStyle/>
                    <a:p>
                      <a:pPr>
                        <a:lnSpc>
                          <a:spcPct val="115000"/>
                        </a:lnSpc>
                        <a:spcAft>
                          <a:spcPts val="0"/>
                        </a:spcAft>
                      </a:pPr>
                      <a:r>
                        <a:rPr lang="it-IT" sz="1100">
                          <a:effectLst/>
                        </a:rPr>
                        <a:t> </a:t>
                      </a:r>
                      <a:endParaRPr lang="it-IT" sz="1100">
                        <a:effectLst/>
                        <a:latin typeface="Calibri"/>
                        <a:ea typeface="Calibri"/>
                        <a:cs typeface="Times New Roman"/>
                      </a:endParaRPr>
                    </a:p>
                  </a:txBody>
                  <a:tcPr marL="44446" marR="44446" marT="0" marB="0" anchor="ctr"/>
                </a:tc>
                <a:tc>
                  <a:txBody>
                    <a:bodyPr/>
                    <a:lstStyle/>
                    <a:p>
                      <a:pPr>
                        <a:lnSpc>
                          <a:spcPct val="115000"/>
                        </a:lnSpc>
                        <a:spcAft>
                          <a:spcPts val="0"/>
                        </a:spcAft>
                      </a:pPr>
                      <a:r>
                        <a:rPr lang="it-IT" sz="1100">
                          <a:effectLst/>
                        </a:rPr>
                        <a:t> </a:t>
                      </a:r>
                      <a:endParaRPr lang="it-IT" sz="1100">
                        <a:effectLst/>
                        <a:latin typeface="Calibri"/>
                        <a:ea typeface="Calibri"/>
                        <a:cs typeface="Times New Roman"/>
                      </a:endParaRPr>
                    </a:p>
                  </a:txBody>
                  <a:tcPr marL="44446" marR="44446" marT="0" marB="0" anchor="ctr"/>
                </a:tc>
                <a:tc>
                  <a:txBody>
                    <a:bodyPr/>
                    <a:lstStyle/>
                    <a:p>
                      <a:pPr>
                        <a:lnSpc>
                          <a:spcPct val="115000"/>
                        </a:lnSpc>
                        <a:spcAft>
                          <a:spcPts val="0"/>
                        </a:spcAft>
                      </a:pPr>
                      <a:r>
                        <a:rPr lang="it-IT" sz="1100" dirty="0">
                          <a:effectLst/>
                        </a:rPr>
                        <a:t> </a:t>
                      </a:r>
                      <a:endParaRPr lang="it-IT" sz="1100" dirty="0">
                        <a:effectLst/>
                        <a:latin typeface="Calibri"/>
                        <a:ea typeface="Calibri"/>
                        <a:cs typeface="Times New Roman"/>
                      </a:endParaRPr>
                    </a:p>
                  </a:txBody>
                  <a:tcPr marL="44446" marR="44446" marT="0" marB="0" anchor="ctr"/>
                </a:tc>
                <a:tc>
                  <a:txBody>
                    <a:bodyPr/>
                    <a:lstStyle/>
                    <a:p>
                      <a:pPr>
                        <a:lnSpc>
                          <a:spcPct val="115000"/>
                        </a:lnSpc>
                        <a:spcAft>
                          <a:spcPts val="0"/>
                        </a:spcAft>
                      </a:pPr>
                      <a:r>
                        <a:rPr lang="it-IT" sz="1100">
                          <a:effectLst/>
                        </a:rPr>
                        <a:t> </a:t>
                      </a:r>
                      <a:endParaRPr lang="it-IT" sz="1100">
                        <a:effectLst/>
                        <a:latin typeface="Calibri"/>
                        <a:ea typeface="Calibri"/>
                        <a:cs typeface="Times New Roman"/>
                      </a:endParaRPr>
                    </a:p>
                  </a:txBody>
                  <a:tcPr marL="44446" marR="44446" marT="0" marB="0" anchor="ctr"/>
                </a:tc>
                <a:tc>
                  <a:txBody>
                    <a:bodyPr/>
                    <a:lstStyle/>
                    <a:p>
                      <a:pPr>
                        <a:lnSpc>
                          <a:spcPct val="115000"/>
                        </a:lnSpc>
                        <a:spcAft>
                          <a:spcPts val="0"/>
                        </a:spcAft>
                      </a:pPr>
                      <a:r>
                        <a:rPr lang="it-IT" sz="1100">
                          <a:effectLst/>
                        </a:rPr>
                        <a:t> </a:t>
                      </a:r>
                      <a:endParaRPr lang="it-IT" sz="1100">
                        <a:effectLst/>
                        <a:latin typeface="Calibri"/>
                        <a:ea typeface="Calibri"/>
                        <a:cs typeface="Times New Roman"/>
                      </a:endParaRPr>
                    </a:p>
                  </a:txBody>
                  <a:tcPr marL="44446" marR="44446" marT="0" marB="0" anchor="ctr"/>
                </a:tc>
              </a:tr>
              <a:tr h="192773">
                <a:tc>
                  <a:txBody>
                    <a:bodyPr/>
                    <a:lstStyle/>
                    <a:p>
                      <a:pPr>
                        <a:lnSpc>
                          <a:spcPct val="115000"/>
                        </a:lnSpc>
                        <a:spcAft>
                          <a:spcPts val="0"/>
                        </a:spcAft>
                      </a:pPr>
                      <a:r>
                        <a:rPr lang="it-IT" sz="1100" dirty="0">
                          <a:effectLst/>
                        </a:rPr>
                        <a:t>Totale</a:t>
                      </a:r>
                      <a:endParaRPr lang="it-IT" sz="1100" dirty="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1100" dirty="0">
                          <a:effectLst/>
                        </a:rPr>
                        <a:t>0,5</a:t>
                      </a:r>
                      <a:endParaRPr lang="it-IT" sz="1100" dirty="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1100" dirty="0">
                          <a:effectLst/>
                        </a:rPr>
                        <a:t>39,7</a:t>
                      </a:r>
                      <a:endParaRPr lang="it-IT" sz="1100" dirty="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1100" dirty="0">
                          <a:effectLst/>
                        </a:rPr>
                        <a:t>18</a:t>
                      </a:r>
                      <a:endParaRPr lang="it-IT" sz="1100" dirty="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1100" dirty="0">
                          <a:effectLst/>
                        </a:rPr>
                        <a:t>35,4</a:t>
                      </a:r>
                      <a:endParaRPr lang="it-IT" sz="1100" dirty="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1100" dirty="0">
                          <a:effectLst/>
                        </a:rPr>
                        <a:t>6,3</a:t>
                      </a:r>
                      <a:endParaRPr lang="it-IT" sz="1100" dirty="0">
                        <a:effectLst/>
                        <a:latin typeface="Calibri"/>
                        <a:ea typeface="Calibri"/>
                        <a:cs typeface="Times New Roman"/>
                      </a:endParaRPr>
                    </a:p>
                  </a:txBody>
                  <a:tcPr marL="44446" marR="44446" marT="0" marB="0" anchor="ctr"/>
                </a:tc>
                <a:tc>
                  <a:txBody>
                    <a:bodyPr/>
                    <a:lstStyle/>
                    <a:p>
                      <a:pPr algn="ctr">
                        <a:lnSpc>
                          <a:spcPct val="115000"/>
                        </a:lnSpc>
                        <a:spcAft>
                          <a:spcPts val="0"/>
                        </a:spcAft>
                      </a:pPr>
                      <a:r>
                        <a:rPr lang="it-IT" sz="1100" dirty="0">
                          <a:effectLst/>
                        </a:rPr>
                        <a:t>100 (189)</a:t>
                      </a:r>
                      <a:endParaRPr lang="it-IT" sz="1100" dirty="0">
                        <a:effectLst/>
                        <a:latin typeface="Calibri"/>
                        <a:ea typeface="Calibri"/>
                        <a:cs typeface="Times New Roman"/>
                      </a:endParaRPr>
                    </a:p>
                  </a:txBody>
                  <a:tcPr marL="44446" marR="44446" marT="0" marB="0" anchor="ctr"/>
                </a:tc>
              </a:tr>
            </a:tbl>
          </a:graphicData>
        </a:graphic>
      </p:graphicFrame>
      <p:sp>
        <p:nvSpPr>
          <p:cNvPr id="5" name="Segnaposto numero diapositiva 4"/>
          <p:cNvSpPr>
            <a:spLocks noGrp="1"/>
          </p:cNvSpPr>
          <p:nvPr>
            <p:ph type="sldNum" sz="quarter" idx="12"/>
          </p:nvPr>
        </p:nvSpPr>
        <p:spPr/>
        <p:txBody>
          <a:bodyPr/>
          <a:lstStyle/>
          <a:p>
            <a:fld id="{F2BABE1D-0DF0-446D-A096-D19DDE6F7072}" type="slidenum">
              <a:rPr lang="it-IT" altLang="it-IT" smtClean="0"/>
              <a:pPr/>
              <a:t>18</a:t>
            </a:fld>
            <a:endParaRPr lang="it-IT" altLang="it-IT"/>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0-#ppt_w/2"/>
                                          </p:val>
                                        </p:tav>
                                        <p:tav tm="100000">
                                          <p:val>
                                            <p:strVal val="#ppt_x"/>
                                          </p:val>
                                        </p:tav>
                                      </p:tavLst>
                                    </p:anim>
                                    <p:anim calcmode="lin" valueType="num">
                                      <p:cBhvr additive="base">
                                        <p:cTn id="8" dur="1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olo 3"/>
          <p:cNvSpPr>
            <a:spLocks noGrp="1"/>
          </p:cNvSpPr>
          <p:nvPr>
            <p:ph type="title"/>
          </p:nvPr>
        </p:nvSpPr>
        <p:spPr>
          <a:xfrm>
            <a:off x="1685971" y="73801"/>
            <a:ext cx="8856662" cy="990600"/>
          </a:xfrm>
        </p:spPr>
        <p:txBody>
          <a:bodyPr/>
          <a:lstStyle/>
          <a:p>
            <a:pPr algn="ctr" eaLnBrk="1" hangingPunct="1"/>
            <a:r>
              <a:rPr lang="it-IT" altLang="it-IT" sz="2800" b="1" dirty="0" smtClean="0">
                <a:solidFill>
                  <a:srgbClr val="C00000"/>
                </a:solidFill>
                <a:latin typeface="Calibri" pitchFamily="34" charset="0"/>
                <a:ea typeface="Calibri" pitchFamily="34" charset="0"/>
                <a:cs typeface="Calibri" pitchFamily="34" charset="0"/>
              </a:rPr>
              <a:t>Quali sono le modalità </a:t>
            </a:r>
            <a:br>
              <a:rPr lang="it-IT" altLang="it-IT" sz="2800" b="1" dirty="0" smtClean="0">
                <a:solidFill>
                  <a:srgbClr val="C00000"/>
                </a:solidFill>
                <a:latin typeface="Calibri" pitchFamily="34" charset="0"/>
                <a:ea typeface="Calibri" pitchFamily="34" charset="0"/>
                <a:cs typeface="Calibri" pitchFamily="34" charset="0"/>
              </a:rPr>
            </a:br>
            <a:r>
              <a:rPr lang="it-IT" altLang="it-IT" sz="2800" b="1" dirty="0" smtClean="0">
                <a:solidFill>
                  <a:srgbClr val="C00000"/>
                </a:solidFill>
                <a:latin typeface="Calibri" pitchFamily="34" charset="0"/>
                <a:ea typeface="Calibri" pitchFamily="34" charset="0"/>
                <a:cs typeface="Calibri" pitchFamily="34" charset="0"/>
              </a:rPr>
              <a:t>di realizzazione della Negoziazione sociale?</a:t>
            </a:r>
            <a:endParaRPr lang="it-IT" altLang="it-IT" sz="2800" i="1" dirty="0" smtClean="0">
              <a:solidFill>
                <a:srgbClr val="C00000"/>
              </a:solidFill>
              <a:latin typeface="Calibri" pitchFamily="34" charset="0"/>
              <a:ea typeface="Calibri" pitchFamily="34" charset="0"/>
              <a:cs typeface="Calibri" pitchFamily="34" charset="0"/>
            </a:endParaRPr>
          </a:p>
        </p:txBody>
      </p:sp>
      <p:sp>
        <p:nvSpPr>
          <p:cNvPr id="9" name="Rettangolo 8"/>
          <p:cNvSpPr/>
          <p:nvPr/>
        </p:nvSpPr>
        <p:spPr>
          <a:xfrm>
            <a:off x="514816" y="2131269"/>
            <a:ext cx="1439862" cy="1385887"/>
          </a:xfrm>
          <a:prstGeom prst="rect">
            <a:avLst/>
          </a:prstGeom>
        </p:spPr>
        <p:txBody>
          <a:bodyPr>
            <a:spAutoFit/>
          </a:bodyPr>
          <a:lstStyle/>
          <a:p>
            <a:pPr algn="r" eaLnBrk="1" fontAlgn="auto" hangingPunct="1">
              <a:spcBef>
                <a:spcPts val="0"/>
              </a:spcBef>
              <a:spcAft>
                <a:spcPts val="0"/>
              </a:spcAft>
              <a:defRPr/>
            </a:pPr>
            <a:r>
              <a:rPr lang="it-IT" sz="1200" b="1" dirty="0">
                <a:latin typeface="+mj-lt"/>
              </a:rPr>
              <a:t>Valori % per dimensione demografica del Comune. </a:t>
            </a:r>
            <a:r>
              <a:rPr lang="it-IT" sz="1200" i="1" dirty="0">
                <a:latin typeface="+mj-lt"/>
              </a:rPr>
              <a:t>(Poteva essere indicata anche più di una risposta)</a:t>
            </a:r>
          </a:p>
        </p:txBody>
      </p:sp>
      <p:graphicFrame>
        <p:nvGraphicFramePr>
          <p:cNvPr id="3" name="Tabella 2"/>
          <p:cNvGraphicFramePr>
            <a:graphicFrameLocks noGrp="1"/>
          </p:cNvGraphicFramePr>
          <p:nvPr>
            <p:extLst>
              <p:ext uri="{D42A27DB-BD31-4B8C-83A1-F6EECF244321}">
                <p14:modId xmlns:p14="http://schemas.microsoft.com/office/powerpoint/2010/main" xmlns="" val="2314988800"/>
              </p:ext>
            </p:extLst>
          </p:nvPr>
        </p:nvGraphicFramePr>
        <p:xfrm>
          <a:off x="1954676" y="2095968"/>
          <a:ext cx="8190810" cy="2524126"/>
        </p:xfrm>
        <a:graphic>
          <a:graphicData uri="http://schemas.openxmlformats.org/drawingml/2006/table">
            <a:tbl>
              <a:tblPr firstRow="1" firstCol="1" bandRow="1">
                <a:tableStyleId>{5C22544A-7EE6-4342-B048-85BDC9FD1C3A}</a:tableStyleId>
              </a:tblPr>
              <a:tblGrid>
                <a:gridCol w="1793543"/>
                <a:gridCol w="1241792"/>
                <a:gridCol w="975769"/>
                <a:gridCol w="1029595"/>
                <a:gridCol w="1643528"/>
                <a:gridCol w="696686"/>
                <a:gridCol w="809897"/>
              </a:tblGrid>
              <a:tr h="841375">
                <a:tc>
                  <a:txBody>
                    <a:bodyPr/>
                    <a:lstStyle/>
                    <a:p>
                      <a:pPr>
                        <a:lnSpc>
                          <a:spcPct val="115000"/>
                        </a:lnSpc>
                        <a:spcAft>
                          <a:spcPts val="0"/>
                        </a:spcAft>
                      </a:pPr>
                      <a:r>
                        <a:rPr lang="it-IT" sz="1200" dirty="0">
                          <a:effectLst/>
                        </a:rPr>
                        <a:t> </a:t>
                      </a:r>
                      <a:endParaRPr lang="it-IT" sz="1200" dirty="0">
                        <a:effectLst/>
                        <a:latin typeface="Calibri"/>
                        <a:ea typeface="Calibri"/>
                        <a:cs typeface="Times New Roman"/>
                      </a:endParaRPr>
                    </a:p>
                  </a:txBody>
                  <a:tcPr marL="44445" marR="44445" marT="0" marB="0" anchor="ctr"/>
                </a:tc>
                <a:tc>
                  <a:txBody>
                    <a:bodyPr/>
                    <a:lstStyle/>
                    <a:p>
                      <a:pPr algn="ctr">
                        <a:lnSpc>
                          <a:spcPct val="115000"/>
                        </a:lnSpc>
                        <a:spcAft>
                          <a:spcPts val="0"/>
                        </a:spcAft>
                      </a:pPr>
                      <a:r>
                        <a:rPr lang="it-IT" sz="1200" dirty="0">
                          <a:effectLst/>
                        </a:rPr>
                        <a:t>Si fa tradizionalmente</a:t>
                      </a:r>
                      <a:endParaRPr lang="it-IT" sz="1200" dirty="0">
                        <a:effectLst/>
                        <a:latin typeface="Calibri"/>
                        <a:ea typeface="Calibri"/>
                        <a:cs typeface="Times New Roman"/>
                      </a:endParaRPr>
                    </a:p>
                  </a:txBody>
                  <a:tcPr marL="44445" marR="44445" marT="0" marB="0" anchor="ctr"/>
                </a:tc>
                <a:tc>
                  <a:txBody>
                    <a:bodyPr/>
                    <a:lstStyle/>
                    <a:p>
                      <a:pPr algn="ctr">
                        <a:lnSpc>
                          <a:spcPct val="115000"/>
                        </a:lnSpc>
                        <a:spcAft>
                          <a:spcPts val="0"/>
                        </a:spcAft>
                      </a:pPr>
                      <a:r>
                        <a:rPr lang="it-IT" sz="1200" dirty="0">
                          <a:effectLst/>
                        </a:rPr>
                        <a:t>E' il Comune che sollecita gli incontri</a:t>
                      </a:r>
                      <a:endParaRPr lang="it-IT" sz="1200" dirty="0">
                        <a:effectLst/>
                        <a:latin typeface="Calibri"/>
                        <a:ea typeface="Calibri"/>
                        <a:cs typeface="Times New Roman"/>
                      </a:endParaRPr>
                    </a:p>
                  </a:txBody>
                  <a:tcPr marL="44445" marR="44445" marT="0" marB="0" anchor="ctr"/>
                </a:tc>
                <a:tc>
                  <a:txBody>
                    <a:bodyPr/>
                    <a:lstStyle/>
                    <a:p>
                      <a:pPr algn="ctr">
                        <a:lnSpc>
                          <a:spcPct val="115000"/>
                        </a:lnSpc>
                        <a:spcAft>
                          <a:spcPts val="0"/>
                        </a:spcAft>
                      </a:pPr>
                      <a:r>
                        <a:rPr lang="it-IT" sz="1200">
                          <a:effectLst/>
                        </a:rPr>
                        <a:t>Le OO.SS. Propongono l'incontro</a:t>
                      </a:r>
                      <a:endParaRPr lang="it-IT" sz="1200">
                        <a:effectLst/>
                        <a:latin typeface="Calibri"/>
                        <a:ea typeface="Calibri"/>
                        <a:cs typeface="Times New Roman"/>
                      </a:endParaRPr>
                    </a:p>
                  </a:txBody>
                  <a:tcPr marL="44445" marR="44445" marT="0" marB="0" anchor="ctr"/>
                </a:tc>
                <a:tc>
                  <a:txBody>
                    <a:bodyPr/>
                    <a:lstStyle/>
                    <a:p>
                      <a:pPr algn="ctr">
                        <a:lnSpc>
                          <a:spcPct val="115000"/>
                        </a:lnSpc>
                        <a:spcAft>
                          <a:spcPts val="0"/>
                        </a:spcAft>
                      </a:pPr>
                      <a:r>
                        <a:rPr lang="it-IT" sz="1200">
                          <a:effectLst/>
                        </a:rPr>
                        <a:t>Il Sindacato avanza delle proposte in sede di contrattazione</a:t>
                      </a:r>
                      <a:endParaRPr lang="it-IT" sz="1200">
                        <a:effectLst/>
                        <a:latin typeface="Calibri"/>
                        <a:ea typeface="Calibri"/>
                        <a:cs typeface="Times New Roman"/>
                      </a:endParaRPr>
                    </a:p>
                  </a:txBody>
                  <a:tcPr marL="44445" marR="44445" marT="0" marB="0" anchor="ctr"/>
                </a:tc>
                <a:tc>
                  <a:txBody>
                    <a:bodyPr/>
                    <a:lstStyle/>
                    <a:p>
                      <a:pPr algn="ctr">
                        <a:lnSpc>
                          <a:spcPct val="115000"/>
                        </a:lnSpc>
                        <a:spcAft>
                          <a:spcPts val="0"/>
                        </a:spcAft>
                      </a:pPr>
                      <a:r>
                        <a:rPr lang="it-IT" sz="1200" dirty="0">
                          <a:effectLst/>
                        </a:rPr>
                        <a:t>Altro</a:t>
                      </a:r>
                      <a:endParaRPr lang="it-IT" sz="1200" dirty="0">
                        <a:effectLst/>
                        <a:latin typeface="Calibri"/>
                        <a:ea typeface="Calibri"/>
                        <a:cs typeface="Times New Roman"/>
                      </a:endParaRPr>
                    </a:p>
                  </a:txBody>
                  <a:tcPr marL="44445" marR="44445" marT="0" marB="0" anchor="ctr"/>
                </a:tc>
                <a:tc>
                  <a:txBody>
                    <a:bodyPr/>
                    <a:lstStyle/>
                    <a:p>
                      <a:pPr algn="ctr">
                        <a:lnSpc>
                          <a:spcPct val="115000"/>
                        </a:lnSpc>
                        <a:spcAft>
                          <a:spcPts val="0"/>
                        </a:spcAft>
                      </a:pPr>
                      <a:r>
                        <a:rPr lang="it-IT" sz="1200" dirty="0">
                          <a:effectLst/>
                        </a:rPr>
                        <a:t>Totale</a:t>
                      </a:r>
                      <a:endParaRPr lang="it-IT" sz="1200" dirty="0">
                        <a:effectLst/>
                        <a:latin typeface="Calibri"/>
                        <a:ea typeface="Calibri"/>
                        <a:cs typeface="Times New Roman"/>
                      </a:endParaRPr>
                    </a:p>
                  </a:txBody>
                  <a:tcPr marL="44445" marR="44445" marT="0" marB="0" anchor="ctr"/>
                </a:tc>
              </a:tr>
              <a:tr h="210344">
                <a:tc>
                  <a:txBody>
                    <a:bodyPr/>
                    <a:lstStyle/>
                    <a:p>
                      <a:pPr>
                        <a:lnSpc>
                          <a:spcPct val="115000"/>
                        </a:lnSpc>
                        <a:spcAft>
                          <a:spcPts val="0"/>
                        </a:spcAft>
                      </a:pPr>
                      <a:r>
                        <a:rPr lang="it-IT" sz="1200">
                          <a:effectLst/>
                        </a:rPr>
                        <a:t>Fino a 3.000 Abitanti</a:t>
                      </a:r>
                      <a:endParaRPr lang="it-IT" sz="1200">
                        <a:effectLst/>
                        <a:latin typeface="Calibri"/>
                        <a:ea typeface="Calibri"/>
                        <a:cs typeface="Times New Roman"/>
                      </a:endParaRPr>
                    </a:p>
                  </a:txBody>
                  <a:tcPr marL="44445" marR="44445" marT="0" marB="0" anchor="ctr"/>
                </a:tc>
                <a:tc>
                  <a:txBody>
                    <a:bodyPr/>
                    <a:lstStyle/>
                    <a:p>
                      <a:pPr algn="ctr">
                        <a:lnSpc>
                          <a:spcPct val="115000"/>
                        </a:lnSpc>
                        <a:spcAft>
                          <a:spcPts val="0"/>
                        </a:spcAft>
                      </a:pPr>
                      <a:r>
                        <a:rPr lang="it-IT" sz="1200">
                          <a:effectLst/>
                        </a:rPr>
                        <a:t>0,0</a:t>
                      </a:r>
                      <a:endParaRPr lang="it-IT" sz="1200">
                        <a:effectLst/>
                        <a:latin typeface="Calibri"/>
                        <a:ea typeface="Calibri"/>
                        <a:cs typeface="Times New Roman"/>
                      </a:endParaRPr>
                    </a:p>
                  </a:txBody>
                  <a:tcPr marL="44445" marR="44445" marT="0" marB="0" anchor="ctr"/>
                </a:tc>
                <a:tc>
                  <a:txBody>
                    <a:bodyPr/>
                    <a:lstStyle/>
                    <a:p>
                      <a:pPr algn="ctr">
                        <a:lnSpc>
                          <a:spcPct val="115000"/>
                        </a:lnSpc>
                        <a:spcAft>
                          <a:spcPts val="0"/>
                        </a:spcAft>
                      </a:pPr>
                      <a:r>
                        <a:rPr lang="it-IT" sz="1200">
                          <a:effectLst/>
                        </a:rPr>
                        <a:t>21,2</a:t>
                      </a:r>
                      <a:endParaRPr lang="it-IT" sz="1200">
                        <a:effectLst/>
                        <a:latin typeface="Calibri"/>
                        <a:ea typeface="Calibri"/>
                        <a:cs typeface="Times New Roman"/>
                      </a:endParaRPr>
                    </a:p>
                  </a:txBody>
                  <a:tcPr marL="44445" marR="44445" marT="0" marB="0" anchor="ctr"/>
                </a:tc>
                <a:tc>
                  <a:txBody>
                    <a:bodyPr/>
                    <a:lstStyle/>
                    <a:p>
                      <a:pPr algn="ctr">
                        <a:lnSpc>
                          <a:spcPct val="115000"/>
                        </a:lnSpc>
                        <a:spcAft>
                          <a:spcPts val="0"/>
                        </a:spcAft>
                      </a:pPr>
                      <a:r>
                        <a:rPr lang="it-IT" sz="1200">
                          <a:effectLst/>
                        </a:rPr>
                        <a:t>33,3</a:t>
                      </a:r>
                      <a:endParaRPr lang="it-IT" sz="1200">
                        <a:effectLst/>
                        <a:latin typeface="Calibri"/>
                        <a:ea typeface="Calibri"/>
                        <a:cs typeface="Times New Roman"/>
                      </a:endParaRPr>
                    </a:p>
                  </a:txBody>
                  <a:tcPr marL="44445" marR="44445" marT="0" marB="0" anchor="ctr"/>
                </a:tc>
                <a:tc>
                  <a:txBody>
                    <a:bodyPr/>
                    <a:lstStyle/>
                    <a:p>
                      <a:pPr algn="ctr">
                        <a:lnSpc>
                          <a:spcPct val="115000"/>
                        </a:lnSpc>
                        <a:spcAft>
                          <a:spcPts val="0"/>
                        </a:spcAft>
                      </a:pPr>
                      <a:r>
                        <a:rPr lang="it-IT" sz="1200">
                          <a:effectLst/>
                        </a:rPr>
                        <a:t>45,5</a:t>
                      </a:r>
                      <a:endParaRPr lang="it-IT" sz="1200">
                        <a:effectLst/>
                        <a:latin typeface="Calibri"/>
                        <a:ea typeface="Calibri"/>
                        <a:cs typeface="Times New Roman"/>
                      </a:endParaRPr>
                    </a:p>
                  </a:txBody>
                  <a:tcPr marL="44445" marR="44445" marT="0" marB="0" anchor="ctr"/>
                </a:tc>
                <a:tc>
                  <a:txBody>
                    <a:bodyPr/>
                    <a:lstStyle/>
                    <a:p>
                      <a:pPr algn="ctr">
                        <a:lnSpc>
                          <a:spcPct val="115000"/>
                        </a:lnSpc>
                        <a:spcAft>
                          <a:spcPts val="0"/>
                        </a:spcAft>
                      </a:pPr>
                      <a:r>
                        <a:rPr lang="it-IT" sz="1200">
                          <a:effectLst/>
                        </a:rPr>
                        <a:t>0,0</a:t>
                      </a:r>
                      <a:endParaRPr lang="it-IT" sz="1200">
                        <a:effectLst/>
                        <a:latin typeface="Calibri"/>
                        <a:ea typeface="Calibri"/>
                        <a:cs typeface="Times New Roman"/>
                      </a:endParaRPr>
                    </a:p>
                  </a:txBody>
                  <a:tcPr marL="44445" marR="44445" marT="0" marB="0" anchor="ctr"/>
                </a:tc>
                <a:tc>
                  <a:txBody>
                    <a:bodyPr/>
                    <a:lstStyle/>
                    <a:p>
                      <a:pPr algn="ctr">
                        <a:lnSpc>
                          <a:spcPct val="115000"/>
                        </a:lnSpc>
                        <a:spcAft>
                          <a:spcPts val="0"/>
                        </a:spcAft>
                      </a:pPr>
                      <a:r>
                        <a:rPr lang="it-IT" sz="1200">
                          <a:effectLst/>
                        </a:rPr>
                        <a:t>100 (33)</a:t>
                      </a:r>
                      <a:endParaRPr lang="it-IT" sz="1200">
                        <a:effectLst/>
                        <a:latin typeface="Calibri"/>
                        <a:ea typeface="Calibri"/>
                        <a:cs typeface="Times New Roman"/>
                      </a:endParaRPr>
                    </a:p>
                  </a:txBody>
                  <a:tcPr marL="44445" marR="44445" marT="0" marB="0" anchor="ctr"/>
                </a:tc>
              </a:tr>
              <a:tr h="210344">
                <a:tc>
                  <a:txBody>
                    <a:bodyPr/>
                    <a:lstStyle/>
                    <a:p>
                      <a:pPr>
                        <a:lnSpc>
                          <a:spcPct val="115000"/>
                        </a:lnSpc>
                        <a:spcAft>
                          <a:spcPts val="0"/>
                        </a:spcAft>
                      </a:pPr>
                      <a:r>
                        <a:rPr lang="it-IT" sz="1200">
                          <a:effectLst/>
                        </a:rPr>
                        <a:t>3.001 - 5.000 Abitanti</a:t>
                      </a:r>
                      <a:endParaRPr lang="it-IT" sz="1200">
                        <a:effectLst/>
                        <a:latin typeface="Calibri"/>
                        <a:ea typeface="Calibri"/>
                        <a:cs typeface="Times New Roman"/>
                      </a:endParaRPr>
                    </a:p>
                  </a:txBody>
                  <a:tcPr marL="44445" marR="44445" marT="0" marB="0" anchor="ctr"/>
                </a:tc>
                <a:tc>
                  <a:txBody>
                    <a:bodyPr/>
                    <a:lstStyle/>
                    <a:p>
                      <a:pPr algn="ctr">
                        <a:lnSpc>
                          <a:spcPct val="115000"/>
                        </a:lnSpc>
                        <a:spcAft>
                          <a:spcPts val="0"/>
                        </a:spcAft>
                      </a:pPr>
                      <a:r>
                        <a:rPr lang="it-IT" sz="1200">
                          <a:effectLst/>
                        </a:rPr>
                        <a:t>13,6</a:t>
                      </a:r>
                      <a:endParaRPr lang="it-IT" sz="1200">
                        <a:effectLst/>
                        <a:latin typeface="Calibri"/>
                        <a:ea typeface="Calibri"/>
                        <a:cs typeface="Times New Roman"/>
                      </a:endParaRPr>
                    </a:p>
                  </a:txBody>
                  <a:tcPr marL="44445" marR="44445" marT="0" marB="0" anchor="ctr"/>
                </a:tc>
                <a:tc>
                  <a:txBody>
                    <a:bodyPr/>
                    <a:lstStyle/>
                    <a:p>
                      <a:pPr algn="ctr">
                        <a:lnSpc>
                          <a:spcPct val="115000"/>
                        </a:lnSpc>
                        <a:spcAft>
                          <a:spcPts val="0"/>
                        </a:spcAft>
                      </a:pPr>
                      <a:r>
                        <a:rPr lang="it-IT" sz="1200" dirty="0">
                          <a:effectLst/>
                        </a:rPr>
                        <a:t>4,5</a:t>
                      </a:r>
                      <a:endParaRPr lang="it-IT" sz="1200" dirty="0">
                        <a:effectLst/>
                        <a:latin typeface="Calibri"/>
                        <a:ea typeface="Calibri"/>
                        <a:cs typeface="Times New Roman"/>
                      </a:endParaRPr>
                    </a:p>
                  </a:txBody>
                  <a:tcPr marL="44445" marR="44445" marT="0" marB="0" anchor="ctr"/>
                </a:tc>
                <a:tc>
                  <a:txBody>
                    <a:bodyPr/>
                    <a:lstStyle/>
                    <a:p>
                      <a:pPr algn="ctr">
                        <a:lnSpc>
                          <a:spcPct val="115000"/>
                        </a:lnSpc>
                        <a:spcAft>
                          <a:spcPts val="0"/>
                        </a:spcAft>
                      </a:pPr>
                      <a:r>
                        <a:rPr lang="it-IT" sz="1200">
                          <a:effectLst/>
                        </a:rPr>
                        <a:t>45,5</a:t>
                      </a:r>
                      <a:endParaRPr lang="it-IT" sz="1200">
                        <a:effectLst/>
                        <a:latin typeface="Calibri"/>
                        <a:ea typeface="Calibri"/>
                        <a:cs typeface="Times New Roman"/>
                      </a:endParaRPr>
                    </a:p>
                  </a:txBody>
                  <a:tcPr marL="44445" marR="44445" marT="0" marB="0" anchor="ctr"/>
                </a:tc>
                <a:tc>
                  <a:txBody>
                    <a:bodyPr/>
                    <a:lstStyle/>
                    <a:p>
                      <a:pPr algn="ctr">
                        <a:lnSpc>
                          <a:spcPct val="115000"/>
                        </a:lnSpc>
                        <a:spcAft>
                          <a:spcPts val="0"/>
                        </a:spcAft>
                      </a:pPr>
                      <a:r>
                        <a:rPr lang="it-IT" sz="1200">
                          <a:effectLst/>
                        </a:rPr>
                        <a:t>36,4</a:t>
                      </a:r>
                      <a:endParaRPr lang="it-IT" sz="1200">
                        <a:effectLst/>
                        <a:latin typeface="Calibri"/>
                        <a:ea typeface="Calibri"/>
                        <a:cs typeface="Times New Roman"/>
                      </a:endParaRPr>
                    </a:p>
                  </a:txBody>
                  <a:tcPr marL="44445" marR="44445" marT="0" marB="0" anchor="ctr"/>
                </a:tc>
                <a:tc>
                  <a:txBody>
                    <a:bodyPr/>
                    <a:lstStyle/>
                    <a:p>
                      <a:pPr algn="ctr">
                        <a:lnSpc>
                          <a:spcPct val="115000"/>
                        </a:lnSpc>
                        <a:spcAft>
                          <a:spcPts val="0"/>
                        </a:spcAft>
                      </a:pPr>
                      <a:r>
                        <a:rPr lang="it-IT" sz="1200">
                          <a:effectLst/>
                        </a:rPr>
                        <a:t>0,0</a:t>
                      </a:r>
                      <a:endParaRPr lang="it-IT" sz="1200">
                        <a:effectLst/>
                        <a:latin typeface="Calibri"/>
                        <a:ea typeface="Calibri"/>
                        <a:cs typeface="Times New Roman"/>
                      </a:endParaRPr>
                    </a:p>
                  </a:txBody>
                  <a:tcPr marL="44445" marR="44445" marT="0" marB="0" anchor="ctr"/>
                </a:tc>
                <a:tc>
                  <a:txBody>
                    <a:bodyPr/>
                    <a:lstStyle/>
                    <a:p>
                      <a:pPr algn="ctr">
                        <a:lnSpc>
                          <a:spcPct val="115000"/>
                        </a:lnSpc>
                        <a:spcAft>
                          <a:spcPts val="0"/>
                        </a:spcAft>
                      </a:pPr>
                      <a:r>
                        <a:rPr lang="it-IT" sz="1200">
                          <a:effectLst/>
                        </a:rPr>
                        <a:t>100 (22)</a:t>
                      </a:r>
                      <a:endParaRPr lang="it-IT" sz="1200">
                        <a:effectLst/>
                        <a:latin typeface="Calibri"/>
                        <a:ea typeface="Calibri"/>
                        <a:cs typeface="Times New Roman"/>
                      </a:endParaRPr>
                    </a:p>
                  </a:txBody>
                  <a:tcPr marL="44445" marR="44445" marT="0" marB="0" anchor="ctr"/>
                </a:tc>
              </a:tr>
              <a:tr h="210344">
                <a:tc>
                  <a:txBody>
                    <a:bodyPr/>
                    <a:lstStyle/>
                    <a:p>
                      <a:pPr>
                        <a:lnSpc>
                          <a:spcPct val="115000"/>
                        </a:lnSpc>
                        <a:spcAft>
                          <a:spcPts val="0"/>
                        </a:spcAft>
                      </a:pPr>
                      <a:r>
                        <a:rPr lang="it-IT" sz="1200">
                          <a:effectLst/>
                        </a:rPr>
                        <a:t>5.001 - 10.000 Abitanti</a:t>
                      </a:r>
                      <a:endParaRPr lang="it-IT" sz="1200">
                        <a:effectLst/>
                        <a:latin typeface="Calibri"/>
                        <a:ea typeface="Calibri"/>
                        <a:cs typeface="Times New Roman"/>
                      </a:endParaRPr>
                    </a:p>
                  </a:txBody>
                  <a:tcPr marL="44445" marR="44445" marT="0" marB="0" anchor="ctr"/>
                </a:tc>
                <a:tc>
                  <a:txBody>
                    <a:bodyPr/>
                    <a:lstStyle/>
                    <a:p>
                      <a:pPr algn="ctr">
                        <a:lnSpc>
                          <a:spcPct val="115000"/>
                        </a:lnSpc>
                        <a:spcAft>
                          <a:spcPts val="0"/>
                        </a:spcAft>
                      </a:pPr>
                      <a:r>
                        <a:rPr lang="it-IT" sz="1200">
                          <a:effectLst/>
                        </a:rPr>
                        <a:t>16,1</a:t>
                      </a:r>
                      <a:endParaRPr lang="it-IT" sz="1200">
                        <a:effectLst/>
                        <a:latin typeface="Calibri"/>
                        <a:ea typeface="Calibri"/>
                        <a:cs typeface="Times New Roman"/>
                      </a:endParaRPr>
                    </a:p>
                  </a:txBody>
                  <a:tcPr marL="44445" marR="44445" marT="0" marB="0" anchor="ctr"/>
                </a:tc>
                <a:tc>
                  <a:txBody>
                    <a:bodyPr/>
                    <a:lstStyle/>
                    <a:p>
                      <a:pPr algn="ctr">
                        <a:lnSpc>
                          <a:spcPct val="115000"/>
                        </a:lnSpc>
                        <a:spcAft>
                          <a:spcPts val="0"/>
                        </a:spcAft>
                      </a:pPr>
                      <a:r>
                        <a:rPr lang="it-IT" sz="1200" dirty="0">
                          <a:effectLst/>
                        </a:rPr>
                        <a:t>0,0</a:t>
                      </a:r>
                      <a:endParaRPr lang="it-IT" sz="1200" dirty="0">
                        <a:effectLst/>
                        <a:latin typeface="Calibri"/>
                        <a:ea typeface="Calibri"/>
                        <a:cs typeface="Times New Roman"/>
                      </a:endParaRPr>
                    </a:p>
                  </a:txBody>
                  <a:tcPr marL="44445" marR="44445" marT="0" marB="0" anchor="ctr"/>
                </a:tc>
                <a:tc>
                  <a:txBody>
                    <a:bodyPr/>
                    <a:lstStyle/>
                    <a:p>
                      <a:pPr algn="ctr">
                        <a:lnSpc>
                          <a:spcPct val="115000"/>
                        </a:lnSpc>
                        <a:spcAft>
                          <a:spcPts val="0"/>
                        </a:spcAft>
                      </a:pPr>
                      <a:r>
                        <a:rPr lang="it-IT" sz="1200">
                          <a:effectLst/>
                        </a:rPr>
                        <a:t>48,4</a:t>
                      </a:r>
                      <a:endParaRPr lang="it-IT" sz="1200">
                        <a:effectLst/>
                        <a:latin typeface="Calibri"/>
                        <a:ea typeface="Calibri"/>
                        <a:cs typeface="Times New Roman"/>
                      </a:endParaRPr>
                    </a:p>
                  </a:txBody>
                  <a:tcPr marL="44445" marR="44445" marT="0" marB="0" anchor="ctr"/>
                </a:tc>
                <a:tc>
                  <a:txBody>
                    <a:bodyPr/>
                    <a:lstStyle/>
                    <a:p>
                      <a:pPr algn="ctr">
                        <a:lnSpc>
                          <a:spcPct val="115000"/>
                        </a:lnSpc>
                        <a:spcAft>
                          <a:spcPts val="0"/>
                        </a:spcAft>
                      </a:pPr>
                      <a:r>
                        <a:rPr lang="it-IT" sz="1200">
                          <a:effectLst/>
                        </a:rPr>
                        <a:t>32,3</a:t>
                      </a:r>
                      <a:endParaRPr lang="it-IT" sz="1200">
                        <a:effectLst/>
                        <a:latin typeface="Calibri"/>
                        <a:ea typeface="Calibri"/>
                        <a:cs typeface="Times New Roman"/>
                      </a:endParaRPr>
                    </a:p>
                  </a:txBody>
                  <a:tcPr marL="44445" marR="44445" marT="0" marB="0" anchor="ctr"/>
                </a:tc>
                <a:tc>
                  <a:txBody>
                    <a:bodyPr/>
                    <a:lstStyle/>
                    <a:p>
                      <a:pPr algn="ctr">
                        <a:lnSpc>
                          <a:spcPct val="115000"/>
                        </a:lnSpc>
                        <a:spcAft>
                          <a:spcPts val="0"/>
                        </a:spcAft>
                      </a:pPr>
                      <a:r>
                        <a:rPr lang="it-IT" sz="1200">
                          <a:effectLst/>
                        </a:rPr>
                        <a:t>3,2</a:t>
                      </a:r>
                      <a:endParaRPr lang="it-IT" sz="1200">
                        <a:effectLst/>
                        <a:latin typeface="Calibri"/>
                        <a:ea typeface="Calibri"/>
                        <a:cs typeface="Times New Roman"/>
                      </a:endParaRPr>
                    </a:p>
                  </a:txBody>
                  <a:tcPr marL="44445" marR="44445" marT="0" marB="0" anchor="ctr"/>
                </a:tc>
                <a:tc>
                  <a:txBody>
                    <a:bodyPr/>
                    <a:lstStyle/>
                    <a:p>
                      <a:pPr algn="ctr">
                        <a:lnSpc>
                          <a:spcPct val="115000"/>
                        </a:lnSpc>
                        <a:spcAft>
                          <a:spcPts val="0"/>
                        </a:spcAft>
                      </a:pPr>
                      <a:r>
                        <a:rPr lang="it-IT" sz="1200" dirty="0">
                          <a:effectLst/>
                        </a:rPr>
                        <a:t>100 (31)</a:t>
                      </a:r>
                      <a:endParaRPr lang="it-IT" sz="1200" dirty="0">
                        <a:effectLst/>
                        <a:latin typeface="Calibri"/>
                        <a:ea typeface="Calibri"/>
                        <a:cs typeface="Times New Roman"/>
                      </a:endParaRPr>
                    </a:p>
                  </a:txBody>
                  <a:tcPr marL="44445" marR="44445" marT="0" marB="0" anchor="ctr"/>
                </a:tc>
              </a:tr>
              <a:tr h="420687">
                <a:tc>
                  <a:txBody>
                    <a:bodyPr/>
                    <a:lstStyle/>
                    <a:p>
                      <a:pPr>
                        <a:lnSpc>
                          <a:spcPct val="115000"/>
                        </a:lnSpc>
                        <a:spcAft>
                          <a:spcPts val="0"/>
                        </a:spcAft>
                      </a:pPr>
                      <a:r>
                        <a:rPr lang="it-IT" sz="1200">
                          <a:effectLst/>
                        </a:rPr>
                        <a:t>10.001 - 20.000 Abitanti</a:t>
                      </a:r>
                      <a:endParaRPr lang="it-IT" sz="1200">
                        <a:effectLst/>
                        <a:latin typeface="Calibri"/>
                        <a:ea typeface="Calibri"/>
                        <a:cs typeface="Times New Roman"/>
                      </a:endParaRPr>
                    </a:p>
                  </a:txBody>
                  <a:tcPr marL="44445" marR="44445" marT="0" marB="0" anchor="ctr"/>
                </a:tc>
                <a:tc>
                  <a:txBody>
                    <a:bodyPr/>
                    <a:lstStyle/>
                    <a:p>
                      <a:pPr algn="ctr">
                        <a:lnSpc>
                          <a:spcPct val="115000"/>
                        </a:lnSpc>
                        <a:spcAft>
                          <a:spcPts val="0"/>
                        </a:spcAft>
                      </a:pPr>
                      <a:r>
                        <a:rPr lang="it-IT" sz="1200">
                          <a:effectLst/>
                        </a:rPr>
                        <a:t>20,0</a:t>
                      </a:r>
                      <a:endParaRPr lang="it-IT" sz="1200">
                        <a:effectLst/>
                        <a:latin typeface="Calibri"/>
                        <a:ea typeface="Calibri"/>
                        <a:cs typeface="Times New Roman"/>
                      </a:endParaRPr>
                    </a:p>
                  </a:txBody>
                  <a:tcPr marL="44445" marR="44445" marT="0" marB="0" anchor="ctr"/>
                </a:tc>
                <a:tc>
                  <a:txBody>
                    <a:bodyPr/>
                    <a:lstStyle/>
                    <a:p>
                      <a:pPr algn="ctr">
                        <a:lnSpc>
                          <a:spcPct val="115000"/>
                        </a:lnSpc>
                        <a:spcAft>
                          <a:spcPts val="0"/>
                        </a:spcAft>
                      </a:pPr>
                      <a:r>
                        <a:rPr lang="it-IT" sz="1200" dirty="0">
                          <a:effectLst/>
                        </a:rPr>
                        <a:t>4,4</a:t>
                      </a:r>
                      <a:endParaRPr lang="it-IT" sz="1200" dirty="0">
                        <a:effectLst/>
                        <a:latin typeface="Calibri"/>
                        <a:ea typeface="Calibri"/>
                        <a:cs typeface="Times New Roman"/>
                      </a:endParaRPr>
                    </a:p>
                  </a:txBody>
                  <a:tcPr marL="44445" marR="44445" marT="0" marB="0" anchor="ctr"/>
                </a:tc>
                <a:tc>
                  <a:txBody>
                    <a:bodyPr/>
                    <a:lstStyle/>
                    <a:p>
                      <a:pPr algn="ctr">
                        <a:lnSpc>
                          <a:spcPct val="115000"/>
                        </a:lnSpc>
                        <a:spcAft>
                          <a:spcPts val="0"/>
                        </a:spcAft>
                      </a:pPr>
                      <a:r>
                        <a:rPr lang="it-IT" sz="1200" dirty="0">
                          <a:effectLst/>
                        </a:rPr>
                        <a:t>28,9</a:t>
                      </a:r>
                      <a:endParaRPr lang="it-IT" sz="1200" dirty="0">
                        <a:effectLst/>
                        <a:latin typeface="Calibri"/>
                        <a:ea typeface="Calibri"/>
                        <a:cs typeface="Times New Roman"/>
                      </a:endParaRPr>
                    </a:p>
                  </a:txBody>
                  <a:tcPr marL="44445" marR="44445" marT="0" marB="0" anchor="ctr"/>
                </a:tc>
                <a:tc>
                  <a:txBody>
                    <a:bodyPr/>
                    <a:lstStyle/>
                    <a:p>
                      <a:pPr algn="ctr">
                        <a:lnSpc>
                          <a:spcPct val="115000"/>
                        </a:lnSpc>
                        <a:spcAft>
                          <a:spcPts val="0"/>
                        </a:spcAft>
                      </a:pPr>
                      <a:r>
                        <a:rPr lang="it-IT" sz="1200">
                          <a:effectLst/>
                        </a:rPr>
                        <a:t>46,7</a:t>
                      </a:r>
                      <a:endParaRPr lang="it-IT" sz="1200">
                        <a:effectLst/>
                        <a:latin typeface="Calibri"/>
                        <a:ea typeface="Calibri"/>
                        <a:cs typeface="Times New Roman"/>
                      </a:endParaRPr>
                    </a:p>
                  </a:txBody>
                  <a:tcPr marL="44445" marR="44445" marT="0" marB="0" anchor="ctr"/>
                </a:tc>
                <a:tc>
                  <a:txBody>
                    <a:bodyPr/>
                    <a:lstStyle/>
                    <a:p>
                      <a:pPr algn="ctr">
                        <a:lnSpc>
                          <a:spcPct val="115000"/>
                        </a:lnSpc>
                        <a:spcAft>
                          <a:spcPts val="0"/>
                        </a:spcAft>
                      </a:pPr>
                      <a:r>
                        <a:rPr lang="it-IT" sz="1200">
                          <a:effectLst/>
                        </a:rPr>
                        <a:t>0,0</a:t>
                      </a:r>
                      <a:endParaRPr lang="it-IT" sz="1200">
                        <a:effectLst/>
                        <a:latin typeface="Calibri"/>
                        <a:ea typeface="Calibri"/>
                        <a:cs typeface="Times New Roman"/>
                      </a:endParaRPr>
                    </a:p>
                  </a:txBody>
                  <a:tcPr marL="44445" marR="44445" marT="0" marB="0" anchor="ctr"/>
                </a:tc>
                <a:tc>
                  <a:txBody>
                    <a:bodyPr/>
                    <a:lstStyle/>
                    <a:p>
                      <a:pPr algn="ctr">
                        <a:lnSpc>
                          <a:spcPct val="115000"/>
                        </a:lnSpc>
                        <a:spcAft>
                          <a:spcPts val="0"/>
                        </a:spcAft>
                      </a:pPr>
                      <a:r>
                        <a:rPr lang="it-IT" sz="1200">
                          <a:effectLst/>
                        </a:rPr>
                        <a:t>100 (45)</a:t>
                      </a:r>
                      <a:endParaRPr lang="it-IT" sz="1200">
                        <a:effectLst/>
                        <a:latin typeface="Calibri"/>
                        <a:ea typeface="Calibri"/>
                        <a:cs typeface="Times New Roman"/>
                      </a:endParaRPr>
                    </a:p>
                  </a:txBody>
                  <a:tcPr marL="44445" marR="44445" marT="0" marB="0" anchor="ctr"/>
                </a:tc>
              </a:tr>
              <a:tr h="210344">
                <a:tc>
                  <a:txBody>
                    <a:bodyPr/>
                    <a:lstStyle/>
                    <a:p>
                      <a:pPr>
                        <a:lnSpc>
                          <a:spcPct val="115000"/>
                        </a:lnSpc>
                        <a:spcAft>
                          <a:spcPts val="0"/>
                        </a:spcAft>
                      </a:pPr>
                      <a:r>
                        <a:rPr lang="it-IT" sz="1200">
                          <a:effectLst/>
                        </a:rPr>
                        <a:t>Oltre 50.000 Abitanti</a:t>
                      </a:r>
                      <a:endParaRPr lang="it-IT" sz="1200">
                        <a:effectLst/>
                        <a:latin typeface="Calibri"/>
                        <a:ea typeface="Calibri"/>
                        <a:cs typeface="Times New Roman"/>
                      </a:endParaRPr>
                    </a:p>
                  </a:txBody>
                  <a:tcPr marL="44445" marR="44445" marT="0" marB="0" anchor="ctr"/>
                </a:tc>
                <a:tc>
                  <a:txBody>
                    <a:bodyPr/>
                    <a:lstStyle/>
                    <a:p>
                      <a:pPr algn="ctr">
                        <a:lnSpc>
                          <a:spcPct val="115000"/>
                        </a:lnSpc>
                        <a:spcAft>
                          <a:spcPts val="0"/>
                        </a:spcAft>
                      </a:pPr>
                      <a:r>
                        <a:rPr lang="it-IT" sz="1200">
                          <a:effectLst/>
                        </a:rPr>
                        <a:t>40,0</a:t>
                      </a:r>
                      <a:endParaRPr lang="it-IT" sz="1200">
                        <a:effectLst/>
                        <a:latin typeface="Calibri"/>
                        <a:ea typeface="Calibri"/>
                        <a:cs typeface="Times New Roman"/>
                      </a:endParaRPr>
                    </a:p>
                  </a:txBody>
                  <a:tcPr marL="44445" marR="44445" marT="0" marB="0" anchor="ctr"/>
                </a:tc>
                <a:tc>
                  <a:txBody>
                    <a:bodyPr/>
                    <a:lstStyle/>
                    <a:p>
                      <a:pPr algn="ctr">
                        <a:lnSpc>
                          <a:spcPct val="115000"/>
                        </a:lnSpc>
                        <a:spcAft>
                          <a:spcPts val="0"/>
                        </a:spcAft>
                      </a:pPr>
                      <a:r>
                        <a:rPr lang="it-IT" sz="1200" dirty="0">
                          <a:effectLst/>
                        </a:rPr>
                        <a:t>6,7</a:t>
                      </a:r>
                      <a:endParaRPr lang="it-IT" sz="1200" dirty="0">
                        <a:effectLst/>
                        <a:latin typeface="Calibri"/>
                        <a:ea typeface="Calibri"/>
                        <a:cs typeface="Times New Roman"/>
                      </a:endParaRPr>
                    </a:p>
                  </a:txBody>
                  <a:tcPr marL="44445" marR="44445" marT="0" marB="0" anchor="ctr"/>
                </a:tc>
                <a:tc>
                  <a:txBody>
                    <a:bodyPr/>
                    <a:lstStyle/>
                    <a:p>
                      <a:pPr algn="ctr">
                        <a:lnSpc>
                          <a:spcPct val="115000"/>
                        </a:lnSpc>
                        <a:spcAft>
                          <a:spcPts val="0"/>
                        </a:spcAft>
                      </a:pPr>
                      <a:r>
                        <a:rPr lang="it-IT" sz="1200" dirty="0">
                          <a:effectLst/>
                        </a:rPr>
                        <a:t>20,0</a:t>
                      </a:r>
                      <a:endParaRPr lang="it-IT" sz="1200" dirty="0">
                        <a:effectLst/>
                        <a:latin typeface="Calibri"/>
                        <a:ea typeface="Calibri"/>
                        <a:cs typeface="Times New Roman"/>
                      </a:endParaRPr>
                    </a:p>
                  </a:txBody>
                  <a:tcPr marL="44445" marR="44445" marT="0" marB="0" anchor="ctr"/>
                </a:tc>
                <a:tc>
                  <a:txBody>
                    <a:bodyPr/>
                    <a:lstStyle/>
                    <a:p>
                      <a:pPr algn="ctr">
                        <a:lnSpc>
                          <a:spcPct val="115000"/>
                        </a:lnSpc>
                        <a:spcAft>
                          <a:spcPts val="0"/>
                        </a:spcAft>
                      </a:pPr>
                      <a:r>
                        <a:rPr lang="it-IT" sz="1200">
                          <a:effectLst/>
                        </a:rPr>
                        <a:t>33,3</a:t>
                      </a:r>
                      <a:endParaRPr lang="it-IT" sz="1200">
                        <a:effectLst/>
                        <a:latin typeface="Calibri"/>
                        <a:ea typeface="Calibri"/>
                        <a:cs typeface="Times New Roman"/>
                      </a:endParaRPr>
                    </a:p>
                  </a:txBody>
                  <a:tcPr marL="44445" marR="44445" marT="0" marB="0" anchor="ctr"/>
                </a:tc>
                <a:tc>
                  <a:txBody>
                    <a:bodyPr/>
                    <a:lstStyle/>
                    <a:p>
                      <a:pPr algn="ctr">
                        <a:lnSpc>
                          <a:spcPct val="115000"/>
                        </a:lnSpc>
                        <a:spcAft>
                          <a:spcPts val="0"/>
                        </a:spcAft>
                      </a:pPr>
                      <a:r>
                        <a:rPr lang="it-IT" sz="1200">
                          <a:effectLst/>
                        </a:rPr>
                        <a:t>0,0</a:t>
                      </a:r>
                      <a:endParaRPr lang="it-IT" sz="1200">
                        <a:effectLst/>
                        <a:latin typeface="Calibri"/>
                        <a:ea typeface="Calibri"/>
                        <a:cs typeface="Times New Roman"/>
                      </a:endParaRPr>
                    </a:p>
                  </a:txBody>
                  <a:tcPr marL="44445" marR="44445" marT="0" marB="0" anchor="ctr"/>
                </a:tc>
                <a:tc>
                  <a:txBody>
                    <a:bodyPr/>
                    <a:lstStyle/>
                    <a:p>
                      <a:pPr algn="ctr">
                        <a:lnSpc>
                          <a:spcPct val="115000"/>
                        </a:lnSpc>
                        <a:spcAft>
                          <a:spcPts val="0"/>
                        </a:spcAft>
                      </a:pPr>
                      <a:r>
                        <a:rPr lang="it-IT" sz="1200">
                          <a:effectLst/>
                        </a:rPr>
                        <a:t>100 (15)</a:t>
                      </a:r>
                      <a:endParaRPr lang="it-IT" sz="1200">
                        <a:effectLst/>
                        <a:latin typeface="Calibri"/>
                        <a:ea typeface="Calibri"/>
                        <a:cs typeface="Times New Roman"/>
                      </a:endParaRPr>
                    </a:p>
                  </a:txBody>
                  <a:tcPr marL="44445" marR="44445" marT="0" marB="0" anchor="ctr"/>
                </a:tc>
              </a:tr>
              <a:tr h="210344">
                <a:tc>
                  <a:txBody>
                    <a:bodyPr/>
                    <a:lstStyle/>
                    <a:p>
                      <a:pPr>
                        <a:lnSpc>
                          <a:spcPct val="115000"/>
                        </a:lnSpc>
                        <a:spcAft>
                          <a:spcPts val="0"/>
                        </a:spcAft>
                      </a:pPr>
                      <a:r>
                        <a:rPr lang="it-IT" sz="1200" dirty="0">
                          <a:effectLst/>
                        </a:rPr>
                        <a:t> </a:t>
                      </a:r>
                      <a:endParaRPr lang="it-IT" sz="1200" dirty="0">
                        <a:effectLst/>
                        <a:latin typeface="Calibri"/>
                        <a:ea typeface="Calibri"/>
                        <a:cs typeface="Times New Roman"/>
                      </a:endParaRPr>
                    </a:p>
                  </a:txBody>
                  <a:tcPr marL="44445" marR="44445" marT="0" marB="0" anchor="ctr"/>
                </a:tc>
                <a:tc>
                  <a:txBody>
                    <a:bodyPr/>
                    <a:lstStyle/>
                    <a:p>
                      <a:pPr>
                        <a:lnSpc>
                          <a:spcPct val="115000"/>
                        </a:lnSpc>
                      </a:pPr>
                      <a:endParaRPr lang="it-IT" sz="1200" dirty="0">
                        <a:effectLst/>
                        <a:latin typeface="Calibri"/>
                        <a:cs typeface="Times New Roman"/>
                      </a:endParaRPr>
                    </a:p>
                  </a:txBody>
                  <a:tcPr marL="44445" marR="44445" marT="0" marB="0" anchor="ctr"/>
                </a:tc>
                <a:tc>
                  <a:txBody>
                    <a:bodyPr/>
                    <a:lstStyle/>
                    <a:p>
                      <a:pPr>
                        <a:lnSpc>
                          <a:spcPct val="115000"/>
                        </a:lnSpc>
                      </a:pPr>
                      <a:endParaRPr lang="it-IT" sz="1200" dirty="0">
                        <a:effectLst/>
                        <a:latin typeface="Calibri"/>
                        <a:cs typeface="Times New Roman"/>
                      </a:endParaRPr>
                    </a:p>
                  </a:txBody>
                  <a:tcPr marL="44445" marR="44445" marT="0" marB="0" anchor="ctr"/>
                </a:tc>
                <a:tc>
                  <a:txBody>
                    <a:bodyPr/>
                    <a:lstStyle/>
                    <a:p>
                      <a:pPr>
                        <a:lnSpc>
                          <a:spcPct val="115000"/>
                        </a:lnSpc>
                      </a:pPr>
                      <a:endParaRPr lang="it-IT" sz="1200" dirty="0">
                        <a:effectLst/>
                        <a:latin typeface="Calibri"/>
                        <a:cs typeface="Times New Roman"/>
                      </a:endParaRPr>
                    </a:p>
                  </a:txBody>
                  <a:tcPr marL="44445" marR="44445" marT="0" marB="0" anchor="ctr"/>
                </a:tc>
                <a:tc>
                  <a:txBody>
                    <a:bodyPr/>
                    <a:lstStyle/>
                    <a:p>
                      <a:pPr>
                        <a:lnSpc>
                          <a:spcPct val="115000"/>
                        </a:lnSpc>
                      </a:pPr>
                      <a:endParaRPr lang="it-IT" sz="1200" dirty="0">
                        <a:effectLst/>
                        <a:latin typeface="Calibri"/>
                        <a:cs typeface="Times New Roman"/>
                      </a:endParaRPr>
                    </a:p>
                  </a:txBody>
                  <a:tcPr marL="44445" marR="44445" marT="0" marB="0" anchor="ctr"/>
                </a:tc>
                <a:tc>
                  <a:txBody>
                    <a:bodyPr/>
                    <a:lstStyle/>
                    <a:p>
                      <a:pPr>
                        <a:lnSpc>
                          <a:spcPct val="115000"/>
                        </a:lnSpc>
                      </a:pPr>
                      <a:endParaRPr lang="it-IT" sz="1200" dirty="0">
                        <a:effectLst/>
                        <a:latin typeface="Calibri"/>
                        <a:cs typeface="Times New Roman"/>
                      </a:endParaRPr>
                    </a:p>
                  </a:txBody>
                  <a:tcPr marL="44445" marR="44445" marT="0" marB="0" anchor="ctr"/>
                </a:tc>
                <a:tc>
                  <a:txBody>
                    <a:bodyPr/>
                    <a:lstStyle/>
                    <a:p>
                      <a:pPr>
                        <a:lnSpc>
                          <a:spcPct val="115000"/>
                        </a:lnSpc>
                      </a:pPr>
                      <a:endParaRPr lang="it-IT" sz="1200" dirty="0">
                        <a:effectLst/>
                        <a:latin typeface="Calibri"/>
                        <a:cs typeface="Times New Roman"/>
                      </a:endParaRPr>
                    </a:p>
                  </a:txBody>
                  <a:tcPr marL="44445" marR="44445" marT="0" marB="0" anchor="ctr"/>
                </a:tc>
              </a:tr>
              <a:tr h="210344">
                <a:tc>
                  <a:txBody>
                    <a:bodyPr/>
                    <a:lstStyle/>
                    <a:p>
                      <a:pPr>
                        <a:lnSpc>
                          <a:spcPct val="115000"/>
                        </a:lnSpc>
                        <a:spcAft>
                          <a:spcPts val="0"/>
                        </a:spcAft>
                      </a:pPr>
                      <a:r>
                        <a:rPr lang="it-IT" sz="1200">
                          <a:effectLst/>
                        </a:rPr>
                        <a:t>Totale</a:t>
                      </a:r>
                      <a:endParaRPr lang="it-IT" sz="1200">
                        <a:effectLst/>
                        <a:latin typeface="Calibri"/>
                        <a:ea typeface="Calibri"/>
                        <a:cs typeface="Times New Roman"/>
                      </a:endParaRPr>
                    </a:p>
                  </a:txBody>
                  <a:tcPr marL="44445" marR="44445" marT="0" marB="0" anchor="ctr"/>
                </a:tc>
                <a:tc>
                  <a:txBody>
                    <a:bodyPr/>
                    <a:lstStyle/>
                    <a:p>
                      <a:pPr algn="ctr">
                        <a:lnSpc>
                          <a:spcPct val="115000"/>
                        </a:lnSpc>
                        <a:spcAft>
                          <a:spcPts val="0"/>
                        </a:spcAft>
                      </a:pPr>
                      <a:r>
                        <a:rPr lang="it-IT" sz="1200">
                          <a:effectLst/>
                        </a:rPr>
                        <a:t>15,8</a:t>
                      </a:r>
                      <a:endParaRPr lang="it-IT" sz="1200">
                        <a:effectLst/>
                        <a:latin typeface="Calibri"/>
                        <a:ea typeface="Calibri"/>
                        <a:cs typeface="Times New Roman"/>
                      </a:endParaRPr>
                    </a:p>
                  </a:txBody>
                  <a:tcPr marL="44445" marR="44445" marT="0" marB="0" anchor="ctr"/>
                </a:tc>
                <a:tc>
                  <a:txBody>
                    <a:bodyPr/>
                    <a:lstStyle/>
                    <a:p>
                      <a:pPr algn="ctr">
                        <a:lnSpc>
                          <a:spcPct val="115000"/>
                        </a:lnSpc>
                        <a:spcAft>
                          <a:spcPts val="0"/>
                        </a:spcAft>
                      </a:pPr>
                      <a:r>
                        <a:rPr lang="it-IT" sz="1200">
                          <a:effectLst/>
                        </a:rPr>
                        <a:t>7,5</a:t>
                      </a:r>
                      <a:endParaRPr lang="it-IT" sz="1200">
                        <a:effectLst/>
                        <a:latin typeface="Calibri"/>
                        <a:ea typeface="Calibri"/>
                        <a:cs typeface="Times New Roman"/>
                      </a:endParaRPr>
                    </a:p>
                  </a:txBody>
                  <a:tcPr marL="44445" marR="44445" marT="0" marB="0" anchor="ctr"/>
                </a:tc>
                <a:tc>
                  <a:txBody>
                    <a:bodyPr/>
                    <a:lstStyle/>
                    <a:p>
                      <a:pPr algn="ctr">
                        <a:lnSpc>
                          <a:spcPct val="115000"/>
                        </a:lnSpc>
                        <a:spcAft>
                          <a:spcPts val="0"/>
                        </a:spcAft>
                      </a:pPr>
                      <a:r>
                        <a:rPr lang="it-IT" sz="1200">
                          <a:effectLst/>
                        </a:rPr>
                        <a:t>35,6</a:t>
                      </a:r>
                      <a:endParaRPr lang="it-IT" sz="1200">
                        <a:effectLst/>
                        <a:latin typeface="Calibri"/>
                        <a:ea typeface="Calibri"/>
                        <a:cs typeface="Times New Roman"/>
                      </a:endParaRPr>
                    </a:p>
                  </a:txBody>
                  <a:tcPr marL="44445" marR="44445" marT="0" marB="0" anchor="ctr"/>
                </a:tc>
                <a:tc>
                  <a:txBody>
                    <a:bodyPr/>
                    <a:lstStyle/>
                    <a:p>
                      <a:pPr algn="ctr">
                        <a:lnSpc>
                          <a:spcPct val="115000"/>
                        </a:lnSpc>
                        <a:spcAft>
                          <a:spcPts val="0"/>
                        </a:spcAft>
                      </a:pPr>
                      <a:r>
                        <a:rPr lang="it-IT" sz="1200" dirty="0">
                          <a:effectLst/>
                        </a:rPr>
                        <a:t>40,4</a:t>
                      </a:r>
                      <a:endParaRPr lang="it-IT" sz="1200" dirty="0">
                        <a:effectLst/>
                        <a:latin typeface="Calibri"/>
                        <a:ea typeface="Calibri"/>
                        <a:cs typeface="Times New Roman"/>
                      </a:endParaRPr>
                    </a:p>
                  </a:txBody>
                  <a:tcPr marL="44445" marR="44445" marT="0" marB="0" anchor="ctr"/>
                </a:tc>
                <a:tc>
                  <a:txBody>
                    <a:bodyPr/>
                    <a:lstStyle/>
                    <a:p>
                      <a:pPr algn="ctr">
                        <a:lnSpc>
                          <a:spcPct val="115000"/>
                        </a:lnSpc>
                        <a:spcAft>
                          <a:spcPts val="0"/>
                        </a:spcAft>
                      </a:pPr>
                      <a:r>
                        <a:rPr lang="it-IT" sz="1200" dirty="0">
                          <a:effectLst/>
                        </a:rPr>
                        <a:t>0,7</a:t>
                      </a:r>
                      <a:endParaRPr lang="it-IT" sz="1200" dirty="0">
                        <a:effectLst/>
                        <a:latin typeface="Calibri"/>
                        <a:ea typeface="Calibri"/>
                        <a:cs typeface="Times New Roman"/>
                      </a:endParaRPr>
                    </a:p>
                  </a:txBody>
                  <a:tcPr marL="44445" marR="44445" marT="0" marB="0" anchor="ctr"/>
                </a:tc>
                <a:tc>
                  <a:txBody>
                    <a:bodyPr/>
                    <a:lstStyle/>
                    <a:p>
                      <a:pPr algn="ctr">
                        <a:lnSpc>
                          <a:spcPct val="115000"/>
                        </a:lnSpc>
                        <a:spcAft>
                          <a:spcPts val="0"/>
                        </a:spcAft>
                      </a:pPr>
                      <a:r>
                        <a:rPr lang="it-IT" sz="1200" dirty="0">
                          <a:effectLst/>
                        </a:rPr>
                        <a:t>100 (146)</a:t>
                      </a:r>
                      <a:endParaRPr lang="it-IT" sz="1200" dirty="0">
                        <a:effectLst/>
                        <a:latin typeface="Calibri"/>
                        <a:ea typeface="Calibri"/>
                        <a:cs typeface="Times New Roman"/>
                      </a:endParaRPr>
                    </a:p>
                  </a:txBody>
                  <a:tcPr marL="44445" marR="44445" marT="0" marB="0" anchor="ctr"/>
                </a:tc>
              </a:tr>
            </a:tbl>
          </a:graphicData>
        </a:graphic>
      </p:graphicFrame>
      <p:sp>
        <p:nvSpPr>
          <p:cNvPr id="21582" name="CasellaDiTesto 1"/>
          <p:cNvSpPr txBox="1">
            <a:spLocks noChangeArrowheads="1"/>
          </p:cNvSpPr>
          <p:nvPr/>
        </p:nvSpPr>
        <p:spPr bwMode="auto">
          <a:xfrm>
            <a:off x="1888110" y="4689585"/>
            <a:ext cx="7647776" cy="14773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800">
                <a:solidFill>
                  <a:schemeClr val="tx1"/>
                </a:solidFill>
                <a:latin typeface="Calibri" pitchFamily="34" charset="0"/>
              </a:defRPr>
            </a:lvl1pPr>
            <a:lvl2pPr marL="742950" indent="-285750">
              <a:defRPr sz="2400">
                <a:solidFill>
                  <a:schemeClr val="tx1"/>
                </a:solidFill>
                <a:latin typeface="Calibri" pitchFamily="34" charset="0"/>
              </a:defRPr>
            </a:lvl2pPr>
            <a:lvl3pPr>
              <a:defRPr sz="2000">
                <a:solidFill>
                  <a:schemeClr val="tx1"/>
                </a:solidFill>
                <a:latin typeface="Calibri" pitchFamily="34" charset="0"/>
              </a:defRPr>
            </a:lvl3pPr>
            <a:lvl4pPr>
              <a:defRPr>
                <a:solidFill>
                  <a:schemeClr val="tx1"/>
                </a:solidFill>
                <a:latin typeface="Calibri" pitchFamily="34" charset="0"/>
              </a:defRPr>
            </a:lvl4pPr>
            <a:lvl5pPr>
              <a:defRPr>
                <a:solidFill>
                  <a:schemeClr val="tx1"/>
                </a:solidFill>
                <a:latin typeface="Calibri" pitchFamily="34" charset="0"/>
              </a:defRPr>
            </a:lvl5pPr>
            <a:lvl6pPr eaLnBrk="0" fontAlgn="base" hangingPunct="0">
              <a:spcAft>
                <a:spcPct val="0"/>
              </a:spcAft>
              <a:buFont typeface="Arial" charset="0"/>
              <a:defRPr>
                <a:solidFill>
                  <a:schemeClr val="tx1"/>
                </a:solidFill>
                <a:latin typeface="Calibri" pitchFamily="34" charset="0"/>
              </a:defRPr>
            </a:lvl6pPr>
            <a:lvl7pPr eaLnBrk="0" fontAlgn="base" hangingPunct="0">
              <a:spcAft>
                <a:spcPct val="0"/>
              </a:spcAft>
              <a:buFont typeface="Arial" charset="0"/>
              <a:defRPr>
                <a:solidFill>
                  <a:schemeClr val="tx1"/>
                </a:solidFill>
                <a:latin typeface="Calibri" pitchFamily="34" charset="0"/>
              </a:defRPr>
            </a:lvl7pPr>
            <a:lvl8pPr eaLnBrk="0" fontAlgn="base" hangingPunct="0">
              <a:spcAft>
                <a:spcPct val="0"/>
              </a:spcAft>
              <a:buFont typeface="Arial" charset="0"/>
              <a:defRPr>
                <a:solidFill>
                  <a:schemeClr val="tx1"/>
                </a:solidFill>
                <a:latin typeface="Calibri" pitchFamily="34" charset="0"/>
              </a:defRPr>
            </a:lvl8pPr>
            <a:lvl9pPr eaLnBrk="0" fontAlgn="base" hangingPunct="0">
              <a:spcAft>
                <a:spcPct val="0"/>
              </a:spcAft>
              <a:buFont typeface="Arial" charset="0"/>
              <a:defRPr>
                <a:solidFill>
                  <a:schemeClr val="tx1"/>
                </a:solidFill>
                <a:latin typeface="Calibri" pitchFamily="34" charset="0"/>
              </a:defRPr>
            </a:lvl9pPr>
          </a:lstStyle>
          <a:p>
            <a:pPr eaLnBrk="1" hangingPunct="1"/>
            <a:r>
              <a:rPr lang="it-IT" altLang="it-IT" sz="1800" b="1" dirty="0" smtClean="0">
                <a:solidFill>
                  <a:schemeClr val="accent5">
                    <a:lumMod val="75000"/>
                  </a:schemeClr>
                </a:solidFill>
              </a:rPr>
              <a:t>Il Sindacato: un </a:t>
            </a:r>
            <a:r>
              <a:rPr lang="it-IT" altLang="it-IT" sz="1800" b="1" dirty="0">
                <a:solidFill>
                  <a:schemeClr val="accent5">
                    <a:lumMod val="75000"/>
                  </a:schemeClr>
                </a:solidFill>
              </a:rPr>
              <a:t>atteggiamento </a:t>
            </a:r>
            <a:r>
              <a:rPr lang="it-IT" altLang="it-IT" sz="1800" b="1" dirty="0" smtClean="0">
                <a:solidFill>
                  <a:schemeClr val="accent5">
                    <a:lumMod val="75000"/>
                  </a:schemeClr>
                </a:solidFill>
              </a:rPr>
              <a:t>proattivo</a:t>
            </a:r>
            <a:r>
              <a:rPr lang="it-IT" altLang="it-IT" sz="1800" b="1" dirty="0">
                <a:solidFill>
                  <a:schemeClr val="accent5">
                    <a:lumMod val="75000"/>
                  </a:schemeClr>
                </a:solidFill>
              </a:rPr>
              <a:t>.  </a:t>
            </a:r>
          </a:p>
          <a:p>
            <a:pPr eaLnBrk="1" hangingPunct="1"/>
            <a:r>
              <a:rPr lang="it-IT" altLang="it-IT" sz="1800" dirty="0" smtClean="0">
                <a:solidFill>
                  <a:schemeClr val="accent5">
                    <a:lumMod val="75000"/>
                  </a:schemeClr>
                </a:solidFill>
              </a:rPr>
              <a:t>Quattro amministratori su dieci riconoscono al Sindacato un ruolo propositivo nell’ambito della negoziazione. Per </a:t>
            </a:r>
            <a:r>
              <a:rPr lang="it-IT" altLang="it-IT" sz="1800" dirty="0">
                <a:solidFill>
                  <a:schemeClr val="accent5">
                    <a:lumMod val="75000"/>
                  </a:schemeClr>
                </a:solidFill>
              </a:rPr>
              <a:t>il 7,5% degli amministratori  è il comune che sollecita gli incontri (il 21,2% nei piccoli comuni</a:t>
            </a:r>
            <a:r>
              <a:rPr lang="it-IT" altLang="it-IT" sz="1800" dirty="0" smtClean="0">
                <a:solidFill>
                  <a:schemeClr val="accent5">
                    <a:lumMod val="75000"/>
                  </a:schemeClr>
                </a:solidFill>
              </a:rPr>
              <a:t>); per </a:t>
            </a:r>
            <a:r>
              <a:rPr lang="it-IT" altLang="it-IT" sz="1800" dirty="0">
                <a:solidFill>
                  <a:schemeClr val="accent5">
                    <a:lumMod val="75000"/>
                  </a:schemeClr>
                </a:solidFill>
              </a:rPr>
              <a:t>il 15,8% la negoziazione sociale è «tradizione».</a:t>
            </a:r>
          </a:p>
        </p:txBody>
      </p:sp>
      <p:sp>
        <p:nvSpPr>
          <p:cNvPr id="4" name="Segnaposto numero diapositiva 3"/>
          <p:cNvSpPr>
            <a:spLocks noGrp="1"/>
          </p:cNvSpPr>
          <p:nvPr>
            <p:ph type="sldNum" sz="quarter" idx="12"/>
          </p:nvPr>
        </p:nvSpPr>
        <p:spPr/>
        <p:txBody>
          <a:bodyPr/>
          <a:lstStyle/>
          <a:p>
            <a:fld id="{F2BABE1D-0DF0-446D-A096-D19DDE6F7072}" type="slidenum">
              <a:rPr lang="it-IT" altLang="it-IT" smtClean="0"/>
              <a:pPr/>
              <a:t>19</a:t>
            </a:fld>
            <a:endParaRPr lang="it-IT" altLang="it-IT"/>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olo 3"/>
          <p:cNvSpPr>
            <a:spLocks noGrp="1"/>
          </p:cNvSpPr>
          <p:nvPr>
            <p:ph type="title"/>
          </p:nvPr>
        </p:nvSpPr>
        <p:spPr>
          <a:xfrm>
            <a:off x="1703388" y="115888"/>
            <a:ext cx="8856662" cy="990600"/>
          </a:xfrm>
        </p:spPr>
        <p:txBody>
          <a:bodyPr/>
          <a:lstStyle/>
          <a:p>
            <a:pPr algn="ctr" eaLnBrk="1" hangingPunct="1"/>
            <a:r>
              <a:rPr lang="it-IT" altLang="it-IT" sz="2800" b="1" dirty="0" smtClean="0">
                <a:solidFill>
                  <a:srgbClr val="C00000"/>
                </a:solidFill>
                <a:latin typeface="Calibri" pitchFamily="34" charset="0"/>
                <a:ea typeface="Calibri" pitchFamily="34" charset="0"/>
                <a:cs typeface="Calibri" pitchFamily="34" charset="0"/>
              </a:rPr>
              <a:t>Le finalità dell’indagine</a:t>
            </a:r>
            <a:endParaRPr lang="it-IT" altLang="it-IT" sz="2800" b="1" i="1" dirty="0" smtClean="0">
              <a:solidFill>
                <a:srgbClr val="C00000"/>
              </a:solidFill>
              <a:latin typeface="Calibri" pitchFamily="34" charset="0"/>
              <a:ea typeface="Calibri" pitchFamily="34" charset="0"/>
              <a:cs typeface="Calibri" pitchFamily="34" charset="0"/>
            </a:endParaRPr>
          </a:p>
        </p:txBody>
      </p:sp>
      <p:sp>
        <p:nvSpPr>
          <p:cNvPr id="3075" name="Rettangolo 4"/>
          <p:cNvSpPr>
            <a:spLocks noChangeArrowheads="1"/>
          </p:cNvSpPr>
          <p:nvPr/>
        </p:nvSpPr>
        <p:spPr bwMode="auto">
          <a:xfrm>
            <a:off x="1072030" y="1517371"/>
            <a:ext cx="10307638" cy="41549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342900" indent="-342900" eaLnBrk="1" hangingPunct="1">
              <a:buFont typeface="Arial" panose="020B0604020202020204" pitchFamily="34" charset="0"/>
              <a:buChar char="•"/>
              <a:defRPr/>
            </a:pPr>
            <a:r>
              <a:rPr lang="it-IT" altLang="it-IT" sz="2200" dirty="0" smtClean="0"/>
              <a:t>Acquisire elementi conoscitivi sullo stato di attuazione della negoziazione sociale e sui principali risultati ottenuti, sulla base delle dichiarazioni rilasciate dagli Amministratori comunali;</a:t>
            </a:r>
          </a:p>
          <a:p>
            <a:pPr marL="342900" indent="-342900" eaLnBrk="1" hangingPunct="1">
              <a:buFont typeface="Arial" panose="020B0604020202020204" pitchFamily="34" charset="0"/>
              <a:buChar char="•"/>
              <a:defRPr/>
            </a:pPr>
            <a:endParaRPr lang="it-IT" altLang="it-IT" sz="2200" dirty="0" smtClean="0"/>
          </a:p>
          <a:p>
            <a:pPr marL="342900" indent="-342900" eaLnBrk="1" hangingPunct="1">
              <a:buFont typeface="Arial" panose="020B0604020202020204" pitchFamily="34" charset="0"/>
              <a:buChar char="•"/>
              <a:defRPr/>
            </a:pPr>
            <a:r>
              <a:rPr lang="it-IT" altLang="it-IT" sz="2200" dirty="0" smtClean="0"/>
              <a:t>Acquisire elementi di valutazione e suggerimenti dagli  interlocutori (Sindaci, Assessori competenti);  </a:t>
            </a:r>
          </a:p>
          <a:p>
            <a:pPr marL="342900" indent="-342900" eaLnBrk="1" hangingPunct="1">
              <a:buFont typeface="Arial" panose="020B0604020202020204" pitchFamily="34" charset="0"/>
              <a:buChar char="•"/>
              <a:defRPr/>
            </a:pPr>
            <a:endParaRPr lang="it-IT" altLang="it-IT" sz="2200" dirty="0" smtClean="0"/>
          </a:p>
          <a:p>
            <a:pPr marL="342900" indent="-342900" eaLnBrk="1" hangingPunct="1">
              <a:buFont typeface="Arial" panose="020B0604020202020204" pitchFamily="34" charset="0"/>
              <a:buChar char="•"/>
              <a:defRPr/>
            </a:pPr>
            <a:r>
              <a:rPr lang="it-IT" altLang="it-IT" sz="2200" dirty="0" smtClean="0"/>
              <a:t>Individuare le priorità nelle politiche sociali comunali;</a:t>
            </a:r>
          </a:p>
          <a:p>
            <a:pPr marL="342900" indent="-342900" eaLnBrk="1" hangingPunct="1">
              <a:buFont typeface="Arial" panose="020B0604020202020204" pitchFamily="34" charset="0"/>
              <a:buChar char="•"/>
              <a:defRPr/>
            </a:pPr>
            <a:endParaRPr lang="it-IT" altLang="it-IT" sz="2200" dirty="0" smtClean="0"/>
          </a:p>
          <a:p>
            <a:pPr marL="342900" indent="-342900" eaLnBrk="1" hangingPunct="1">
              <a:buFont typeface="Arial" panose="020B0604020202020204" pitchFamily="34" charset="0"/>
              <a:buChar char="•"/>
              <a:defRPr/>
            </a:pPr>
            <a:r>
              <a:rPr lang="it-IT" altLang="it-IT" sz="2200" dirty="0" smtClean="0"/>
              <a:t>Promuovere il miglioramento della negoziazione sociale, sia per quanto riguarda le modalità del confronto con gli enti locali, sia per quanto concerne le attività da sviluppare.</a:t>
            </a:r>
          </a:p>
        </p:txBody>
      </p:sp>
      <p:sp>
        <p:nvSpPr>
          <p:cNvPr id="3" name="Segnaposto numero diapositiva 2"/>
          <p:cNvSpPr>
            <a:spLocks noGrp="1"/>
          </p:cNvSpPr>
          <p:nvPr>
            <p:ph type="sldNum" sz="quarter" idx="12"/>
          </p:nvPr>
        </p:nvSpPr>
        <p:spPr/>
        <p:txBody>
          <a:bodyPr/>
          <a:lstStyle/>
          <a:p>
            <a:fld id="{F2BABE1D-0DF0-446D-A096-D19DDE6F7072}" type="slidenum">
              <a:rPr lang="it-IT" altLang="it-IT" smtClean="0"/>
              <a:pPr/>
              <a:t>2</a:t>
            </a:fld>
            <a:endParaRPr lang="it-IT" altLang="it-IT"/>
          </a:p>
        </p:txBody>
      </p:sp>
    </p:spTree>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olo 3"/>
          <p:cNvSpPr>
            <a:spLocks noGrp="1"/>
          </p:cNvSpPr>
          <p:nvPr>
            <p:ph type="title"/>
          </p:nvPr>
        </p:nvSpPr>
        <p:spPr>
          <a:xfrm>
            <a:off x="1685971" y="79995"/>
            <a:ext cx="8856662" cy="990600"/>
          </a:xfrm>
        </p:spPr>
        <p:txBody>
          <a:bodyPr/>
          <a:lstStyle/>
          <a:p>
            <a:pPr algn="ctr" eaLnBrk="1" hangingPunct="1"/>
            <a:r>
              <a:rPr lang="it-IT" altLang="it-IT" sz="2800" b="1" dirty="0" smtClean="0">
                <a:solidFill>
                  <a:srgbClr val="C00000"/>
                </a:solidFill>
                <a:latin typeface="Calibri" pitchFamily="34" charset="0"/>
                <a:ea typeface="Calibri" pitchFamily="34" charset="0"/>
                <a:cs typeface="Calibri" pitchFamily="34" charset="0"/>
              </a:rPr>
              <a:t>Quali sono le modalità di realizzazione </a:t>
            </a:r>
            <a:br>
              <a:rPr lang="it-IT" altLang="it-IT" sz="2800" b="1" dirty="0" smtClean="0">
                <a:solidFill>
                  <a:srgbClr val="C00000"/>
                </a:solidFill>
                <a:latin typeface="Calibri" pitchFamily="34" charset="0"/>
                <a:ea typeface="Calibri" pitchFamily="34" charset="0"/>
                <a:cs typeface="Calibri" pitchFamily="34" charset="0"/>
              </a:rPr>
            </a:br>
            <a:r>
              <a:rPr lang="it-IT" altLang="it-IT" sz="2800" b="1" dirty="0" smtClean="0">
                <a:solidFill>
                  <a:srgbClr val="C00000"/>
                </a:solidFill>
                <a:latin typeface="Calibri" pitchFamily="34" charset="0"/>
                <a:ea typeface="Calibri" pitchFamily="34" charset="0"/>
                <a:cs typeface="Calibri" pitchFamily="34" charset="0"/>
              </a:rPr>
              <a:t>della negoziazione sociale?</a:t>
            </a:r>
            <a:endParaRPr lang="it-IT" altLang="it-IT" sz="2800" i="1" dirty="0" smtClean="0">
              <a:solidFill>
                <a:srgbClr val="C00000"/>
              </a:solidFill>
              <a:latin typeface="Calibri" pitchFamily="34" charset="0"/>
              <a:ea typeface="Calibri" pitchFamily="34" charset="0"/>
              <a:cs typeface="Calibri" pitchFamily="34" charset="0"/>
            </a:endParaRPr>
          </a:p>
        </p:txBody>
      </p:sp>
      <p:sp>
        <p:nvSpPr>
          <p:cNvPr id="5" name="Rettangolo 4"/>
          <p:cNvSpPr/>
          <p:nvPr/>
        </p:nvSpPr>
        <p:spPr>
          <a:xfrm>
            <a:off x="291111" y="3986652"/>
            <a:ext cx="1101725" cy="1570037"/>
          </a:xfrm>
          <a:prstGeom prst="rect">
            <a:avLst/>
          </a:prstGeom>
        </p:spPr>
        <p:txBody>
          <a:bodyPr>
            <a:spAutoFit/>
          </a:bodyPr>
          <a:lstStyle/>
          <a:p>
            <a:pPr algn="r" eaLnBrk="1" fontAlgn="auto" hangingPunct="1">
              <a:spcBef>
                <a:spcPts val="0"/>
              </a:spcBef>
              <a:spcAft>
                <a:spcPts val="0"/>
              </a:spcAft>
              <a:defRPr/>
            </a:pPr>
            <a:r>
              <a:rPr lang="it-IT" sz="1200" b="1" dirty="0">
                <a:latin typeface="+mj-lt"/>
              </a:rPr>
              <a:t>Valori % per provincia di appartenenza del Comune. </a:t>
            </a:r>
            <a:r>
              <a:rPr lang="it-IT" sz="1200" i="1" dirty="0">
                <a:latin typeface="+mj-lt"/>
              </a:rPr>
              <a:t>(Poteva essere indicata anche più di una risposta)</a:t>
            </a:r>
          </a:p>
        </p:txBody>
      </p:sp>
      <p:sp>
        <p:nvSpPr>
          <p:cNvPr id="11" name="Rettangolo 10"/>
          <p:cNvSpPr/>
          <p:nvPr/>
        </p:nvSpPr>
        <p:spPr>
          <a:xfrm>
            <a:off x="1143599" y="1545077"/>
            <a:ext cx="1439862" cy="830262"/>
          </a:xfrm>
          <a:prstGeom prst="rect">
            <a:avLst/>
          </a:prstGeom>
        </p:spPr>
        <p:txBody>
          <a:bodyPr>
            <a:spAutoFit/>
          </a:bodyPr>
          <a:lstStyle/>
          <a:p>
            <a:pPr algn="r" eaLnBrk="1" fontAlgn="auto" hangingPunct="1">
              <a:spcBef>
                <a:spcPts val="0"/>
              </a:spcBef>
              <a:spcAft>
                <a:spcPts val="0"/>
              </a:spcAft>
              <a:defRPr/>
            </a:pPr>
            <a:r>
              <a:rPr lang="it-IT" sz="1200" b="1" dirty="0">
                <a:latin typeface="+mj-lt"/>
              </a:rPr>
              <a:t>Valori %. </a:t>
            </a:r>
            <a:r>
              <a:rPr lang="it-IT" sz="1200" i="1" dirty="0">
                <a:latin typeface="+mj-lt"/>
              </a:rPr>
              <a:t>(Poteva essere indicata anche più di una risposta)</a:t>
            </a:r>
            <a:endParaRPr lang="it-IT" sz="1200" b="1" dirty="0">
              <a:latin typeface="+mj-lt"/>
            </a:endParaRPr>
          </a:p>
        </p:txBody>
      </p:sp>
      <p:pic>
        <p:nvPicPr>
          <p:cNvPr id="20485" name="Immagine 6"/>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583461" y="1545077"/>
            <a:ext cx="4578350" cy="2225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3" name="Tabella 2"/>
          <p:cNvGraphicFramePr>
            <a:graphicFrameLocks noGrp="1"/>
          </p:cNvGraphicFramePr>
          <p:nvPr>
            <p:extLst>
              <p:ext uri="{D42A27DB-BD31-4B8C-83A1-F6EECF244321}">
                <p14:modId xmlns:p14="http://schemas.microsoft.com/office/powerpoint/2010/main" xmlns="" val="1776608707"/>
              </p:ext>
            </p:extLst>
          </p:nvPr>
        </p:nvGraphicFramePr>
        <p:xfrm>
          <a:off x="1418236" y="3999352"/>
          <a:ext cx="6983413" cy="2717937"/>
        </p:xfrm>
        <a:graphic>
          <a:graphicData uri="http://schemas.openxmlformats.org/drawingml/2006/table">
            <a:tbl>
              <a:tblPr firstRow="1" firstCol="1" bandRow="1">
                <a:tableStyleId>{5C22544A-7EE6-4342-B048-85BDC9FD1C3A}</a:tableStyleId>
              </a:tblPr>
              <a:tblGrid>
                <a:gridCol w="1588248"/>
                <a:gridCol w="930763"/>
                <a:gridCol w="936084"/>
                <a:gridCol w="936084"/>
                <a:gridCol w="1008091"/>
                <a:gridCol w="720065"/>
                <a:gridCol w="864078"/>
              </a:tblGrid>
              <a:tr h="732070">
                <a:tc>
                  <a:txBody>
                    <a:bodyPr/>
                    <a:lstStyle/>
                    <a:p>
                      <a:pPr>
                        <a:lnSpc>
                          <a:spcPct val="115000"/>
                        </a:lnSpc>
                        <a:spcAft>
                          <a:spcPts val="0"/>
                        </a:spcAft>
                      </a:pPr>
                      <a:r>
                        <a:rPr lang="it-IT" sz="900" dirty="0">
                          <a:effectLst/>
                        </a:rPr>
                        <a:t> </a:t>
                      </a:r>
                      <a:endParaRPr lang="it-IT" sz="1100" dirty="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900" dirty="0" smtClean="0">
                          <a:effectLst/>
                        </a:rPr>
                        <a:t>E’ orami una tradizione</a:t>
                      </a:r>
                      <a:endParaRPr lang="it-IT" sz="1100" dirty="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900" dirty="0">
                          <a:effectLst/>
                        </a:rPr>
                        <a:t>E' il Comune che sollecita gli incontri</a:t>
                      </a:r>
                      <a:endParaRPr lang="it-IT" sz="1100" dirty="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900" dirty="0">
                          <a:effectLst/>
                        </a:rPr>
                        <a:t>Le OO.SS. Propongono l'incontro</a:t>
                      </a:r>
                      <a:endParaRPr lang="it-IT" sz="1100" dirty="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900" dirty="0">
                          <a:effectLst/>
                        </a:rPr>
                        <a:t>Il Sindacato avanza delle proposte in sede di contrattazione</a:t>
                      </a:r>
                      <a:endParaRPr lang="it-IT" sz="1100" dirty="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900" dirty="0">
                          <a:effectLst/>
                        </a:rPr>
                        <a:t>Altro</a:t>
                      </a:r>
                      <a:endParaRPr lang="it-IT" sz="1100" dirty="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900" dirty="0">
                          <a:effectLst/>
                        </a:rPr>
                        <a:t>Totale</a:t>
                      </a:r>
                      <a:endParaRPr lang="it-IT" sz="1100" dirty="0">
                        <a:effectLst/>
                        <a:latin typeface="Calibri"/>
                        <a:ea typeface="Calibri"/>
                        <a:cs typeface="Times New Roman"/>
                      </a:endParaRPr>
                    </a:p>
                  </a:txBody>
                  <a:tcPr marL="44449" marR="44449" marT="0" marB="0" anchor="ctr"/>
                </a:tc>
              </a:tr>
              <a:tr h="157723">
                <a:tc>
                  <a:txBody>
                    <a:bodyPr/>
                    <a:lstStyle/>
                    <a:p>
                      <a:pPr>
                        <a:lnSpc>
                          <a:spcPct val="115000"/>
                        </a:lnSpc>
                        <a:spcAft>
                          <a:spcPts val="0"/>
                        </a:spcAft>
                      </a:pPr>
                      <a:r>
                        <a:rPr lang="it-IT" sz="900">
                          <a:effectLst/>
                        </a:rPr>
                        <a:t>Bergamo</a:t>
                      </a:r>
                      <a:endParaRPr lang="it-IT" sz="110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900">
                          <a:effectLst/>
                        </a:rPr>
                        <a:t>0,0</a:t>
                      </a:r>
                      <a:endParaRPr lang="it-IT" sz="110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900">
                          <a:effectLst/>
                        </a:rPr>
                        <a:t>0,0</a:t>
                      </a:r>
                      <a:endParaRPr lang="it-IT" sz="110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900">
                          <a:effectLst/>
                        </a:rPr>
                        <a:t>42,9</a:t>
                      </a:r>
                      <a:endParaRPr lang="it-IT" sz="110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900">
                          <a:effectLst/>
                        </a:rPr>
                        <a:t>57,1</a:t>
                      </a:r>
                      <a:endParaRPr lang="it-IT" sz="110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900">
                          <a:effectLst/>
                        </a:rPr>
                        <a:t>0,0</a:t>
                      </a:r>
                      <a:endParaRPr lang="it-IT" sz="110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900">
                          <a:effectLst/>
                        </a:rPr>
                        <a:t>100 (7)</a:t>
                      </a:r>
                      <a:endParaRPr lang="it-IT" sz="1100">
                        <a:effectLst/>
                        <a:latin typeface="Calibri"/>
                        <a:ea typeface="Calibri"/>
                        <a:cs typeface="Times New Roman"/>
                      </a:endParaRPr>
                    </a:p>
                  </a:txBody>
                  <a:tcPr marL="44449" marR="44449" marT="0" marB="0" anchor="ctr"/>
                </a:tc>
              </a:tr>
              <a:tr h="157723">
                <a:tc>
                  <a:txBody>
                    <a:bodyPr/>
                    <a:lstStyle/>
                    <a:p>
                      <a:pPr>
                        <a:lnSpc>
                          <a:spcPct val="115000"/>
                        </a:lnSpc>
                        <a:spcAft>
                          <a:spcPts val="0"/>
                        </a:spcAft>
                      </a:pPr>
                      <a:r>
                        <a:rPr lang="it-IT" sz="900" dirty="0">
                          <a:effectLst/>
                        </a:rPr>
                        <a:t>Brescia</a:t>
                      </a:r>
                      <a:endParaRPr lang="it-IT" sz="1100" dirty="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900">
                          <a:effectLst/>
                        </a:rPr>
                        <a:t>10,9</a:t>
                      </a:r>
                      <a:endParaRPr lang="it-IT" sz="110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900">
                          <a:effectLst/>
                        </a:rPr>
                        <a:t>4,3</a:t>
                      </a:r>
                      <a:endParaRPr lang="it-IT" sz="110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900">
                          <a:effectLst/>
                        </a:rPr>
                        <a:t>41,3</a:t>
                      </a:r>
                      <a:endParaRPr lang="it-IT" sz="110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900">
                          <a:effectLst/>
                        </a:rPr>
                        <a:t>43,5</a:t>
                      </a:r>
                      <a:endParaRPr lang="it-IT" sz="110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900">
                          <a:effectLst/>
                        </a:rPr>
                        <a:t>0,0</a:t>
                      </a:r>
                      <a:endParaRPr lang="it-IT" sz="110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900">
                          <a:effectLst/>
                        </a:rPr>
                        <a:t>100 (46)</a:t>
                      </a:r>
                      <a:endParaRPr lang="it-IT" sz="1100">
                        <a:effectLst/>
                        <a:latin typeface="Calibri"/>
                        <a:ea typeface="Calibri"/>
                        <a:cs typeface="Times New Roman"/>
                      </a:endParaRPr>
                    </a:p>
                  </a:txBody>
                  <a:tcPr marL="44449" marR="44449" marT="0" marB="0" anchor="ctr"/>
                </a:tc>
              </a:tr>
              <a:tr h="157723">
                <a:tc>
                  <a:txBody>
                    <a:bodyPr/>
                    <a:lstStyle/>
                    <a:p>
                      <a:pPr>
                        <a:lnSpc>
                          <a:spcPct val="115000"/>
                        </a:lnSpc>
                        <a:spcAft>
                          <a:spcPts val="0"/>
                        </a:spcAft>
                      </a:pPr>
                      <a:r>
                        <a:rPr lang="it-IT" sz="900">
                          <a:effectLst/>
                        </a:rPr>
                        <a:t>Como</a:t>
                      </a:r>
                      <a:endParaRPr lang="it-IT" sz="110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900">
                          <a:effectLst/>
                        </a:rPr>
                        <a:t>30,8</a:t>
                      </a:r>
                      <a:endParaRPr lang="it-IT" sz="110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900">
                          <a:effectLst/>
                        </a:rPr>
                        <a:t>7,7</a:t>
                      </a:r>
                      <a:endParaRPr lang="it-IT" sz="110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900">
                          <a:effectLst/>
                        </a:rPr>
                        <a:t>23,1</a:t>
                      </a:r>
                      <a:endParaRPr lang="it-IT" sz="110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900">
                          <a:effectLst/>
                        </a:rPr>
                        <a:t>38,5</a:t>
                      </a:r>
                      <a:endParaRPr lang="it-IT" sz="110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900">
                          <a:effectLst/>
                        </a:rPr>
                        <a:t>0,0</a:t>
                      </a:r>
                      <a:endParaRPr lang="it-IT" sz="110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900">
                          <a:effectLst/>
                        </a:rPr>
                        <a:t>100 (13)</a:t>
                      </a:r>
                      <a:endParaRPr lang="it-IT" sz="1100">
                        <a:effectLst/>
                        <a:latin typeface="Calibri"/>
                        <a:ea typeface="Calibri"/>
                        <a:cs typeface="Times New Roman"/>
                      </a:endParaRPr>
                    </a:p>
                  </a:txBody>
                  <a:tcPr marL="44449" marR="44449" marT="0" marB="0" anchor="ctr"/>
                </a:tc>
              </a:tr>
              <a:tr h="157723">
                <a:tc>
                  <a:txBody>
                    <a:bodyPr/>
                    <a:lstStyle/>
                    <a:p>
                      <a:pPr>
                        <a:lnSpc>
                          <a:spcPct val="115000"/>
                        </a:lnSpc>
                        <a:spcAft>
                          <a:spcPts val="0"/>
                        </a:spcAft>
                      </a:pPr>
                      <a:r>
                        <a:rPr lang="it-IT" sz="900">
                          <a:effectLst/>
                        </a:rPr>
                        <a:t>Cremona</a:t>
                      </a:r>
                      <a:endParaRPr lang="it-IT" sz="110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900">
                          <a:effectLst/>
                        </a:rPr>
                        <a:t>0,0</a:t>
                      </a:r>
                      <a:endParaRPr lang="it-IT" sz="110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900">
                          <a:effectLst/>
                        </a:rPr>
                        <a:t>0,0</a:t>
                      </a:r>
                      <a:endParaRPr lang="it-IT" sz="110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900">
                          <a:effectLst/>
                        </a:rPr>
                        <a:t>66,7</a:t>
                      </a:r>
                      <a:endParaRPr lang="it-IT" sz="110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900">
                          <a:effectLst/>
                        </a:rPr>
                        <a:t>33,3</a:t>
                      </a:r>
                      <a:endParaRPr lang="it-IT" sz="110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900">
                          <a:effectLst/>
                        </a:rPr>
                        <a:t>0,0</a:t>
                      </a:r>
                      <a:endParaRPr lang="it-IT" sz="110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900">
                          <a:effectLst/>
                        </a:rPr>
                        <a:t>100 (3)</a:t>
                      </a:r>
                      <a:endParaRPr lang="it-IT" sz="1100">
                        <a:effectLst/>
                        <a:latin typeface="Calibri"/>
                        <a:ea typeface="Calibri"/>
                        <a:cs typeface="Times New Roman"/>
                      </a:endParaRPr>
                    </a:p>
                  </a:txBody>
                  <a:tcPr marL="44449" marR="44449" marT="0" marB="0" anchor="ctr"/>
                </a:tc>
              </a:tr>
              <a:tr h="157723">
                <a:tc>
                  <a:txBody>
                    <a:bodyPr/>
                    <a:lstStyle/>
                    <a:p>
                      <a:pPr>
                        <a:lnSpc>
                          <a:spcPct val="115000"/>
                        </a:lnSpc>
                        <a:spcAft>
                          <a:spcPts val="0"/>
                        </a:spcAft>
                      </a:pPr>
                      <a:r>
                        <a:rPr lang="it-IT" sz="900">
                          <a:effectLst/>
                        </a:rPr>
                        <a:t>Lecco</a:t>
                      </a:r>
                      <a:endParaRPr lang="it-IT" sz="110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900">
                          <a:effectLst/>
                        </a:rPr>
                        <a:t>8,3</a:t>
                      </a:r>
                      <a:endParaRPr lang="it-IT" sz="110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900">
                          <a:effectLst/>
                        </a:rPr>
                        <a:t>16,7</a:t>
                      </a:r>
                      <a:endParaRPr lang="it-IT" sz="110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900">
                          <a:effectLst/>
                        </a:rPr>
                        <a:t>41,7</a:t>
                      </a:r>
                      <a:endParaRPr lang="it-IT" sz="110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900">
                          <a:effectLst/>
                        </a:rPr>
                        <a:t>33,3</a:t>
                      </a:r>
                      <a:endParaRPr lang="it-IT" sz="110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900">
                          <a:effectLst/>
                        </a:rPr>
                        <a:t>0,0</a:t>
                      </a:r>
                      <a:endParaRPr lang="it-IT" sz="110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900">
                          <a:effectLst/>
                        </a:rPr>
                        <a:t>100 (12)</a:t>
                      </a:r>
                      <a:endParaRPr lang="it-IT" sz="1100">
                        <a:effectLst/>
                        <a:latin typeface="Calibri"/>
                        <a:ea typeface="Calibri"/>
                        <a:cs typeface="Times New Roman"/>
                      </a:endParaRPr>
                    </a:p>
                  </a:txBody>
                  <a:tcPr marL="44449" marR="44449" marT="0" marB="0" anchor="ctr"/>
                </a:tc>
              </a:tr>
              <a:tr h="157723">
                <a:tc>
                  <a:txBody>
                    <a:bodyPr/>
                    <a:lstStyle/>
                    <a:p>
                      <a:pPr>
                        <a:lnSpc>
                          <a:spcPct val="115000"/>
                        </a:lnSpc>
                        <a:spcAft>
                          <a:spcPts val="0"/>
                        </a:spcAft>
                      </a:pPr>
                      <a:r>
                        <a:rPr lang="it-IT" sz="900">
                          <a:effectLst/>
                        </a:rPr>
                        <a:t>Mantova</a:t>
                      </a:r>
                      <a:endParaRPr lang="it-IT" sz="110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900">
                          <a:effectLst/>
                        </a:rPr>
                        <a:t>20,0</a:t>
                      </a:r>
                      <a:endParaRPr lang="it-IT" sz="110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900">
                          <a:effectLst/>
                        </a:rPr>
                        <a:t>0,0</a:t>
                      </a:r>
                      <a:endParaRPr lang="it-IT" sz="110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900">
                          <a:effectLst/>
                        </a:rPr>
                        <a:t>40,0</a:t>
                      </a:r>
                      <a:endParaRPr lang="it-IT" sz="110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900">
                          <a:effectLst/>
                        </a:rPr>
                        <a:t>40,0</a:t>
                      </a:r>
                      <a:endParaRPr lang="it-IT" sz="110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900">
                          <a:effectLst/>
                        </a:rPr>
                        <a:t>0,0</a:t>
                      </a:r>
                      <a:endParaRPr lang="it-IT" sz="110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900">
                          <a:effectLst/>
                        </a:rPr>
                        <a:t>100 (10)</a:t>
                      </a:r>
                      <a:endParaRPr lang="it-IT" sz="1100">
                        <a:effectLst/>
                        <a:latin typeface="Calibri"/>
                        <a:ea typeface="Calibri"/>
                        <a:cs typeface="Times New Roman"/>
                      </a:endParaRPr>
                    </a:p>
                  </a:txBody>
                  <a:tcPr marL="44449" marR="44449" marT="0" marB="0" anchor="ctr"/>
                </a:tc>
              </a:tr>
              <a:tr h="157723">
                <a:tc>
                  <a:txBody>
                    <a:bodyPr/>
                    <a:lstStyle/>
                    <a:p>
                      <a:pPr>
                        <a:lnSpc>
                          <a:spcPct val="115000"/>
                        </a:lnSpc>
                        <a:spcAft>
                          <a:spcPts val="0"/>
                        </a:spcAft>
                      </a:pPr>
                      <a:r>
                        <a:rPr lang="it-IT" sz="900">
                          <a:effectLst/>
                        </a:rPr>
                        <a:t>Milano</a:t>
                      </a:r>
                      <a:endParaRPr lang="it-IT" sz="110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900">
                          <a:effectLst/>
                        </a:rPr>
                        <a:t>9,1</a:t>
                      </a:r>
                      <a:endParaRPr lang="it-IT" sz="110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900">
                          <a:effectLst/>
                        </a:rPr>
                        <a:t>18,2</a:t>
                      </a:r>
                      <a:endParaRPr lang="it-IT" sz="110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900">
                          <a:effectLst/>
                        </a:rPr>
                        <a:t>27,3</a:t>
                      </a:r>
                      <a:endParaRPr lang="it-IT" sz="110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900">
                          <a:effectLst/>
                        </a:rPr>
                        <a:t>45,5</a:t>
                      </a:r>
                      <a:endParaRPr lang="it-IT" sz="110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900">
                          <a:effectLst/>
                        </a:rPr>
                        <a:t>0,0</a:t>
                      </a:r>
                      <a:endParaRPr lang="it-IT" sz="110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900">
                          <a:effectLst/>
                        </a:rPr>
                        <a:t>100 (11)</a:t>
                      </a:r>
                      <a:endParaRPr lang="it-IT" sz="1100">
                        <a:effectLst/>
                        <a:latin typeface="Calibri"/>
                        <a:ea typeface="Calibri"/>
                        <a:cs typeface="Times New Roman"/>
                      </a:endParaRPr>
                    </a:p>
                  </a:txBody>
                  <a:tcPr marL="44449" marR="44449" marT="0" marB="0" anchor="ctr"/>
                </a:tc>
              </a:tr>
              <a:tr h="157723">
                <a:tc>
                  <a:txBody>
                    <a:bodyPr/>
                    <a:lstStyle/>
                    <a:p>
                      <a:pPr>
                        <a:lnSpc>
                          <a:spcPct val="115000"/>
                        </a:lnSpc>
                        <a:spcAft>
                          <a:spcPts val="0"/>
                        </a:spcAft>
                      </a:pPr>
                      <a:r>
                        <a:rPr lang="it-IT" sz="900">
                          <a:effectLst/>
                        </a:rPr>
                        <a:t>Monza e Brianza</a:t>
                      </a:r>
                      <a:endParaRPr lang="it-IT" sz="110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900">
                          <a:effectLst/>
                        </a:rPr>
                        <a:t>35,7</a:t>
                      </a:r>
                      <a:endParaRPr lang="it-IT" sz="110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900">
                          <a:effectLst/>
                        </a:rPr>
                        <a:t>7,1</a:t>
                      </a:r>
                      <a:endParaRPr lang="it-IT" sz="110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900">
                          <a:effectLst/>
                        </a:rPr>
                        <a:t>28,6</a:t>
                      </a:r>
                      <a:endParaRPr lang="it-IT" sz="110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900">
                          <a:effectLst/>
                        </a:rPr>
                        <a:t>28,6</a:t>
                      </a:r>
                      <a:endParaRPr lang="it-IT" sz="110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900">
                          <a:effectLst/>
                        </a:rPr>
                        <a:t>0,0</a:t>
                      </a:r>
                      <a:endParaRPr lang="it-IT" sz="110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900">
                          <a:effectLst/>
                        </a:rPr>
                        <a:t>100 (14)</a:t>
                      </a:r>
                      <a:endParaRPr lang="it-IT" sz="1100">
                        <a:effectLst/>
                        <a:latin typeface="Calibri"/>
                        <a:ea typeface="Calibri"/>
                        <a:cs typeface="Times New Roman"/>
                      </a:endParaRPr>
                    </a:p>
                  </a:txBody>
                  <a:tcPr marL="44449" marR="44449" marT="0" marB="0" anchor="ctr"/>
                </a:tc>
              </a:tr>
              <a:tr h="157723">
                <a:tc>
                  <a:txBody>
                    <a:bodyPr/>
                    <a:lstStyle/>
                    <a:p>
                      <a:pPr>
                        <a:lnSpc>
                          <a:spcPct val="115000"/>
                        </a:lnSpc>
                        <a:spcAft>
                          <a:spcPts val="0"/>
                        </a:spcAft>
                      </a:pPr>
                      <a:r>
                        <a:rPr lang="it-IT" sz="900">
                          <a:effectLst/>
                        </a:rPr>
                        <a:t>Pavia</a:t>
                      </a:r>
                      <a:endParaRPr lang="it-IT" sz="110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900">
                          <a:effectLst/>
                        </a:rPr>
                        <a:t>14,3</a:t>
                      </a:r>
                      <a:endParaRPr lang="it-IT" sz="110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900">
                          <a:effectLst/>
                        </a:rPr>
                        <a:t>14,3</a:t>
                      </a:r>
                      <a:endParaRPr lang="it-IT" sz="110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900">
                          <a:effectLst/>
                        </a:rPr>
                        <a:t>28,6</a:t>
                      </a:r>
                      <a:endParaRPr lang="it-IT" sz="110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900">
                          <a:effectLst/>
                        </a:rPr>
                        <a:t>42,9</a:t>
                      </a:r>
                      <a:endParaRPr lang="it-IT" sz="110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900">
                          <a:effectLst/>
                        </a:rPr>
                        <a:t>0,0</a:t>
                      </a:r>
                      <a:endParaRPr lang="it-IT" sz="110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900">
                          <a:effectLst/>
                        </a:rPr>
                        <a:t>100 (7)</a:t>
                      </a:r>
                      <a:endParaRPr lang="it-IT" sz="1100">
                        <a:effectLst/>
                        <a:latin typeface="Calibri"/>
                        <a:ea typeface="Calibri"/>
                        <a:cs typeface="Times New Roman"/>
                      </a:endParaRPr>
                    </a:p>
                  </a:txBody>
                  <a:tcPr marL="44449" marR="44449" marT="0" marB="0" anchor="ctr"/>
                </a:tc>
              </a:tr>
              <a:tr h="157723">
                <a:tc>
                  <a:txBody>
                    <a:bodyPr/>
                    <a:lstStyle/>
                    <a:p>
                      <a:pPr>
                        <a:lnSpc>
                          <a:spcPct val="115000"/>
                        </a:lnSpc>
                        <a:spcAft>
                          <a:spcPts val="0"/>
                        </a:spcAft>
                      </a:pPr>
                      <a:r>
                        <a:rPr lang="it-IT" sz="900">
                          <a:effectLst/>
                        </a:rPr>
                        <a:t>Sondrio</a:t>
                      </a:r>
                      <a:endParaRPr lang="it-IT" sz="110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900">
                          <a:effectLst/>
                        </a:rPr>
                        <a:t>0,0</a:t>
                      </a:r>
                      <a:endParaRPr lang="it-IT" sz="110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900">
                          <a:effectLst/>
                        </a:rPr>
                        <a:t>0,0</a:t>
                      </a:r>
                      <a:endParaRPr lang="it-IT" sz="110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900">
                          <a:effectLst/>
                        </a:rPr>
                        <a:t>50,0</a:t>
                      </a:r>
                      <a:endParaRPr lang="it-IT" sz="110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900">
                          <a:effectLst/>
                        </a:rPr>
                        <a:t>50,0</a:t>
                      </a:r>
                      <a:endParaRPr lang="it-IT" sz="110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900">
                          <a:effectLst/>
                        </a:rPr>
                        <a:t>0,0</a:t>
                      </a:r>
                      <a:endParaRPr lang="it-IT" sz="110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900">
                          <a:effectLst/>
                        </a:rPr>
                        <a:t>100 (4)</a:t>
                      </a:r>
                      <a:endParaRPr lang="it-IT" sz="1100">
                        <a:effectLst/>
                        <a:latin typeface="Calibri"/>
                        <a:ea typeface="Calibri"/>
                        <a:cs typeface="Times New Roman"/>
                      </a:endParaRPr>
                    </a:p>
                  </a:txBody>
                  <a:tcPr marL="44449" marR="44449" marT="0" marB="0" anchor="ctr"/>
                </a:tc>
              </a:tr>
              <a:tr h="157723">
                <a:tc>
                  <a:txBody>
                    <a:bodyPr/>
                    <a:lstStyle/>
                    <a:p>
                      <a:pPr>
                        <a:lnSpc>
                          <a:spcPct val="115000"/>
                        </a:lnSpc>
                        <a:spcAft>
                          <a:spcPts val="0"/>
                        </a:spcAft>
                      </a:pPr>
                      <a:r>
                        <a:rPr lang="it-IT" sz="900">
                          <a:effectLst/>
                        </a:rPr>
                        <a:t>Varese</a:t>
                      </a:r>
                      <a:endParaRPr lang="it-IT" sz="110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900">
                          <a:effectLst/>
                        </a:rPr>
                        <a:t>21,1</a:t>
                      </a:r>
                      <a:endParaRPr lang="it-IT" sz="110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900">
                          <a:effectLst/>
                        </a:rPr>
                        <a:t>10,5</a:t>
                      </a:r>
                      <a:endParaRPr lang="it-IT" sz="110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900">
                          <a:effectLst/>
                        </a:rPr>
                        <a:t>26,3</a:t>
                      </a:r>
                      <a:endParaRPr lang="it-IT" sz="110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900">
                          <a:effectLst/>
                        </a:rPr>
                        <a:t>36,8</a:t>
                      </a:r>
                      <a:endParaRPr lang="it-IT" sz="110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900">
                          <a:effectLst/>
                        </a:rPr>
                        <a:t>5,3</a:t>
                      </a:r>
                      <a:endParaRPr lang="it-IT" sz="110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900">
                          <a:effectLst/>
                        </a:rPr>
                        <a:t>100 (19)</a:t>
                      </a:r>
                      <a:endParaRPr lang="it-IT" sz="1100">
                        <a:effectLst/>
                        <a:latin typeface="Calibri"/>
                        <a:ea typeface="Calibri"/>
                        <a:cs typeface="Times New Roman"/>
                      </a:endParaRPr>
                    </a:p>
                  </a:txBody>
                  <a:tcPr marL="44449" marR="44449" marT="0" marB="0" anchor="ctr"/>
                </a:tc>
              </a:tr>
              <a:tr h="93059">
                <a:tc>
                  <a:txBody>
                    <a:bodyPr/>
                    <a:lstStyle/>
                    <a:p>
                      <a:pPr>
                        <a:lnSpc>
                          <a:spcPct val="115000"/>
                        </a:lnSpc>
                      </a:pPr>
                      <a:endParaRPr lang="it-IT" sz="500" dirty="0">
                        <a:effectLst/>
                        <a:latin typeface="Calibri"/>
                        <a:cs typeface="Times New Roman"/>
                      </a:endParaRPr>
                    </a:p>
                  </a:txBody>
                  <a:tcPr marL="44449" marR="44449" marT="0" marB="0" anchor="ctr"/>
                </a:tc>
                <a:tc>
                  <a:txBody>
                    <a:bodyPr/>
                    <a:lstStyle/>
                    <a:p>
                      <a:pPr>
                        <a:lnSpc>
                          <a:spcPct val="115000"/>
                        </a:lnSpc>
                      </a:pPr>
                      <a:endParaRPr lang="it-IT" sz="500" dirty="0">
                        <a:effectLst/>
                        <a:latin typeface="Calibri"/>
                        <a:cs typeface="Times New Roman"/>
                      </a:endParaRPr>
                    </a:p>
                  </a:txBody>
                  <a:tcPr marL="44449" marR="44449" marT="0" marB="0" anchor="ctr"/>
                </a:tc>
                <a:tc>
                  <a:txBody>
                    <a:bodyPr/>
                    <a:lstStyle/>
                    <a:p>
                      <a:pPr>
                        <a:lnSpc>
                          <a:spcPct val="115000"/>
                        </a:lnSpc>
                      </a:pPr>
                      <a:endParaRPr lang="it-IT" sz="500" dirty="0">
                        <a:effectLst/>
                        <a:latin typeface="Calibri"/>
                        <a:cs typeface="Times New Roman"/>
                      </a:endParaRPr>
                    </a:p>
                  </a:txBody>
                  <a:tcPr marL="44449" marR="44449" marT="0" marB="0" anchor="ctr"/>
                </a:tc>
                <a:tc>
                  <a:txBody>
                    <a:bodyPr/>
                    <a:lstStyle/>
                    <a:p>
                      <a:pPr>
                        <a:lnSpc>
                          <a:spcPct val="115000"/>
                        </a:lnSpc>
                      </a:pPr>
                      <a:endParaRPr lang="it-IT" sz="500">
                        <a:effectLst/>
                        <a:latin typeface="Calibri"/>
                        <a:cs typeface="Times New Roman"/>
                      </a:endParaRPr>
                    </a:p>
                  </a:txBody>
                  <a:tcPr marL="44449" marR="44449" marT="0" marB="0" anchor="ctr"/>
                </a:tc>
                <a:tc>
                  <a:txBody>
                    <a:bodyPr/>
                    <a:lstStyle/>
                    <a:p>
                      <a:pPr>
                        <a:lnSpc>
                          <a:spcPct val="115000"/>
                        </a:lnSpc>
                      </a:pPr>
                      <a:endParaRPr lang="it-IT" sz="500" dirty="0">
                        <a:effectLst/>
                        <a:latin typeface="Calibri"/>
                        <a:cs typeface="Times New Roman"/>
                      </a:endParaRPr>
                    </a:p>
                  </a:txBody>
                  <a:tcPr marL="44449" marR="44449" marT="0" marB="0" anchor="ctr"/>
                </a:tc>
                <a:tc>
                  <a:txBody>
                    <a:bodyPr/>
                    <a:lstStyle/>
                    <a:p>
                      <a:pPr>
                        <a:lnSpc>
                          <a:spcPct val="115000"/>
                        </a:lnSpc>
                      </a:pPr>
                      <a:endParaRPr lang="it-IT" sz="500" dirty="0">
                        <a:effectLst/>
                        <a:latin typeface="Calibri"/>
                        <a:cs typeface="Times New Roman"/>
                      </a:endParaRPr>
                    </a:p>
                  </a:txBody>
                  <a:tcPr marL="44449" marR="44449" marT="0" marB="0" anchor="ctr"/>
                </a:tc>
                <a:tc>
                  <a:txBody>
                    <a:bodyPr/>
                    <a:lstStyle/>
                    <a:p>
                      <a:pPr>
                        <a:lnSpc>
                          <a:spcPct val="115000"/>
                        </a:lnSpc>
                      </a:pPr>
                      <a:endParaRPr lang="it-IT" sz="500" dirty="0">
                        <a:effectLst/>
                        <a:latin typeface="Calibri"/>
                        <a:cs typeface="Times New Roman"/>
                      </a:endParaRPr>
                    </a:p>
                  </a:txBody>
                  <a:tcPr marL="44449" marR="44449" marT="0" marB="0" anchor="ctr"/>
                </a:tc>
              </a:tr>
              <a:tr h="157723">
                <a:tc>
                  <a:txBody>
                    <a:bodyPr/>
                    <a:lstStyle/>
                    <a:p>
                      <a:pPr>
                        <a:lnSpc>
                          <a:spcPct val="115000"/>
                        </a:lnSpc>
                        <a:spcAft>
                          <a:spcPts val="0"/>
                        </a:spcAft>
                      </a:pPr>
                      <a:r>
                        <a:rPr lang="it-IT" sz="900">
                          <a:effectLst/>
                        </a:rPr>
                        <a:t>Totale</a:t>
                      </a:r>
                      <a:endParaRPr lang="it-IT" sz="110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900">
                          <a:effectLst/>
                        </a:rPr>
                        <a:t>15,8</a:t>
                      </a:r>
                      <a:endParaRPr lang="it-IT" sz="110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900" dirty="0">
                          <a:effectLst/>
                        </a:rPr>
                        <a:t>7,5</a:t>
                      </a:r>
                      <a:endParaRPr lang="it-IT" sz="1100" dirty="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900" dirty="0">
                          <a:effectLst/>
                        </a:rPr>
                        <a:t>35,6</a:t>
                      </a:r>
                      <a:endParaRPr lang="it-IT" sz="1100" dirty="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900" dirty="0">
                          <a:effectLst/>
                        </a:rPr>
                        <a:t>40,4</a:t>
                      </a:r>
                      <a:endParaRPr lang="it-IT" sz="1100" dirty="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900">
                          <a:effectLst/>
                        </a:rPr>
                        <a:t>0,7</a:t>
                      </a:r>
                      <a:endParaRPr lang="it-IT" sz="1100">
                        <a:effectLst/>
                        <a:latin typeface="Calibri"/>
                        <a:ea typeface="Calibri"/>
                        <a:cs typeface="Times New Roman"/>
                      </a:endParaRPr>
                    </a:p>
                  </a:txBody>
                  <a:tcPr marL="44449" marR="44449" marT="0" marB="0" anchor="ctr"/>
                </a:tc>
                <a:tc>
                  <a:txBody>
                    <a:bodyPr/>
                    <a:lstStyle/>
                    <a:p>
                      <a:pPr algn="ctr">
                        <a:lnSpc>
                          <a:spcPct val="115000"/>
                        </a:lnSpc>
                        <a:spcAft>
                          <a:spcPts val="0"/>
                        </a:spcAft>
                      </a:pPr>
                      <a:r>
                        <a:rPr lang="it-IT" sz="900" dirty="0">
                          <a:effectLst/>
                        </a:rPr>
                        <a:t>100 (146)</a:t>
                      </a:r>
                      <a:endParaRPr lang="it-IT" sz="1100" dirty="0">
                        <a:effectLst/>
                        <a:latin typeface="Calibri"/>
                        <a:ea typeface="Calibri"/>
                        <a:cs typeface="Times New Roman"/>
                      </a:endParaRPr>
                    </a:p>
                  </a:txBody>
                  <a:tcPr marL="44449" marR="44449" marT="0" marB="0" anchor="ctr"/>
                </a:tc>
              </a:tr>
            </a:tbl>
          </a:graphicData>
        </a:graphic>
      </p:graphicFrame>
      <p:sp>
        <p:nvSpPr>
          <p:cNvPr id="2" name="CasellaDiTesto 1"/>
          <p:cNvSpPr txBox="1"/>
          <p:nvPr/>
        </p:nvSpPr>
        <p:spPr>
          <a:xfrm>
            <a:off x="8676454" y="1545077"/>
            <a:ext cx="2974975" cy="3416300"/>
          </a:xfrm>
          <a:prstGeom prst="rect">
            <a:avLst/>
          </a:prstGeom>
          <a:noFill/>
        </p:spPr>
        <p:txBody>
          <a:bodyPr>
            <a:spAutoFit/>
          </a:bodyPr>
          <a:lstStyle/>
          <a:p>
            <a:pPr eaLnBrk="1" fontAlgn="auto" hangingPunct="1">
              <a:spcBef>
                <a:spcPts val="0"/>
              </a:spcBef>
              <a:spcAft>
                <a:spcPts val="0"/>
              </a:spcAft>
              <a:defRPr/>
            </a:pPr>
            <a:r>
              <a:rPr lang="it-IT" dirty="0">
                <a:solidFill>
                  <a:schemeClr val="accent5">
                    <a:lumMod val="75000"/>
                  </a:schemeClr>
                </a:solidFill>
                <a:latin typeface="+mn-lt"/>
              </a:rPr>
              <a:t>Un dato positivo è il riconoscimento del ruolo pro-attivo del Sindacato, che formula proposte in sede di negoziazione secondo il 40,4% delle risposte. </a:t>
            </a:r>
          </a:p>
          <a:p>
            <a:pPr eaLnBrk="1" fontAlgn="auto" hangingPunct="1">
              <a:spcBef>
                <a:spcPts val="0"/>
              </a:spcBef>
              <a:spcAft>
                <a:spcPts val="0"/>
              </a:spcAft>
              <a:defRPr/>
            </a:pPr>
            <a:r>
              <a:rPr lang="it-IT" dirty="0">
                <a:solidFill>
                  <a:schemeClr val="accent5">
                    <a:lumMod val="75000"/>
                  </a:schemeClr>
                </a:solidFill>
                <a:latin typeface="+mn-lt"/>
              </a:rPr>
              <a:t>La % di amministratori che esprimono questo giudizio cresce a Bergamo e a Sondrio mentre diminuisce soprattutto in  Brianza, a Cremona e a Lecco </a:t>
            </a:r>
          </a:p>
        </p:txBody>
      </p:sp>
      <p:sp>
        <p:nvSpPr>
          <p:cNvPr id="6" name="Segnaposto numero diapositiva 5"/>
          <p:cNvSpPr>
            <a:spLocks noGrp="1"/>
          </p:cNvSpPr>
          <p:nvPr>
            <p:ph type="sldNum" sz="quarter" idx="12"/>
          </p:nvPr>
        </p:nvSpPr>
        <p:spPr/>
        <p:txBody>
          <a:bodyPr/>
          <a:lstStyle/>
          <a:p>
            <a:fld id="{F2BABE1D-0DF0-446D-A096-D19DDE6F7072}" type="slidenum">
              <a:rPr lang="it-IT" altLang="it-IT" smtClean="0"/>
              <a:pPr/>
              <a:t>20</a:t>
            </a:fld>
            <a:endParaRPr lang="it-IT" altLang="it-IT"/>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20485"/>
                                        </p:tgtEl>
                                        <p:attrNameLst>
                                          <p:attrName>style.visibility</p:attrName>
                                        </p:attrNameLst>
                                      </p:cBhvr>
                                      <p:to>
                                        <p:strVal val="visible"/>
                                      </p:to>
                                    </p:set>
                                    <p:anim calcmode="lin" valueType="num">
                                      <p:cBhvr additive="base">
                                        <p:cTn id="7" dur="1000" fill="hold"/>
                                        <p:tgtEl>
                                          <p:spTgt spid="20485"/>
                                        </p:tgtEl>
                                        <p:attrNameLst>
                                          <p:attrName>ppt_x</p:attrName>
                                        </p:attrNameLst>
                                      </p:cBhvr>
                                      <p:tavLst>
                                        <p:tav tm="0">
                                          <p:val>
                                            <p:strVal val="0-#ppt_w/2"/>
                                          </p:val>
                                        </p:tav>
                                        <p:tav tm="100000">
                                          <p:val>
                                            <p:strVal val="#ppt_x"/>
                                          </p:val>
                                        </p:tav>
                                      </p:tavLst>
                                    </p:anim>
                                    <p:anim calcmode="lin" valueType="num">
                                      <p:cBhvr additive="base">
                                        <p:cTn id="8" dur="1000" fill="hold"/>
                                        <p:tgtEl>
                                          <p:spTgt spid="20485"/>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8"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1000" fill="hold"/>
                                        <p:tgtEl>
                                          <p:spTgt spid="3"/>
                                        </p:tgtEl>
                                        <p:attrNameLst>
                                          <p:attrName>ppt_x</p:attrName>
                                        </p:attrNameLst>
                                      </p:cBhvr>
                                      <p:tavLst>
                                        <p:tav tm="0">
                                          <p:val>
                                            <p:strVal val="0-#ppt_w/2"/>
                                          </p:val>
                                        </p:tav>
                                        <p:tav tm="100000">
                                          <p:val>
                                            <p:strVal val="#ppt_x"/>
                                          </p:val>
                                        </p:tav>
                                      </p:tavLst>
                                    </p:anim>
                                    <p:anim calcmode="lin" valueType="num">
                                      <p:cBhvr additive="base">
                                        <p:cTn id="13" dur="10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olo 1"/>
          <p:cNvSpPr>
            <a:spLocks noGrp="1"/>
          </p:cNvSpPr>
          <p:nvPr>
            <p:ph type="title"/>
          </p:nvPr>
        </p:nvSpPr>
        <p:spPr>
          <a:xfrm>
            <a:off x="829491" y="97722"/>
            <a:ext cx="10515600" cy="930275"/>
          </a:xfrm>
        </p:spPr>
        <p:txBody>
          <a:bodyPr/>
          <a:lstStyle/>
          <a:p>
            <a:pPr algn="ctr" eaLnBrk="1" hangingPunct="1"/>
            <a:r>
              <a:rPr lang="it-IT" altLang="it-IT" sz="2800" b="1" dirty="0" smtClean="0">
                <a:solidFill>
                  <a:srgbClr val="C00000"/>
                </a:solidFill>
                <a:latin typeface="Calibri" pitchFamily="34" charset="0"/>
                <a:ea typeface="Calibri" pitchFamily="34" charset="0"/>
                <a:cs typeface="Calibri" pitchFamily="34" charset="0"/>
              </a:rPr>
              <a:t>I principali risultati dell’indagine</a:t>
            </a:r>
            <a:endParaRPr lang="it-IT" altLang="it-IT" sz="2800" dirty="0" smtClean="0"/>
          </a:p>
        </p:txBody>
      </p:sp>
      <p:sp>
        <p:nvSpPr>
          <p:cNvPr id="3" name="Segnaposto contenuto 2"/>
          <p:cNvSpPr>
            <a:spLocks noGrp="1"/>
          </p:cNvSpPr>
          <p:nvPr>
            <p:ph idx="1"/>
          </p:nvPr>
        </p:nvSpPr>
        <p:spPr>
          <a:xfrm>
            <a:off x="958662" y="1326717"/>
            <a:ext cx="10515600" cy="5032018"/>
          </a:xfrm>
        </p:spPr>
        <p:txBody>
          <a:bodyPr rtlCol="0">
            <a:normAutofit fontScale="25000" lnSpcReduction="20000"/>
          </a:bodyPr>
          <a:lstStyle/>
          <a:p>
            <a:pPr marL="0" indent="0" eaLnBrk="1" fontAlgn="auto" hangingPunct="1">
              <a:spcAft>
                <a:spcPts val="0"/>
              </a:spcAft>
              <a:buFont typeface="Arial" panose="020B0604020202020204" pitchFamily="34" charset="0"/>
              <a:buNone/>
              <a:defRPr/>
            </a:pPr>
            <a:r>
              <a:rPr lang="it-IT" sz="8800" b="1" dirty="0" smtClean="0">
                <a:solidFill>
                  <a:schemeClr val="accent5">
                    <a:lumMod val="75000"/>
                  </a:schemeClr>
                </a:solidFill>
                <a:latin typeface="Calibri" pitchFamily="34" charset="0"/>
              </a:rPr>
              <a:t>Punti di forza: </a:t>
            </a:r>
          </a:p>
          <a:p>
            <a:pPr marL="0" indent="0" eaLnBrk="1" fontAlgn="auto" hangingPunct="1">
              <a:spcAft>
                <a:spcPts val="0"/>
              </a:spcAft>
              <a:buFont typeface="Arial" panose="020B0604020202020204" pitchFamily="34" charset="0"/>
              <a:buNone/>
              <a:defRPr/>
            </a:pPr>
            <a:r>
              <a:rPr lang="it-IT" sz="8800" dirty="0" smtClean="0">
                <a:solidFill>
                  <a:schemeClr val="accent5">
                    <a:lumMod val="75000"/>
                  </a:schemeClr>
                </a:solidFill>
                <a:latin typeface="Calibri" pitchFamily="34" charset="0"/>
              </a:rPr>
              <a:t>- il riconoscimento del ruolo del Sindacato e, soprattutto, dell’utilità sociale degli accordi; </a:t>
            </a:r>
          </a:p>
          <a:p>
            <a:pPr marL="0" indent="0" eaLnBrk="1" fontAlgn="auto" hangingPunct="1">
              <a:spcAft>
                <a:spcPts val="0"/>
              </a:spcAft>
              <a:buFont typeface="Arial" panose="020B0604020202020204" pitchFamily="34" charset="0"/>
              <a:buNone/>
              <a:defRPr/>
            </a:pPr>
            <a:r>
              <a:rPr lang="it-IT" sz="8800" dirty="0" smtClean="0">
                <a:solidFill>
                  <a:schemeClr val="accent5">
                    <a:lumMod val="75000"/>
                  </a:schemeClr>
                </a:solidFill>
                <a:latin typeface="Calibri" pitchFamily="34" charset="0"/>
              </a:rPr>
              <a:t>- la validità del metodo del confronto, che, secondo diversi amministratori, si accresce e non diminuisce nel periodo di crisi.</a:t>
            </a:r>
          </a:p>
          <a:p>
            <a:pPr marL="0" indent="0" eaLnBrk="1" fontAlgn="auto" hangingPunct="1">
              <a:spcAft>
                <a:spcPts val="0"/>
              </a:spcAft>
              <a:buFont typeface="Arial" panose="020B0604020202020204" pitchFamily="34" charset="0"/>
              <a:buNone/>
              <a:defRPr/>
            </a:pPr>
            <a:r>
              <a:rPr lang="it-IT" sz="8800" dirty="0" smtClean="0">
                <a:solidFill>
                  <a:schemeClr val="accent5">
                    <a:lumMod val="75000"/>
                  </a:schemeClr>
                </a:solidFill>
                <a:latin typeface="Calibri" pitchFamily="34" charset="0"/>
              </a:rPr>
              <a:t>Si tratta di un risultato positivo, tenuto conto che una buona parte degli intervistati sono amministratori appena eletti, senza esperienze nel campo della negoziazione sociale. </a:t>
            </a:r>
          </a:p>
          <a:p>
            <a:pPr marL="0" indent="0" eaLnBrk="1" fontAlgn="auto" hangingPunct="1">
              <a:spcAft>
                <a:spcPts val="0"/>
              </a:spcAft>
              <a:buFont typeface="Arial" panose="020B0604020202020204" pitchFamily="34" charset="0"/>
              <a:buNone/>
              <a:defRPr/>
            </a:pPr>
            <a:endParaRPr lang="it-IT" sz="8800" b="1" dirty="0" smtClean="0">
              <a:solidFill>
                <a:schemeClr val="accent5">
                  <a:lumMod val="75000"/>
                </a:schemeClr>
              </a:solidFill>
              <a:latin typeface="Calibri" pitchFamily="34" charset="0"/>
            </a:endParaRPr>
          </a:p>
          <a:p>
            <a:pPr marL="0" indent="0" eaLnBrk="1" fontAlgn="auto" hangingPunct="1">
              <a:spcAft>
                <a:spcPts val="0"/>
              </a:spcAft>
              <a:buFont typeface="Arial" panose="020B0604020202020204" pitchFamily="34" charset="0"/>
              <a:buNone/>
              <a:defRPr/>
            </a:pPr>
            <a:r>
              <a:rPr lang="it-IT" sz="8800" b="1" dirty="0" smtClean="0">
                <a:solidFill>
                  <a:schemeClr val="accent5">
                    <a:lumMod val="75000"/>
                  </a:schemeClr>
                </a:solidFill>
                <a:latin typeface="Calibri" pitchFamily="34" charset="0"/>
              </a:rPr>
              <a:t>Le prospettive d’intervento per il 2014 e il 2015: </a:t>
            </a:r>
          </a:p>
          <a:p>
            <a:pPr marL="0" indent="0" eaLnBrk="1" fontAlgn="auto" hangingPunct="1">
              <a:spcAft>
                <a:spcPts val="0"/>
              </a:spcAft>
              <a:buFont typeface="Arial" panose="020B0604020202020204" pitchFamily="34" charset="0"/>
              <a:buNone/>
              <a:defRPr/>
            </a:pPr>
            <a:r>
              <a:rPr lang="it-IT" sz="8800" dirty="0" smtClean="0">
                <a:solidFill>
                  <a:schemeClr val="accent5">
                    <a:lumMod val="75000"/>
                  </a:schemeClr>
                </a:solidFill>
                <a:latin typeface="Calibri" pitchFamily="34" charset="0"/>
              </a:rPr>
              <a:t>Numerosi amministratori sostengono che la negoziazione può aiutare i Comuni a potenziare gli interventi sociali a sostegno dell’occupazione e di contrasto alla povertà. Occorre però che il Sindacato integri con più efficacia le riflessioni le piattaforme messe a punto da Confederazioni  e Pensionati.  </a:t>
            </a:r>
          </a:p>
          <a:p>
            <a:pPr marL="0" indent="0" eaLnBrk="1" fontAlgn="auto" hangingPunct="1">
              <a:spcAft>
                <a:spcPts val="0"/>
              </a:spcAft>
              <a:buFont typeface="Arial" panose="020B0604020202020204" pitchFamily="34" charset="0"/>
              <a:buNone/>
              <a:defRPr/>
            </a:pPr>
            <a:r>
              <a:rPr lang="it-IT" sz="8800" dirty="0" smtClean="0">
                <a:solidFill>
                  <a:schemeClr val="accent5">
                    <a:lumMod val="75000"/>
                  </a:schemeClr>
                </a:solidFill>
                <a:latin typeface="Calibri" pitchFamily="34" charset="0"/>
              </a:rPr>
              <a:t>Molte sono inoltre le indicazioni specifiche degli amministratori che possono essere raccolte: </a:t>
            </a:r>
            <a:r>
              <a:rPr lang="it-IT" sz="8800" dirty="0" err="1" smtClean="0">
                <a:solidFill>
                  <a:schemeClr val="accent5">
                    <a:lumMod val="75000"/>
                  </a:schemeClr>
                </a:solidFill>
                <a:latin typeface="Calibri" pitchFamily="34" charset="0"/>
              </a:rPr>
              <a:t>Isee</a:t>
            </a:r>
            <a:r>
              <a:rPr lang="it-IT" sz="8800" dirty="0" smtClean="0">
                <a:solidFill>
                  <a:schemeClr val="accent5">
                    <a:lumMod val="75000"/>
                  </a:schemeClr>
                </a:solidFill>
                <a:latin typeface="Calibri" pitchFamily="34" charset="0"/>
              </a:rPr>
              <a:t>, evasione fiscale, integrazione tra fonti finanziarie pubbliche e private per l’erogazione dei servizi alla persona, ecc.</a:t>
            </a:r>
          </a:p>
          <a:p>
            <a:pPr marL="0" indent="0" eaLnBrk="1" fontAlgn="auto" hangingPunct="1">
              <a:spcAft>
                <a:spcPts val="0"/>
              </a:spcAft>
              <a:buFont typeface="Arial" panose="020B0604020202020204" pitchFamily="34" charset="0"/>
              <a:buNone/>
              <a:defRPr/>
            </a:pPr>
            <a:r>
              <a:rPr lang="it-IT" sz="8800" dirty="0" smtClean="0">
                <a:solidFill>
                  <a:schemeClr val="accent5">
                    <a:lumMod val="75000"/>
                  </a:schemeClr>
                </a:solidFill>
                <a:latin typeface="Calibri" pitchFamily="34" charset="0"/>
              </a:rPr>
              <a:t>Un punto interrogativo: in diversi casi comuni ed enti gestori sostengono che il loro intervento sociale ha esaurito la domanda sociale. Il problema della rigidità dell’offerta. </a:t>
            </a:r>
          </a:p>
        </p:txBody>
      </p:sp>
      <p:sp>
        <p:nvSpPr>
          <p:cNvPr id="4" name="Segnaposto numero diapositiva 3"/>
          <p:cNvSpPr>
            <a:spLocks noGrp="1"/>
          </p:cNvSpPr>
          <p:nvPr>
            <p:ph type="sldNum" sz="quarter" idx="12"/>
          </p:nvPr>
        </p:nvSpPr>
        <p:spPr/>
        <p:txBody>
          <a:bodyPr/>
          <a:lstStyle/>
          <a:p>
            <a:fld id="{F2BABE1D-0DF0-446D-A096-D19DDE6F7072}" type="slidenum">
              <a:rPr lang="it-IT" altLang="it-IT" smtClean="0"/>
              <a:pPr/>
              <a:t>21</a:t>
            </a:fld>
            <a:endParaRPr lang="it-IT" altLang="it-IT"/>
          </a:p>
        </p:txBody>
      </p:sp>
    </p:spTree>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olo 1"/>
          <p:cNvSpPr>
            <a:spLocks noGrp="1"/>
          </p:cNvSpPr>
          <p:nvPr>
            <p:ph type="title"/>
          </p:nvPr>
        </p:nvSpPr>
        <p:spPr>
          <a:xfrm>
            <a:off x="838200" y="123847"/>
            <a:ext cx="10515600" cy="930275"/>
          </a:xfrm>
        </p:spPr>
        <p:txBody>
          <a:bodyPr/>
          <a:lstStyle/>
          <a:p>
            <a:pPr algn="ctr" eaLnBrk="1" hangingPunct="1"/>
            <a:r>
              <a:rPr lang="it-IT" altLang="it-IT" sz="2800" b="1" dirty="0" smtClean="0">
                <a:solidFill>
                  <a:srgbClr val="C00000"/>
                </a:solidFill>
                <a:latin typeface="Calibri" pitchFamily="34" charset="0"/>
                <a:ea typeface="Calibri" pitchFamily="34" charset="0"/>
                <a:cs typeface="Calibri" pitchFamily="34" charset="0"/>
              </a:rPr>
              <a:t>I principali risultati dell’indagine</a:t>
            </a:r>
            <a:endParaRPr lang="it-IT" altLang="it-IT" sz="2800" dirty="0" smtClean="0"/>
          </a:p>
        </p:txBody>
      </p:sp>
      <p:sp>
        <p:nvSpPr>
          <p:cNvPr id="3" name="Segnaposto contenuto 2"/>
          <p:cNvSpPr>
            <a:spLocks noGrp="1"/>
          </p:cNvSpPr>
          <p:nvPr>
            <p:ph idx="1"/>
          </p:nvPr>
        </p:nvSpPr>
        <p:spPr>
          <a:xfrm>
            <a:off x="999564" y="1289237"/>
            <a:ext cx="10515600" cy="5041341"/>
          </a:xfrm>
        </p:spPr>
        <p:txBody>
          <a:bodyPr rtlCol="0">
            <a:normAutofit fontScale="92500" lnSpcReduction="20000"/>
          </a:bodyPr>
          <a:lstStyle/>
          <a:p>
            <a:pPr marL="0" indent="0" eaLnBrk="1" fontAlgn="auto" hangingPunct="1">
              <a:spcAft>
                <a:spcPts val="0"/>
              </a:spcAft>
              <a:buFont typeface="Arial" panose="020B0604020202020204" pitchFamily="34" charset="0"/>
              <a:buNone/>
              <a:defRPr/>
            </a:pPr>
            <a:r>
              <a:rPr lang="it-IT" sz="2400" b="1" dirty="0" smtClean="0">
                <a:solidFill>
                  <a:srgbClr val="9A0000"/>
                </a:solidFill>
                <a:latin typeface="Calibri" pitchFamily="34" charset="0"/>
              </a:rPr>
              <a:t>Punti di debolezza: </a:t>
            </a:r>
          </a:p>
          <a:p>
            <a:pPr marL="0" indent="0" eaLnBrk="1" fontAlgn="auto" hangingPunct="1">
              <a:spcAft>
                <a:spcPts val="0"/>
              </a:spcAft>
              <a:buFont typeface="Arial" panose="020B0604020202020204" pitchFamily="34" charset="0"/>
              <a:buNone/>
              <a:defRPr/>
            </a:pPr>
            <a:r>
              <a:rPr lang="it-IT" sz="2400" dirty="0" smtClean="0">
                <a:solidFill>
                  <a:srgbClr val="9A0000"/>
                </a:solidFill>
                <a:latin typeface="Calibri" pitchFamily="34" charset="0"/>
              </a:rPr>
              <a:t>La scarsa formalizzazione delle procedure . Praticamente l’Accordo quasi mai si trasforma in impegno ufficiale (e pubblico) assunto dall’Amministrazione comunale. Tale  fenomeno produce effetti importanti (Amministratori che si ritengono “liberi” di non dare attuazione agli accordi,  poca visibilità pubblica, scarso interesse da parte della cittadinanza, ecc.) per le prospettive di crescita della negoziazione sociale. </a:t>
            </a:r>
          </a:p>
          <a:p>
            <a:pPr marL="0" indent="0">
              <a:buNone/>
              <a:defRPr/>
            </a:pPr>
            <a:r>
              <a:rPr lang="it-IT" sz="2400" dirty="0" smtClean="0">
                <a:solidFill>
                  <a:srgbClr val="9A0000"/>
                </a:solidFill>
                <a:latin typeface="Calibri" pitchFamily="34" charset="0"/>
              </a:rPr>
              <a:t>Il processo di negoziazione sociale appare poco strutturato dal punto di vista delle relazioni tra Amministrazioni comunali e Sindacati; sono poche infatti le realtà comunali in cui Delibere e Regolamenti provvedono a definire le finalità, le caratteristiche principali e le tappe più importanti dell’azione negoziale. In alcuni casi gli amministratori appaiono disorientati circa il  ruolo e le funzioni svolte dalla negoziazione sociale. </a:t>
            </a:r>
          </a:p>
          <a:p>
            <a:pPr marL="0" indent="0" eaLnBrk="1" fontAlgn="auto" hangingPunct="1">
              <a:spcAft>
                <a:spcPts val="0"/>
              </a:spcAft>
              <a:buFont typeface="Arial" panose="020B0604020202020204" pitchFamily="34" charset="0"/>
              <a:buNone/>
              <a:defRPr/>
            </a:pPr>
            <a:r>
              <a:rPr lang="it-IT" sz="2400" dirty="0" smtClean="0">
                <a:solidFill>
                  <a:srgbClr val="9A0000"/>
                </a:solidFill>
                <a:latin typeface="Calibri" pitchFamily="34" charset="0"/>
              </a:rPr>
              <a:t>Spesso, specie nei territori dove la negoziazione sociale è meno consolidata, gli amministratori locali ritengono che la carenza di risorse vincoli fortemente questa prassi. Tuttavia, le rilevazioni effettuate sul Patto di stabilità interno e sui bilanci comunali ci dicono che le amministrazioni dispongono di margini di manovra finanziari sufficienti. </a:t>
            </a:r>
          </a:p>
          <a:p>
            <a:pPr marL="0" indent="0" eaLnBrk="1" fontAlgn="auto" hangingPunct="1">
              <a:spcAft>
                <a:spcPts val="0"/>
              </a:spcAft>
              <a:buFont typeface="Arial" panose="020B0604020202020204" pitchFamily="34" charset="0"/>
              <a:buNone/>
              <a:defRPr/>
            </a:pPr>
            <a:r>
              <a:rPr lang="it-IT" sz="2400" dirty="0" smtClean="0">
                <a:solidFill>
                  <a:srgbClr val="9A0000"/>
                </a:solidFill>
                <a:latin typeface="Calibri" pitchFamily="34" charset="0"/>
              </a:rPr>
              <a:t>Nonostante tali lamentele gli Amministratori locali si aspettano di più dal Sindacato: </a:t>
            </a:r>
            <a:r>
              <a:rPr lang="it-IT" sz="2400" u="sng" dirty="0" smtClean="0">
                <a:solidFill>
                  <a:srgbClr val="9A0000"/>
                </a:solidFill>
                <a:latin typeface="Calibri" pitchFamily="34" charset="0"/>
              </a:rPr>
              <a:t>diversificazione e innovazione dei contenuti degli accordi, progetti concreti e realizzabili, ampliamento del punto di vista dell’Amministratore.      </a:t>
            </a:r>
          </a:p>
        </p:txBody>
      </p:sp>
      <p:sp>
        <p:nvSpPr>
          <p:cNvPr id="4" name="Segnaposto numero diapositiva 3"/>
          <p:cNvSpPr>
            <a:spLocks noGrp="1"/>
          </p:cNvSpPr>
          <p:nvPr>
            <p:ph type="sldNum" sz="quarter" idx="12"/>
          </p:nvPr>
        </p:nvSpPr>
        <p:spPr/>
        <p:txBody>
          <a:bodyPr/>
          <a:lstStyle/>
          <a:p>
            <a:fld id="{F2BABE1D-0DF0-446D-A096-D19DDE6F7072}" type="slidenum">
              <a:rPr lang="it-IT" altLang="it-IT" smtClean="0"/>
              <a:pPr/>
              <a:t>22</a:t>
            </a:fld>
            <a:endParaRPr lang="it-IT" altLang="it-IT"/>
          </a:p>
        </p:txBody>
      </p:sp>
    </p:spTree>
  </p:cSld>
  <p:clrMapOvr>
    <a:masterClrMapping/>
  </p:clrMapOvr>
  <p:transition spd="slow">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1"/>
          <p:cNvSpPr txBox="1">
            <a:spLocks/>
          </p:cNvSpPr>
          <p:nvPr/>
        </p:nvSpPr>
        <p:spPr>
          <a:xfrm>
            <a:off x="216535" y="104382"/>
            <a:ext cx="11271250" cy="1074737"/>
          </a:xfrm>
          <a:prstGeom prst="rect">
            <a:avLst/>
          </a:prstGeom>
        </p:spPr>
        <p:txBody>
          <a:bodyPr/>
          <a:lst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a:lstStyle>
          <a:p>
            <a:pPr algn="ctr">
              <a:defRPr/>
            </a:pPr>
            <a:r>
              <a:rPr lang="it-IT" sz="2800" b="1" dirty="0" smtClean="0">
                <a:solidFill>
                  <a:srgbClr val="C00000"/>
                </a:solidFill>
                <a:latin typeface="+mn-lt"/>
              </a:rPr>
              <a:t>L’equivoco: la negoziazione sociale impatta </a:t>
            </a:r>
          </a:p>
          <a:p>
            <a:pPr algn="ctr">
              <a:defRPr/>
            </a:pPr>
            <a:r>
              <a:rPr lang="it-IT" sz="2800" b="1" dirty="0" smtClean="0">
                <a:solidFill>
                  <a:srgbClr val="C00000"/>
                </a:solidFill>
                <a:latin typeface="+mn-lt"/>
              </a:rPr>
              <a:t>poco sulla programmazione</a:t>
            </a:r>
            <a:endParaRPr lang="it-IT" sz="2800" b="1" dirty="0">
              <a:solidFill>
                <a:srgbClr val="C00000"/>
              </a:solidFill>
              <a:latin typeface="+mn-lt"/>
            </a:endParaRPr>
          </a:p>
        </p:txBody>
      </p:sp>
      <p:sp>
        <p:nvSpPr>
          <p:cNvPr id="25604" name="Segnaposto testo 2"/>
          <p:cNvSpPr txBox="1">
            <a:spLocks/>
          </p:cNvSpPr>
          <p:nvPr/>
        </p:nvSpPr>
        <p:spPr bwMode="auto">
          <a:xfrm>
            <a:off x="970333" y="1719169"/>
            <a:ext cx="1728787" cy="40765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800">
                <a:solidFill>
                  <a:schemeClr val="tx1"/>
                </a:solidFill>
                <a:latin typeface="Calibri" pitchFamily="34" charset="0"/>
              </a:defRPr>
            </a:lvl1pPr>
            <a:lvl2pPr marL="742950" indent="-285750">
              <a:defRPr sz="2400">
                <a:solidFill>
                  <a:schemeClr val="tx1"/>
                </a:solidFill>
                <a:latin typeface="Calibri" pitchFamily="34" charset="0"/>
              </a:defRPr>
            </a:lvl2pPr>
            <a:lvl3pPr>
              <a:defRPr sz="2000">
                <a:solidFill>
                  <a:schemeClr val="tx1"/>
                </a:solidFill>
                <a:latin typeface="Calibri" pitchFamily="34" charset="0"/>
              </a:defRPr>
            </a:lvl3pPr>
            <a:lvl4pPr>
              <a:defRPr>
                <a:solidFill>
                  <a:schemeClr val="tx1"/>
                </a:solidFill>
                <a:latin typeface="Calibri" pitchFamily="34" charset="0"/>
              </a:defRPr>
            </a:lvl4pPr>
            <a:lvl5pPr>
              <a:defRPr>
                <a:solidFill>
                  <a:schemeClr val="tx1"/>
                </a:solidFill>
                <a:latin typeface="Calibri" pitchFamily="34" charset="0"/>
              </a:defRPr>
            </a:lvl5pPr>
            <a:lvl6pPr eaLnBrk="0" fontAlgn="base" hangingPunct="0">
              <a:spcAft>
                <a:spcPct val="0"/>
              </a:spcAft>
              <a:buFont typeface="Arial" charset="0"/>
              <a:defRPr>
                <a:solidFill>
                  <a:schemeClr val="tx1"/>
                </a:solidFill>
                <a:latin typeface="Calibri" pitchFamily="34" charset="0"/>
              </a:defRPr>
            </a:lvl6pPr>
            <a:lvl7pPr eaLnBrk="0" fontAlgn="base" hangingPunct="0">
              <a:spcAft>
                <a:spcPct val="0"/>
              </a:spcAft>
              <a:buFont typeface="Arial" charset="0"/>
              <a:defRPr>
                <a:solidFill>
                  <a:schemeClr val="tx1"/>
                </a:solidFill>
                <a:latin typeface="Calibri" pitchFamily="34" charset="0"/>
              </a:defRPr>
            </a:lvl7pPr>
            <a:lvl8pPr eaLnBrk="0" fontAlgn="base" hangingPunct="0">
              <a:spcAft>
                <a:spcPct val="0"/>
              </a:spcAft>
              <a:buFont typeface="Arial" charset="0"/>
              <a:defRPr>
                <a:solidFill>
                  <a:schemeClr val="tx1"/>
                </a:solidFill>
                <a:latin typeface="Calibri" pitchFamily="34" charset="0"/>
              </a:defRPr>
            </a:lvl8pPr>
            <a:lvl9pPr eaLnBrk="0" fontAlgn="base" hangingPunct="0">
              <a:spcAft>
                <a:spcPct val="0"/>
              </a:spcAft>
              <a:buFont typeface="Arial" charset="0"/>
              <a:defRPr>
                <a:solidFill>
                  <a:schemeClr val="tx1"/>
                </a:solidFill>
                <a:latin typeface="Calibri" pitchFamily="34" charset="0"/>
              </a:defRPr>
            </a:lvl9pPr>
          </a:lstStyle>
          <a:p>
            <a:pPr>
              <a:buClr>
                <a:schemeClr val="accent2"/>
              </a:buClr>
              <a:buSzPct val="60000"/>
              <a:buFont typeface="Wingdings" pitchFamily="2" charset="2"/>
              <a:buNone/>
            </a:pPr>
            <a:r>
              <a:rPr lang="it-IT" altLang="it-IT" sz="1400" dirty="0">
                <a:solidFill>
                  <a:srgbClr val="9A0000"/>
                </a:solidFill>
                <a:latin typeface="+mj-lt"/>
              </a:rPr>
              <a:t>La negoziazione sociale dovrebbe impattare sulla programmazione dell’ente e sui flussi finanziari (bilancio) ad essa sottesi.</a:t>
            </a:r>
          </a:p>
          <a:p>
            <a:pPr>
              <a:buClr>
                <a:schemeClr val="accent2"/>
              </a:buClr>
              <a:buSzPct val="60000"/>
              <a:buFont typeface="Wingdings" pitchFamily="2" charset="2"/>
              <a:buNone/>
            </a:pPr>
            <a:endParaRPr lang="it-IT" altLang="it-IT" sz="1400" dirty="0">
              <a:solidFill>
                <a:srgbClr val="9A0000"/>
              </a:solidFill>
              <a:latin typeface="+mj-lt"/>
            </a:endParaRPr>
          </a:p>
          <a:p>
            <a:pPr>
              <a:buClr>
                <a:schemeClr val="accent2"/>
              </a:buClr>
              <a:buSzPct val="60000"/>
              <a:buFont typeface="Wingdings" pitchFamily="2" charset="2"/>
              <a:buNone/>
            </a:pPr>
            <a:r>
              <a:rPr lang="it-IT" altLang="it-IT" sz="1400" dirty="0">
                <a:solidFill>
                  <a:srgbClr val="9A0000"/>
                </a:solidFill>
                <a:latin typeface="+mj-lt"/>
              </a:rPr>
              <a:t>Pur penalizzato dai tagli, il Comune mantiene autonomia normativa e organizzativa </a:t>
            </a:r>
          </a:p>
        </p:txBody>
      </p:sp>
      <p:sp>
        <p:nvSpPr>
          <p:cNvPr id="25605" name="Segnaposto contenuto 3"/>
          <p:cNvSpPr txBox="1">
            <a:spLocks/>
          </p:cNvSpPr>
          <p:nvPr/>
        </p:nvSpPr>
        <p:spPr bwMode="auto">
          <a:xfrm>
            <a:off x="2699121" y="1626720"/>
            <a:ext cx="8456613" cy="47513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800">
                <a:solidFill>
                  <a:schemeClr val="tx1"/>
                </a:solidFill>
                <a:latin typeface="Calibri" pitchFamily="34" charset="0"/>
              </a:defRPr>
            </a:lvl1pPr>
            <a:lvl2pPr marL="742950" indent="-285750">
              <a:defRPr sz="2400">
                <a:solidFill>
                  <a:schemeClr val="tx1"/>
                </a:solidFill>
                <a:latin typeface="Calibri" pitchFamily="34" charset="0"/>
              </a:defRPr>
            </a:lvl2pPr>
            <a:lvl3pPr>
              <a:defRPr sz="2000">
                <a:solidFill>
                  <a:schemeClr val="tx1"/>
                </a:solidFill>
                <a:latin typeface="Calibri" pitchFamily="34" charset="0"/>
              </a:defRPr>
            </a:lvl3pPr>
            <a:lvl4pPr>
              <a:defRPr>
                <a:solidFill>
                  <a:schemeClr val="tx1"/>
                </a:solidFill>
                <a:latin typeface="Calibri" pitchFamily="34" charset="0"/>
              </a:defRPr>
            </a:lvl4pPr>
            <a:lvl5pPr>
              <a:defRPr>
                <a:solidFill>
                  <a:schemeClr val="tx1"/>
                </a:solidFill>
                <a:latin typeface="Calibri" pitchFamily="34" charset="0"/>
              </a:defRPr>
            </a:lvl5pPr>
            <a:lvl6pPr eaLnBrk="0" fontAlgn="base" hangingPunct="0">
              <a:spcAft>
                <a:spcPct val="0"/>
              </a:spcAft>
              <a:buFont typeface="Arial" charset="0"/>
              <a:defRPr>
                <a:solidFill>
                  <a:schemeClr val="tx1"/>
                </a:solidFill>
                <a:latin typeface="Calibri" pitchFamily="34" charset="0"/>
              </a:defRPr>
            </a:lvl6pPr>
            <a:lvl7pPr eaLnBrk="0" fontAlgn="base" hangingPunct="0">
              <a:spcAft>
                <a:spcPct val="0"/>
              </a:spcAft>
              <a:buFont typeface="Arial" charset="0"/>
              <a:defRPr>
                <a:solidFill>
                  <a:schemeClr val="tx1"/>
                </a:solidFill>
                <a:latin typeface="Calibri" pitchFamily="34" charset="0"/>
              </a:defRPr>
            </a:lvl7pPr>
            <a:lvl8pPr eaLnBrk="0" fontAlgn="base" hangingPunct="0">
              <a:spcAft>
                <a:spcPct val="0"/>
              </a:spcAft>
              <a:buFont typeface="Arial" charset="0"/>
              <a:defRPr>
                <a:solidFill>
                  <a:schemeClr val="tx1"/>
                </a:solidFill>
                <a:latin typeface="Calibri" pitchFamily="34" charset="0"/>
              </a:defRPr>
            </a:lvl8pPr>
            <a:lvl9pPr eaLnBrk="0" fontAlgn="base" hangingPunct="0">
              <a:spcAft>
                <a:spcPct val="0"/>
              </a:spcAft>
              <a:buFont typeface="Arial" charset="0"/>
              <a:defRPr>
                <a:solidFill>
                  <a:schemeClr val="tx1"/>
                </a:solidFill>
                <a:latin typeface="Calibri" pitchFamily="34" charset="0"/>
              </a:defRPr>
            </a:lvl9pPr>
          </a:lstStyle>
          <a:p>
            <a:pPr>
              <a:spcBef>
                <a:spcPts val="700"/>
              </a:spcBef>
              <a:buClr>
                <a:schemeClr val="accent2"/>
              </a:buClr>
              <a:buSzPct val="60000"/>
              <a:buFont typeface="Wingdings" pitchFamily="2" charset="2"/>
              <a:buNone/>
            </a:pPr>
            <a:r>
              <a:rPr lang="it-IT" altLang="it-IT" sz="2200" dirty="0">
                <a:solidFill>
                  <a:schemeClr val="accent5">
                    <a:lumMod val="75000"/>
                  </a:schemeClr>
                </a:solidFill>
              </a:rPr>
              <a:t>Negli ultimi anni in diversi casi le amministrazioni comunali hanno opposto resistenza alla negoziazione sociale alla luce dei progressivi tagli ai trasferimenti statali. Sempre più spesso gli amministratori pubblici ritengono che la negoziazione sociale possa essere praticata dal Comune a patto che nelle casse dell’ente confluiscano risorse aggiuntive.</a:t>
            </a:r>
          </a:p>
          <a:p>
            <a:pPr>
              <a:spcBef>
                <a:spcPts val="700"/>
              </a:spcBef>
              <a:buClr>
                <a:schemeClr val="accent2"/>
              </a:buClr>
              <a:buSzPct val="60000"/>
              <a:buFont typeface="Wingdings" pitchFamily="2" charset="2"/>
              <a:buNone/>
            </a:pPr>
            <a:r>
              <a:rPr lang="it-IT" altLang="it-IT" sz="2200" dirty="0">
                <a:solidFill>
                  <a:schemeClr val="accent5">
                    <a:lumMod val="75000"/>
                  </a:schemeClr>
                </a:solidFill>
              </a:rPr>
              <a:t>In realtà, </a:t>
            </a:r>
            <a:r>
              <a:rPr lang="it-IT" altLang="it-IT" sz="2200" b="1" dirty="0">
                <a:solidFill>
                  <a:schemeClr val="accent5">
                    <a:lumMod val="75000"/>
                  </a:schemeClr>
                </a:solidFill>
              </a:rPr>
              <a:t>il processo di negoziazione dovrebbe focalizzarsi di più sulle principali linee di programmazione degli enti territoriali</a:t>
            </a:r>
            <a:r>
              <a:rPr lang="it-IT" altLang="it-IT" sz="2200" dirty="0">
                <a:solidFill>
                  <a:schemeClr val="accent5">
                    <a:lumMod val="75000"/>
                  </a:schemeClr>
                </a:solidFill>
              </a:rPr>
              <a:t> (politiche sociali e sistema di welfare, politiche di entrata, società partecipate), </a:t>
            </a:r>
            <a:r>
              <a:rPr lang="it-IT" altLang="it-IT" sz="2200" b="1" dirty="0">
                <a:solidFill>
                  <a:schemeClr val="accent5">
                    <a:lumMod val="75000"/>
                  </a:schemeClr>
                </a:solidFill>
              </a:rPr>
              <a:t>per verificarne la coerenza nei confronti della domanda sociale</a:t>
            </a:r>
            <a:r>
              <a:rPr lang="it-IT" altLang="it-IT" sz="2200" dirty="0">
                <a:solidFill>
                  <a:schemeClr val="accent5">
                    <a:lumMod val="75000"/>
                  </a:schemeClr>
                </a:solidFill>
              </a:rPr>
              <a:t> (con riferimento ai principi dell’equità e della tutela dei redditi più bassi) </a:t>
            </a:r>
            <a:r>
              <a:rPr lang="it-IT" altLang="it-IT" sz="2200" b="1" dirty="0">
                <a:solidFill>
                  <a:schemeClr val="accent5">
                    <a:lumMod val="75000"/>
                  </a:schemeClr>
                </a:solidFill>
              </a:rPr>
              <a:t>e per sollecitare eventualmente l’adozione di nuove priorità nell’agenda dell’ente locale, finalizzate a una più efficace tutela dei diritti sociali</a:t>
            </a:r>
            <a:r>
              <a:rPr lang="it-IT" altLang="it-IT" sz="2200" b="1" dirty="0" smtClean="0">
                <a:solidFill>
                  <a:schemeClr val="accent5">
                    <a:lumMod val="75000"/>
                  </a:schemeClr>
                </a:solidFill>
              </a:rPr>
              <a:t>.</a:t>
            </a:r>
            <a:endParaRPr lang="it-IT" altLang="it-IT" sz="2200" b="1" dirty="0">
              <a:solidFill>
                <a:schemeClr val="accent5">
                  <a:lumMod val="75000"/>
                </a:schemeClr>
              </a:solidFill>
            </a:endParaRPr>
          </a:p>
        </p:txBody>
      </p:sp>
      <p:sp>
        <p:nvSpPr>
          <p:cNvPr id="4" name="Segnaposto numero diapositiva 3"/>
          <p:cNvSpPr>
            <a:spLocks noGrp="1"/>
          </p:cNvSpPr>
          <p:nvPr>
            <p:ph type="sldNum" sz="quarter" idx="12"/>
          </p:nvPr>
        </p:nvSpPr>
        <p:spPr/>
        <p:txBody>
          <a:bodyPr/>
          <a:lstStyle/>
          <a:p>
            <a:fld id="{F2BABE1D-0DF0-446D-A096-D19DDE6F7072}" type="slidenum">
              <a:rPr lang="it-IT" altLang="it-IT" smtClean="0"/>
              <a:pPr/>
              <a:t>23</a:t>
            </a:fld>
            <a:endParaRPr lang="it-IT" altLang="it-IT"/>
          </a:p>
        </p:txBody>
      </p:sp>
    </p:spTree>
  </p:cSld>
  <p:clrMapOvr>
    <a:masterClrMapping/>
  </p:clrMapOvr>
  <p:transition spd="slow">
    <p:push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6961702" y="1567543"/>
            <a:ext cx="3231169" cy="1764998"/>
            <a:chOff x="6961702" y="1660291"/>
            <a:chExt cx="3231169" cy="1672250"/>
          </a:xfrm>
        </p:grpSpPr>
        <p:sp>
          <p:nvSpPr>
            <p:cNvPr id="26631" name="Text Box 7"/>
            <p:cNvSpPr txBox="1">
              <a:spLocks noChangeArrowheads="1"/>
            </p:cNvSpPr>
            <p:nvPr/>
          </p:nvSpPr>
          <p:spPr bwMode="auto">
            <a:xfrm>
              <a:off x="6961702" y="1993713"/>
              <a:ext cx="3231169" cy="1338828"/>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square">
              <a:spAutoFit/>
            </a:bodyPr>
            <a:lstStyle>
              <a:lvl1pPr>
                <a:defRPr sz="2800">
                  <a:solidFill>
                    <a:schemeClr val="tx1"/>
                  </a:solidFill>
                  <a:latin typeface="Calibri" pitchFamily="34" charset="0"/>
                </a:defRPr>
              </a:lvl1pPr>
              <a:lvl2pPr marL="742950" indent="-285750">
                <a:defRPr sz="2400">
                  <a:solidFill>
                    <a:schemeClr val="tx1"/>
                  </a:solidFill>
                  <a:latin typeface="Calibri" pitchFamily="34" charset="0"/>
                </a:defRPr>
              </a:lvl2pPr>
              <a:lvl3pPr>
                <a:defRPr sz="2000">
                  <a:solidFill>
                    <a:schemeClr val="tx1"/>
                  </a:solidFill>
                  <a:latin typeface="Calibri" pitchFamily="34" charset="0"/>
                </a:defRPr>
              </a:lvl3pPr>
              <a:lvl4pPr>
                <a:defRPr>
                  <a:solidFill>
                    <a:schemeClr val="tx1"/>
                  </a:solidFill>
                  <a:latin typeface="Calibri" pitchFamily="34" charset="0"/>
                </a:defRPr>
              </a:lvl4pPr>
              <a:lvl5pPr>
                <a:defRPr>
                  <a:solidFill>
                    <a:schemeClr val="tx1"/>
                  </a:solidFill>
                  <a:latin typeface="Calibri" pitchFamily="34" charset="0"/>
                </a:defRPr>
              </a:lvl5pPr>
              <a:lvl6pPr eaLnBrk="0" fontAlgn="base" hangingPunct="0">
                <a:spcAft>
                  <a:spcPct val="0"/>
                </a:spcAft>
                <a:buFont typeface="Arial" charset="0"/>
                <a:defRPr>
                  <a:solidFill>
                    <a:schemeClr val="tx1"/>
                  </a:solidFill>
                  <a:latin typeface="Calibri" pitchFamily="34" charset="0"/>
                </a:defRPr>
              </a:lvl6pPr>
              <a:lvl7pPr eaLnBrk="0" fontAlgn="base" hangingPunct="0">
                <a:spcAft>
                  <a:spcPct val="0"/>
                </a:spcAft>
                <a:buFont typeface="Arial" charset="0"/>
                <a:defRPr>
                  <a:solidFill>
                    <a:schemeClr val="tx1"/>
                  </a:solidFill>
                  <a:latin typeface="Calibri" pitchFamily="34" charset="0"/>
                </a:defRPr>
              </a:lvl7pPr>
              <a:lvl8pPr eaLnBrk="0" fontAlgn="base" hangingPunct="0">
                <a:spcAft>
                  <a:spcPct val="0"/>
                </a:spcAft>
                <a:buFont typeface="Arial" charset="0"/>
                <a:defRPr>
                  <a:solidFill>
                    <a:schemeClr val="tx1"/>
                  </a:solidFill>
                  <a:latin typeface="Calibri" pitchFamily="34" charset="0"/>
                </a:defRPr>
              </a:lvl8pPr>
              <a:lvl9pPr eaLnBrk="0" fontAlgn="base" hangingPunct="0">
                <a:spcAft>
                  <a:spcPct val="0"/>
                </a:spcAft>
                <a:buFont typeface="Arial" charset="0"/>
                <a:defRPr>
                  <a:solidFill>
                    <a:schemeClr val="tx1"/>
                  </a:solidFill>
                  <a:latin typeface="Calibri" pitchFamily="34" charset="0"/>
                </a:defRPr>
              </a:lvl9pPr>
            </a:lstStyle>
            <a:p>
              <a:pPr eaLnBrk="1" hangingPunct="1">
                <a:spcBef>
                  <a:spcPct val="50000"/>
                </a:spcBef>
              </a:pPr>
              <a:r>
                <a:rPr lang="it-IT" altLang="it-IT" sz="1800" dirty="0"/>
                <a:t>STATUTARIA E REGOLAMENTARE</a:t>
              </a:r>
            </a:p>
            <a:p>
              <a:pPr eaLnBrk="1" hangingPunct="1">
                <a:spcBef>
                  <a:spcPct val="50000"/>
                </a:spcBef>
              </a:pPr>
              <a:r>
                <a:rPr lang="it-IT" altLang="it-IT" sz="1800" dirty="0"/>
                <a:t>Gli enti possono emanare norme giuridiche aventi efficacia nell’ordinamento generale</a:t>
              </a:r>
            </a:p>
          </p:txBody>
        </p:sp>
        <p:sp>
          <p:nvSpPr>
            <p:cNvPr id="26634" name="AutoShape 13"/>
            <p:cNvSpPr>
              <a:spLocks noChangeArrowheads="1"/>
            </p:cNvSpPr>
            <p:nvPr/>
          </p:nvSpPr>
          <p:spPr bwMode="auto">
            <a:xfrm>
              <a:off x="8320786" y="1660291"/>
              <a:ext cx="503238" cy="360363"/>
            </a:xfrm>
            <a:prstGeom prst="downArrow">
              <a:avLst>
                <a:gd name="adj1" fmla="val 50000"/>
                <a:gd name="adj2" fmla="val 25000"/>
              </a:avLst>
            </a:prstGeom>
            <a:solidFill>
              <a:schemeClr val="accent1"/>
            </a:solidFill>
            <a:ln w="9525">
              <a:solidFill>
                <a:schemeClr val="tx1"/>
              </a:solidFill>
              <a:miter lim="800000"/>
              <a:headEnd/>
              <a:tailEnd/>
            </a:ln>
          </p:spPr>
          <p:txBody>
            <a:bodyPr wrap="none" anchor="ctr"/>
            <a:lstStyle/>
            <a:p>
              <a:pPr eaLnBrk="1" hangingPunct="1"/>
              <a:endParaRPr lang="it-IT" altLang="it-IT"/>
            </a:p>
          </p:txBody>
        </p:sp>
      </p:grpSp>
      <p:grpSp>
        <p:nvGrpSpPr>
          <p:cNvPr id="6" name="Group 5"/>
          <p:cNvGrpSpPr/>
          <p:nvPr/>
        </p:nvGrpSpPr>
        <p:grpSpPr>
          <a:xfrm>
            <a:off x="1923023" y="1588854"/>
            <a:ext cx="3267542" cy="2292922"/>
            <a:chOff x="1923023" y="1588854"/>
            <a:chExt cx="3267542" cy="2292922"/>
          </a:xfrm>
        </p:grpSpPr>
        <p:sp>
          <p:nvSpPr>
            <p:cNvPr id="26630" name="Text Box 6"/>
            <p:cNvSpPr txBox="1">
              <a:spLocks noChangeArrowheads="1"/>
            </p:cNvSpPr>
            <p:nvPr/>
          </p:nvSpPr>
          <p:spPr bwMode="auto">
            <a:xfrm>
              <a:off x="1923023" y="1988950"/>
              <a:ext cx="3267542" cy="1892826"/>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square">
              <a:spAutoFit/>
            </a:bodyPr>
            <a:lstStyle>
              <a:lvl1pPr>
                <a:defRPr sz="2800">
                  <a:solidFill>
                    <a:schemeClr val="tx1"/>
                  </a:solidFill>
                  <a:latin typeface="Calibri" pitchFamily="34" charset="0"/>
                </a:defRPr>
              </a:lvl1pPr>
              <a:lvl2pPr marL="742950" indent="-285750">
                <a:defRPr sz="2400">
                  <a:solidFill>
                    <a:schemeClr val="tx1"/>
                  </a:solidFill>
                  <a:latin typeface="Calibri" pitchFamily="34" charset="0"/>
                </a:defRPr>
              </a:lvl2pPr>
              <a:lvl3pPr>
                <a:defRPr sz="2000">
                  <a:solidFill>
                    <a:schemeClr val="tx1"/>
                  </a:solidFill>
                  <a:latin typeface="Calibri" pitchFamily="34" charset="0"/>
                </a:defRPr>
              </a:lvl3pPr>
              <a:lvl4pPr>
                <a:defRPr>
                  <a:solidFill>
                    <a:schemeClr val="tx1"/>
                  </a:solidFill>
                  <a:latin typeface="Calibri" pitchFamily="34" charset="0"/>
                </a:defRPr>
              </a:lvl4pPr>
              <a:lvl5pPr>
                <a:defRPr>
                  <a:solidFill>
                    <a:schemeClr val="tx1"/>
                  </a:solidFill>
                  <a:latin typeface="Calibri" pitchFamily="34" charset="0"/>
                </a:defRPr>
              </a:lvl5pPr>
              <a:lvl6pPr eaLnBrk="0" fontAlgn="base" hangingPunct="0">
                <a:spcAft>
                  <a:spcPct val="0"/>
                </a:spcAft>
                <a:buFont typeface="Arial" charset="0"/>
                <a:defRPr>
                  <a:solidFill>
                    <a:schemeClr val="tx1"/>
                  </a:solidFill>
                  <a:latin typeface="Calibri" pitchFamily="34" charset="0"/>
                </a:defRPr>
              </a:lvl6pPr>
              <a:lvl7pPr eaLnBrk="0" fontAlgn="base" hangingPunct="0">
                <a:spcAft>
                  <a:spcPct val="0"/>
                </a:spcAft>
                <a:buFont typeface="Arial" charset="0"/>
                <a:defRPr>
                  <a:solidFill>
                    <a:schemeClr val="tx1"/>
                  </a:solidFill>
                  <a:latin typeface="Calibri" pitchFamily="34" charset="0"/>
                </a:defRPr>
              </a:lvl7pPr>
              <a:lvl8pPr eaLnBrk="0" fontAlgn="base" hangingPunct="0">
                <a:spcAft>
                  <a:spcPct val="0"/>
                </a:spcAft>
                <a:buFont typeface="Arial" charset="0"/>
                <a:defRPr>
                  <a:solidFill>
                    <a:schemeClr val="tx1"/>
                  </a:solidFill>
                  <a:latin typeface="Calibri" pitchFamily="34" charset="0"/>
                </a:defRPr>
              </a:lvl8pPr>
              <a:lvl9pPr eaLnBrk="0" fontAlgn="base" hangingPunct="0">
                <a:spcAft>
                  <a:spcPct val="0"/>
                </a:spcAft>
                <a:buFont typeface="Arial" charset="0"/>
                <a:defRPr>
                  <a:solidFill>
                    <a:schemeClr val="tx1"/>
                  </a:solidFill>
                  <a:latin typeface="Calibri" pitchFamily="34" charset="0"/>
                </a:defRPr>
              </a:lvl9pPr>
            </a:lstStyle>
            <a:p>
              <a:pPr eaLnBrk="1" hangingPunct="1">
                <a:spcBef>
                  <a:spcPct val="50000"/>
                </a:spcBef>
              </a:pPr>
              <a:r>
                <a:rPr lang="it-IT" altLang="it-IT" sz="1800" dirty="0"/>
                <a:t>POLITICO-AMMINISTRATIVA</a:t>
              </a:r>
            </a:p>
            <a:p>
              <a:pPr eaLnBrk="1" hangingPunct="1">
                <a:spcBef>
                  <a:spcPct val="50000"/>
                </a:spcBef>
              </a:pPr>
              <a:r>
                <a:rPr lang="it-IT" altLang="it-IT" sz="1800" dirty="0"/>
                <a:t>Gli enti perseguono i propri fini sulla base di scelte assunte indipendentemente dagli indirizzi del livello di governo centrale</a:t>
              </a:r>
            </a:p>
          </p:txBody>
        </p:sp>
        <p:sp>
          <p:nvSpPr>
            <p:cNvPr id="26635" name="AutoShape 16"/>
            <p:cNvSpPr>
              <a:spLocks noChangeArrowheads="1"/>
            </p:cNvSpPr>
            <p:nvPr/>
          </p:nvSpPr>
          <p:spPr bwMode="auto">
            <a:xfrm>
              <a:off x="3298729" y="1588854"/>
              <a:ext cx="504825" cy="431800"/>
            </a:xfrm>
            <a:prstGeom prst="downArrow">
              <a:avLst>
                <a:gd name="adj1" fmla="val 50000"/>
                <a:gd name="adj2" fmla="val 25000"/>
              </a:avLst>
            </a:prstGeom>
            <a:solidFill>
              <a:schemeClr val="accent1"/>
            </a:solidFill>
            <a:ln w="9525">
              <a:solidFill>
                <a:schemeClr val="tx1"/>
              </a:solidFill>
              <a:miter lim="800000"/>
              <a:headEnd/>
              <a:tailEnd/>
            </a:ln>
          </p:spPr>
          <p:txBody>
            <a:bodyPr wrap="none" anchor="ctr"/>
            <a:lstStyle/>
            <a:p>
              <a:pPr eaLnBrk="1" hangingPunct="1"/>
              <a:endParaRPr lang="it-IT" altLang="it-IT"/>
            </a:p>
          </p:txBody>
        </p:sp>
      </p:grpSp>
      <p:grpSp>
        <p:nvGrpSpPr>
          <p:cNvPr id="5" name="Group 4"/>
          <p:cNvGrpSpPr/>
          <p:nvPr/>
        </p:nvGrpSpPr>
        <p:grpSpPr>
          <a:xfrm>
            <a:off x="1949916" y="4060267"/>
            <a:ext cx="3240087" cy="1648681"/>
            <a:chOff x="1949916" y="4047567"/>
            <a:chExt cx="3240087" cy="1648681"/>
          </a:xfrm>
        </p:grpSpPr>
        <p:sp>
          <p:nvSpPr>
            <p:cNvPr id="26633" name="Text Box 12"/>
            <p:cNvSpPr txBox="1">
              <a:spLocks noChangeArrowheads="1"/>
            </p:cNvSpPr>
            <p:nvPr/>
          </p:nvSpPr>
          <p:spPr bwMode="auto">
            <a:xfrm>
              <a:off x="1949916" y="4440520"/>
              <a:ext cx="3240087" cy="1255728"/>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a:spAutoFit/>
            </a:bodyPr>
            <a:lstStyle>
              <a:lvl1pPr>
                <a:defRPr sz="2800">
                  <a:solidFill>
                    <a:schemeClr val="tx1"/>
                  </a:solidFill>
                  <a:latin typeface="Calibri" pitchFamily="34" charset="0"/>
                </a:defRPr>
              </a:lvl1pPr>
              <a:lvl2pPr marL="742950" indent="-285750">
                <a:defRPr sz="2400">
                  <a:solidFill>
                    <a:schemeClr val="tx1"/>
                  </a:solidFill>
                  <a:latin typeface="Calibri" pitchFamily="34" charset="0"/>
                </a:defRPr>
              </a:lvl2pPr>
              <a:lvl3pPr>
                <a:defRPr sz="2000">
                  <a:solidFill>
                    <a:schemeClr val="tx1"/>
                  </a:solidFill>
                  <a:latin typeface="Calibri" pitchFamily="34" charset="0"/>
                </a:defRPr>
              </a:lvl3pPr>
              <a:lvl4pPr>
                <a:defRPr>
                  <a:solidFill>
                    <a:schemeClr val="tx1"/>
                  </a:solidFill>
                  <a:latin typeface="Calibri" pitchFamily="34" charset="0"/>
                </a:defRPr>
              </a:lvl4pPr>
              <a:lvl5pPr>
                <a:defRPr>
                  <a:solidFill>
                    <a:schemeClr val="tx1"/>
                  </a:solidFill>
                  <a:latin typeface="Calibri" pitchFamily="34" charset="0"/>
                </a:defRPr>
              </a:lvl5pPr>
              <a:lvl6pPr eaLnBrk="0" fontAlgn="base" hangingPunct="0">
                <a:spcAft>
                  <a:spcPct val="0"/>
                </a:spcAft>
                <a:buFont typeface="Arial" charset="0"/>
                <a:defRPr>
                  <a:solidFill>
                    <a:schemeClr val="tx1"/>
                  </a:solidFill>
                  <a:latin typeface="Calibri" pitchFamily="34" charset="0"/>
                </a:defRPr>
              </a:lvl6pPr>
              <a:lvl7pPr eaLnBrk="0" fontAlgn="base" hangingPunct="0">
                <a:spcAft>
                  <a:spcPct val="0"/>
                </a:spcAft>
                <a:buFont typeface="Arial" charset="0"/>
                <a:defRPr>
                  <a:solidFill>
                    <a:schemeClr val="tx1"/>
                  </a:solidFill>
                  <a:latin typeface="Calibri" pitchFamily="34" charset="0"/>
                </a:defRPr>
              </a:lvl7pPr>
              <a:lvl8pPr eaLnBrk="0" fontAlgn="base" hangingPunct="0">
                <a:spcAft>
                  <a:spcPct val="0"/>
                </a:spcAft>
                <a:buFont typeface="Arial" charset="0"/>
                <a:defRPr>
                  <a:solidFill>
                    <a:schemeClr val="tx1"/>
                  </a:solidFill>
                  <a:latin typeface="Calibri" pitchFamily="34" charset="0"/>
                </a:defRPr>
              </a:lvl8pPr>
              <a:lvl9pPr eaLnBrk="0" fontAlgn="base" hangingPunct="0">
                <a:spcAft>
                  <a:spcPct val="0"/>
                </a:spcAft>
                <a:buFont typeface="Arial" charset="0"/>
                <a:defRPr>
                  <a:solidFill>
                    <a:schemeClr val="tx1"/>
                  </a:solidFill>
                  <a:latin typeface="Calibri" pitchFamily="34" charset="0"/>
                </a:defRPr>
              </a:lvl9pPr>
            </a:lstStyle>
            <a:p>
              <a:pPr eaLnBrk="1" hangingPunct="1">
                <a:spcBef>
                  <a:spcPct val="20000"/>
                </a:spcBef>
                <a:buClr>
                  <a:schemeClr val="accent2"/>
                </a:buClr>
                <a:buSzPct val="80000"/>
              </a:pPr>
              <a:r>
                <a:rPr lang="it-IT" altLang="it-IT" sz="1800" dirty="0"/>
                <a:t>AMMINISTRATIVA</a:t>
              </a:r>
            </a:p>
            <a:p>
              <a:pPr eaLnBrk="1" hangingPunct="1">
                <a:spcBef>
                  <a:spcPct val="20000"/>
                </a:spcBef>
                <a:buClr>
                  <a:schemeClr val="accent2"/>
                </a:buClr>
                <a:buSzPct val="80000"/>
              </a:pPr>
              <a:r>
                <a:rPr lang="it-IT" altLang="it-IT" sz="1800" dirty="0"/>
                <a:t>Gli enti possono emanare atti amministrativi che hanno la stessa efficacia di quelli </a:t>
              </a:r>
              <a:r>
                <a:rPr lang="it-IT" altLang="it-IT" sz="1800" dirty="0" smtClean="0"/>
                <a:t>statali</a:t>
              </a:r>
              <a:endParaRPr lang="it-IT" altLang="it-IT" sz="1800" dirty="0"/>
            </a:p>
          </p:txBody>
        </p:sp>
        <p:sp>
          <p:nvSpPr>
            <p:cNvPr id="26636" name="AutoShape 17"/>
            <p:cNvSpPr>
              <a:spLocks noChangeArrowheads="1"/>
            </p:cNvSpPr>
            <p:nvPr/>
          </p:nvSpPr>
          <p:spPr bwMode="auto">
            <a:xfrm>
              <a:off x="3308253" y="4047567"/>
              <a:ext cx="485775" cy="431800"/>
            </a:xfrm>
            <a:prstGeom prst="downArrow">
              <a:avLst>
                <a:gd name="adj1" fmla="val 50000"/>
                <a:gd name="adj2" fmla="val 25000"/>
              </a:avLst>
            </a:prstGeom>
            <a:solidFill>
              <a:schemeClr val="accent1"/>
            </a:solidFill>
            <a:ln w="9525">
              <a:solidFill>
                <a:schemeClr val="tx1"/>
              </a:solidFill>
              <a:miter lim="800000"/>
              <a:headEnd/>
              <a:tailEnd/>
            </a:ln>
          </p:spPr>
          <p:txBody>
            <a:bodyPr wrap="none" anchor="ctr"/>
            <a:lstStyle/>
            <a:p>
              <a:pPr eaLnBrk="1" hangingPunct="1"/>
              <a:endParaRPr lang="it-IT" altLang="it-IT"/>
            </a:p>
          </p:txBody>
        </p:sp>
      </p:grpSp>
      <p:grpSp>
        <p:nvGrpSpPr>
          <p:cNvPr id="2" name="Group 1"/>
          <p:cNvGrpSpPr/>
          <p:nvPr/>
        </p:nvGrpSpPr>
        <p:grpSpPr>
          <a:xfrm>
            <a:off x="6810560" y="3502486"/>
            <a:ext cx="3523690" cy="1979162"/>
            <a:chOff x="6808693" y="3731360"/>
            <a:chExt cx="3523690" cy="1979162"/>
          </a:xfrm>
        </p:grpSpPr>
        <p:sp>
          <p:nvSpPr>
            <p:cNvPr id="26627" name="Segnaposto numero diapositiva 5"/>
            <p:cNvSpPr txBox="1">
              <a:spLocks/>
            </p:cNvSpPr>
            <p:nvPr/>
          </p:nvSpPr>
          <p:spPr bwMode="auto">
            <a:xfrm>
              <a:off x="6808693" y="5253322"/>
              <a:ext cx="19050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defRPr sz="2800">
                  <a:solidFill>
                    <a:schemeClr val="tx1"/>
                  </a:solidFill>
                  <a:latin typeface="Calibri" pitchFamily="34" charset="0"/>
                </a:defRPr>
              </a:lvl1pPr>
              <a:lvl2pPr marL="742950" indent="-285750">
                <a:defRPr sz="2400">
                  <a:solidFill>
                    <a:schemeClr val="tx1"/>
                  </a:solidFill>
                  <a:latin typeface="Calibri" pitchFamily="34" charset="0"/>
                </a:defRPr>
              </a:lvl2pPr>
              <a:lvl3pPr>
                <a:defRPr sz="2000">
                  <a:solidFill>
                    <a:schemeClr val="tx1"/>
                  </a:solidFill>
                  <a:latin typeface="Calibri" pitchFamily="34" charset="0"/>
                </a:defRPr>
              </a:lvl3pPr>
              <a:lvl4pPr>
                <a:defRPr>
                  <a:solidFill>
                    <a:schemeClr val="tx1"/>
                  </a:solidFill>
                  <a:latin typeface="Calibri" pitchFamily="34" charset="0"/>
                </a:defRPr>
              </a:lvl4pPr>
              <a:lvl5pPr>
                <a:defRPr>
                  <a:solidFill>
                    <a:schemeClr val="tx1"/>
                  </a:solidFill>
                  <a:latin typeface="Calibri" pitchFamily="34" charset="0"/>
                </a:defRPr>
              </a:lvl5pPr>
              <a:lvl6pPr eaLnBrk="0" fontAlgn="base" hangingPunct="0">
                <a:spcAft>
                  <a:spcPct val="0"/>
                </a:spcAft>
                <a:buFont typeface="Arial" charset="0"/>
                <a:defRPr>
                  <a:solidFill>
                    <a:schemeClr val="tx1"/>
                  </a:solidFill>
                  <a:latin typeface="Calibri" pitchFamily="34" charset="0"/>
                </a:defRPr>
              </a:lvl6pPr>
              <a:lvl7pPr eaLnBrk="0" fontAlgn="base" hangingPunct="0">
                <a:spcAft>
                  <a:spcPct val="0"/>
                </a:spcAft>
                <a:buFont typeface="Arial" charset="0"/>
                <a:defRPr>
                  <a:solidFill>
                    <a:schemeClr val="tx1"/>
                  </a:solidFill>
                  <a:latin typeface="Calibri" pitchFamily="34" charset="0"/>
                </a:defRPr>
              </a:lvl7pPr>
              <a:lvl8pPr eaLnBrk="0" fontAlgn="base" hangingPunct="0">
                <a:spcAft>
                  <a:spcPct val="0"/>
                </a:spcAft>
                <a:buFont typeface="Arial" charset="0"/>
                <a:defRPr>
                  <a:solidFill>
                    <a:schemeClr val="tx1"/>
                  </a:solidFill>
                  <a:latin typeface="Calibri" pitchFamily="34" charset="0"/>
                </a:defRPr>
              </a:lvl8pPr>
              <a:lvl9pPr eaLnBrk="0" fontAlgn="base" hangingPunct="0">
                <a:spcAft>
                  <a:spcPct val="0"/>
                </a:spcAft>
                <a:buFont typeface="Arial" charset="0"/>
                <a:defRPr>
                  <a:solidFill>
                    <a:schemeClr val="tx1"/>
                  </a:solidFill>
                  <a:latin typeface="Calibri" pitchFamily="34" charset="0"/>
                </a:defRPr>
              </a:lvl9pPr>
            </a:lstStyle>
            <a:p>
              <a:pPr algn="ctr" eaLnBrk="1" hangingPunct="1"/>
              <a:endParaRPr lang="it-IT" altLang="it-IT" sz="1400" b="1">
                <a:solidFill>
                  <a:schemeClr val="tx2"/>
                </a:solidFill>
                <a:latin typeface="Tw Cen MT" pitchFamily="34" charset="0"/>
              </a:endParaRPr>
            </a:p>
          </p:txBody>
        </p:sp>
        <p:sp>
          <p:nvSpPr>
            <p:cNvPr id="26632" name="Text Box 8"/>
            <p:cNvSpPr txBox="1">
              <a:spLocks noChangeArrowheads="1"/>
            </p:cNvSpPr>
            <p:nvPr/>
          </p:nvSpPr>
          <p:spPr bwMode="auto">
            <a:xfrm>
              <a:off x="7019270" y="4105878"/>
              <a:ext cx="3313113" cy="1532727"/>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a:spAutoFit/>
            </a:bodyPr>
            <a:lstStyle>
              <a:lvl1pPr>
                <a:defRPr sz="2800">
                  <a:solidFill>
                    <a:schemeClr val="tx1"/>
                  </a:solidFill>
                  <a:latin typeface="Calibri" pitchFamily="34" charset="0"/>
                </a:defRPr>
              </a:lvl1pPr>
              <a:lvl2pPr marL="742950" indent="-285750">
                <a:defRPr sz="2400">
                  <a:solidFill>
                    <a:schemeClr val="tx1"/>
                  </a:solidFill>
                  <a:latin typeface="Calibri" pitchFamily="34" charset="0"/>
                </a:defRPr>
              </a:lvl2pPr>
              <a:lvl3pPr>
                <a:defRPr sz="2000">
                  <a:solidFill>
                    <a:schemeClr val="tx1"/>
                  </a:solidFill>
                  <a:latin typeface="Calibri" pitchFamily="34" charset="0"/>
                </a:defRPr>
              </a:lvl3pPr>
              <a:lvl4pPr>
                <a:defRPr>
                  <a:solidFill>
                    <a:schemeClr val="tx1"/>
                  </a:solidFill>
                  <a:latin typeface="Calibri" pitchFamily="34" charset="0"/>
                </a:defRPr>
              </a:lvl4pPr>
              <a:lvl5pPr>
                <a:defRPr>
                  <a:solidFill>
                    <a:schemeClr val="tx1"/>
                  </a:solidFill>
                  <a:latin typeface="Calibri" pitchFamily="34" charset="0"/>
                </a:defRPr>
              </a:lvl5pPr>
              <a:lvl6pPr eaLnBrk="0" fontAlgn="base" hangingPunct="0">
                <a:spcAft>
                  <a:spcPct val="0"/>
                </a:spcAft>
                <a:buFont typeface="Arial" charset="0"/>
                <a:defRPr>
                  <a:solidFill>
                    <a:schemeClr val="tx1"/>
                  </a:solidFill>
                  <a:latin typeface="Calibri" pitchFamily="34" charset="0"/>
                </a:defRPr>
              </a:lvl6pPr>
              <a:lvl7pPr eaLnBrk="0" fontAlgn="base" hangingPunct="0">
                <a:spcAft>
                  <a:spcPct val="0"/>
                </a:spcAft>
                <a:buFont typeface="Arial" charset="0"/>
                <a:defRPr>
                  <a:solidFill>
                    <a:schemeClr val="tx1"/>
                  </a:solidFill>
                  <a:latin typeface="Calibri" pitchFamily="34" charset="0"/>
                </a:defRPr>
              </a:lvl7pPr>
              <a:lvl8pPr eaLnBrk="0" fontAlgn="base" hangingPunct="0">
                <a:spcAft>
                  <a:spcPct val="0"/>
                </a:spcAft>
                <a:buFont typeface="Arial" charset="0"/>
                <a:defRPr>
                  <a:solidFill>
                    <a:schemeClr val="tx1"/>
                  </a:solidFill>
                  <a:latin typeface="Calibri" pitchFamily="34" charset="0"/>
                </a:defRPr>
              </a:lvl8pPr>
              <a:lvl9pPr eaLnBrk="0" fontAlgn="base" hangingPunct="0">
                <a:spcAft>
                  <a:spcPct val="0"/>
                </a:spcAft>
                <a:buFont typeface="Arial" charset="0"/>
                <a:defRPr>
                  <a:solidFill>
                    <a:schemeClr val="tx1"/>
                  </a:solidFill>
                  <a:latin typeface="Calibri" pitchFamily="34" charset="0"/>
                </a:defRPr>
              </a:lvl9pPr>
            </a:lstStyle>
            <a:p>
              <a:pPr eaLnBrk="1" hangingPunct="1">
                <a:spcBef>
                  <a:spcPct val="20000"/>
                </a:spcBef>
                <a:buClr>
                  <a:schemeClr val="accent2"/>
                </a:buClr>
                <a:buSzPct val="80000"/>
              </a:pPr>
              <a:r>
                <a:rPr lang="it-IT" altLang="it-IT" sz="1800" dirty="0"/>
                <a:t>ORGANIZZATIVA</a:t>
              </a:r>
            </a:p>
            <a:p>
              <a:pPr eaLnBrk="1" hangingPunct="1">
                <a:spcBef>
                  <a:spcPct val="20000"/>
                </a:spcBef>
                <a:buClr>
                  <a:schemeClr val="accent2"/>
                </a:buClr>
                <a:buSzPct val="80000"/>
              </a:pPr>
              <a:r>
                <a:rPr lang="it-IT" altLang="it-IT" sz="1800" dirty="0"/>
                <a:t>Gli enti possono modulare </a:t>
              </a:r>
              <a:r>
                <a:rPr lang="it-IT" altLang="it-IT" sz="1800" dirty="0" smtClean="0"/>
                <a:t>l’organizzazione </a:t>
              </a:r>
              <a:r>
                <a:rPr lang="it-IT" altLang="it-IT" sz="1800" dirty="0"/>
                <a:t>secondo le proprie esigenze, nel rispetto dei principi fissati da leggi </a:t>
              </a:r>
              <a:r>
                <a:rPr lang="it-IT" altLang="it-IT" sz="1800" dirty="0" smtClean="0"/>
                <a:t>statali</a:t>
              </a:r>
              <a:endParaRPr lang="it-IT" altLang="it-IT" sz="1800" dirty="0"/>
            </a:p>
          </p:txBody>
        </p:sp>
        <p:sp>
          <p:nvSpPr>
            <p:cNvPr id="26637" name="AutoShape 18"/>
            <p:cNvSpPr>
              <a:spLocks noChangeArrowheads="1"/>
            </p:cNvSpPr>
            <p:nvPr/>
          </p:nvSpPr>
          <p:spPr bwMode="auto">
            <a:xfrm>
              <a:off x="8415807" y="3731360"/>
              <a:ext cx="503238" cy="431800"/>
            </a:xfrm>
            <a:prstGeom prst="downArrow">
              <a:avLst>
                <a:gd name="adj1" fmla="val 50000"/>
                <a:gd name="adj2" fmla="val 25000"/>
              </a:avLst>
            </a:prstGeom>
            <a:solidFill>
              <a:schemeClr val="accent1"/>
            </a:solidFill>
            <a:ln w="9525">
              <a:solidFill>
                <a:schemeClr val="tx1"/>
              </a:solidFill>
              <a:miter lim="800000"/>
              <a:headEnd/>
              <a:tailEnd/>
            </a:ln>
          </p:spPr>
          <p:txBody>
            <a:bodyPr wrap="none" anchor="ctr"/>
            <a:lstStyle/>
            <a:p>
              <a:pPr eaLnBrk="1" hangingPunct="1"/>
              <a:endParaRPr lang="it-IT" altLang="it-IT"/>
            </a:p>
          </p:txBody>
        </p:sp>
      </p:grpSp>
      <p:sp>
        <p:nvSpPr>
          <p:cNvPr id="4" name="Rectangle 2"/>
          <p:cNvSpPr txBox="1">
            <a:spLocks noChangeArrowheads="1"/>
          </p:cNvSpPr>
          <p:nvPr/>
        </p:nvSpPr>
        <p:spPr>
          <a:xfrm>
            <a:off x="855786" y="0"/>
            <a:ext cx="9390876" cy="1143000"/>
          </a:xfrm>
          <a:prstGeom prst="rect">
            <a:avLst/>
          </a:prstGeom>
        </p:spPr>
        <p:txBody>
          <a:bodyPr/>
          <a:lst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a:lstStyle>
          <a:p>
            <a:pPr algn="ctr">
              <a:defRPr/>
            </a:pPr>
            <a:r>
              <a:rPr lang="it-IT" altLang="it-IT" b="1" dirty="0" smtClean="0"/>
              <a:t> </a:t>
            </a:r>
            <a:r>
              <a:rPr lang="it-IT" altLang="it-IT" sz="2800" b="1" dirty="0" smtClean="0">
                <a:solidFill>
                  <a:srgbClr val="C00000"/>
                </a:solidFill>
                <a:latin typeface="+mn-lt"/>
              </a:rPr>
              <a:t>L’a</a:t>
            </a:r>
            <a:r>
              <a:rPr lang="it-IT" sz="2800" b="1" dirty="0" smtClean="0">
                <a:solidFill>
                  <a:srgbClr val="C00000"/>
                </a:solidFill>
                <a:latin typeface="+mn-lt"/>
              </a:rPr>
              <a:t>utonomia degli enti locali è una realtà inconfutabile</a:t>
            </a:r>
            <a:endParaRPr lang="it-IT" altLang="it-IT" sz="2800" b="1" dirty="0">
              <a:solidFill>
                <a:srgbClr val="C00000"/>
              </a:solidFill>
              <a:latin typeface="+mn-lt"/>
            </a:endParaRPr>
          </a:p>
        </p:txBody>
      </p:sp>
      <p:sp>
        <p:nvSpPr>
          <p:cNvPr id="8" name="Segnaposto numero diapositiva 7"/>
          <p:cNvSpPr>
            <a:spLocks noGrp="1"/>
          </p:cNvSpPr>
          <p:nvPr>
            <p:ph type="sldNum" sz="quarter" idx="12"/>
          </p:nvPr>
        </p:nvSpPr>
        <p:spPr/>
        <p:txBody>
          <a:bodyPr/>
          <a:lstStyle/>
          <a:p>
            <a:fld id="{F2BABE1D-0DF0-446D-A096-D19DDE6F7072}" type="slidenum">
              <a:rPr lang="it-IT" altLang="it-IT" smtClean="0"/>
              <a:pPr/>
              <a:t>24</a:t>
            </a:fld>
            <a:endParaRPr lang="it-IT" altLang="it-IT"/>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1000"/>
                            </p:stCondLst>
                            <p:childTnLst>
                              <p:par>
                                <p:cTn id="10" presetID="2" presetClass="entr" presetSubtype="1"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1000" fill="hold"/>
                                        <p:tgtEl>
                                          <p:spTgt spid="3"/>
                                        </p:tgtEl>
                                        <p:attrNameLst>
                                          <p:attrName>ppt_x</p:attrName>
                                        </p:attrNameLst>
                                      </p:cBhvr>
                                      <p:tavLst>
                                        <p:tav tm="0">
                                          <p:val>
                                            <p:strVal val="#ppt_x"/>
                                          </p:val>
                                        </p:tav>
                                        <p:tav tm="100000">
                                          <p:val>
                                            <p:strVal val="#ppt_x"/>
                                          </p:val>
                                        </p:tav>
                                      </p:tavLst>
                                    </p:anim>
                                    <p:anim calcmode="lin" valueType="num">
                                      <p:cBhvr additive="base">
                                        <p:cTn id="13" dur="1000" fill="hold"/>
                                        <p:tgtEl>
                                          <p:spTgt spid="3"/>
                                        </p:tgtEl>
                                        <p:attrNameLst>
                                          <p:attrName>ppt_y</p:attrName>
                                        </p:attrNameLst>
                                      </p:cBhvr>
                                      <p:tavLst>
                                        <p:tav tm="0">
                                          <p:val>
                                            <p:strVal val="0-#ppt_h/2"/>
                                          </p:val>
                                        </p:tav>
                                        <p:tav tm="100000">
                                          <p:val>
                                            <p:strVal val="#ppt_y"/>
                                          </p:val>
                                        </p:tav>
                                      </p:tavLst>
                                    </p:anim>
                                  </p:childTnLst>
                                </p:cTn>
                              </p:par>
                            </p:childTnLst>
                          </p:cTn>
                        </p:par>
                        <p:par>
                          <p:cTn id="14" fill="hold">
                            <p:stCondLst>
                              <p:cond delay="2000"/>
                            </p:stCondLst>
                            <p:childTnLst>
                              <p:par>
                                <p:cTn id="15" presetID="2" presetClass="entr" presetSubtype="1" fill="hold"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1000" fill="hold"/>
                                        <p:tgtEl>
                                          <p:spTgt spid="5"/>
                                        </p:tgtEl>
                                        <p:attrNameLst>
                                          <p:attrName>ppt_x</p:attrName>
                                        </p:attrNameLst>
                                      </p:cBhvr>
                                      <p:tavLst>
                                        <p:tav tm="0">
                                          <p:val>
                                            <p:strVal val="#ppt_x"/>
                                          </p:val>
                                        </p:tav>
                                        <p:tav tm="100000">
                                          <p:val>
                                            <p:strVal val="#ppt_x"/>
                                          </p:val>
                                        </p:tav>
                                      </p:tavLst>
                                    </p:anim>
                                    <p:anim calcmode="lin" valueType="num">
                                      <p:cBhvr additive="base">
                                        <p:cTn id="18" dur="1000" fill="hold"/>
                                        <p:tgtEl>
                                          <p:spTgt spid="5"/>
                                        </p:tgtEl>
                                        <p:attrNameLst>
                                          <p:attrName>ppt_y</p:attrName>
                                        </p:attrNameLst>
                                      </p:cBhvr>
                                      <p:tavLst>
                                        <p:tav tm="0">
                                          <p:val>
                                            <p:strVal val="0-#ppt_h/2"/>
                                          </p:val>
                                        </p:tav>
                                        <p:tav tm="100000">
                                          <p:val>
                                            <p:strVal val="#ppt_y"/>
                                          </p:val>
                                        </p:tav>
                                      </p:tavLst>
                                    </p:anim>
                                  </p:childTnLst>
                                </p:cTn>
                              </p:par>
                            </p:childTnLst>
                          </p:cTn>
                        </p:par>
                        <p:par>
                          <p:cTn id="19" fill="hold">
                            <p:stCondLst>
                              <p:cond delay="3000"/>
                            </p:stCondLst>
                            <p:childTnLst>
                              <p:par>
                                <p:cTn id="20" presetID="2" presetClass="entr" presetSubtype="1" fill="hold" nodeType="after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additive="base">
                                        <p:cTn id="22" dur="1000" fill="hold"/>
                                        <p:tgtEl>
                                          <p:spTgt spid="6"/>
                                        </p:tgtEl>
                                        <p:attrNameLst>
                                          <p:attrName>ppt_x</p:attrName>
                                        </p:attrNameLst>
                                      </p:cBhvr>
                                      <p:tavLst>
                                        <p:tav tm="0">
                                          <p:val>
                                            <p:strVal val="#ppt_x"/>
                                          </p:val>
                                        </p:tav>
                                        <p:tav tm="100000">
                                          <p:val>
                                            <p:strVal val="#ppt_x"/>
                                          </p:val>
                                        </p:tav>
                                      </p:tavLst>
                                    </p:anim>
                                    <p:anim calcmode="lin" valueType="num">
                                      <p:cBhvr additive="base">
                                        <p:cTn id="23" dur="1000" fill="hold"/>
                                        <p:tgtEl>
                                          <p:spTgt spid="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olo 1"/>
          <p:cNvSpPr>
            <a:spLocks noGrp="1"/>
          </p:cNvSpPr>
          <p:nvPr>
            <p:ph type="title"/>
          </p:nvPr>
        </p:nvSpPr>
        <p:spPr>
          <a:xfrm>
            <a:off x="838200" y="158682"/>
            <a:ext cx="10515600" cy="930275"/>
          </a:xfrm>
        </p:spPr>
        <p:txBody>
          <a:bodyPr/>
          <a:lstStyle/>
          <a:p>
            <a:pPr algn="ctr" eaLnBrk="1" hangingPunct="1"/>
            <a:r>
              <a:rPr lang="it-IT" altLang="it-IT" sz="2800" b="1" dirty="0" smtClean="0">
                <a:solidFill>
                  <a:srgbClr val="C00000"/>
                </a:solidFill>
                <a:latin typeface="Calibri" pitchFamily="34" charset="0"/>
                <a:ea typeface="Calibri" pitchFamily="34" charset="0"/>
                <a:cs typeface="Calibri" pitchFamily="34" charset="0"/>
              </a:rPr>
              <a:t>Quali prospettive per la Negoziazione sociale</a:t>
            </a:r>
            <a:endParaRPr lang="it-IT" altLang="it-IT" sz="2800" dirty="0" smtClean="0"/>
          </a:p>
        </p:txBody>
      </p:sp>
      <p:sp>
        <p:nvSpPr>
          <p:cNvPr id="3" name="Segnaposto contenuto 2"/>
          <p:cNvSpPr>
            <a:spLocks noGrp="1"/>
          </p:cNvSpPr>
          <p:nvPr>
            <p:ph idx="1"/>
          </p:nvPr>
        </p:nvSpPr>
        <p:spPr>
          <a:xfrm>
            <a:off x="675085" y="1716857"/>
            <a:ext cx="11218863" cy="4133851"/>
          </a:xfrm>
        </p:spPr>
        <p:txBody>
          <a:bodyPr rtlCol="0">
            <a:noAutofit/>
          </a:bodyPr>
          <a:lstStyle/>
          <a:p>
            <a:pPr marL="0" indent="0" eaLnBrk="1" fontAlgn="auto" hangingPunct="1">
              <a:spcAft>
                <a:spcPts val="0"/>
              </a:spcAft>
              <a:buFont typeface="Arial" panose="020B0604020202020204" pitchFamily="34" charset="0"/>
              <a:buNone/>
              <a:defRPr/>
            </a:pPr>
            <a:r>
              <a:rPr lang="it-IT" sz="2200" b="1" dirty="0" smtClean="0">
                <a:solidFill>
                  <a:schemeClr val="accent5">
                    <a:lumMod val="75000"/>
                  </a:schemeClr>
                </a:solidFill>
              </a:rPr>
              <a:t>Margini di miglioramento: </a:t>
            </a:r>
          </a:p>
          <a:p>
            <a:pPr marL="0" indent="0" eaLnBrk="1" fontAlgn="auto" hangingPunct="1">
              <a:spcAft>
                <a:spcPts val="0"/>
              </a:spcAft>
              <a:buFont typeface="Arial" panose="020B0604020202020204" pitchFamily="34" charset="0"/>
              <a:buNone/>
              <a:defRPr/>
            </a:pPr>
            <a:r>
              <a:rPr lang="it-IT" sz="2200" dirty="0" smtClean="0">
                <a:solidFill>
                  <a:schemeClr val="accent5">
                    <a:lumMod val="75000"/>
                  </a:schemeClr>
                </a:solidFill>
              </a:rPr>
              <a:t>Proporre  ai comuni in </a:t>
            </a:r>
            <a:r>
              <a:rPr lang="it-IT" sz="2200" dirty="0">
                <a:solidFill>
                  <a:schemeClr val="accent5">
                    <a:lumMod val="75000"/>
                  </a:schemeClr>
                </a:solidFill>
              </a:rPr>
              <a:t>primo luogo protocolli che definiscano in modo concreto e operativo le modalità di azione della negoziazione </a:t>
            </a:r>
            <a:r>
              <a:rPr lang="it-IT" sz="2200" dirty="0" smtClean="0">
                <a:solidFill>
                  <a:schemeClr val="accent5">
                    <a:lumMod val="75000"/>
                  </a:schemeClr>
                </a:solidFill>
              </a:rPr>
              <a:t>sociale. Probabilmente, tale iniziativa potrà avere successo solo </a:t>
            </a:r>
            <a:r>
              <a:rPr lang="it-IT" sz="2200" dirty="0">
                <a:solidFill>
                  <a:schemeClr val="accent5">
                    <a:lumMod val="75000"/>
                  </a:schemeClr>
                </a:solidFill>
              </a:rPr>
              <a:t>a condizione che venga potenziata la funzione di rappresentatività del Sindacato nei confronti dei cittadini (sportelli sociali, assemblee, coinvolgimento dei cittadini interessati nell’azione di negoziazione </a:t>
            </a:r>
            <a:r>
              <a:rPr lang="it-IT" sz="2200" dirty="0" smtClean="0">
                <a:solidFill>
                  <a:schemeClr val="accent5">
                    <a:lumMod val="75000"/>
                  </a:schemeClr>
                </a:solidFill>
              </a:rPr>
              <a:t>sociale, piattaforme condivise, comunicazione efficace, ecc</a:t>
            </a:r>
            <a:r>
              <a:rPr lang="it-IT" sz="2200" dirty="0">
                <a:solidFill>
                  <a:schemeClr val="accent5">
                    <a:lumMod val="75000"/>
                  </a:schemeClr>
                </a:solidFill>
              </a:rPr>
              <a:t>.).</a:t>
            </a:r>
          </a:p>
          <a:p>
            <a:pPr marL="0" indent="0" eaLnBrk="1" fontAlgn="auto" hangingPunct="1">
              <a:spcAft>
                <a:spcPts val="0"/>
              </a:spcAft>
              <a:buFont typeface="Arial" panose="020B0604020202020204" pitchFamily="34" charset="0"/>
              <a:buNone/>
              <a:defRPr/>
            </a:pPr>
            <a:r>
              <a:rPr lang="it-IT" sz="2200" dirty="0" smtClean="0">
                <a:solidFill>
                  <a:schemeClr val="accent5">
                    <a:lumMod val="75000"/>
                  </a:schemeClr>
                </a:solidFill>
              </a:rPr>
              <a:t>Studiare </a:t>
            </a:r>
            <a:r>
              <a:rPr lang="it-IT" sz="2200" dirty="0">
                <a:solidFill>
                  <a:schemeClr val="accent5">
                    <a:lumMod val="75000"/>
                  </a:schemeClr>
                </a:solidFill>
              </a:rPr>
              <a:t>in modo sistematico i bisogni sociali e potenziare il </a:t>
            </a:r>
            <a:r>
              <a:rPr lang="it-IT" sz="2200" dirty="0" smtClean="0">
                <a:solidFill>
                  <a:schemeClr val="accent5">
                    <a:lumMod val="75000"/>
                  </a:schemeClr>
                </a:solidFill>
              </a:rPr>
              <a:t>ruolo di «antenna sociale» nei confronti delle fasce </a:t>
            </a:r>
            <a:r>
              <a:rPr lang="it-IT" sz="2200" dirty="0">
                <a:solidFill>
                  <a:schemeClr val="accent5">
                    <a:lumMod val="75000"/>
                  </a:schemeClr>
                </a:solidFill>
              </a:rPr>
              <a:t>sociali più </a:t>
            </a:r>
            <a:r>
              <a:rPr lang="it-IT" sz="2200" dirty="0" smtClean="0">
                <a:solidFill>
                  <a:schemeClr val="accent5">
                    <a:lumMod val="75000"/>
                  </a:schemeClr>
                </a:solidFill>
              </a:rPr>
              <a:t>deboli. </a:t>
            </a:r>
          </a:p>
          <a:p>
            <a:pPr marL="0" indent="0" eaLnBrk="1" fontAlgn="auto" hangingPunct="1">
              <a:spcAft>
                <a:spcPts val="0"/>
              </a:spcAft>
              <a:buFont typeface="Arial" panose="020B0604020202020204" pitchFamily="34" charset="0"/>
              <a:buNone/>
              <a:defRPr/>
            </a:pPr>
            <a:r>
              <a:rPr lang="it-IT" sz="2200" dirty="0" smtClean="0">
                <a:solidFill>
                  <a:schemeClr val="accent5">
                    <a:lumMod val="75000"/>
                  </a:schemeClr>
                </a:solidFill>
              </a:rPr>
              <a:t>La </a:t>
            </a:r>
            <a:r>
              <a:rPr lang="it-IT" sz="2200" dirty="0">
                <a:solidFill>
                  <a:schemeClr val="accent5">
                    <a:lumMod val="75000"/>
                  </a:schemeClr>
                </a:solidFill>
              </a:rPr>
              <a:t>negoziazione deve uscire dalla fase difensiva (accordi sulle fiscalità locale e di contenimento) per affrontare i temi centrali della tutela dei diritti sociali: le politiche inclusive e i servizi alla persona; le azioni di contrasto alla crisi, la programmazione socio-economica. </a:t>
            </a:r>
          </a:p>
        </p:txBody>
      </p:sp>
      <p:sp>
        <p:nvSpPr>
          <p:cNvPr id="4" name="Segnaposto numero diapositiva 3"/>
          <p:cNvSpPr>
            <a:spLocks noGrp="1"/>
          </p:cNvSpPr>
          <p:nvPr>
            <p:ph type="sldNum" sz="quarter" idx="12"/>
          </p:nvPr>
        </p:nvSpPr>
        <p:spPr/>
        <p:txBody>
          <a:bodyPr/>
          <a:lstStyle/>
          <a:p>
            <a:fld id="{F2BABE1D-0DF0-446D-A096-D19DDE6F7072}" type="slidenum">
              <a:rPr lang="it-IT" altLang="it-IT" smtClean="0"/>
              <a:pPr/>
              <a:t>25</a:t>
            </a:fld>
            <a:endParaRPr lang="it-IT" altLang="it-IT"/>
          </a:p>
        </p:txBody>
      </p:sp>
    </p:spTree>
  </p:cSld>
  <p:clrMapOvr>
    <a:masterClrMapping/>
  </p:clrMapOvr>
  <p:transition spd="slow">
    <p:push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olo 1"/>
          <p:cNvSpPr txBox="1">
            <a:spLocks/>
          </p:cNvSpPr>
          <p:nvPr/>
        </p:nvSpPr>
        <p:spPr bwMode="auto">
          <a:xfrm>
            <a:off x="655321" y="333492"/>
            <a:ext cx="10515600" cy="69411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800">
                <a:solidFill>
                  <a:schemeClr val="tx1"/>
                </a:solidFill>
                <a:latin typeface="Calibri" pitchFamily="34" charset="0"/>
              </a:defRPr>
            </a:lvl1pPr>
            <a:lvl2pPr marL="742950" indent="-285750">
              <a:defRPr sz="2400">
                <a:solidFill>
                  <a:schemeClr val="tx1"/>
                </a:solidFill>
                <a:latin typeface="Calibri" pitchFamily="34" charset="0"/>
              </a:defRPr>
            </a:lvl2pPr>
            <a:lvl3pPr>
              <a:defRPr sz="2000">
                <a:solidFill>
                  <a:schemeClr val="tx1"/>
                </a:solidFill>
                <a:latin typeface="Calibri" pitchFamily="34" charset="0"/>
              </a:defRPr>
            </a:lvl3pPr>
            <a:lvl4pPr>
              <a:defRPr>
                <a:solidFill>
                  <a:schemeClr val="tx1"/>
                </a:solidFill>
                <a:latin typeface="Calibri" pitchFamily="34" charset="0"/>
              </a:defRPr>
            </a:lvl4pPr>
            <a:lvl5pPr>
              <a:defRPr>
                <a:solidFill>
                  <a:schemeClr val="tx1"/>
                </a:solidFill>
                <a:latin typeface="Calibri" pitchFamily="34" charset="0"/>
              </a:defRPr>
            </a:lvl5pPr>
            <a:lvl6pPr eaLnBrk="0" fontAlgn="base" hangingPunct="0">
              <a:spcAft>
                <a:spcPct val="0"/>
              </a:spcAft>
              <a:buFont typeface="Arial" charset="0"/>
              <a:defRPr>
                <a:solidFill>
                  <a:schemeClr val="tx1"/>
                </a:solidFill>
                <a:latin typeface="Calibri" pitchFamily="34" charset="0"/>
              </a:defRPr>
            </a:lvl6pPr>
            <a:lvl7pPr eaLnBrk="0" fontAlgn="base" hangingPunct="0">
              <a:spcAft>
                <a:spcPct val="0"/>
              </a:spcAft>
              <a:buFont typeface="Arial" charset="0"/>
              <a:defRPr>
                <a:solidFill>
                  <a:schemeClr val="tx1"/>
                </a:solidFill>
                <a:latin typeface="Calibri" pitchFamily="34" charset="0"/>
              </a:defRPr>
            </a:lvl7pPr>
            <a:lvl8pPr eaLnBrk="0" fontAlgn="base" hangingPunct="0">
              <a:spcAft>
                <a:spcPct val="0"/>
              </a:spcAft>
              <a:buFont typeface="Arial" charset="0"/>
              <a:defRPr>
                <a:solidFill>
                  <a:schemeClr val="tx1"/>
                </a:solidFill>
                <a:latin typeface="Calibri" pitchFamily="34" charset="0"/>
              </a:defRPr>
            </a:lvl8pPr>
            <a:lvl9pPr eaLnBrk="0" fontAlgn="base" hangingPunct="0">
              <a:spcAft>
                <a:spcPct val="0"/>
              </a:spcAft>
              <a:buFont typeface="Arial" charset="0"/>
              <a:defRPr>
                <a:solidFill>
                  <a:schemeClr val="tx1"/>
                </a:solidFill>
                <a:latin typeface="Calibri" pitchFamily="34" charset="0"/>
              </a:defRPr>
            </a:lvl9pPr>
          </a:lstStyle>
          <a:p>
            <a:pPr algn="ctr" eaLnBrk="1" hangingPunct="1">
              <a:lnSpc>
                <a:spcPct val="90000"/>
              </a:lnSpc>
            </a:pPr>
            <a:r>
              <a:rPr lang="it-IT" altLang="it-IT" b="1" dirty="0">
                <a:solidFill>
                  <a:srgbClr val="C00000"/>
                </a:solidFill>
                <a:ea typeface="Calibri" pitchFamily="34" charset="0"/>
                <a:cs typeface="Calibri" pitchFamily="34" charset="0"/>
              </a:rPr>
              <a:t>Quali prospettive per la Negoziazione sociale/1</a:t>
            </a:r>
            <a:endParaRPr lang="it-IT" altLang="it-IT" dirty="0">
              <a:latin typeface="Calibri Light" pitchFamily="34" charset="0"/>
            </a:endParaRPr>
          </a:p>
        </p:txBody>
      </p:sp>
      <p:sp>
        <p:nvSpPr>
          <p:cNvPr id="3" name="Segnaposto contenuto 2"/>
          <p:cNvSpPr txBox="1">
            <a:spLocks/>
          </p:cNvSpPr>
          <p:nvPr/>
        </p:nvSpPr>
        <p:spPr>
          <a:xfrm>
            <a:off x="851927" y="1255059"/>
            <a:ext cx="10515600" cy="542813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Aft>
                <a:spcPts val="0"/>
              </a:spcAft>
              <a:buFont typeface="Arial" panose="020B0604020202020204" pitchFamily="34" charset="0"/>
              <a:buNone/>
              <a:defRPr/>
            </a:pPr>
            <a:r>
              <a:rPr lang="it-IT" sz="2200" b="1" dirty="0" smtClean="0">
                <a:solidFill>
                  <a:schemeClr val="accent5">
                    <a:lumMod val="75000"/>
                  </a:schemeClr>
                </a:solidFill>
              </a:rPr>
              <a:t>Margini di miglioramento:  </a:t>
            </a:r>
          </a:p>
          <a:p>
            <a:pPr marL="0" indent="0" fontAlgn="auto">
              <a:spcAft>
                <a:spcPts val="0"/>
              </a:spcAft>
              <a:buFont typeface="Arial" panose="020B0604020202020204" pitchFamily="34" charset="0"/>
              <a:buNone/>
              <a:defRPr/>
            </a:pPr>
            <a:r>
              <a:rPr lang="it-IT" sz="2200" dirty="0" smtClean="0">
                <a:solidFill>
                  <a:schemeClr val="accent5">
                    <a:lumMod val="75000"/>
                  </a:schemeClr>
                </a:solidFill>
              </a:rPr>
              <a:t>Potenziare </a:t>
            </a:r>
            <a:r>
              <a:rPr lang="it-IT" sz="2200" dirty="0">
                <a:solidFill>
                  <a:schemeClr val="accent5">
                    <a:lumMod val="75000"/>
                  </a:schemeClr>
                </a:solidFill>
              </a:rPr>
              <a:t>il coordinamento degli accordi locali con la negoziazione di livello </a:t>
            </a:r>
            <a:r>
              <a:rPr lang="it-IT" sz="2200" dirty="0" smtClean="0">
                <a:solidFill>
                  <a:schemeClr val="accent5">
                    <a:lumMod val="75000"/>
                  </a:schemeClr>
                </a:solidFill>
              </a:rPr>
              <a:t>regionale</a:t>
            </a:r>
            <a:r>
              <a:rPr lang="it-IT" sz="2200" dirty="0">
                <a:solidFill>
                  <a:schemeClr val="accent5">
                    <a:lumMod val="75000"/>
                  </a:schemeClr>
                </a:solidFill>
              </a:rPr>
              <a:t>, che in Lombardia </a:t>
            </a:r>
            <a:r>
              <a:rPr lang="it-IT" sz="2200" dirty="0" smtClean="0">
                <a:solidFill>
                  <a:schemeClr val="accent5">
                    <a:lumMod val="75000"/>
                  </a:schemeClr>
                </a:solidFill>
              </a:rPr>
              <a:t>ha già raggiunto </a:t>
            </a:r>
            <a:r>
              <a:rPr lang="it-IT" sz="2200" dirty="0">
                <a:solidFill>
                  <a:schemeClr val="accent5">
                    <a:lumMod val="75000"/>
                  </a:schemeClr>
                </a:solidFill>
              </a:rPr>
              <a:t>risultati molto positivi. </a:t>
            </a:r>
            <a:endParaRPr lang="it-IT" sz="2200" dirty="0" smtClean="0">
              <a:solidFill>
                <a:schemeClr val="accent5">
                  <a:lumMod val="75000"/>
                </a:schemeClr>
              </a:solidFill>
            </a:endParaRPr>
          </a:p>
          <a:p>
            <a:pPr marL="0" indent="0" fontAlgn="auto">
              <a:spcAft>
                <a:spcPts val="0"/>
              </a:spcAft>
              <a:buNone/>
              <a:defRPr/>
            </a:pPr>
            <a:r>
              <a:rPr lang="it-IT" sz="2200" dirty="0">
                <a:solidFill>
                  <a:schemeClr val="accent5">
                    <a:lumMod val="75000"/>
                  </a:schemeClr>
                </a:solidFill>
              </a:rPr>
              <a:t>Migliorare la capacità progettuale e propositiva. </a:t>
            </a:r>
          </a:p>
          <a:p>
            <a:pPr marL="0" indent="0" fontAlgn="auto">
              <a:spcAft>
                <a:spcPts val="0"/>
              </a:spcAft>
              <a:buFont typeface="Arial" panose="020B0604020202020204" pitchFamily="34" charset="0"/>
              <a:buNone/>
              <a:defRPr/>
            </a:pPr>
            <a:r>
              <a:rPr lang="it-IT" sz="2200" dirty="0" smtClean="0">
                <a:solidFill>
                  <a:schemeClr val="accent5">
                    <a:lumMod val="75000"/>
                  </a:schemeClr>
                </a:solidFill>
              </a:rPr>
              <a:t>Superare la “frammentazione” del confronto: relativamente ai temi del welfare, il </a:t>
            </a:r>
            <a:r>
              <a:rPr lang="it-IT" sz="2200" dirty="0">
                <a:solidFill>
                  <a:schemeClr val="accent5">
                    <a:lumMod val="75000"/>
                  </a:schemeClr>
                </a:solidFill>
              </a:rPr>
              <a:t>confronto con i </a:t>
            </a:r>
            <a:r>
              <a:rPr lang="it-IT" sz="2200" dirty="0" smtClean="0">
                <a:solidFill>
                  <a:schemeClr val="accent5">
                    <a:lumMod val="75000"/>
                  </a:schemeClr>
                </a:solidFill>
              </a:rPr>
              <a:t>comuni dovrebbe essere esteso anche </a:t>
            </a:r>
            <a:r>
              <a:rPr lang="it-IT" sz="2200" dirty="0">
                <a:solidFill>
                  <a:schemeClr val="accent5">
                    <a:lumMod val="75000"/>
                  </a:schemeClr>
                </a:solidFill>
              </a:rPr>
              <a:t>alle ASL </a:t>
            </a:r>
            <a:r>
              <a:rPr lang="it-IT" sz="2200" dirty="0" smtClean="0">
                <a:solidFill>
                  <a:schemeClr val="accent5">
                    <a:lumMod val="75000"/>
                  </a:schemeClr>
                </a:solidFill>
              </a:rPr>
              <a:t>(superare la separatezza tra programmazione sociale e programmazione socio-sanitaria) e agli enti che gestiscono i Piani di zona (verificare efficienza ed efficacia degli enti gestori, promuovere l’integrazione degli interventi). </a:t>
            </a:r>
          </a:p>
          <a:p>
            <a:pPr marL="0" indent="0" fontAlgn="auto">
              <a:spcAft>
                <a:spcPts val="0"/>
              </a:spcAft>
              <a:buFont typeface="Arial" panose="020B0604020202020204" pitchFamily="34" charset="0"/>
              <a:buNone/>
              <a:defRPr/>
            </a:pPr>
            <a:r>
              <a:rPr lang="it-IT" sz="2200" dirty="0" smtClean="0">
                <a:solidFill>
                  <a:schemeClr val="accent5">
                    <a:lumMod val="75000"/>
                  </a:schemeClr>
                </a:solidFill>
              </a:rPr>
              <a:t>Sui temi della fiscalità locale, dell’evasione fiscale, delle politiche per lo sviluppo e la tutela dell’ambiente, il confronto dovrebbe privilegiare non solo il Comune ma anche gli altri soggetti interessati (ad es. Agenzia delle Entrate, Regione-Arpa, Provincia, Camera di Commercio, ecc.).   </a:t>
            </a:r>
          </a:p>
          <a:p>
            <a:pPr marL="0" indent="0" fontAlgn="auto">
              <a:spcAft>
                <a:spcPts val="0"/>
              </a:spcAft>
              <a:buFont typeface="Arial" panose="020B0604020202020204" pitchFamily="34" charset="0"/>
              <a:buNone/>
              <a:defRPr/>
            </a:pPr>
            <a:r>
              <a:rPr lang="it-IT" sz="2200" dirty="0" smtClean="0">
                <a:solidFill>
                  <a:schemeClr val="accent5">
                    <a:lumMod val="75000"/>
                  </a:schemeClr>
                </a:solidFill>
              </a:rPr>
              <a:t>Gli interlocutori: dal </a:t>
            </a:r>
            <a:r>
              <a:rPr lang="it-IT" sz="2200" dirty="0">
                <a:solidFill>
                  <a:schemeClr val="accent5">
                    <a:lumMod val="75000"/>
                  </a:schemeClr>
                </a:solidFill>
              </a:rPr>
              <a:t>livello del piccolo comune all’area sovracomunale (a partire dall’Unione di Comuni). </a:t>
            </a:r>
          </a:p>
        </p:txBody>
      </p:sp>
      <p:sp>
        <p:nvSpPr>
          <p:cNvPr id="4" name="Segnaposto numero diapositiva 3"/>
          <p:cNvSpPr>
            <a:spLocks noGrp="1"/>
          </p:cNvSpPr>
          <p:nvPr>
            <p:ph type="sldNum" sz="quarter" idx="12"/>
          </p:nvPr>
        </p:nvSpPr>
        <p:spPr/>
        <p:txBody>
          <a:bodyPr/>
          <a:lstStyle/>
          <a:p>
            <a:fld id="{F2BABE1D-0DF0-446D-A096-D19DDE6F7072}" type="slidenum">
              <a:rPr lang="it-IT" altLang="it-IT" smtClean="0"/>
              <a:pPr/>
              <a:t>26</a:t>
            </a:fld>
            <a:endParaRPr lang="it-IT" altLang="it-IT"/>
          </a:p>
        </p:txBody>
      </p:sp>
    </p:spTree>
  </p:cSld>
  <p:clrMapOvr>
    <a:masterClrMapping/>
  </p:clrMapOvr>
  <p:transition spd="slow">
    <p:push di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p:cNvSpPr>
          <p:nvPr/>
        </p:nvSpPr>
        <p:spPr>
          <a:xfrm>
            <a:off x="1186543" y="274459"/>
            <a:ext cx="8077200" cy="86995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pPr>
            <a:r>
              <a:rPr lang="it-IT" sz="2800" b="1" dirty="0" smtClean="0">
                <a:solidFill>
                  <a:srgbClr val="CC3300"/>
                </a:solidFill>
                <a:latin typeface="Calibri" panose="020F0502020204030204" pitchFamily="34" charset="0"/>
              </a:rPr>
              <a:t>Nodi  e opportunità. Il 2015. Nuova contabilità, fabbisogni standard e capacità fiscale dei comuni</a:t>
            </a:r>
            <a:endParaRPr lang="it-IT" sz="2800" dirty="0"/>
          </a:p>
        </p:txBody>
      </p:sp>
      <p:sp>
        <p:nvSpPr>
          <p:cNvPr id="3" name="Segnaposto testo 2"/>
          <p:cNvSpPr txBox="1">
            <a:spLocks/>
          </p:cNvSpPr>
          <p:nvPr/>
        </p:nvSpPr>
        <p:spPr>
          <a:xfrm>
            <a:off x="609599" y="1764323"/>
            <a:ext cx="1887415" cy="4343400"/>
          </a:xfrm>
          <a:prstGeom prst="rect">
            <a:avLst/>
          </a:prstGeom>
          <a:solidFill>
            <a:srgbClr val="C00000"/>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Aft>
                <a:spcPts val="0"/>
              </a:spcAft>
              <a:buNone/>
            </a:pPr>
            <a:endParaRPr lang="it-IT" sz="1600" dirty="0" smtClean="0">
              <a:solidFill>
                <a:schemeClr val="bg1"/>
              </a:solidFill>
            </a:endParaRPr>
          </a:p>
          <a:p>
            <a:pPr marL="0" indent="0" fontAlgn="auto">
              <a:spcAft>
                <a:spcPts val="0"/>
              </a:spcAft>
              <a:buNone/>
            </a:pPr>
            <a:r>
              <a:rPr lang="it-IT" sz="1600" dirty="0" smtClean="0">
                <a:solidFill>
                  <a:schemeClr val="bg1"/>
                </a:solidFill>
              </a:rPr>
              <a:t>La nuova contabilità (decreto legislativo n. 118/2011)  promuoverà la redazione di bilanci più veritieri .    </a:t>
            </a:r>
          </a:p>
          <a:p>
            <a:pPr marL="0" indent="0" fontAlgn="auto">
              <a:spcAft>
                <a:spcPts val="0"/>
              </a:spcAft>
              <a:buNone/>
            </a:pPr>
            <a:endParaRPr lang="it-IT" sz="1600" dirty="0" smtClean="0">
              <a:solidFill>
                <a:schemeClr val="bg1"/>
              </a:solidFill>
            </a:endParaRPr>
          </a:p>
          <a:p>
            <a:pPr marL="0" indent="0" fontAlgn="auto">
              <a:spcAft>
                <a:spcPts val="0"/>
              </a:spcAft>
              <a:buNone/>
            </a:pPr>
            <a:r>
              <a:rPr lang="it-IT" sz="1600" dirty="0" smtClean="0">
                <a:solidFill>
                  <a:schemeClr val="bg1"/>
                </a:solidFill>
              </a:rPr>
              <a:t>Dal 2015 i comuni saranno chiamati a ridurre progressivamente i residui attivi e passivi. </a:t>
            </a:r>
          </a:p>
          <a:p>
            <a:pPr marL="0" indent="0" fontAlgn="auto">
              <a:spcAft>
                <a:spcPts val="0"/>
              </a:spcAft>
              <a:buNone/>
            </a:pPr>
            <a:endParaRPr lang="it-IT" sz="1800" dirty="0" smtClean="0">
              <a:solidFill>
                <a:schemeClr val="bg1"/>
              </a:solidFill>
            </a:endParaRPr>
          </a:p>
        </p:txBody>
      </p:sp>
      <p:sp>
        <p:nvSpPr>
          <p:cNvPr id="4" name="Segnaposto contenuto 3"/>
          <p:cNvSpPr txBox="1">
            <a:spLocks/>
          </p:cNvSpPr>
          <p:nvPr/>
        </p:nvSpPr>
        <p:spPr>
          <a:xfrm>
            <a:off x="2362200" y="1743891"/>
            <a:ext cx="6400800" cy="44196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Aft>
                <a:spcPts val="0"/>
              </a:spcAft>
              <a:buNone/>
            </a:pPr>
            <a:endParaRPr lang="it-IT" sz="1800" dirty="0">
              <a:latin typeface="Calibri" panose="020F0502020204030204" pitchFamily="34" charset="0"/>
            </a:endParaRPr>
          </a:p>
        </p:txBody>
      </p:sp>
      <p:sp>
        <p:nvSpPr>
          <p:cNvPr id="6" name="Rettangolo 5"/>
          <p:cNvSpPr/>
          <p:nvPr/>
        </p:nvSpPr>
        <p:spPr>
          <a:xfrm>
            <a:off x="2819399" y="1752600"/>
            <a:ext cx="8649790" cy="3970318"/>
          </a:xfrm>
          <a:prstGeom prst="rect">
            <a:avLst/>
          </a:prstGeom>
        </p:spPr>
        <p:txBody>
          <a:bodyPr wrap="square">
            <a:spAutoFit/>
          </a:bodyPr>
          <a:lstStyle/>
          <a:p>
            <a:r>
              <a:rPr lang="it-IT" dirty="0" smtClean="0"/>
              <a:t>Nel 2015 </a:t>
            </a:r>
            <a:r>
              <a:rPr lang="it-IT" dirty="0"/>
              <a:t>gli enti </a:t>
            </a:r>
            <a:r>
              <a:rPr lang="it-IT" dirty="0" smtClean="0"/>
              <a:t>locali adotteranno solo in modo parziale le </a:t>
            </a:r>
            <a:r>
              <a:rPr lang="it-IT" dirty="0"/>
              <a:t>nuove </a:t>
            </a:r>
            <a:r>
              <a:rPr lang="it-IT" dirty="0" smtClean="0"/>
              <a:t>regole sui bilanci, visto </a:t>
            </a:r>
            <a:r>
              <a:rPr lang="it-IT" dirty="0"/>
              <a:t>che gli adempimenti più impegnativi (quali la contabilità economico-patrimoniale, il piano dei conti integrato e il bilancio consolidato) potranno essere rinviati all'esercizio 2016</a:t>
            </a:r>
            <a:r>
              <a:rPr lang="it-IT" dirty="0" smtClean="0"/>
              <a:t>.</a:t>
            </a:r>
          </a:p>
          <a:p>
            <a:r>
              <a:rPr lang="it-IT" dirty="0" smtClean="0"/>
              <a:t>Tuttavia, l'adozione </a:t>
            </a:r>
            <a:r>
              <a:rPr lang="it-IT" dirty="0"/>
              <a:t>nel 2015 del principio contabile generale della competenza finanziaria potenziata </a:t>
            </a:r>
            <a:r>
              <a:rPr lang="it-IT" dirty="0" smtClean="0"/>
              <a:t>(maggiore attenzione alla cassa) solleciterà i comuni a impegnarsi al massimo per il superamento dei ritardi nei pagamenti e nelle riscossioni, dunque per la progressiva riduzione dei residui attivi e passivi. Le obbligazioni attive e passive giuridicamente perfezionate dovranno essere registrate nelle scritture contabili nel momento in cui l’obbligazione sorge ma con l’imputazione all’esercizio nel quale esse vengono a scadenza. In sostanza, gli obiettivi prioritari della prima fasi di applicazione della riforma sono: </a:t>
            </a:r>
          </a:p>
          <a:p>
            <a:pPr marL="285750" indent="-285750">
              <a:buFont typeface="Arial" panose="020B0604020202020204" pitchFamily="34" charset="0"/>
              <a:buChar char="•"/>
            </a:pPr>
            <a:r>
              <a:rPr lang="it-IT" b="1" dirty="0" smtClean="0"/>
              <a:t>potenziare la programmazione di bilancio e conoscere i debiti effettivi degli enti locali;</a:t>
            </a:r>
            <a:endParaRPr lang="it-IT" b="1" dirty="0"/>
          </a:p>
          <a:p>
            <a:pPr marL="285750" indent="-285750">
              <a:buFont typeface="Arial" panose="020B0604020202020204" pitchFamily="34" charset="0"/>
              <a:buChar char="•"/>
            </a:pPr>
            <a:r>
              <a:rPr lang="it-IT" b="1" dirty="0" smtClean="0"/>
              <a:t>evitare l’accertamento di entrate future e di impegni inesistenti;</a:t>
            </a:r>
            <a:endParaRPr lang="it-IT" b="1" dirty="0"/>
          </a:p>
          <a:p>
            <a:pPr marL="285750" indent="-285750">
              <a:buFont typeface="Arial" panose="020B0604020202020204" pitchFamily="34" charset="0"/>
              <a:buChar char="•"/>
            </a:pPr>
            <a:r>
              <a:rPr lang="it-IT" b="1" dirty="0" smtClean="0"/>
              <a:t>promuovere la modulazione dei debiti in base agli effettivi fabbisogni;</a:t>
            </a:r>
            <a:endParaRPr lang="it-IT" b="1" dirty="0"/>
          </a:p>
          <a:p>
            <a:pPr marL="285750" indent="-285750">
              <a:buFont typeface="Arial" panose="020B0604020202020204" pitchFamily="34" charset="0"/>
              <a:buChar char="•"/>
            </a:pPr>
            <a:r>
              <a:rPr lang="it-IT" b="1" dirty="0" smtClean="0"/>
              <a:t>avvicinare la competenza finanziaria a quella economica.</a:t>
            </a:r>
            <a:endParaRPr lang="it-IT" b="1" dirty="0">
              <a:effectLst/>
              <a:latin typeface="Times New Roman" panose="02020603050405020304" pitchFamily="18" charset="0"/>
            </a:endParaRPr>
          </a:p>
        </p:txBody>
      </p:sp>
      <p:sp>
        <p:nvSpPr>
          <p:cNvPr id="7" name="Segnaposto numero diapositiva 6"/>
          <p:cNvSpPr>
            <a:spLocks noGrp="1"/>
          </p:cNvSpPr>
          <p:nvPr>
            <p:ph type="sldNum" sz="quarter" idx="12"/>
          </p:nvPr>
        </p:nvSpPr>
        <p:spPr/>
        <p:txBody>
          <a:bodyPr/>
          <a:lstStyle/>
          <a:p>
            <a:fld id="{132BC9B5-1D1B-4485-9C68-BD4C6774E9AE}" type="slidenum">
              <a:rPr lang="it-IT" altLang="it-IT" smtClean="0"/>
              <a:pPr/>
              <a:t>27</a:t>
            </a:fld>
            <a:endParaRPr lang="it-IT" altLang="it-IT"/>
          </a:p>
        </p:txBody>
      </p:sp>
    </p:spTree>
    <p:extLst>
      <p:ext uri="{BB962C8B-B14F-4D97-AF65-F5344CB8AC3E}">
        <p14:creationId xmlns:p14="http://schemas.microsoft.com/office/powerpoint/2010/main" xmlns="" val="2730150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p:cNvSpPr>
          <p:nvPr/>
        </p:nvSpPr>
        <p:spPr>
          <a:xfrm>
            <a:off x="1186543" y="274459"/>
            <a:ext cx="8077200" cy="86995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pPr>
            <a:r>
              <a:rPr lang="it-IT" sz="2800" b="1" dirty="0" smtClean="0">
                <a:solidFill>
                  <a:srgbClr val="CC3300"/>
                </a:solidFill>
                <a:latin typeface="Calibri" panose="020F0502020204030204" pitchFamily="34" charset="0"/>
              </a:rPr>
              <a:t>Nodi  e opportunità. Il 2015. Nuova contabilità, fabbisogni standard e capacità fiscale dei comuni</a:t>
            </a:r>
            <a:endParaRPr lang="it-IT" sz="2800" dirty="0"/>
          </a:p>
        </p:txBody>
      </p:sp>
      <p:sp>
        <p:nvSpPr>
          <p:cNvPr id="3" name="Segnaposto testo 2"/>
          <p:cNvSpPr txBox="1">
            <a:spLocks/>
          </p:cNvSpPr>
          <p:nvPr/>
        </p:nvSpPr>
        <p:spPr>
          <a:xfrm>
            <a:off x="609600" y="1752600"/>
            <a:ext cx="1752600" cy="4343400"/>
          </a:xfrm>
          <a:prstGeom prst="rect">
            <a:avLst/>
          </a:prstGeom>
          <a:solidFill>
            <a:srgbClr val="C00000"/>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Aft>
                <a:spcPts val="0"/>
              </a:spcAft>
              <a:buNone/>
            </a:pPr>
            <a:endParaRPr lang="it-IT" sz="1600" dirty="0" smtClean="0">
              <a:solidFill>
                <a:schemeClr val="bg1"/>
              </a:solidFill>
            </a:endParaRPr>
          </a:p>
          <a:p>
            <a:pPr marL="0" indent="0" fontAlgn="auto">
              <a:spcAft>
                <a:spcPts val="0"/>
              </a:spcAft>
              <a:buNone/>
            </a:pPr>
            <a:endParaRPr lang="it-IT" sz="1600" dirty="0">
              <a:solidFill>
                <a:schemeClr val="bg1"/>
              </a:solidFill>
            </a:endParaRPr>
          </a:p>
          <a:p>
            <a:pPr marL="0" indent="0" fontAlgn="auto">
              <a:spcAft>
                <a:spcPts val="0"/>
              </a:spcAft>
              <a:buNone/>
            </a:pPr>
            <a:r>
              <a:rPr lang="it-IT" sz="1600" dirty="0" smtClean="0">
                <a:solidFill>
                  <a:schemeClr val="bg1"/>
                </a:solidFill>
              </a:rPr>
              <a:t>I </a:t>
            </a:r>
            <a:r>
              <a:rPr lang="it-IT" sz="1600" dirty="0">
                <a:solidFill>
                  <a:schemeClr val="bg1"/>
                </a:solidFill>
              </a:rPr>
              <a:t>fabbisogni </a:t>
            </a:r>
            <a:r>
              <a:rPr lang="it-IT" sz="1600" dirty="0" smtClean="0">
                <a:solidFill>
                  <a:schemeClr val="bg1"/>
                </a:solidFill>
              </a:rPr>
              <a:t>standard sono stati previsti </a:t>
            </a:r>
            <a:r>
              <a:rPr lang="it-IT" sz="1600" dirty="0">
                <a:solidFill>
                  <a:schemeClr val="bg1"/>
                </a:solidFill>
              </a:rPr>
              <a:t>dalla legge n. 42/2009 sul federalismo fiscale </a:t>
            </a:r>
            <a:r>
              <a:rPr lang="it-IT" sz="1600" dirty="0" smtClean="0">
                <a:solidFill>
                  <a:schemeClr val="bg1"/>
                </a:solidFill>
              </a:rPr>
              <a:t>allo scopo di  </a:t>
            </a:r>
            <a:r>
              <a:rPr lang="it-IT" sz="1600" dirty="0">
                <a:solidFill>
                  <a:schemeClr val="bg1"/>
                </a:solidFill>
              </a:rPr>
              <a:t>superare l’azione dei criteri della spesa storica.</a:t>
            </a:r>
            <a:endParaRPr lang="it-IT" sz="1600" dirty="0" smtClean="0">
              <a:solidFill>
                <a:schemeClr val="bg1"/>
              </a:solidFill>
            </a:endParaRPr>
          </a:p>
          <a:p>
            <a:pPr marL="0" indent="0" fontAlgn="auto">
              <a:spcAft>
                <a:spcPts val="0"/>
              </a:spcAft>
              <a:buNone/>
            </a:pPr>
            <a:r>
              <a:rPr lang="it-IT" sz="1600" dirty="0" smtClean="0">
                <a:solidFill>
                  <a:schemeClr val="bg1"/>
                </a:solidFill>
              </a:rPr>
              <a:t> </a:t>
            </a:r>
          </a:p>
          <a:p>
            <a:pPr marL="0" indent="0" fontAlgn="auto">
              <a:spcAft>
                <a:spcPts val="0"/>
              </a:spcAft>
              <a:buNone/>
            </a:pPr>
            <a:endParaRPr lang="it-IT" sz="1800" dirty="0" smtClean="0">
              <a:solidFill>
                <a:schemeClr val="bg1"/>
              </a:solidFill>
            </a:endParaRPr>
          </a:p>
        </p:txBody>
      </p:sp>
      <p:sp>
        <p:nvSpPr>
          <p:cNvPr id="4" name="Segnaposto contenuto 3"/>
          <p:cNvSpPr txBox="1">
            <a:spLocks/>
          </p:cNvSpPr>
          <p:nvPr/>
        </p:nvSpPr>
        <p:spPr>
          <a:xfrm>
            <a:off x="2362200" y="1743891"/>
            <a:ext cx="6400800" cy="44196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Aft>
                <a:spcPts val="0"/>
              </a:spcAft>
              <a:buNone/>
            </a:pPr>
            <a:endParaRPr lang="it-IT" sz="1800" dirty="0">
              <a:latin typeface="Calibri" panose="020F0502020204030204" pitchFamily="34" charset="0"/>
            </a:endParaRPr>
          </a:p>
        </p:txBody>
      </p:sp>
      <p:sp>
        <p:nvSpPr>
          <p:cNvPr id="6" name="Rettangolo 5"/>
          <p:cNvSpPr/>
          <p:nvPr/>
        </p:nvSpPr>
        <p:spPr>
          <a:xfrm>
            <a:off x="2819399" y="1773032"/>
            <a:ext cx="8649790" cy="4247317"/>
          </a:xfrm>
          <a:prstGeom prst="rect">
            <a:avLst/>
          </a:prstGeom>
        </p:spPr>
        <p:txBody>
          <a:bodyPr wrap="square">
            <a:spAutoFit/>
          </a:bodyPr>
          <a:lstStyle/>
          <a:p>
            <a:r>
              <a:rPr lang="it-IT" dirty="0" smtClean="0"/>
              <a:t>Dal 2015 i </a:t>
            </a:r>
            <a:r>
              <a:rPr lang="it-IT" dirty="0"/>
              <a:t>fabbisogni standard dei Comuni, insieme alla stima della </a:t>
            </a:r>
            <a:r>
              <a:rPr lang="it-IT" dirty="0" smtClean="0"/>
              <a:t>capacità </a:t>
            </a:r>
            <a:endParaRPr lang="it-IT" dirty="0"/>
          </a:p>
          <a:p>
            <a:r>
              <a:rPr lang="it-IT" dirty="0"/>
              <a:t>fiscale, saranno </a:t>
            </a:r>
            <a:r>
              <a:rPr lang="it-IT" dirty="0" smtClean="0"/>
              <a:t>utilizzati per ripartire una </a:t>
            </a:r>
            <a:r>
              <a:rPr lang="it-IT" dirty="0"/>
              <a:t>quota del fondo di solidarietà comunale, </a:t>
            </a:r>
          </a:p>
          <a:p>
            <a:r>
              <a:rPr lang="it-IT" dirty="0"/>
              <a:t>consentendo così il graduale superamento del criterio della spesa storica ritenuto una </a:t>
            </a:r>
          </a:p>
          <a:p>
            <a:r>
              <a:rPr lang="it-IT" dirty="0"/>
              <a:t>delle principali cause d’inefficienza nella gestione della spesa da parte dei governi locali </a:t>
            </a:r>
          </a:p>
          <a:p>
            <a:r>
              <a:rPr lang="it-IT" dirty="0"/>
              <a:t>e d’iniquità nella distribuzione delle risorse </a:t>
            </a:r>
            <a:r>
              <a:rPr lang="it-IT" dirty="0" smtClean="0"/>
              <a:t>statali.</a:t>
            </a:r>
            <a:endParaRPr lang="it-IT" dirty="0"/>
          </a:p>
          <a:p>
            <a:r>
              <a:rPr lang="it-IT" dirty="0" smtClean="0"/>
              <a:t>Sono </a:t>
            </a:r>
            <a:r>
              <a:rPr lang="it-IT" dirty="0"/>
              <a:t>degli indici di fabbisogno finanziario che prendono in considerazione anche i servizi offerti e le caratteristiche sociali ed economiche del territorio e corrispondono a dei coefficienti di riparto di un ammontare di fondi prestabilito a livello centrale. Insieme alla capacità fiscale servono a distribuire i fondi perequativi del </a:t>
            </a:r>
            <a:r>
              <a:rPr lang="it-IT" dirty="0" smtClean="0"/>
              <a:t>federalismo (Fondo di solidarietà).  </a:t>
            </a:r>
          </a:p>
          <a:p>
            <a:r>
              <a:rPr lang="it-IT" b="1" dirty="0" smtClean="0"/>
              <a:t>I fabbisogni standard (attualmente applicati alla spesa storica rilevata presso i comuni nel 2010), consentono di acquisire informazioni utili sui comportamenti di spesa degli enti locali. </a:t>
            </a:r>
            <a:endParaRPr lang="it-IT" b="1" dirty="0"/>
          </a:p>
          <a:p>
            <a:r>
              <a:rPr lang="it-IT" dirty="0"/>
              <a:t/>
            </a:r>
            <a:br>
              <a:rPr lang="it-IT" dirty="0"/>
            </a:br>
            <a:endParaRPr lang="it-IT" dirty="0" smtClean="0"/>
          </a:p>
        </p:txBody>
      </p:sp>
      <p:sp>
        <p:nvSpPr>
          <p:cNvPr id="7" name="Segnaposto numero diapositiva 6"/>
          <p:cNvSpPr>
            <a:spLocks noGrp="1"/>
          </p:cNvSpPr>
          <p:nvPr>
            <p:ph type="sldNum" sz="quarter" idx="12"/>
          </p:nvPr>
        </p:nvSpPr>
        <p:spPr/>
        <p:txBody>
          <a:bodyPr/>
          <a:lstStyle/>
          <a:p>
            <a:fld id="{132BC9B5-1D1B-4485-9C68-BD4C6774E9AE}" type="slidenum">
              <a:rPr lang="it-IT" altLang="it-IT" smtClean="0"/>
              <a:pPr/>
              <a:t>28</a:t>
            </a:fld>
            <a:endParaRPr lang="it-IT" altLang="it-IT"/>
          </a:p>
        </p:txBody>
      </p:sp>
    </p:spTree>
    <p:extLst>
      <p:ext uri="{BB962C8B-B14F-4D97-AF65-F5344CB8AC3E}">
        <p14:creationId xmlns:p14="http://schemas.microsoft.com/office/powerpoint/2010/main" xmlns="" val="41482475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p:cNvSpPr>
          <p:nvPr/>
        </p:nvSpPr>
        <p:spPr>
          <a:xfrm>
            <a:off x="1186543" y="274459"/>
            <a:ext cx="8077200" cy="86995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pPr>
            <a:r>
              <a:rPr lang="it-IT" sz="2800" b="1" dirty="0" smtClean="0">
                <a:solidFill>
                  <a:srgbClr val="CC3300"/>
                </a:solidFill>
                <a:latin typeface="Calibri" panose="020F0502020204030204" pitchFamily="34" charset="0"/>
              </a:rPr>
              <a:t>Nodi  e opportunità. Il 2015. Nuova contabilità, fabbisogni standard e capacità fiscale dei comuni</a:t>
            </a:r>
            <a:endParaRPr lang="it-IT" sz="2800" dirty="0"/>
          </a:p>
        </p:txBody>
      </p:sp>
      <p:sp>
        <p:nvSpPr>
          <p:cNvPr id="3" name="Segnaposto testo 2"/>
          <p:cNvSpPr txBox="1">
            <a:spLocks/>
          </p:cNvSpPr>
          <p:nvPr/>
        </p:nvSpPr>
        <p:spPr>
          <a:xfrm>
            <a:off x="409303" y="1752600"/>
            <a:ext cx="2011679" cy="4343400"/>
          </a:xfrm>
          <a:prstGeom prst="rect">
            <a:avLst/>
          </a:prstGeom>
          <a:solidFill>
            <a:srgbClr val="C00000"/>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Aft>
                <a:spcPts val="0"/>
              </a:spcAft>
              <a:buNone/>
            </a:pPr>
            <a:r>
              <a:rPr lang="it-IT" sz="1600" dirty="0" smtClean="0">
                <a:solidFill>
                  <a:schemeClr val="bg1"/>
                </a:solidFill>
              </a:rPr>
              <a:t>La rilevazione dei </a:t>
            </a:r>
            <a:r>
              <a:rPr lang="it-IT" sz="1600" dirty="0">
                <a:solidFill>
                  <a:schemeClr val="bg1"/>
                </a:solidFill>
              </a:rPr>
              <a:t>fabbisogni </a:t>
            </a:r>
            <a:r>
              <a:rPr lang="it-IT" sz="1600" dirty="0" smtClean="0">
                <a:solidFill>
                  <a:schemeClr val="bg1"/>
                </a:solidFill>
              </a:rPr>
              <a:t>standard può incidere in modo significativo sui processi di negoziazione sociale.  </a:t>
            </a:r>
          </a:p>
          <a:p>
            <a:pPr marL="0" indent="0" fontAlgn="auto">
              <a:spcAft>
                <a:spcPts val="0"/>
              </a:spcAft>
              <a:buNone/>
            </a:pPr>
            <a:endParaRPr lang="it-IT" sz="1600" dirty="0" smtClean="0">
              <a:solidFill>
                <a:schemeClr val="bg1"/>
              </a:solidFill>
            </a:endParaRPr>
          </a:p>
          <a:p>
            <a:pPr marL="0" indent="0" fontAlgn="auto">
              <a:spcAft>
                <a:spcPts val="0"/>
              </a:spcAft>
              <a:buNone/>
            </a:pPr>
            <a:r>
              <a:rPr lang="it-IT" sz="1600" dirty="0" smtClean="0">
                <a:solidFill>
                  <a:schemeClr val="bg1"/>
                </a:solidFill>
              </a:rPr>
              <a:t>Il Sindacato è chiamato a negoziare con i comuni non solo sulla quantità delle risorse erogate quanto piuttosto sulla qualità delle prestazioni rese.</a:t>
            </a:r>
          </a:p>
          <a:p>
            <a:pPr marL="0" indent="0" fontAlgn="auto">
              <a:spcAft>
                <a:spcPts val="0"/>
              </a:spcAft>
              <a:buNone/>
            </a:pPr>
            <a:r>
              <a:rPr lang="it-IT" sz="1600" dirty="0" smtClean="0">
                <a:solidFill>
                  <a:schemeClr val="bg1"/>
                </a:solidFill>
              </a:rPr>
              <a:t> </a:t>
            </a:r>
          </a:p>
          <a:p>
            <a:pPr marL="0" indent="0" fontAlgn="auto">
              <a:spcAft>
                <a:spcPts val="0"/>
              </a:spcAft>
              <a:buNone/>
            </a:pPr>
            <a:endParaRPr lang="it-IT" sz="1800" dirty="0" smtClean="0">
              <a:solidFill>
                <a:schemeClr val="bg1"/>
              </a:solidFill>
            </a:endParaRPr>
          </a:p>
        </p:txBody>
      </p:sp>
      <p:sp>
        <p:nvSpPr>
          <p:cNvPr id="4" name="Segnaposto contenuto 3"/>
          <p:cNvSpPr txBox="1">
            <a:spLocks/>
          </p:cNvSpPr>
          <p:nvPr/>
        </p:nvSpPr>
        <p:spPr>
          <a:xfrm>
            <a:off x="2501537" y="1752600"/>
            <a:ext cx="8723812" cy="44196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Aft>
                <a:spcPts val="0"/>
              </a:spcAft>
              <a:buNone/>
            </a:pPr>
            <a:endParaRPr lang="it-IT" sz="1800" dirty="0" smtClean="0">
              <a:latin typeface="Calibri" panose="020F0502020204030204" pitchFamily="34" charset="0"/>
            </a:endParaRPr>
          </a:p>
          <a:p>
            <a:pPr marL="0" indent="0" fontAlgn="auto">
              <a:spcAft>
                <a:spcPts val="0"/>
              </a:spcAft>
              <a:buNone/>
            </a:pPr>
            <a:r>
              <a:rPr lang="it-IT" sz="1800" dirty="0" smtClean="0">
                <a:latin typeface="Calibri" panose="020F0502020204030204" pitchFamily="34" charset="0"/>
              </a:rPr>
              <a:t>I fabbisogni standard sono espressi con un coefficiente numerico.</a:t>
            </a:r>
          </a:p>
          <a:p>
            <a:r>
              <a:rPr lang="it-IT" sz="1800" dirty="0" smtClean="0">
                <a:latin typeface="Calibri" panose="020F0502020204030204" pitchFamily="34" charset="0"/>
              </a:rPr>
              <a:t>Considerando il valore medio espresso dai comuni della Lombardia, i dati appena pubblicati dal </a:t>
            </a:r>
            <a:r>
              <a:rPr lang="it-IT" sz="1800" dirty="0" err="1" smtClean="0">
                <a:latin typeface="Calibri" panose="020F0502020204030204" pitchFamily="34" charset="0"/>
              </a:rPr>
              <a:t>Mef</a:t>
            </a:r>
            <a:r>
              <a:rPr lang="it-IT" sz="1800" dirty="0" smtClean="0">
                <a:latin typeface="Calibri" panose="020F0502020204030204" pitchFamily="34" charset="0"/>
              </a:rPr>
              <a:t> (www.opencivitas.it) mostrano come </a:t>
            </a:r>
            <a:r>
              <a:rPr lang="it-IT" sz="1800" b="1" dirty="0" smtClean="0">
                <a:latin typeface="Calibri" panose="020F0502020204030204" pitchFamily="34" charset="0"/>
              </a:rPr>
              <a:t>i fabbisogni standard rilevati per tutte le funzioni fondamentali risultino superiori al livello della spesa storica (+3,42%).</a:t>
            </a:r>
            <a:r>
              <a:rPr lang="it-IT" sz="1800" dirty="0" smtClean="0">
                <a:latin typeface="Calibri" panose="020F0502020204030204" pitchFamily="34" charset="0"/>
              </a:rPr>
              <a:t> </a:t>
            </a:r>
            <a:r>
              <a:rPr lang="it-IT" sz="1800" dirty="0"/>
              <a:t>Una spesa inferiore al fabbisogno standard può indicare efficienza oppure, al contrario, l’erogazione di servizi con un livello più basso.</a:t>
            </a:r>
          </a:p>
          <a:p>
            <a:pPr fontAlgn="auto">
              <a:spcAft>
                <a:spcPts val="0"/>
              </a:spcAft>
            </a:pPr>
            <a:r>
              <a:rPr lang="it-IT" sz="1800" dirty="0" smtClean="0">
                <a:latin typeface="Calibri" panose="020F0502020204030204" pitchFamily="34" charset="0"/>
              </a:rPr>
              <a:t>Il dato cambia se isoliamo la </a:t>
            </a:r>
            <a:r>
              <a:rPr lang="it-IT" sz="1800" b="1" dirty="0" smtClean="0">
                <a:latin typeface="Calibri" panose="020F0502020204030204" pitchFamily="34" charset="0"/>
              </a:rPr>
              <a:t>spesa sociale</a:t>
            </a:r>
            <a:r>
              <a:rPr lang="it-IT" sz="1800" dirty="0" smtClean="0">
                <a:latin typeface="Calibri" panose="020F0502020204030204" pitchFamily="34" charset="0"/>
              </a:rPr>
              <a:t> in senso stretto con esclusione dell’asilo nido. </a:t>
            </a:r>
            <a:r>
              <a:rPr lang="it-IT" sz="1800" b="1" dirty="0" smtClean="0">
                <a:latin typeface="Calibri" panose="020F0502020204030204" pitchFamily="34" charset="0"/>
              </a:rPr>
              <a:t>In questo caso i fabbisogni standard risultano inferiori alla spesa storica (-7,16%). </a:t>
            </a:r>
            <a:r>
              <a:rPr lang="it-IT" sz="1800" b="1" dirty="0"/>
              <a:t>Una spesa superiore al fabbisogno standard può indicare inefficienza oppure, al contrario, l’erogazione di servizi con un livello più elevato. </a:t>
            </a:r>
            <a:endParaRPr lang="it-IT" sz="1800" b="1" dirty="0" smtClean="0"/>
          </a:p>
          <a:p>
            <a:pPr fontAlgn="auto">
              <a:spcAft>
                <a:spcPts val="0"/>
              </a:spcAft>
            </a:pPr>
            <a:r>
              <a:rPr lang="it-IT" sz="1800" dirty="0" smtClean="0">
                <a:latin typeface="Calibri" panose="020F0502020204030204" pitchFamily="34" charset="0"/>
              </a:rPr>
              <a:t>Mediamente, per i comuni delle province di Pavia e Sondrio sono stati rilevati fabbisogni standard più alti (rispettivamente del 5,83% e del 17,26%) della spesa storica. </a:t>
            </a:r>
            <a:endParaRPr lang="it-IT" sz="1800" dirty="0">
              <a:latin typeface="Calibri" panose="020F0502020204030204" pitchFamily="34" charset="0"/>
            </a:endParaRPr>
          </a:p>
        </p:txBody>
      </p:sp>
      <p:sp>
        <p:nvSpPr>
          <p:cNvPr id="6" name="Rettangolo 5"/>
          <p:cNvSpPr/>
          <p:nvPr/>
        </p:nvSpPr>
        <p:spPr>
          <a:xfrm>
            <a:off x="2819399" y="1752600"/>
            <a:ext cx="8649790" cy="646331"/>
          </a:xfrm>
          <a:prstGeom prst="rect">
            <a:avLst/>
          </a:prstGeom>
        </p:spPr>
        <p:txBody>
          <a:bodyPr wrap="square">
            <a:spAutoFit/>
          </a:bodyPr>
          <a:lstStyle/>
          <a:p>
            <a:r>
              <a:rPr lang="it-IT" dirty="0" smtClean="0"/>
              <a:t> </a:t>
            </a:r>
            <a:r>
              <a:rPr lang="it-IT" dirty="0"/>
              <a:t/>
            </a:r>
            <a:br>
              <a:rPr lang="it-IT" dirty="0"/>
            </a:br>
            <a:endParaRPr lang="it-IT" dirty="0" smtClean="0"/>
          </a:p>
        </p:txBody>
      </p:sp>
      <p:sp>
        <p:nvSpPr>
          <p:cNvPr id="7" name="Segnaposto numero diapositiva 6"/>
          <p:cNvSpPr>
            <a:spLocks noGrp="1"/>
          </p:cNvSpPr>
          <p:nvPr>
            <p:ph type="sldNum" sz="quarter" idx="12"/>
          </p:nvPr>
        </p:nvSpPr>
        <p:spPr/>
        <p:txBody>
          <a:bodyPr/>
          <a:lstStyle/>
          <a:p>
            <a:fld id="{132BC9B5-1D1B-4485-9C68-BD4C6774E9AE}" type="slidenum">
              <a:rPr lang="it-IT" altLang="it-IT" smtClean="0"/>
              <a:pPr/>
              <a:t>29</a:t>
            </a:fld>
            <a:endParaRPr lang="it-IT" altLang="it-IT"/>
          </a:p>
        </p:txBody>
      </p:sp>
    </p:spTree>
    <p:extLst>
      <p:ext uri="{BB962C8B-B14F-4D97-AF65-F5344CB8AC3E}">
        <p14:creationId xmlns:p14="http://schemas.microsoft.com/office/powerpoint/2010/main" xmlns="" val="22390455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olo 3"/>
          <p:cNvSpPr>
            <a:spLocks noGrp="1"/>
          </p:cNvSpPr>
          <p:nvPr>
            <p:ph type="title"/>
          </p:nvPr>
        </p:nvSpPr>
        <p:spPr>
          <a:xfrm>
            <a:off x="1703388" y="115888"/>
            <a:ext cx="8856662" cy="990600"/>
          </a:xfrm>
        </p:spPr>
        <p:txBody>
          <a:bodyPr/>
          <a:lstStyle/>
          <a:p>
            <a:pPr algn="ctr" eaLnBrk="1" hangingPunct="1"/>
            <a:r>
              <a:rPr lang="it-IT" altLang="it-IT" sz="2800" b="1" dirty="0" smtClean="0">
                <a:solidFill>
                  <a:srgbClr val="C00000"/>
                </a:solidFill>
                <a:latin typeface="Calibri" pitchFamily="34" charset="0"/>
                <a:ea typeface="Calibri" pitchFamily="34" charset="0"/>
                <a:cs typeface="Calibri" pitchFamily="34" charset="0"/>
              </a:rPr>
              <a:t>Le azioni</a:t>
            </a:r>
            <a:endParaRPr lang="it-IT" altLang="it-IT" sz="2800" b="1" i="1" dirty="0" smtClean="0">
              <a:solidFill>
                <a:srgbClr val="C00000"/>
              </a:solidFill>
              <a:latin typeface="Calibri" pitchFamily="34" charset="0"/>
              <a:ea typeface="Calibri" pitchFamily="34" charset="0"/>
              <a:cs typeface="Calibri" pitchFamily="34" charset="0"/>
            </a:endParaRPr>
          </a:p>
        </p:txBody>
      </p:sp>
      <p:sp>
        <p:nvSpPr>
          <p:cNvPr id="4099" name="Rettangolo 4"/>
          <p:cNvSpPr>
            <a:spLocks noChangeArrowheads="1"/>
          </p:cNvSpPr>
          <p:nvPr/>
        </p:nvSpPr>
        <p:spPr bwMode="auto">
          <a:xfrm>
            <a:off x="977900" y="1208088"/>
            <a:ext cx="10307638" cy="44935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defRPr/>
            </a:pPr>
            <a:endParaRPr lang="it-IT" altLang="it-IT" sz="2200" dirty="0" smtClean="0"/>
          </a:p>
          <a:p>
            <a:pPr marL="342900" indent="-342900" eaLnBrk="1" hangingPunct="1">
              <a:buFont typeface="Arial" panose="020B0604020202020204" pitchFamily="34" charset="0"/>
              <a:buChar char="•"/>
              <a:defRPr/>
            </a:pPr>
            <a:r>
              <a:rPr lang="it-IT" altLang="it-IT" sz="2200" dirty="0" smtClean="0"/>
              <a:t>E’ stata realizzata un’indagine ad hoc presso i Sindaci e gli Assessori competenti dei 356 comuni coinvolti nel 2013 (per un totale di 359 accordi  sottoscritti) nei processi di negoziazione sociale. </a:t>
            </a:r>
          </a:p>
          <a:p>
            <a:pPr marL="342900" indent="-342900" eaLnBrk="1" hangingPunct="1">
              <a:buFont typeface="Arial" panose="020B0604020202020204" pitchFamily="34" charset="0"/>
              <a:buChar char="•"/>
              <a:defRPr/>
            </a:pPr>
            <a:endParaRPr lang="it-IT" altLang="it-IT" sz="2200" dirty="0" smtClean="0"/>
          </a:p>
          <a:p>
            <a:pPr marL="342900" indent="-342900" eaLnBrk="1" hangingPunct="1">
              <a:buFont typeface="Arial" panose="020B0604020202020204" pitchFamily="34" charset="0"/>
              <a:buChar char="•"/>
              <a:defRPr/>
            </a:pPr>
            <a:r>
              <a:rPr lang="it-IT" altLang="it-IT" sz="2200" dirty="0" smtClean="0"/>
              <a:t>Il questionario semi-strutturato è stato somministrato attraverso intervista telefonica e via mail. </a:t>
            </a:r>
          </a:p>
          <a:p>
            <a:pPr marL="342900" indent="-342900" eaLnBrk="1" hangingPunct="1">
              <a:buFont typeface="Arial" panose="020B0604020202020204" pitchFamily="34" charset="0"/>
              <a:buChar char="•"/>
              <a:defRPr/>
            </a:pPr>
            <a:endParaRPr lang="it-IT" altLang="it-IT" sz="2200" dirty="0" smtClean="0"/>
          </a:p>
          <a:p>
            <a:pPr marL="342900" indent="-342900" eaLnBrk="1" hangingPunct="1">
              <a:buFont typeface="Arial" panose="020B0604020202020204" pitchFamily="34" charset="0"/>
              <a:buChar char="•"/>
              <a:defRPr/>
            </a:pPr>
            <a:r>
              <a:rPr lang="it-IT" altLang="it-IT" sz="2200" dirty="0" smtClean="0"/>
              <a:t>I questionari restituiti sono 130. Sono state acquisite informazioni sullo stato di attuazione degli accordi sottoscritti con il Sindacato nel 2013: gli adempimenti successivi all’approvazione degli Accordi (delibere, determinazioni dirigenziali, procedure attivate), valutazioni e suggerimenti per la prosecuzione delle attività di negoziazione sociale.</a:t>
            </a:r>
          </a:p>
        </p:txBody>
      </p:sp>
      <p:sp>
        <p:nvSpPr>
          <p:cNvPr id="3" name="Segnaposto numero diapositiva 2"/>
          <p:cNvSpPr>
            <a:spLocks noGrp="1"/>
          </p:cNvSpPr>
          <p:nvPr>
            <p:ph type="sldNum" sz="quarter" idx="12"/>
          </p:nvPr>
        </p:nvSpPr>
        <p:spPr/>
        <p:txBody>
          <a:bodyPr/>
          <a:lstStyle/>
          <a:p>
            <a:fld id="{F2BABE1D-0DF0-446D-A096-D19DDE6F7072}" type="slidenum">
              <a:rPr lang="it-IT" altLang="it-IT" smtClean="0"/>
              <a:pPr/>
              <a:t>3</a:t>
            </a:fld>
            <a:endParaRPr lang="it-IT" altLang="it-IT"/>
          </a:p>
        </p:txBody>
      </p:sp>
    </p:spTree>
  </p:cSld>
  <p:clrMapOvr>
    <a:masterClrMapping/>
  </p:clrMapOvr>
  <p:transition spd="slow">
    <p:push dir="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p:cNvSpPr>
          <p:nvPr/>
        </p:nvSpPr>
        <p:spPr>
          <a:xfrm>
            <a:off x="1186543" y="265750"/>
            <a:ext cx="8077200" cy="86995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pPr>
            <a:r>
              <a:rPr lang="it-IT" sz="2800" b="1" dirty="0" smtClean="0">
                <a:solidFill>
                  <a:srgbClr val="CC3300"/>
                </a:solidFill>
                <a:latin typeface="Calibri" panose="020F0502020204030204" pitchFamily="34" charset="0"/>
              </a:rPr>
              <a:t>Nodi  e opportunità. Il 2015. Nuova contabilità, fabbisogni standard e capacità fiscale dei comuni</a:t>
            </a:r>
            <a:endParaRPr lang="it-IT" sz="2800" dirty="0"/>
          </a:p>
        </p:txBody>
      </p:sp>
      <p:sp>
        <p:nvSpPr>
          <p:cNvPr id="3" name="Segnaposto testo 2"/>
          <p:cNvSpPr txBox="1">
            <a:spLocks/>
          </p:cNvSpPr>
          <p:nvPr/>
        </p:nvSpPr>
        <p:spPr>
          <a:xfrm>
            <a:off x="609599" y="1752600"/>
            <a:ext cx="1811383" cy="4343400"/>
          </a:xfrm>
          <a:prstGeom prst="rect">
            <a:avLst/>
          </a:prstGeom>
          <a:solidFill>
            <a:srgbClr val="C00000"/>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Aft>
                <a:spcPts val="0"/>
              </a:spcAft>
              <a:buNone/>
            </a:pPr>
            <a:endParaRPr lang="it-IT" sz="1600" dirty="0" smtClean="0">
              <a:solidFill>
                <a:schemeClr val="bg1"/>
              </a:solidFill>
            </a:endParaRPr>
          </a:p>
          <a:p>
            <a:pPr marL="0" indent="0" fontAlgn="auto">
              <a:spcAft>
                <a:spcPts val="0"/>
              </a:spcAft>
              <a:buNone/>
            </a:pPr>
            <a:endParaRPr lang="it-IT" sz="1600" dirty="0">
              <a:solidFill>
                <a:schemeClr val="bg1"/>
              </a:solidFill>
            </a:endParaRPr>
          </a:p>
          <a:p>
            <a:pPr marL="0" indent="0" fontAlgn="auto">
              <a:spcAft>
                <a:spcPts val="0"/>
              </a:spcAft>
              <a:buNone/>
            </a:pPr>
            <a:r>
              <a:rPr lang="it-IT" sz="1600" dirty="0" smtClean="0">
                <a:solidFill>
                  <a:schemeClr val="bg1"/>
                </a:solidFill>
              </a:rPr>
              <a:t>La rilevazione dei </a:t>
            </a:r>
            <a:r>
              <a:rPr lang="it-IT" sz="1600" dirty="0">
                <a:solidFill>
                  <a:schemeClr val="bg1"/>
                </a:solidFill>
              </a:rPr>
              <a:t>fabbisogni </a:t>
            </a:r>
            <a:r>
              <a:rPr lang="it-IT" sz="1600" dirty="0" smtClean="0">
                <a:solidFill>
                  <a:schemeClr val="bg1"/>
                </a:solidFill>
              </a:rPr>
              <a:t>standard può incidere in modo significativo sui processi di negoziazione sociale. </a:t>
            </a:r>
          </a:p>
          <a:p>
            <a:pPr marL="0" indent="0" fontAlgn="auto">
              <a:spcAft>
                <a:spcPts val="0"/>
              </a:spcAft>
              <a:buNone/>
            </a:pPr>
            <a:r>
              <a:rPr lang="it-IT" sz="1600" dirty="0" smtClean="0">
                <a:solidFill>
                  <a:schemeClr val="bg1"/>
                </a:solidFill>
              </a:rPr>
              <a:t> </a:t>
            </a:r>
          </a:p>
          <a:p>
            <a:pPr marL="0" indent="0" fontAlgn="auto">
              <a:spcAft>
                <a:spcPts val="0"/>
              </a:spcAft>
              <a:buNone/>
            </a:pPr>
            <a:endParaRPr lang="it-IT" sz="1800" dirty="0" smtClean="0">
              <a:solidFill>
                <a:schemeClr val="bg1"/>
              </a:solidFill>
            </a:endParaRPr>
          </a:p>
        </p:txBody>
      </p:sp>
      <p:sp>
        <p:nvSpPr>
          <p:cNvPr id="4" name="Segnaposto contenuto 3"/>
          <p:cNvSpPr txBox="1">
            <a:spLocks/>
          </p:cNvSpPr>
          <p:nvPr/>
        </p:nvSpPr>
        <p:spPr>
          <a:xfrm>
            <a:off x="2501537" y="1752600"/>
            <a:ext cx="8723812" cy="44196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Aft>
                <a:spcPts val="0"/>
              </a:spcAft>
              <a:buNone/>
            </a:pPr>
            <a:endParaRPr lang="it-IT" sz="1800" dirty="0" smtClean="0">
              <a:latin typeface="Calibri" panose="020F0502020204030204" pitchFamily="34" charset="0"/>
            </a:endParaRPr>
          </a:p>
          <a:p>
            <a:pPr marL="0" indent="0" fontAlgn="auto">
              <a:spcAft>
                <a:spcPts val="0"/>
              </a:spcAft>
              <a:buNone/>
            </a:pPr>
            <a:endParaRPr lang="it-IT" sz="1800" dirty="0" smtClean="0">
              <a:latin typeface="Calibri" panose="020F0502020204030204" pitchFamily="34" charset="0"/>
            </a:endParaRPr>
          </a:p>
          <a:p>
            <a:pPr marL="0" indent="0" fontAlgn="auto">
              <a:spcAft>
                <a:spcPts val="0"/>
              </a:spcAft>
              <a:buNone/>
            </a:pPr>
            <a:r>
              <a:rPr lang="it-IT" sz="1800" dirty="0" smtClean="0">
                <a:latin typeface="Calibri" panose="020F0502020204030204" pitchFamily="34" charset="0"/>
              </a:rPr>
              <a:t>Il dato sui fabbisogni standard, da solo non è sufficiente per poter esprimere un giudizio sulle risorse impiegate dai comuni. </a:t>
            </a:r>
            <a:endParaRPr lang="it-IT" sz="1800" dirty="0">
              <a:latin typeface="Calibri" panose="020F0502020204030204" pitchFamily="34" charset="0"/>
            </a:endParaRPr>
          </a:p>
          <a:p>
            <a:pPr marL="0" indent="0" fontAlgn="auto">
              <a:spcAft>
                <a:spcPts val="0"/>
              </a:spcAft>
              <a:buNone/>
            </a:pPr>
            <a:r>
              <a:rPr lang="it-IT" sz="1800" dirty="0" smtClean="0">
                <a:latin typeface="Calibri" panose="020F0502020204030204" pitchFamily="34" charset="0"/>
              </a:rPr>
              <a:t>Per </a:t>
            </a:r>
            <a:r>
              <a:rPr lang="it-IT" sz="1800" dirty="0">
                <a:latin typeface="Calibri" panose="020F0502020204030204" pitchFamily="34" charset="0"/>
              </a:rPr>
              <a:t>poter avere un’informazione più completa occorre conoscere un altro elemento: la capacità fiscale standard dell’ente, ovvero la quantità di risorse di cui l’ente poteva disporre senza esercitare alcuno sforzo fiscale (o, più </a:t>
            </a:r>
            <a:r>
              <a:rPr lang="it-IT" sz="1800" dirty="0" smtClean="0">
                <a:latin typeface="Calibri" panose="020F0502020204030204" pitchFamily="34" charset="0"/>
              </a:rPr>
              <a:t>correttamente</a:t>
            </a:r>
            <a:r>
              <a:rPr lang="it-IT" sz="1800" dirty="0">
                <a:latin typeface="Calibri" panose="020F0502020204030204" pitchFamily="34" charset="0"/>
              </a:rPr>
              <a:t>, un sforzo fiscale superiore a quello medio</a:t>
            </a:r>
            <a:r>
              <a:rPr lang="it-IT" sz="1800" dirty="0" smtClean="0">
                <a:latin typeface="Calibri" panose="020F0502020204030204" pitchFamily="34" charset="0"/>
              </a:rPr>
              <a:t>). In altri termini per capacità fiscale standard  si intende il valore attuale massimo  del gettito da entrate proprie prodotto da un Comune nel lungo periodo. </a:t>
            </a:r>
          </a:p>
          <a:p>
            <a:pPr marL="0" indent="0" fontAlgn="auto">
              <a:spcAft>
                <a:spcPts val="0"/>
              </a:spcAft>
              <a:buNone/>
            </a:pPr>
            <a:r>
              <a:rPr lang="it-IT" sz="1800" dirty="0" smtClean="0">
                <a:latin typeface="Calibri" panose="020F0502020204030204" pitchFamily="34" charset="0"/>
              </a:rPr>
              <a:t>Per i comuni della Lombardia, mediamente, è stata rilevata (</a:t>
            </a:r>
            <a:r>
              <a:rPr lang="it-IT" sz="1800" dirty="0" err="1" smtClean="0">
                <a:latin typeface="Calibri" panose="020F0502020204030204" pitchFamily="34" charset="0"/>
              </a:rPr>
              <a:t>Mef-Sose</a:t>
            </a:r>
            <a:r>
              <a:rPr lang="it-IT" sz="1800" dirty="0" smtClean="0">
                <a:latin typeface="Calibri" panose="020F0502020204030204" pitchFamily="34" charset="0"/>
              </a:rPr>
              <a:t>) una capacità fiscale standard pari a 644 euro, superiore alla media nazionale di 604 euro.</a:t>
            </a:r>
            <a:endParaRPr lang="it-IT" sz="1800" dirty="0">
              <a:latin typeface="Calibri" panose="020F0502020204030204" pitchFamily="34" charset="0"/>
            </a:endParaRPr>
          </a:p>
        </p:txBody>
      </p:sp>
      <p:sp>
        <p:nvSpPr>
          <p:cNvPr id="6" name="Rettangolo 5"/>
          <p:cNvSpPr/>
          <p:nvPr/>
        </p:nvSpPr>
        <p:spPr>
          <a:xfrm>
            <a:off x="2819399" y="1752600"/>
            <a:ext cx="8649790" cy="646331"/>
          </a:xfrm>
          <a:prstGeom prst="rect">
            <a:avLst/>
          </a:prstGeom>
        </p:spPr>
        <p:txBody>
          <a:bodyPr wrap="square">
            <a:spAutoFit/>
          </a:bodyPr>
          <a:lstStyle/>
          <a:p>
            <a:r>
              <a:rPr lang="it-IT" dirty="0" smtClean="0"/>
              <a:t> </a:t>
            </a:r>
            <a:r>
              <a:rPr lang="it-IT" dirty="0"/>
              <a:t/>
            </a:r>
            <a:br>
              <a:rPr lang="it-IT" dirty="0"/>
            </a:br>
            <a:endParaRPr lang="it-IT" dirty="0" smtClean="0"/>
          </a:p>
        </p:txBody>
      </p:sp>
      <p:sp>
        <p:nvSpPr>
          <p:cNvPr id="7" name="Segnaposto numero diapositiva 6"/>
          <p:cNvSpPr>
            <a:spLocks noGrp="1"/>
          </p:cNvSpPr>
          <p:nvPr>
            <p:ph type="sldNum" sz="quarter" idx="12"/>
          </p:nvPr>
        </p:nvSpPr>
        <p:spPr/>
        <p:txBody>
          <a:bodyPr/>
          <a:lstStyle/>
          <a:p>
            <a:fld id="{132BC9B5-1D1B-4485-9C68-BD4C6774E9AE}" type="slidenum">
              <a:rPr lang="it-IT" altLang="it-IT" smtClean="0"/>
              <a:pPr/>
              <a:t>30</a:t>
            </a:fld>
            <a:endParaRPr lang="it-IT" altLang="it-IT"/>
          </a:p>
        </p:txBody>
      </p:sp>
    </p:spTree>
    <p:extLst>
      <p:ext uri="{BB962C8B-B14F-4D97-AF65-F5344CB8AC3E}">
        <p14:creationId xmlns:p14="http://schemas.microsoft.com/office/powerpoint/2010/main" xmlns="" val="1654746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Tabella 3"/>
          <p:cNvGraphicFramePr>
            <a:graphicFrameLocks noGrp="1"/>
          </p:cNvGraphicFramePr>
          <p:nvPr>
            <p:extLst>
              <p:ext uri="{D42A27DB-BD31-4B8C-83A1-F6EECF244321}">
                <p14:modId xmlns:p14="http://schemas.microsoft.com/office/powerpoint/2010/main" xmlns="" val="3245466233"/>
              </p:ext>
            </p:extLst>
          </p:nvPr>
        </p:nvGraphicFramePr>
        <p:xfrm>
          <a:off x="1227909" y="1909696"/>
          <a:ext cx="5186362" cy="4171952"/>
        </p:xfrm>
        <a:graphic>
          <a:graphicData uri="http://schemas.openxmlformats.org/drawingml/2006/table">
            <a:tbl>
              <a:tblPr firstRow="1" firstCol="1" bandRow="1">
                <a:tableStyleId>{5C22544A-7EE6-4342-B048-85BDC9FD1C3A}</a:tableStyleId>
              </a:tblPr>
              <a:tblGrid>
                <a:gridCol w="949036"/>
                <a:gridCol w="719957"/>
                <a:gridCol w="719957"/>
                <a:gridCol w="762911"/>
                <a:gridCol w="719957"/>
                <a:gridCol w="719957"/>
                <a:gridCol w="594587"/>
              </a:tblGrid>
              <a:tr h="736226">
                <a:tc>
                  <a:txBody>
                    <a:bodyPr/>
                    <a:lstStyle/>
                    <a:p>
                      <a:pPr algn="ctr">
                        <a:lnSpc>
                          <a:spcPct val="115000"/>
                        </a:lnSpc>
                        <a:spcAft>
                          <a:spcPts val="0"/>
                        </a:spcAft>
                      </a:pPr>
                      <a:r>
                        <a:rPr lang="it-IT" sz="1400" dirty="0">
                          <a:effectLst/>
                        </a:rPr>
                        <a:t> </a:t>
                      </a:r>
                      <a:endParaRPr lang="it-IT" sz="1400" dirty="0">
                        <a:effectLst/>
                        <a:latin typeface="Calibri"/>
                        <a:ea typeface="Calibri"/>
                        <a:cs typeface="Times New Roman"/>
                      </a:endParaRPr>
                    </a:p>
                  </a:txBody>
                  <a:tcPr marL="44457" marR="44457" marT="0" marB="0" anchor="ctr"/>
                </a:tc>
                <a:tc>
                  <a:txBody>
                    <a:bodyPr/>
                    <a:lstStyle/>
                    <a:p>
                      <a:pPr algn="ctr">
                        <a:lnSpc>
                          <a:spcPct val="115000"/>
                        </a:lnSpc>
                        <a:spcAft>
                          <a:spcPts val="0"/>
                        </a:spcAft>
                      </a:pPr>
                      <a:r>
                        <a:rPr lang="it-IT" sz="1400" dirty="0">
                          <a:effectLst/>
                        </a:rPr>
                        <a:t>Fino a 3.000 Abitanti</a:t>
                      </a:r>
                      <a:endParaRPr lang="it-IT" sz="1400" dirty="0">
                        <a:effectLst/>
                        <a:latin typeface="Calibri"/>
                        <a:ea typeface="Calibri"/>
                        <a:cs typeface="Times New Roman"/>
                      </a:endParaRPr>
                    </a:p>
                  </a:txBody>
                  <a:tcPr marL="44457" marR="44457" marT="0" marB="0" anchor="ctr"/>
                </a:tc>
                <a:tc>
                  <a:txBody>
                    <a:bodyPr/>
                    <a:lstStyle/>
                    <a:p>
                      <a:pPr algn="ctr">
                        <a:lnSpc>
                          <a:spcPct val="115000"/>
                        </a:lnSpc>
                        <a:spcAft>
                          <a:spcPts val="0"/>
                        </a:spcAft>
                      </a:pPr>
                      <a:r>
                        <a:rPr lang="it-IT" sz="1400" dirty="0">
                          <a:effectLst/>
                        </a:rPr>
                        <a:t>3.001 - 5.000 Abitanti</a:t>
                      </a:r>
                      <a:endParaRPr lang="it-IT" sz="1400" dirty="0">
                        <a:effectLst/>
                        <a:latin typeface="Calibri"/>
                        <a:ea typeface="Calibri"/>
                        <a:cs typeface="Times New Roman"/>
                      </a:endParaRPr>
                    </a:p>
                  </a:txBody>
                  <a:tcPr marL="44457" marR="44457" marT="0" marB="0" anchor="ctr"/>
                </a:tc>
                <a:tc>
                  <a:txBody>
                    <a:bodyPr/>
                    <a:lstStyle/>
                    <a:p>
                      <a:pPr algn="ctr">
                        <a:lnSpc>
                          <a:spcPct val="115000"/>
                        </a:lnSpc>
                        <a:spcAft>
                          <a:spcPts val="0"/>
                        </a:spcAft>
                      </a:pPr>
                      <a:r>
                        <a:rPr lang="it-IT" sz="1400" dirty="0">
                          <a:effectLst/>
                        </a:rPr>
                        <a:t>5.001 - 10.000 Abitanti</a:t>
                      </a:r>
                      <a:endParaRPr lang="it-IT" sz="1400" dirty="0">
                        <a:effectLst/>
                        <a:latin typeface="Calibri"/>
                        <a:ea typeface="Calibri"/>
                        <a:cs typeface="Times New Roman"/>
                      </a:endParaRPr>
                    </a:p>
                  </a:txBody>
                  <a:tcPr marL="44457" marR="44457" marT="0" marB="0" anchor="ctr"/>
                </a:tc>
                <a:tc>
                  <a:txBody>
                    <a:bodyPr/>
                    <a:lstStyle/>
                    <a:p>
                      <a:pPr algn="ctr">
                        <a:lnSpc>
                          <a:spcPct val="115000"/>
                        </a:lnSpc>
                        <a:spcAft>
                          <a:spcPts val="0"/>
                        </a:spcAft>
                      </a:pPr>
                      <a:r>
                        <a:rPr lang="it-IT" sz="1400" dirty="0">
                          <a:effectLst/>
                        </a:rPr>
                        <a:t>10.001 - 20.000 Abitanti</a:t>
                      </a:r>
                      <a:endParaRPr lang="it-IT" sz="1400" dirty="0">
                        <a:effectLst/>
                        <a:latin typeface="Calibri"/>
                        <a:ea typeface="Calibri"/>
                        <a:cs typeface="Times New Roman"/>
                      </a:endParaRPr>
                    </a:p>
                  </a:txBody>
                  <a:tcPr marL="44457" marR="44457" marT="0" marB="0" anchor="ctr"/>
                </a:tc>
                <a:tc>
                  <a:txBody>
                    <a:bodyPr/>
                    <a:lstStyle/>
                    <a:p>
                      <a:pPr algn="ctr">
                        <a:lnSpc>
                          <a:spcPct val="115000"/>
                        </a:lnSpc>
                        <a:spcAft>
                          <a:spcPts val="0"/>
                        </a:spcAft>
                      </a:pPr>
                      <a:r>
                        <a:rPr lang="it-IT" sz="1400" dirty="0">
                          <a:effectLst/>
                        </a:rPr>
                        <a:t>Oltre 50.000 Abitanti</a:t>
                      </a:r>
                      <a:endParaRPr lang="it-IT" sz="1400" dirty="0">
                        <a:effectLst/>
                        <a:latin typeface="Calibri"/>
                        <a:ea typeface="Calibri"/>
                        <a:cs typeface="Times New Roman"/>
                      </a:endParaRPr>
                    </a:p>
                  </a:txBody>
                  <a:tcPr marL="44457" marR="44457" marT="0" marB="0" anchor="ctr"/>
                </a:tc>
                <a:tc>
                  <a:txBody>
                    <a:bodyPr/>
                    <a:lstStyle/>
                    <a:p>
                      <a:pPr algn="ctr">
                        <a:lnSpc>
                          <a:spcPct val="115000"/>
                        </a:lnSpc>
                        <a:spcAft>
                          <a:spcPts val="0"/>
                        </a:spcAft>
                      </a:pPr>
                      <a:r>
                        <a:rPr lang="it-IT" sz="1400" dirty="0">
                          <a:effectLst/>
                        </a:rPr>
                        <a:t>Totale</a:t>
                      </a:r>
                      <a:endParaRPr lang="it-IT" sz="1400" dirty="0">
                        <a:effectLst/>
                        <a:latin typeface="Calibri"/>
                        <a:ea typeface="Calibri"/>
                        <a:cs typeface="Times New Roman"/>
                      </a:endParaRPr>
                    </a:p>
                  </a:txBody>
                  <a:tcPr marL="44457" marR="44457" marT="0" marB="0" anchor="ctr"/>
                </a:tc>
              </a:tr>
              <a:tr h="245409">
                <a:tc>
                  <a:txBody>
                    <a:bodyPr/>
                    <a:lstStyle/>
                    <a:p>
                      <a:pPr>
                        <a:lnSpc>
                          <a:spcPct val="115000"/>
                        </a:lnSpc>
                        <a:spcAft>
                          <a:spcPts val="0"/>
                        </a:spcAft>
                      </a:pPr>
                      <a:r>
                        <a:rPr lang="it-IT" sz="1400" dirty="0">
                          <a:effectLst/>
                        </a:rPr>
                        <a:t>Bergamo</a:t>
                      </a:r>
                      <a:endParaRPr lang="it-IT" sz="1400" dirty="0">
                        <a:effectLst/>
                        <a:latin typeface="Calibri"/>
                        <a:ea typeface="Calibri"/>
                        <a:cs typeface="Times New Roman"/>
                      </a:endParaRPr>
                    </a:p>
                  </a:txBody>
                  <a:tcPr marL="44457" marR="44457" marT="0" marB="0" anchor="ctr"/>
                </a:tc>
                <a:tc>
                  <a:txBody>
                    <a:bodyPr/>
                    <a:lstStyle/>
                    <a:p>
                      <a:pPr algn="ctr">
                        <a:lnSpc>
                          <a:spcPct val="115000"/>
                        </a:lnSpc>
                        <a:spcAft>
                          <a:spcPts val="0"/>
                        </a:spcAft>
                      </a:pPr>
                      <a:r>
                        <a:rPr lang="it-IT" sz="1400" dirty="0">
                          <a:effectLst/>
                        </a:rPr>
                        <a:t>2</a:t>
                      </a:r>
                      <a:endParaRPr lang="it-IT" sz="1400" dirty="0">
                        <a:effectLst/>
                        <a:latin typeface="Calibri"/>
                        <a:ea typeface="Calibri"/>
                        <a:cs typeface="Times New Roman"/>
                      </a:endParaRPr>
                    </a:p>
                  </a:txBody>
                  <a:tcPr marL="44457" marR="44457" marT="0" marB="0" anchor="ctr"/>
                </a:tc>
                <a:tc>
                  <a:txBody>
                    <a:bodyPr/>
                    <a:lstStyle/>
                    <a:p>
                      <a:pPr algn="ctr">
                        <a:lnSpc>
                          <a:spcPct val="115000"/>
                        </a:lnSpc>
                        <a:spcAft>
                          <a:spcPts val="0"/>
                        </a:spcAft>
                      </a:pPr>
                      <a:r>
                        <a:rPr lang="it-IT" sz="1400" dirty="0">
                          <a:effectLst/>
                        </a:rPr>
                        <a:t>0</a:t>
                      </a:r>
                      <a:endParaRPr lang="it-IT" sz="1400" dirty="0">
                        <a:effectLst/>
                        <a:latin typeface="Calibri"/>
                        <a:ea typeface="Calibri"/>
                        <a:cs typeface="Times New Roman"/>
                      </a:endParaRPr>
                    </a:p>
                  </a:txBody>
                  <a:tcPr marL="44457" marR="44457" marT="0" marB="0" anchor="ctr"/>
                </a:tc>
                <a:tc>
                  <a:txBody>
                    <a:bodyPr/>
                    <a:lstStyle/>
                    <a:p>
                      <a:pPr algn="ctr">
                        <a:lnSpc>
                          <a:spcPct val="115000"/>
                        </a:lnSpc>
                        <a:spcAft>
                          <a:spcPts val="0"/>
                        </a:spcAft>
                      </a:pPr>
                      <a:r>
                        <a:rPr lang="it-IT" sz="1400" dirty="0">
                          <a:effectLst/>
                        </a:rPr>
                        <a:t>2</a:t>
                      </a:r>
                      <a:endParaRPr lang="it-IT" sz="1400" dirty="0">
                        <a:effectLst/>
                        <a:latin typeface="Calibri"/>
                        <a:ea typeface="Calibri"/>
                        <a:cs typeface="Times New Roman"/>
                      </a:endParaRPr>
                    </a:p>
                  </a:txBody>
                  <a:tcPr marL="44457" marR="44457" marT="0" marB="0" anchor="ctr"/>
                </a:tc>
                <a:tc>
                  <a:txBody>
                    <a:bodyPr/>
                    <a:lstStyle/>
                    <a:p>
                      <a:pPr algn="ctr">
                        <a:lnSpc>
                          <a:spcPct val="115000"/>
                        </a:lnSpc>
                        <a:spcAft>
                          <a:spcPts val="0"/>
                        </a:spcAft>
                      </a:pPr>
                      <a:r>
                        <a:rPr lang="it-IT" sz="1400" dirty="0">
                          <a:effectLst/>
                        </a:rPr>
                        <a:t>2</a:t>
                      </a:r>
                      <a:endParaRPr lang="it-IT" sz="1400" dirty="0">
                        <a:effectLst/>
                        <a:latin typeface="Calibri"/>
                        <a:ea typeface="Calibri"/>
                        <a:cs typeface="Times New Roman"/>
                      </a:endParaRPr>
                    </a:p>
                  </a:txBody>
                  <a:tcPr marL="44457" marR="44457" marT="0" marB="0" anchor="ctr"/>
                </a:tc>
                <a:tc>
                  <a:txBody>
                    <a:bodyPr/>
                    <a:lstStyle/>
                    <a:p>
                      <a:pPr algn="ctr">
                        <a:lnSpc>
                          <a:spcPct val="115000"/>
                        </a:lnSpc>
                        <a:spcAft>
                          <a:spcPts val="0"/>
                        </a:spcAft>
                      </a:pPr>
                      <a:r>
                        <a:rPr lang="it-IT" sz="1400" dirty="0">
                          <a:effectLst/>
                        </a:rPr>
                        <a:t>0</a:t>
                      </a:r>
                      <a:endParaRPr lang="it-IT" sz="1400" dirty="0">
                        <a:effectLst/>
                        <a:latin typeface="Calibri"/>
                        <a:ea typeface="Calibri"/>
                        <a:cs typeface="Times New Roman"/>
                      </a:endParaRPr>
                    </a:p>
                  </a:txBody>
                  <a:tcPr marL="44457" marR="44457" marT="0" marB="0" anchor="ctr"/>
                </a:tc>
                <a:tc>
                  <a:txBody>
                    <a:bodyPr/>
                    <a:lstStyle/>
                    <a:p>
                      <a:pPr algn="ctr">
                        <a:lnSpc>
                          <a:spcPct val="115000"/>
                        </a:lnSpc>
                        <a:spcAft>
                          <a:spcPts val="0"/>
                        </a:spcAft>
                      </a:pPr>
                      <a:r>
                        <a:rPr lang="it-IT" sz="1400" dirty="0">
                          <a:effectLst/>
                        </a:rPr>
                        <a:t>6</a:t>
                      </a:r>
                      <a:endParaRPr lang="it-IT" sz="1400" dirty="0">
                        <a:effectLst/>
                        <a:latin typeface="Calibri"/>
                        <a:ea typeface="Calibri"/>
                        <a:cs typeface="Times New Roman"/>
                      </a:endParaRPr>
                    </a:p>
                  </a:txBody>
                  <a:tcPr marL="44457" marR="44457" marT="0" marB="0" anchor="ctr"/>
                </a:tc>
              </a:tr>
              <a:tr h="245409">
                <a:tc>
                  <a:txBody>
                    <a:bodyPr/>
                    <a:lstStyle/>
                    <a:p>
                      <a:pPr>
                        <a:lnSpc>
                          <a:spcPct val="115000"/>
                        </a:lnSpc>
                        <a:spcAft>
                          <a:spcPts val="0"/>
                        </a:spcAft>
                      </a:pPr>
                      <a:r>
                        <a:rPr lang="it-IT" sz="1400" dirty="0">
                          <a:effectLst/>
                        </a:rPr>
                        <a:t>Brescia</a:t>
                      </a:r>
                      <a:endParaRPr lang="it-IT" sz="1400" dirty="0">
                        <a:effectLst/>
                        <a:latin typeface="Calibri"/>
                        <a:ea typeface="Calibri"/>
                        <a:cs typeface="Times New Roman"/>
                      </a:endParaRPr>
                    </a:p>
                  </a:txBody>
                  <a:tcPr marL="44457" marR="44457" marT="0" marB="0" anchor="ctr"/>
                </a:tc>
                <a:tc>
                  <a:txBody>
                    <a:bodyPr/>
                    <a:lstStyle/>
                    <a:p>
                      <a:pPr algn="ctr">
                        <a:lnSpc>
                          <a:spcPct val="115000"/>
                        </a:lnSpc>
                        <a:spcAft>
                          <a:spcPts val="0"/>
                        </a:spcAft>
                      </a:pPr>
                      <a:r>
                        <a:rPr lang="it-IT" sz="1400" dirty="0">
                          <a:effectLst/>
                        </a:rPr>
                        <a:t>9</a:t>
                      </a:r>
                      <a:endParaRPr lang="it-IT" sz="1400" dirty="0">
                        <a:effectLst/>
                        <a:latin typeface="Calibri"/>
                        <a:ea typeface="Calibri"/>
                        <a:cs typeface="Times New Roman"/>
                      </a:endParaRPr>
                    </a:p>
                  </a:txBody>
                  <a:tcPr marL="44457" marR="44457" marT="0" marB="0" anchor="ctr"/>
                </a:tc>
                <a:tc>
                  <a:txBody>
                    <a:bodyPr/>
                    <a:lstStyle/>
                    <a:p>
                      <a:pPr algn="ctr">
                        <a:lnSpc>
                          <a:spcPct val="115000"/>
                        </a:lnSpc>
                        <a:spcAft>
                          <a:spcPts val="0"/>
                        </a:spcAft>
                      </a:pPr>
                      <a:r>
                        <a:rPr lang="it-IT" sz="1400" dirty="0">
                          <a:effectLst/>
                        </a:rPr>
                        <a:t>6</a:t>
                      </a:r>
                      <a:endParaRPr lang="it-IT" sz="1400" dirty="0">
                        <a:effectLst/>
                        <a:latin typeface="Calibri"/>
                        <a:ea typeface="Calibri"/>
                        <a:cs typeface="Times New Roman"/>
                      </a:endParaRPr>
                    </a:p>
                  </a:txBody>
                  <a:tcPr marL="44457" marR="44457" marT="0" marB="0" anchor="ctr"/>
                </a:tc>
                <a:tc>
                  <a:txBody>
                    <a:bodyPr/>
                    <a:lstStyle/>
                    <a:p>
                      <a:pPr algn="ctr">
                        <a:lnSpc>
                          <a:spcPct val="115000"/>
                        </a:lnSpc>
                        <a:spcAft>
                          <a:spcPts val="0"/>
                        </a:spcAft>
                      </a:pPr>
                      <a:r>
                        <a:rPr lang="it-IT" sz="1400" dirty="0">
                          <a:effectLst/>
                        </a:rPr>
                        <a:t>9</a:t>
                      </a:r>
                      <a:endParaRPr lang="it-IT" sz="1400" dirty="0">
                        <a:effectLst/>
                        <a:latin typeface="Calibri"/>
                        <a:ea typeface="Calibri"/>
                        <a:cs typeface="Times New Roman"/>
                      </a:endParaRPr>
                    </a:p>
                  </a:txBody>
                  <a:tcPr marL="44457" marR="44457" marT="0" marB="0" anchor="ctr"/>
                </a:tc>
                <a:tc>
                  <a:txBody>
                    <a:bodyPr/>
                    <a:lstStyle/>
                    <a:p>
                      <a:pPr algn="ctr">
                        <a:lnSpc>
                          <a:spcPct val="115000"/>
                        </a:lnSpc>
                        <a:spcAft>
                          <a:spcPts val="0"/>
                        </a:spcAft>
                      </a:pPr>
                      <a:r>
                        <a:rPr lang="it-IT" sz="1400" dirty="0">
                          <a:effectLst/>
                        </a:rPr>
                        <a:t>18</a:t>
                      </a:r>
                      <a:endParaRPr lang="it-IT" sz="1400" dirty="0">
                        <a:effectLst/>
                        <a:latin typeface="Calibri"/>
                        <a:ea typeface="Calibri"/>
                        <a:cs typeface="Times New Roman"/>
                      </a:endParaRPr>
                    </a:p>
                  </a:txBody>
                  <a:tcPr marL="44457" marR="44457" marT="0" marB="0" anchor="ctr"/>
                </a:tc>
                <a:tc>
                  <a:txBody>
                    <a:bodyPr/>
                    <a:lstStyle/>
                    <a:p>
                      <a:pPr algn="ctr">
                        <a:lnSpc>
                          <a:spcPct val="115000"/>
                        </a:lnSpc>
                        <a:spcAft>
                          <a:spcPts val="0"/>
                        </a:spcAft>
                      </a:pPr>
                      <a:r>
                        <a:rPr lang="it-IT" sz="1400" dirty="0">
                          <a:effectLst/>
                        </a:rPr>
                        <a:t>1</a:t>
                      </a:r>
                      <a:endParaRPr lang="it-IT" sz="1400" dirty="0">
                        <a:effectLst/>
                        <a:latin typeface="Calibri"/>
                        <a:ea typeface="Calibri"/>
                        <a:cs typeface="Times New Roman"/>
                      </a:endParaRPr>
                    </a:p>
                  </a:txBody>
                  <a:tcPr marL="44457" marR="44457" marT="0" marB="0" anchor="ctr"/>
                </a:tc>
                <a:tc>
                  <a:txBody>
                    <a:bodyPr/>
                    <a:lstStyle/>
                    <a:p>
                      <a:pPr algn="ctr">
                        <a:lnSpc>
                          <a:spcPct val="115000"/>
                        </a:lnSpc>
                        <a:spcAft>
                          <a:spcPts val="0"/>
                        </a:spcAft>
                      </a:pPr>
                      <a:r>
                        <a:rPr lang="it-IT" sz="1400" dirty="0">
                          <a:effectLst/>
                        </a:rPr>
                        <a:t>43</a:t>
                      </a:r>
                      <a:endParaRPr lang="it-IT" sz="1400" dirty="0">
                        <a:effectLst/>
                        <a:latin typeface="Calibri"/>
                        <a:ea typeface="Calibri"/>
                        <a:cs typeface="Times New Roman"/>
                      </a:endParaRPr>
                    </a:p>
                  </a:txBody>
                  <a:tcPr marL="44457" marR="44457" marT="0" marB="0" anchor="ctr"/>
                </a:tc>
              </a:tr>
              <a:tr h="245409">
                <a:tc>
                  <a:txBody>
                    <a:bodyPr/>
                    <a:lstStyle/>
                    <a:p>
                      <a:pPr>
                        <a:lnSpc>
                          <a:spcPct val="115000"/>
                        </a:lnSpc>
                        <a:spcAft>
                          <a:spcPts val="0"/>
                        </a:spcAft>
                      </a:pPr>
                      <a:r>
                        <a:rPr lang="it-IT" sz="1400" dirty="0">
                          <a:effectLst/>
                        </a:rPr>
                        <a:t>Como</a:t>
                      </a:r>
                      <a:endParaRPr lang="it-IT" sz="1400" dirty="0">
                        <a:effectLst/>
                        <a:latin typeface="Calibri"/>
                        <a:ea typeface="Calibri"/>
                        <a:cs typeface="Times New Roman"/>
                      </a:endParaRPr>
                    </a:p>
                  </a:txBody>
                  <a:tcPr marL="44457" marR="44457" marT="0" marB="0" anchor="ctr"/>
                </a:tc>
                <a:tc>
                  <a:txBody>
                    <a:bodyPr/>
                    <a:lstStyle/>
                    <a:p>
                      <a:pPr algn="ctr">
                        <a:lnSpc>
                          <a:spcPct val="115000"/>
                        </a:lnSpc>
                        <a:spcAft>
                          <a:spcPts val="0"/>
                        </a:spcAft>
                      </a:pPr>
                      <a:r>
                        <a:rPr lang="it-IT" sz="1400" dirty="0">
                          <a:effectLst/>
                        </a:rPr>
                        <a:t>4</a:t>
                      </a:r>
                      <a:endParaRPr lang="it-IT" sz="1400" dirty="0">
                        <a:effectLst/>
                        <a:latin typeface="Calibri"/>
                        <a:ea typeface="Calibri"/>
                        <a:cs typeface="Times New Roman"/>
                      </a:endParaRPr>
                    </a:p>
                  </a:txBody>
                  <a:tcPr marL="44457" marR="44457" marT="0" marB="0" anchor="ctr"/>
                </a:tc>
                <a:tc>
                  <a:txBody>
                    <a:bodyPr/>
                    <a:lstStyle/>
                    <a:p>
                      <a:pPr algn="ctr">
                        <a:lnSpc>
                          <a:spcPct val="115000"/>
                        </a:lnSpc>
                        <a:spcAft>
                          <a:spcPts val="0"/>
                        </a:spcAft>
                      </a:pPr>
                      <a:r>
                        <a:rPr lang="it-IT" sz="1400" dirty="0">
                          <a:effectLst/>
                        </a:rPr>
                        <a:t>3</a:t>
                      </a:r>
                      <a:endParaRPr lang="it-IT" sz="1400" dirty="0">
                        <a:effectLst/>
                        <a:latin typeface="Calibri"/>
                        <a:ea typeface="Calibri"/>
                        <a:cs typeface="Times New Roman"/>
                      </a:endParaRPr>
                    </a:p>
                  </a:txBody>
                  <a:tcPr marL="44457" marR="44457" marT="0" marB="0" anchor="ctr"/>
                </a:tc>
                <a:tc>
                  <a:txBody>
                    <a:bodyPr/>
                    <a:lstStyle/>
                    <a:p>
                      <a:pPr algn="ctr">
                        <a:lnSpc>
                          <a:spcPct val="115000"/>
                        </a:lnSpc>
                        <a:spcAft>
                          <a:spcPts val="0"/>
                        </a:spcAft>
                      </a:pPr>
                      <a:r>
                        <a:rPr lang="it-IT" sz="1400" dirty="0">
                          <a:effectLst/>
                        </a:rPr>
                        <a:t>4</a:t>
                      </a:r>
                      <a:endParaRPr lang="it-IT" sz="1400" dirty="0">
                        <a:effectLst/>
                        <a:latin typeface="Calibri"/>
                        <a:ea typeface="Calibri"/>
                        <a:cs typeface="Times New Roman"/>
                      </a:endParaRPr>
                    </a:p>
                  </a:txBody>
                  <a:tcPr marL="44457" marR="44457" marT="0" marB="0" anchor="ctr"/>
                </a:tc>
                <a:tc>
                  <a:txBody>
                    <a:bodyPr/>
                    <a:lstStyle/>
                    <a:p>
                      <a:pPr algn="ctr">
                        <a:lnSpc>
                          <a:spcPct val="115000"/>
                        </a:lnSpc>
                        <a:spcAft>
                          <a:spcPts val="0"/>
                        </a:spcAft>
                      </a:pPr>
                      <a:r>
                        <a:rPr lang="it-IT" sz="1400" dirty="0">
                          <a:effectLst/>
                        </a:rPr>
                        <a:t>1</a:t>
                      </a:r>
                      <a:endParaRPr lang="it-IT" sz="1400" dirty="0">
                        <a:effectLst/>
                        <a:latin typeface="Calibri"/>
                        <a:ea typeface="Calibri"/>
                        <a:cs typeface="Times New Roman"/>
                      </a:endParaRPr>
                    </a:p>
                  </a:txBody>
                  <a:tcPr marL="44457" marR="44457" marT="0" marB="0" anchor="ctr"/>
                </a:tc>
                <a:tc>
                  <a:txBody>
                    <a:bodyPr/>
                    <a:lstStyle/>
                    <a:p>
                      <a:pPr algn="ctr">
                        <a:lnSpc>
                          <a:spcPct val="115000"/>
                        </a:lnSpc>
                        <a:spcAft>
                          <a:spcPts val="0"/>
                        </a:spcAft>
                      </a:pPr>
                      <a:r>
                        <a:rPr lang="it-IT" sz="1400" dirty="0">
                          <a:effectLst/>
                        </a:rPr>
                        <a:t>0</a:t>
                      </a:r>
                      <a:endParaRPr lang="it-IT" sz="1400" dirty="0">
                        <a:effectLst/>
                        <a:latin typeface="Calibri"/>
                        <a:ea typeface="Calibri"/>
                        <a:cs typeface="Times New Roman"/>
                      </a:endParaRPr>
                    </a:p>
                  </a:txBody>
                  <a:tcPr marL="44457" marR="44457" marT="0" marB="0" anchor="ctr"/>
                </a:tc>
                <a:tc>
                  <a:txBody>
                    <a:bodyPr/>
                    <a:lstStyle/>
                    <a:p>
                      <a:pPr algn="ctr">
                        <a:lnSpc>
                          <a:spcPct val="115000"/>
                        </a:lnSpc>
                        <a:spcAft>
                          <a:spcPts val="0"/>
                        </a:spcAft>
                      </a:pPr>
                      <a:r>
                        <a:rPr lang="it-IT" sz="1400" dirty="0">
                          <a:effectLst/>
                        </a:rPr>
                        <a:t>12</a:t>
                      </a:r>
                      <a:endParaRPr lang="it-IT" sz="1400" dirty="0">
                        <a:effectLst/>
                        <a:latin typeface="Calibri"/>
                        <a:ea typeface="Calibri"/>
                        <a:cs typeface="Times New Roman"/>
                      </a:endParaRPr>
                    </a:p>
                  </a:txBody>
                  <a:tcPr marL="44457" marR="44457" marT="0" marB="0" anchor="ctr"/>
                </a:tc>
              </a:tr>
              <a:tr h="245409">
                <a:tc>
                  <a:txBody>
                    <a:bodyPr/>
                    <a:lstStyle/>
                    <a:p>
                      <a:pPr>
                        <a:lnSpc>
                          <a:spcPct val="115000"/>
                        </a:lnSpc>
                        <a:spcAft>
                          <a:spcPts val="0"/>
                        </a:spcAft>
                      </a:pPr>
                      <a:r>
                        <a:rPr lang="it-IT" sz="1400" dirty="0">
                          <a:effectLst/>
                        </a:rPr>
                        <a:t>Cremona</a:t>
                      </a:r>
                      <a:endParaRPr lang="it-IT" sz="1400" dirty="0">
                        <a:effectLst/>
                        <a:latin typeface="Calibri"/>
                        <a:ea typeface="Calibri"/>
                        <a:cs typeface="Times New Roman"/>
                      </a:endParaRPr>
                    </a:p>
                  </a:txBody>
                  <a:tcPr marL="44457" marR="44457" marT="0" marB="0" anchor="ctr"/>
                </a:tc>
                <a:tc>
                  <a:txBody>
                    <a:bodyPr/>
                    <a:lstStyle/>
                    <a:p>
                      <a:pPr algn="ctr">
                        <a:lnSpc>
                          <a:spcPct val="115000"/>
                        </a:lnSpc>
                        <a:spcAft>
                          <a:spcPts val="0"/>
                        </a:spcAft>
                      </a:pPr>
                      <a:r>
                        <a:rPr lang="it-IT" sz="1400" dirty="0">
                          <a:effectLst/>
                        </a:rPr>
                        <a:t>1</a:t>
                      </a:r>
                      <a:endParaRPr lang="it-IT" sz="1400" dirty="0">
                        <a:effectLst/>
                        <a:latin typeface="Calibri"/>
                        <a:ea typeface="Calibri"/>
                        <a:cs typeface="Times New Roman"/>
                      </a:endParaRPr>
                    </a:p>
                  </a:txBody>
                  <a:tcPr marL="44457" marR="44457" marT="0" marB="0" anchor="ctr"/>
                </a:tc>
                <a:tc>
                  <a:txBody>
                    <a:bodyPr/>
                    <a:lstStyle/>
                    <a:p>
                      <a:pPr algn="ctr">
                        <a:lnSpc>
                          <a:spcPct val="115000"/>
                        </a:lnSpc>
                        <a:spcAft>
                          <a:spcPts val="0"/>
                        </a:spcAft>
                      </a:pPr>
                      <a:r>
                        <a:rPr lang="it-IT" sz="1400" dirty="0">
                          <a:effectLst/>
                        </a:rPr>
                        <a:t>1</a:t>
                      </a:r>
                      <a:endParaRPr lang="it-IT" sz="1400" dirty="0">
                        <a:effectLst/>
                        <a:latin typeface="Calibri"/>
                        <a:ea typeface="Calibri"/>
                        <a:cs typeface="Times New Roman"/>
                      </a:endParaRPr>
                    </a:p>
                  </a:txBody>
                  <a:tcPr marL="44457" marR="44457" marT="0" marB="0" anchor="ctr"/>
                </a:tc>
                <a:tc>
                  <a:txBody>
                    <a:bodyPr/>
                    <a:lstStyle/>
                    <a:p>
                      <a:pPr algn="ctr">
                        <a:lnSpc>
                          <a:spcPct val="115000"/>
                        </a:lnSpc>
                        <a:spcAft>
                          <a:spcPts val="0"/>
                        </a:spcAft>
                      </a:pPr>
                      <a:r>
                        <a:rPr lang="it-IT" sz="1400" dirty="0">
                          <a:effectLst/>
                        </a:rPr>
                        <a:t>0</a:t>
                      </a:r>
                      <a:endParaRPr lang="it-IT" sz="1400" dirty="0">
                        <a:effectLst/>
                        <a:latin typeface="Calibri"/>
                        <a:ea typeface="Calibri"/>
                        <a:cs typeface="Times New Roman"/>
                      </a:endParaRPr>
                    </a:p>
                  </a:txBody>
                  <a:tcPr marL="44457" marR="44457" marT="0" marB="0" anchor="ctr"/>
                </a:tc>
                <a:tc>
                  <a:txBody>
                    <a:bodyPr/>
                    <a:lstStyle/>
                    <a:p>
                      <a:pPr algn="ctr">
                        <a:lnSpc>
                          <a:spcPct val="115000"/>
                        </a:lnSpc>
                        <a:spcAft>
                          <a:spcPts val="0"/>
                        </a:spcAft>
                      </a:pPr>
                      <a:r>
                        <a:rPr lang="it-IT" sz="1400" dirty="0">
                          <a:effectLst/>
                        </a:rPr>
                        <a:t>1</a:t>
                      </a:r>
                      <a:endParaRPr lang="it-IT" sz="1400" dirty="0">
                        <a:effectLst/>
                        <a:latin typeface="Calibri"/>
                        <a:ea typeface="Calibri"/>
                        <a:cs typeface="Times New Roman"/>
                      </a:endParaRPr>
                    </a:p>
                  </a:txBody>
                  <a:tcPr marL="44457" marR="44457" marT="0" marB="0" anchor="ctr"/>
                </a:tc>
                <a:tc>
                  <a:txBody>
                    <a:bodyPr/>
                    <a:lstStyle/>
                    <a:p>
                      <a:pPr algn="ctr">
                        <a:lnSpc>
                          <a:spcPct val="115000"/>
                        </a:lnSpc>
                        <a:spcAft>
                          <a:spcPts val="0"/>
                        </a:spcAft>
                      </a:pPr>
                      <a:r>
                        <a:rPr lang="it-IT" sz="1400" dirty="0">
                          <a:effectLst/>
                        </a:rPr>
                        <a:t>0</a:t>
                      </a:r>
                      <a:endParaRPr lang="it-IT" sz="1400" dirty="0">
                        <a:effectLst/>
                        <a:latin typeface="Calibri"/>
                        <a:ea typeface="Calibri"/>
                        <a:cs typeface="Times New Roman"/>
                      </a:endParaRPr>
                    </a:p>
                  </a:txBody>
                  <a:tcPr marL="44457" marR="44457" marT="0" marB="0" anchor="ctr"/>
                </a:tc>
                <a:tc>
                  <a:txBody>
                    <a:bodyPr/>
                    <a:lstStyle/>
                    <a:p>
                      <a:pPr algn="ctr">
                        <a:lnSpc>
                          <a:spcPct val="115000"/>
                        </a:lnSpc>
                        <a:spcAft>
                          <a:spcPts val="0"/>
                        </a:spcAft>
                      </a:pPr>
                      <a:r>
                        <a:rPr lang="it-IT" sz="1400" dirty="0">
                          <a:effectLst/>
                        </a:rPr>
                        <a:t>3</a:t>
                      </a:r>
                      <a:endParaRPr lang="it-IT" sz="1400" dirty="0">
                        <a:effectLst/>
                        <a:latin typeface="Calibri"/>
                        <a:ea typeface="Calibri"/>
                        <a:cs typeface="Times New Roman"/>
                      </a:endParaRPr>
                    </a:p>
                  </a:txBody>
                  <a:tcPr marL="44457" marR="44457" marT="0" marB="0" anchor="ctr"/>
                </a:tc>
              </a:tr>
              <a:tr h="245409">
                <a:tc>
                  <a:txBody>
                    <a:bodyPr/>
                    <a:lstStyle/>
                    <a:p>
                      <a:pPr>
                        <a:lnSpc>
                          <a:spcPct val="115000"/>
                        </a:lnSpc>
                        <a:spcAft>
                          <a:spcPts val="0"/>
                        </a:spcAft>
                      </a:pPr>
                      <a:r>
                        <a:rPr lang="it-IT" sz="1400" dirty="0">
                          <a:effectLst/>
                        </a:rPr>
                        <a:t>Lecco</a:t>
                      </a:r>
                      <a:endParaRPr lang="it-IT" sz="1400" dirty="0">
                        <a:effectLst/>
                        <a:latin typeface="Calibri"/>
                        <a:ea typeface="Calibri"/>
                        <a:cs typeface="Times New Roman"/>
                      </a:endParaRPr>
                    </a:p>
                  </a:txBody>
                  <a:tcPr marL="44457" marR="44457" marT="0" marB="0" anchor="ctr"/>
                </a:tc>
                <a:tc>
                  <a:txBody>
                    <a:bodyPr/>
                    <a:lstStyle/>
                    <a:p>
                      <a:pPr algn="ctr">
                        <a:lnSpc>
                          <a:spcPct val="115000"/>
                        </a:lnSpc>
                        <a:spcAft>
                          <a:spcPts val="0"/>
                        </a:spcAft>
                      </a:pPr>
                      <a:r>
                        <a:rPr lang="it-IT" sz="1400" dirty="0">
                          <a:effectLst/>
                        </a:rPr>
                        <a:t>4</a:t>
                      </a:r>
                      <a:endParaRPr lang="it-IT" sz="1400" dirty="0">
                        <a:effectLst/>
                        <a:latin typeface="Calibri"/>
                        <a:ea typeface="Calibri"/>
                        <a:cs typeface="Times New Roman"/>
                      </a:endParaRPr>
                    </a:p>
                  </a:txBody>
                  <a:tcPr marL="44457" marR="44457" marT="0" marB="0" anchor="ctr"/>
                </a:tc>
                <a:tc>
                  <a:txBody>
                    <a:bodyPr/>
                    <a:lstStyle/>
                    <a:p>
                      <a:pPr algn="ctr">
                        <a:lnSpc>
                          <a:spcPct val="115000"/>
                        </a:lnSpc>
                        <a:spcAft>
                          <a:spcPts val="0"/>
                        </a:spcAft>
                      </a:pPr>
                      <a:r>
                        <a:rPr lang="it-IT" sz="1400" dirty="0">
                          <a:effectLst/>
                        </a:rPr>
                        <a:t>1</a:t>
                      </a:r>
                      <a:endParaRPr lang="it-IT" sz="1400" dirty="0">
                        <a:effectLst/>
                        <a:latin typeface="Calibri"/>
                        <a:ea typeface="Calibri"/>
                        <a:cs typeface="Times New Roman"/>
                      </a:endParaRPr>
                    </a:p>
                  </a:txBody>
                  <a:tcPr marL="44457" marR="44457" marT="0" marB="0" anchor="ctr"/>
                </a:tc>
                <a:tc>
                  <a:txBody>
                    <a:bodyPr/>
                    <a:lstStyle/>
                    <a:p>
                      <a:pPr algn="ctr">
                        <a:lnSpc>
                          <a:spcPct val="115000"/>
                        </a:lnSpc>
                        <a:spcAft>
                          <a:spcPts val="0"/>
                        </a:spcAft>
                      </a:pPr>
                      <a:r>
                        <a:rPr lang="it-IT" sz="1400" dirty="0">
                          <a:effectLst/>
                        </a:rPr>
                        <a:t>2</a:t>
                      </a:r>
                      <a:endParaRPr lang="it-IT" sz="1400" dirty="0">
                        <a:effectLst/>
                        <a:latin typeface="Calibri"/>
                        <a:ea typeface="Calibri"/>
                        <a:cs typeface="Times New Roman"/>
                      </a:endParaRPr>
                    </a:p>
                  </a:txBody>
                  <a:tcPr marL="44457" marR="44457" marT="0" marB="0" anchor="ctr"/>
                </a:tc>
                <a:tc>
                  <a:txBody>
                    <a:bodyPr/>
                    <a:lstStyle/>
                    <a:p>
                      <a:pPr algn="ctr">
                        <a:lnSpc>
                          <a:spcPct val="115000"/>
                        </a:lnSpc>
                        <a:spcAft>
                          <a:spcPts val="0"/>
                        </a:spcAft>
                      </a:pPr>
                      <a:r>
                        <a:rPr lang="it-IT" sz="1400" dirty="0">
                          <a:effectLst/>
                        </a:rPr>
                        <a:t>4</a:t>
                      </a:r>
                      <a:endParaRPr lang="it-IT" sz="1400" dirty="0">
                        <a:effectLst/>
                        <a:latin typeface="Calibri"/>
                        <a:ea typeface="Calibri"/>
                        <a:cs typeface="Times New Roman"/>
                      </a:endParaRPr>
                    </a:p>
                  </a:txBody>
                  <a:tcPr marL="44457" marR="44457" marT="0" marB="0" anchor="ctr"/>
                </a:tc>
                <a:tc>
                  <a:txBody>
                    <a:bodyPr/>
                    <a:lstStyle/>
                    <a:p>
                      <a:pPr algn="ctr">
                        <a:lnSpc>
                          <a:spcPct val="115000"/>
                        </a:lnSpc>
                        <a:spcAft>
                          <a:spcPts val="0"/>
                        </a:spcAft>
                      </a:pPr>
                      <a:r>
                        <a:rPr lang="it-IT" sz="1400" dirty="0">
                          <a:effectLst/>
                        </a:rPr>
                        <a:t>1</a:t>
                      </a:r>
                      <a:endParaRPr lang="it-IT" sz="1400" dirty="0">
                        <a:effectLst/>
                        <a:latin typeface="Calibri"/>
                        <a:ea typeface="Calibri"/>
                        <a:cs typeface="Times New Roman"/>
                      </a:endParaRPr>
                    </a:p>
                  </a:txBody>
                  <a:tcPr marL="44457" marR="44457" marT="0" marB="0" anchor="ctr"/>
                </a:tc>
                <a:tc>
                  <a:txBody>
                    <a:bodyPr/>
                    <a:lstStyle/>
                    <a:p>
                      <a:pPr algn="ctr">
                        <a:lnSpc>
                          <a:spcPct val="115000"/>
                        </a:lnSpc>
                        <a:spcAft>
                          <a:spcPts val="0"/>
                        </a:spcAft>
                      </a:pPr>
                      <a:r>
                        <a:rPr lang="it-IT" sz="1400" dirty="0">
                          <a:effectLst/>
                        </a:rPr>
                        <a:t>12</a:t>
                      </a:r>
                      <a:endParaRPr lang="it-IT" sz="1400" dirty="0">
                        <a:effectLst/>
                        <a:latin typeface="Calibri"/>
                        <a:ea typeface="Calibri"/>
                        <a:cs typeface="Times New Roman"/>
                      </a:endParaRPr>
                    </a:p>
                  </a:txBody>
                  <a:tcPr marL="44457" marR="44457" marT="0" marB="0" anchor="ctr"/>
                </a:tc>
              </a:tr>
              <a:tr h="245409">
                <a:tc>
                  <a:txBody>
                    <a:bodyPr/>
                    <a:lstStyle/>
                    <a:p>
                      <a:pPr>
                        <a:lnSpc>
                          <a:spcPct val="115000"/>
                        </a:lnSpc>
                        <a:spcAft>
                          <a:spcPts val="0"/>
                        </a:spcAft>
                      </a:pPr>
                      <a:r>
                        <a:rPr lang="it-IT" sz="1400" dirty="0">
                          <a:effectLst/>
                        </a:rPr>
                        <a:t>Mantova</a:t>
                      </a:r>
                      <a:endParaRPr lang="it-IT" sz="1400" dirty="0">
                        <a:effectLst/>
                        <a:latin typeface="Calibri"/>
                        <a:ea typeface="Calibri"/>
                        <a:cs typeface="Times New Roman"/>
                      </a:endParaRPr>
                    </a:p>
                  </a:txBody>
                  <a:tcPr marL="44457" marR="44457" marT="0" marB="0" anchor="ctr"/>
                </a:tc>
                <a:tc>
                  <a:txBody>
                    <a:bodyPr/>
                    <a:lstStyle/>
                    <a:p>
                      <a:pPr algn="ctr">
                        <a:lnSpc>
                          <a:spcPct val="115000"/>
                        </a:lnSpc>
                        <a:spcAft>
                          <a:spcPts val="0"/>
                        </a:spcAft>
                      </a:pPr>
                      <a:r>
                        <a:rPr lang="it-IT" sz="1400" dirty="0">
                          <a:effectLst/>
                        </a:rPr>
                        <a:t>0</a:t>
                      </a:r>
                      <a:endParaRPr lang="it-IT" sz="1400" dirty="0">
                        <a:effectLst/>
                        <a:latin typeface="Calibri"/>
                        <a:ea typeface="Calibri"/>
                        <a:cs typeface="Times New Roman"/>
                      </a:endParaRPr>
                    </a:p>
                  </a:txBody>
                  <a:tcPr marL="44457" marR="44457" marT="0" marB="0" anchor="ctr"/>
                </a:tc>
                <a:tc>
                  <a:txBody>
                    <a:bodyPr/>
                    <a:lstStyle/>
                    <a:p>
                      <a:pPr algn="ctr">
                        <a:lnSpc>
                          <a:spcPct val="115000"/>
                        </a:lnSpc>
                        <a:spcAft>
                          <a:spcPts val="0"/>
                        </a:spcAft>
                      </a:pPr>
                      <a:r>
                        <a:rPr lang="it-IT" sz="1400" dirty="0">
                          <a:effectLst/>
                        </a:rPr>
                        <a:t>2</a:t>
                      </a:r>
                      <a:endParaRPr lang="it-IT" sz="1400" dirty="0">
                        <a:effectLst/>
                        <a:latin typeface="Calibri"/>
                        <a:ea typeface="Calibri"/>
                        <a:cs typeface="Times New Roman"/>
                      </a:endParaRPr>
                    </a:p>
                  </a:txBody>
                  <a:tcPr marL="44457" marR="44457" marT="0" marB="0" anchor="ctr"/>
                </a:tc>
                <a:tc>
                  <a:txBody>
                    <a:bodyPr/>
                    <a:lstStyle/>
                    <a:p>
                      <a:pPr algn="ctr">
                        <a:lnSpc>
                          <a:spcPct val="115000"/>
                        </a:lnSpc>
                        <a:spcAft>
                          <a:spcPts val="0"/>
                        </a:spcAft>
                      </a:pPr>
                      <a:r>
                        <a:rPr lang="it-IT" sz="1400" dirty="0">
                          <a:effectLst/>
                        </a:rPr>
                        <a:t>3</a:t>
                      </a:r>
                      <a:endParaRPr lang="it-IT" sz="1400" dirty="0">
                        <a:effectLst/>
                        <a:latin typeface="Calibri"/>
                        <a:ea typeface="Calibri"/>
                        <a:cs typeface="Times New Roman"/>
                      </a:endParaRPr>
                    </a:p>
                  </a:txBody>
                  <a:tcPr marL="44457" marR="44457" marT="0" marB="0" anchor="ctr"/>
                </a:tc>
                <a:tc>
                  <a:txBody>
                    <a:bodyPr/>
                    <a:lstStyle/>
                    <a:p>
                      <a:pPr algn="ctr">
                        <a:lnSpc>
                          <a:spcPct val="115000"/>
                        </a:lnSpc>
                        <a:spcAft>
                          <a:spcPts val="0"/>
                        </a:spcAft>
                      </a:pPr>
                      <a:r>
                        <a:rPr lang="it-IT" sz="1400" dirty="0">
                          <a:effectLst/>
                        </a:rPr>
                        <a:t>2</a:t>
                      </a:r>
                      <a:endParaRPr lang="it-IT" sz="1400" dirty="0">
                        <a:effectLst/>
                        <a:latin typeface="Calibri"/>
                        <a:ea typeface="Calibri"/>
                        <a:cs typeface="Times New Roman"/>
                      </a:endParaRPr>
                    </a:p>
                  </a:txBody>
                  <a:tcPr marL="44457" marR="44457" marT="0" marB="0" anchor="ctr"/>
                </a:tc>
                <a:tc>
                  <a:txBody>
                    <a:bodyPr/>
                    <a:lstStyle/>
                    <a:p>
                      <a:pPr algn="ctr">
                        <a:lnSpc>
                          <a:spcPct val="115000"/>
                        </a:lnSpc>
                        <a:spcAft>
                          <a:spcPts val="0"/>
                        </a:spcAft>
                      </a:pPr>
                      <a:r>
                        <a:rPr lang="it-IT" sz="1400" dirty="0">
                          <a:effectLst/>
                        </a:rPr>
                        <a:t>1</a:t>
                      </a:r>
                      <a:endParaRPr lang="it-IT" sz="1400" dirty="0">
                        <a:effectLst/>
                        <a:latin typeface="Calibri"/>
                        <a:ea typeface="Calibri"/>
                        <a:cs typeface="Times New Roman"/>
                      </a:endParaRPr>
                    </a:p>
                  </a:txBody>
                  <a:tcPr marL="44457" marR="44457" marT="0" marB="0" anchor="ctr"/>
                </a:tc>
                <a:tc>
                  <a:txBody>
                    <a:bodyPr/>
                    <a:lstStyle/>
                    <a:p>
                      <a:pPr algn="ctr">
                        <a:lnSpc>
                          <a:spcPct val="115000"/>
                        </a:lnSpc>
                        <a:spcAft>
                          <a:spcPts val="0"/>
                        </a:spcAft>
                      </a:pPr>
                      <a:r>
                        <a:rPr lang="it-IT" sz="1400" dirty="0">
                          <a:effectLst/>
                        </a:rPr>
                        <a:t>8</a:t>
                      </a:r>
                      <a:endParaRPr lang="it-IT" sz="1400" dirty="0">
                        <a:effectLst/>
                        <a:latin typeface="Calibri"/>
                        <a:ea typeface="Calibri"/>
                        <a:cs typeface="Times New Roman"/>
                      </a:endParaRPr>
                    </a:p>
                  </a:txBody>
                  <a:tcPr marL="44457" marR="44457" marT="0" marB="0" anchor="ctr"/>
                </a:tc>
              </a:tr>
              <a:tr h="245409">
                <a:tc>
                  <a:txBody>
                    <a:bodyPr/>
                    <a:lstStyle/>
                    <a:p>
                      <a:pPr>
                        <a:lnSpc>
                          <a:spcPct val="115000"/>
                        </a:lnSpc>
                        <a:spcAft>
                          <a:spcPts val="0"/>
                        </a:spcAft>
                      </a:pPr>
                      <a:r>
                        <a:rPr lang="it-IT" sz="1400" dirty="0">
                          <a:effectLst/>
                        </a:rPr>
                        <a:t>Milano</a:t>
                      </a:r>
                      <a:endParaRPr lang="it-IT" sz="1400" dirty="0">
                        <a:effectLst/>
                        <a:latin typeface="Calibri"/>
                        <a:ea typeface="Calibri"/>
                        <a:cs typeface="Times New Roman"/>
                      </a:endParaRPr>
                    </a:p>
                  </a:txBody>
                  <a:tcPr marL="44457" marR="44457" marT="0" marB="0" anchor="ctr"/>
                </a:tc>
                <a:tc>
                  <a:txBody>
                    <a:bodyPr/>
                    <a:lstStyle/>
                    <a:p>
                      <a:pPr algn="ctr">
                        <a:lnSpc>
                          <a:spcPct val="115000"/>
                        </a:lnSpc>
                        <a:spcAft>
                          <a:spcPts val="0"/>
                        </a:spcAft>
                      </a:pPr>
                      <a:r>
                        <a:rPr lang="it-IT" sz="1400" dirty="0">
                          <a:effectLst/>
                        </a:rPr>
                        <a:t>0</a:t>
                      </a:r>
                      <a:endParaRPr lang="it-IT" sz="1400" dirty="0">
                        <a:effectLst/>
                        <a:latin typeface="Calibri"/>
                        <a:ea typeface="Calibri"/>
                        <a:cs typeface="Times New Roman"/>
                      </a:endParaRPr>
                    </a:p>
                  </a:txBody>
                  <a:tcPr marL="44457" marR="44457" marT="0" marB="0" anchor="ctr"/>
                </a:tc>
                <a:tc>
                  <a:txBody>
                    <a:bodyPr/>
                    <a:lstStyle/>
                    <a:p>
                      <a:pPr algn="ctr">
                        <a:lnSpc>
                          <a:spcPct val="115000"/>
                        </a:lnSpc>
                        <a:spcAft>
                          <a:spcPts val="0"/>
                        </a:spcAft>
                      </a:pPr>
                      <a:r>
                        <a:rPr lang="it-IT" sz="1400" dirty="0">
                          <a:effectLst/>
                        </a:rPr>
                        <a:t>1</a:t>
                      </a:r>
                      <a:endParaRPr lang="it-IT" sz="1400" dirty="0">
                        <a:effectLst/>
                        <a:latin typeface="Calibri"/>
                        <a:ea typeface="Calibri"/>
                        <a:cs typeface="Times New Roman"/>
                      </a:endParaRPr>
                    </a:p>
                  </a:txBody>
                  <a:tcPr marL="44457" marR="44457" marT="0" marB="0" anchor="ctr"/>
                </a:tc>
                <a:tc>
                  <a:txBody>
                    <a:bodyPr/>
                    <a:lstStyle/>
                    <a:p>
                      <a:pPr algn="ctr">
                        <a:lnSpc>
                          <a:spcPct val="115000"/>
                        </a:lnSpc>
                        <a:spcAft>
                          <a:spcPts val="0"/>
                        </a:spcAft>
                      </a:pPr>
                      <a:r>
                        <a:rPr lang="it-IT" sz="1400" dirty="0">
                          <a:effectLst/>
                        </a:rPr>
                        <a:t>1</a:t>
                      </a:r>
                      <a:endParaRPr lang="it-IT" sz="1400" dirty="0">
                        <a:effectLst/>
                        <a:latin typeface="Calibri"/>
                        <a:ea typeface="Calibri"/>
                        <a:cs typeface="Times New Roman"/>
                      </a:endParaRPr>
                    </a:p>
                  </a:txBody>
                  <a:tcPr marL="44457" marR="44457" marT="0" marB="0" anchor="ctr"/>
                </a:tc>
                <a:tc>
                  <a:txBody>
                    <a:bodyPr/>
                    <a:lstStyle/>
                    <a:p>
                      <a:pPr algn="ctr">
                        <a:lnSpc>
                          <a:spcPct val="115000"/>
                        </a:lnSpc>
                        <a:spcAft>
                          <a:spcPts val="0"/>
                        </a:spcAft>
                      </a:pPr>
                      <a:r>
                        <a:rPr lang="it-IT" sz="1400" dirty="0">
                          <a:effectLst/>
                        </a:rPr>
                        <a:t>4</a:t>
                      </a:r>
                      <a:endParaRPr lang="it-IT" sz="1400" dirty="0">
                        <a:effectLst/>
                        <a:latin typeface="Calibri"/>
                        <a:ea typeface="Calibri"/>
                        <a:cs typeface="Times New Roman"/>
                      </a:endParaRPr>
                    </a:p>
                  </a:txBody>
                  <a:tcPr marL="44457" marR="44457" marT="0" marB="0" anchor="ctr"/>
                </a:tc>
                <a:tc>
                  <a:txBody>
                    <a:bodyPr/>
                    <a:lstStyle/>
                    <a:p>
                      <a:pPr algn="ctr">
                        <a:lnSpc>
                          <a:spcPct val="115000"/>
                        </a:lnSpc>
                        <a:spcAft>
                          <a:spcPts val="0"/>
                        </a:spcAft>
                      </a:pPr>
                      <a:r>
                        <a:rPr lang="it-IT" sz="1400" dirty="0">
                          <a:effectLst/>
                        </a:rPr>
                        <a:t>3</a:t>
                      </a:r>
                      <a:endParaRPr lang="it-IT" sz="1400" dirty="0">
                        <a:effectLst/>
                        <a:latin typeface="Calibri"/>
                        <a:ea typeface="Calibri"/>
                        <a:cs typeface="Times New Roman"/>
                      </a:endParaRPr>
                    </a:p>
                  </a:txBody>
                  <a:tcPr marL="44457" marR="44457" marT="0" marB="0" anchor="ctr"/>
                </a:tc>
                <a:tc>
                  <a:txBody>
                    <a:bodyPr/>
                    <a:lstStyle/>
                    <a:p>
                      <a:pPr algn="ctr">
                        <a:lnSpc>
                          <a:spcPct val="115000"/>
                        </a:lnSpc>
                        <a:spcAft>
                          <a:spcPts val="0"/>
                        </a:spcAft>
                      </a:pPr>
                      <a:r>
                        <a:rPr lang="it-IT" sz="1400" dirty="0">
                          <a:effectLst/>
                        </a:rPr>
                        <a:t>9</a:t>
                      </a:r>
                      <a:endParaRPr lang="it-IT" sz="1400" dirty="0">
                        <a:effectLst/>
                        <a:latin typeface="Calibri"/>
                        <a:ea typeface="Calibri"/>
                        <a:cs typeface="Times New Roman"/>
                      </a:endParaRPr>
                    </a:p>
                  </a:txBody>
                  <a:tcPr marL="44457" marR="44457" marT="0" marB="0" anchor="ctr"/>
                </a:tc>
              </a:tr>
              <a:tr h="490818">
                <a:tc>
                  <a:txBody>
                    <a:bodyPr/>
                    <a:lstStyle/>
                    <a:p>
                      <a:pPr>
                        <a:lnSpc>
                          <a:spcPct val="115000"/>
                        </a:lnSpc>
                        <a:spcAft>
                          <a:spcPts val="0"/>
                        </a:spcAft>
                      </a:pPr>
                      <a:r>
                        <a:rPr lang="it-IT" sz="1400" dirty="0">
                          <a:effectLst/>
                        </a:rPr>
                        <a:t>Monza e Brianza</a:t>
                      </a:r>
                      <a:endParaRPr lang="it-IT" sz="1400" dirty="0">
                        <a:effectLst/>
                        <a:latin typeface="Calibri"/>
                        <a:ea typeface="Calibri"/>
                        <a:cs typeface="Times New Roman"/>
                      </a:endParaRPr>
                    </a:p>
                  </a:txBody>
                  <a:tcPr marL="44457" marR="44457" marT="0" marB="0" anchor="ctr"/>
                </a:tc>
                <a:tc>
                  <a:txBody>
                    <a:bodyPr/>
                    <a:lstStyle/>
                    <a:p>
                      <a:pPr algn="ctr">
                        <a:lnSpc>
                          <a:spcPct val="115000"/>
                        </a:lnSpc>
                        <a:spcAft>
                          <a:spcPts val="0"/>
                        </a:spcAft>
                      </a:pPr>
                      <a:r>
                        <a:rPr lang="it-IT" sz="1400" dirty="0">
                          <a:effectLst/>
                        </a:rPr>
                        <a:t>0</a:t>
                      </a:r>
                      <a:endParaRPr lang="it-IT" sz="1400" dirty="0">
                        <a:effectLst/>
                        <a:latin typeface="Calibri"/>
                        <a:ea typeface="Calibri"/>
                        <a:cs typeface="Times New Roman"/>
                      </a:endParaRPr>
                    </a:p>
                  </a:txBody>
                  <a:tcPr marL="44457" marR="44457" marT="0" marB="0" anchor="ctr"/>
                </a:tc>
                <a:tc>
                  <a:txBody>
                    <a:bodyPr/>
                    <a:lstStyle/>
                    <a:p>
                      <a:pPr algn="ctr">
                        <a:lnSpc>
                          <a:spcPct val="115000"/>
                        </a:lnSpc>
                        <a:spcAft>
                          <a:spcPts val="0"/>
                        </a:spcAft>
                      </a:pPr>
                      <a:r>
                        <a:rPr lang="it-IT" sz="1400" dirty="0">
                          <a:effectLst/>
                        </a:rPr>
                        <a:t>1</a:t>
                      </a:r>
                      <a:endParaRPr lang="it-IT" sz="1400" dirty="0">
                        <a:effectLst/>
                        <a:latin typeface="Calibri"/>
                        <a:ea typeface="Calibri"/>
                        <a:cs typeface="Times New Roman"/>
                      </a:endParaRPr>
                    </a:p>
                  </a:txBody>
                  <a:tcPr marL="44457" marR="44457" marT="0" marB="0" anchor="ctr"/>
                </a:tc>
                <a:tc>
                  <a:txBody>
                    <a:bodyPr/>
                    <a:lstStyle/>
                    <a:p>
                      <a:pPr algn="ctr">
                        <a:lnSpc>
                          <a:spcPct val="115000"/>
                        </a:lnSpc>
                        <a:spcAft>
                          <a:spcPts val="0"/>
                        </a:spcAft>
                      </a:pPr>
                      <a:r>
                        <a:rPr lang="it-IT" sz="1400" dirty="0">
                          <a:effectLst/>
                        </a:rPr>
                        <a:t>2</a:t>
                      </a:r>
                      <a:endParaRPr lang="it-IT" sz="1400" dirty="0">
                        <a:effectLst/>
                        <a:latin typeface="Calibri"/>
                        <a:ea typeface="Calibri"/>
                        <a:cs typeface="Times New Roman"/>
                      </a:endParaRPr>
                    </a:p>
                  </a:txBody>
                  <a:tcPr marL="44457" marR="44457" marT="0" marB="0" anchor="ctr"/>
                </a:tc>
                <a:tc>
                  <a:txBody>
                    <a:bodyPr/>
                    <a:lstStyle/>
                    <a:p>
                      <a:pPr algn="ctr">
                        <a:lnSpc>
                          <a:spcPct val="115000"/>
                        </a:lnSpc>
                        <a:spcAft>
                          <a:spcPts val="0"/>
                        </a:spcAft>
                      </a:pPr>
                      <a:r>
                        <a:rPr lang="it-IT" sz="1400" dirty="0">
                          <a:effectLst/>
                        </a:rPr>
                        <a:t>3</a:t>
                      </a:r>
                      <a:endParaRPr lang="it-IT" sz="1400" dirty="0">
                        <a:effectLst/>
                        <a:latin typeface="Calibri"/>
                        <a:ea typeface="Calibri"/>
                        <a:cs typeface="Times New Roman"/>
                      </a:endParaRPr>
                    </a:p>
                  </a:txBody>
                  <a:tcPr marL="44457" marR="44457" marT="0" marB="0" anchor="ctr"/>
                </a:tc>
                <a:tc>
                  <a:txBody>
                    <a:bodyPr/>
                    <a:lstStyle/>
                    <a:p>
                      <a:pPr algn="ctr">
                        <a:lnSpc>
                          <a:spcPct val="115000"/>
                        </a:lnSpc>
                        <a:spcAft>
                          <a:spcPts val="0"/>
                        </a:spcAft>
                      </a:pPr>
                      <a:r>
                        <a:rPr lang="it-IT" sz="1400" dirty="0">
                          <a:effectLst/>
                        </a:rPr>
                        <a:t>6</a:t>
                      </a:r>
                      <a:endParaRPr lang="it-IT" sz="1400" dirty="0">
                        <a:effectLst/>
                        <a:latin typeface="Calibri"/>
                        <a:ea typeface="Calibri"/>
                        <a:cs typeface="Times New Roman"/>
                      </a:endParaRPr>
                    </a:p>
                  </a:txBody>
                  <a:tcPr marL="44457" marR="44457" marT="0" marB="0" anchor="ctr"/>
                </a:tc>
                <a:tc>
                  <a:txBody>
                    <a:bodyPr/>
                    <a:lstStyle/>
                    <a:p>
                      <a:pPr algn="ctr">
                        <a:lnSpc>
                          <a:spcPct val="115000"/>
                        </a:lnSpc>
                        <a:spcAft>
                          <a:spcPts val="0"/>
                        </a:spcAft>
                      </a:pPr>
                      <a:r>
                        <a:rPr lang="it-IT" sz="1400" dirty="0">
                          <a:effectLst/>
                        </a:rPr>
                        <a:t>12</a:t>
                      </a:r>
                      <a:endParaRPr lang="it-IT" sz="1400" dirty="0">
                        <a:effectLst/>
                        <a:latin typeface="Calibri"/>
                        <a:ea typeface="Calibri"/>
                        <a:cs typeface="Times New Roman"/>
                      </a:endParaRPr>
                    </a:p>
                  </a:txBody>
                  <a:tcPr marL="44457" marR="44457" marT="0" marB="0" anchor="ctr"/>
                </a:tc>
              </a:tr>
              <a:tr h="245409">
                <a:tc>
                  <a:txBody>
                    <a:bodyPr/>
                    <a:lstStyle/>
                    <a:p>
                      <a:pPr>
                        <a:lnSpc>
                          <a:spcPct val="115000"/>
                        </a:lnSpc>
                        <a:spcAft>
                          <a:spcPts val="0"/>
                        </a:spcAft>
                      </a:pPr>
                      <a:r>
                        <a:rPr lang="it-IT" sz="1400" dirty="0">
                          <a:effectLst/>
                        </a:rPr>
                        <a:t>Pavia</a:t>
                      </a:r>
                      <a:endParaRPr lang="it-IT" sz="1400" dirty="0">
                        <a:effectLst/>
                        <a:latin typeface="Calibri"/>
                        <a:ea typeface="Calibri"/>
                        <a:cs typeface="Times New Roman"/>
                      </a:endParaRPr>
                    </a:p>
                  </a:txBody>
                  <a:tcPr marL="44457" marR="44457" marT="0" marB="0" anchor="ctr"/>
                </a:tc>
                <a:tc>
                  <a:txBody>
                    <a:bodyPr/>
                    <a:lstStyle/>
                    <a:p>
                      <a:pPr algn="ctr">
                        <a:lnSpc>
                          <a:spcPct val="115000"/>
                        </a:lnSpc>
                        <a:spcAft>
                          <a:spcPts val="0"/>
                        </a:spcAft>
                      </a:pPr>
                      <a:r>
                        <a:rPr lang="it-IT" sz="1400" dirty="0">
                          <a:effectLst/>
                        </a:rPr>
                        <a:t>1</a:t>
                      </a:r>
                      <a:endParaRPr lang="it-IT" sz="1400" dirty="0">
                        <a:effectLst/>
                        <a:latin typeface="Calibri"/>
                        <a:ea typeface="Calibri"/>
                        <a:cs typeface="Times New Roman"/>
                      </a:endParaRPr>
                    </a:p>
                  </a:txBody>
                  <a:tcPr marL="44457" marR="44457" marT="0" marB="0" anchor="ctr"/>
                </a:tc>
                <a:tc>
                  <a:txBody>
                    <a:bodyPr/>
                    <a:lstStyle/>
                    <a:p>
                      <a:pPr algn="ctr">
                        <a:lnSpc>
                          <a:spcPct val="115000"/>
                        </a:lnSpc>
                        <a:spcAft>
                          <a:spcPts val="0"/>
                        </a:spcAft>
                      </a:pPr>
                      <a:r>
                        <a:rPr lang="it-IT" sz="1400" dirty="0">
                          <a:effectLst/>
                        </a:rPr>
                        <a:t>1</a:t>
                      </a:r>
                      <a:endParaRPr lang="it-IT" sz="1400" dirty="0">
                        <a:effectLst/>
                        <a:latin typeface="Calibri"/>
                        <a:ea typeface="Calibri"/>
                        <a:cs typeface="Times New Roman"/>
                      </a:endParaRPr>
                    </a:p>
                  </a:txBody>
                  <a:tcPr marL="44457" marR="44457" marT="0" marB="0" anchor="ctr"/>
                </a:tc>
                <a:tc>
                  <a:txBody>
                    <a:bodyPr/>
                    <a:lstStyle/>
                    <a:p>
                      <a:pPr algn="ctr">
                        <a:lnSpc>
                          <a:spcPct val="115000"/>
                        </a:lnSpc>
                        <a:spcAft>
                          <a:spcPts val="0"/>
                        </a:spcAft>
                      </a:pPr>
                      <a:r>
                        <a:rPr lang="it-IT" sz="1400" dirty="0">
                          <a:effectLst/>
                        </a:rPr>
                        <a:t>4</a:t>
                      </a:r>
                      <a:endParaRPr lang="it-IT" sz="1400" dirty="0">
                        <a:effectLst/>
                        <a:latin typeface="Calibri"/>
                        <a:ea typeface="Calibri"/>
                        <a:cs typeface="Times New Roman"/>
                      </a:endParaRPr>
                    </a:p>
                  </a:txBody>
                  <a:tcPr marL="44457" marR="44457" marT="0" marB="0" anchor="ctr"/>
                </a:tc>
                <a:tc>
                  <a:txBody>
                    <a:bodyPr/>
                    <a:lstStyle/>
                    <a:p>
                      <a:pPr algn="ctr">
                        <a:lnSpc>
                          <a:spcPct val="115000"/>
                        </a:lnSpc>
                        <a:spcAft>
                          <a:spcPts val="0"/>
                        </a:spcAft>
                      </a:pPr>
                      <a:r>
                        <a:rPr lang="it-IT" sz="1400" dirty="0">
                          <a:effectLst/>
                        </a:rPr>
                        <a:t>0</a:t>
                      </a:r>
                      <a:endParaRPr lang="it-IT" sz="1400" dirty="0">
                        <a:effectLst/>
                        <a:latin typeface="Calibri"/>
                        <a:ea typeface="Calibri"/>
                        <a:cs typeface="Times New Roman"/>
                      </a:endParaRPr>
                    </a:p>
                  </a:txBody>
                  <a:tcPr marL="44457" marR="44457" marT="0" marB="0" anchor="ctr"/>
                </a:tc>
                <a:tc>
                  <a:txBody>
                    <a:bodyPr/>
                    <a:lstStyle/>
                    <a:p>
                      <a:pPr algn="ctr">
                        <a:lnSpc>
                          <a:spcPct val="115000"/>
                        </a:lnSpc>
                        <a:spcAft>
                          <a:spcPts val="0"/>
                        </a:spcAft>
                      </a:pPr>
                      <a:r>
                        <a:rPr lang="it-IT" sz="1400" dirty="0">
                          <a:effectLst/>
                        </a:rPr>
                        <a:t>0</a:t>
                      </a:r>
                      <a:endParaRPr lang="it-IT" sz="1400" dirty="0">
                        <a:effectLst/>
                        <a:latin typeface="Calibri"/>
                        <a:ea typeface="Calibri"/>
                        <a:cs typeface="Times New Roman"/>
                      </a:endParaRPr>
                    </a:p>
                  </a:txBody>
                  <a:tcPr marL="44457" marR="44457" marT="0" marB="0" anchor="ctr"/>
                </a:tc>
                <a:tc>
                  <a:txBody>
                    <a:bodyPr/>
                    <a:lstStyle/>
                    <a:p>
                      <a:pPr algn="ctr">
                        <a:lnSpc>
                          <a:spcPct val="115000"/>
                        </a:lnSpc>
                        <a:spcAft>
                          <a:spcPts val="0"/>
                        </a:spcAft>
                      </a:pPr>
                      <a:r>
                        <a:rPr lang="it-IT" sz="1400" dirty="0">
                          <a:effectLst/>
                        </a:rPr>
                        <a:t>6</a:t>
                      </a:r>
                      <a:endParaRPr lang="it-IT" sz="1400" dirty="0">
                        <a:effectLst/>
                        <a:latin typeface="Calibri"/>
                        <a:ea typeface="Calibri"/>
                        <a:cs typeface="Times New Roman"/>
                      </a:endParaRPr>
                    </a:p>
                  </a:txBody>
                  <a:tcPr marL="44457" marR="44457" marT="0" marB="0" anchor="ctr"/>
                </a:tc>
              </a:tr>
              <a:tr h="245409">
                <a:tc>
                  <a:txBody>
                    <a:bodyPr/>
                    <a:lstStyle/>
                    <a:p>
                      <a:pPr>
                        <a:lnSpc>
                          <a:spcPct val="115000"/>
                        </a:lnSpc>
                        <a:spcAft>
                          <a:spcPts val="0"/>
                        </a:spcAft>
                      </a:pPr>
                      <a:r>
                        <a:rPr lang="it-IT" sz="1400" dirty="0">
                          <a:effectLst/>
                        </a:rPr>
                        <a:t>Sondrio</a:t>
                      </a:r>
                      <a:endParaRPr lang="it-IT" sz="1400" dirty="0">
                        <a:effectLst/>
                        <a:latin typeface="Calibri"/>
                        <a:ea typeface="Calibri"/>
                        <a:cs typeface="Times New Roman"/>
                      </a:endParaRPr>
                    </a:p>
                  </a:txBody>
                  <a:tcPr marL="44457" marR="44457" marT="0" marB="0" anchor="ctr"/>
                </a:tc>
                <a:tc>
                  <a:txBody>
                    <a:bodyPr/>
                    <a:lstStyle/>
                    <a:p>
                      <a:pPr algn="ctr">
                        <a:lnSpc>
                          <a:spcPct val="115000"/>
                        </a:lnSpc>
                        <a:spcAft>
                          <a:spcPts val="0"/>
                        </a:spcAft>
                      </a:pPr>
                      <a:r>
                        <a:rPr lang="it-IT" sz="1400" dirty="0">
                          <a:effectLst/>
                        </a:rPr>
                        <a:t>3</a:t>
                      </a:r>
                      <a:endParaRPr lang="it-IT" sz="1400" dirty="0">
                        <a:effectLst/>
                        <a:latin typeface="Calibri"/>
                        <a:ea typeface="Calibri"/>
                        <a:cs typeface="Times New Roman"/>
                      </a:endParaRPr>
                    </a:p>
                  </a:txBody>
                  <a:tcPr marL="44457" marR="44457" marT="0" marB="0" anchor="ctr"/>
                </a:tc>
                <a:tc>
                  <a:txBody>
                    <a:bodyPr/>
                    <a:lstStyle/>
                    <a:p>
                      <a:pPr algn="ctr">
                        <a:lnSpc>
                          <a:spcPct val="115000"/>
                        </a:lnSpc>
                        <a:spcAft>
                          <a:spcPts val="0"/>
                        </a:spcAft>
                      </a:pPr>
                      <a:r>
                        <a:rPr lang="it-IT" sz="1400" dirty="0">
                          <a:effectLst/>
                        </a:rPr>
                        <a:t>0</a:t>
                      </a:r>
                      <a:endParaRPr lang="it-IT" sz="1400" dirty="0">
                        <a:effectLst/>
                        <a:latin typeface="Calibri"/>
                        <a:ea typeface="Calibri"/>
                        <a:cs typeface="Times New Roman"/>
                      </a:endParaRPr>
                    </a:p>
                  </a:txBody>
                  <a:tcPr marL="44457" marR="44457" marT="0" marB="0" anchor="ctr"/>
                </a:tc>
                <a:tc>
                  <a:txBody>
                    <a:bodyPr/>
                    <a:lstStyle/>
                    <a:p>
                      <a:pPr algn="ctr">
                        <a:lnSpc>
                          <a:spcPct val="115000"/>
                        </a:lnSpc>
                        <a:spcAft>
                          <a:spcPts val="0"/>
                        </a:spcAft>
                      </a:pPr>
                      <a:r>
                        <a:rPr lang="it-IT" sz="1400" dirty="0">
                          <a:effectLst/>
                        </a:rPr>
                        <a:t>0</a:t>
                      </a:r>
                      <a:endParaRPr lang="it-IT" sz="1400" dirty="0">
                        <a:effectLst/>
                        <a:latin typeface="Calibri"/>
                        <a:ea typeface="Calibri"/>
                        <a:cs typeface="Times New Roman"/>
                      </a:endParaRPr>
                    </a:p>
                  </a:txBody>
                  <a:tcPr marL="44457" marR="44457" marT="0" marB="0" anchor="ctr"/>
                </a:tc>
                <a:tc>
                  <a:txBody>
                    <a:bodyPr/>
                    <a:lstStyle/>
                    <a:p>
                      <a:pPr algn="ctr">
                        <a:lnSpc>
                          <a:spcPct val="115000"/>
                        </a:lnSpc>
                        <a:spcAft>
                          <a:spcPts val="0"/>
                        </a:spcAft>
                      </a:pPr>
                      <a:r>
                        <a:rPr lang="it-IT" sz="1400" dirty="0">
                          <a:effectLst/>
                        </a:rPr>
                        <a:t>0</a:t>
                      </a:r>
                      <a:endParaRPr lang="it-IT" sz="1400" dirty="0">
                        <a:effectLst/>
                        <a:latin typeface="Calibri"/>
                        <a:ea typeface="Calibri"/>
                        <a:cs typeface="Times New Roman"/>
                      </a:endParaRPr>
                    </a:p>
                  </a:txBody>
                  <a:tcPr marL="44457" marR="44457" marT="0" marB="0" anchor="ctr"/>
                </a:tc>
                <a:tc>
                  <a:txBody>
                    <a:bodyPr/>
                    <a:lstStyle/>
                    <a:p>
                      <a:pPr algn="ctr">
                        <a:lnSpc>
                          <a:spcPct val="115000"/>
                        </a:lnSpc>
                        <a:spcAft>
                          <a:spcPts val="0"/>
                        </a:spcAft>
                      </a:pPr>
                      <a:r>
                        <a:rPr lang="it-IT" sz="1400" dirty="0">
                          <a:effectLst/>
                        </a:rPr>
                        <a:t>1</a:t>
                      </a:r>
                      <a:endParaRPr lang="it-IT" sz="1400" dirty="0">
                        <a:effectLst/>
                        <a:latin typeface="Calibri"/>
                        <a:ea typeface="Calibri"/>
                        <a:cs typeface="Times New Roman"/>
                      </a:endParaRPr>
                    </a:p>
                  </a:txBody>
                  <a:tcPr marL="44457" marR="44457" marT="0" marB="0" anchor="ctr"/>
                </a:tc>
                <a:tc>
                  <a:txBody>
                    <a:bodyPr/>
                    <a:lstStyle/>
                    <a:p>
                      <a:pPr algn="ctr">
                        <a:lnSpc>
                          <a:spcPct val="115000"/>
                        </a:lnSpc>
                        <a:spcAft>
                          <a:spcPts val="0"/>
                        </a:spcAft>
                      </a:pPr>
                      <a:r>
                        <a:rPr lang="it-IT" sz="1400" dirty="0">
                          <a:effectLst/>
                        </a:rPr>
                        <a:t>4</a:t>
                      </a:r>
                      <a:endParaRPr lang="it-IT" sz="1400" dirty="0">
                        <a:effectLst/>
                        <a:latin typeface="Calibri"/>
                        <a:ea typeface="Calibri"/>
                        <a:cs typeface="Times New Roman"/>
                      </a:endParaRPr>
                    </a:p>
                  </a:txBody>
                  <a:tcPr marL="44457" marR="44457" marT="0" marB="0" anchor="ctr"/>
                </a:tc>
              </a:tr>
              <a:tr h="245409">
                <a:tc>
                  <a:txBody>
                    <a:bodyPr/>
                    <a:lstStyle/>
                    <a:p>
                      <a:pPr>
                        <a:lnSpc>
                          <a:spcPct val="115000"/>
                        </a:lnSpc>
                        <a:spcAft>
                          <a:spcPts val="0"/>
                        </a:spcAft>
                      </a:pPr>
                      <a:r>
                        <a:rPr lang="it-IT" sz="1400" dirty="0">
                          <a:effectLst/>
                        </a:rPr>
                        <a:t>Varese</a:t>
                      </a:r>
                      <a:endParaRPr lang="it-IT" sz="1400" dirty="0">
                        <a:effectLst/>
                        <a:latin typeface="Calibri"/>
                        <a:ea typeface="Calibri"/>
                        <a:cs typeface="Times New Roman"/>
                      </a:endParaRPr>
                    </a:p>
                  </a:txBody>
                  <a:tcPr marL="44457" marR="44457" marT="0" marB="0" anchor="ctr"/>
                </a:tc>
                <a:tc>
                  <a:txBody>
                    <a:bodyPr/>
                    <a:lstStyle/>
                    <a:p>
                      <a:pPr algn="ctr">
                        <a:lnSpc>
                          <a:spcPct val="115000"/>
                        </a:lnSpc>
                        <a:spcAft>
                          <a:spcPts val="0"/>
                        </a:spcAft>
                      </a:pPr>
                      <a:r>
                        <a:rPr lang="it-IT" sz="1400" dirty="0">
                          <a:effectLst/>
                        </a:rPr>
                        <a:t>5</a:t>
                      </a:r>
                      <a:endParaRPr lang="it-IT" sz="1400" dirty="0">
                        <a:effectLst/>
                        <a:latin typeface="Calibri"/>
                        <a:ea typeface="Calibri"/>
                        <a:cs typeface="Times New Roman"/>
                      </a:endParaRPr>
                    </a:p>
                  </a:txBody>
                  <a:tcPr marL="44457" marR="44457" marT="0" marB="0" anchor="ctr"/>
                </a:tc>
                <a:tc>
                  <a:txBody>
                    <a:bodyPr/>
                    <a:lstStyle/>
                    <a:p>
                      <a:pPr algn="ctr">
                        <a:lnSpc>
                          <a:spcPct val="115000"/>
                        </a:lnSpc>
                        <a:spcAft>
                          <a:spcPts val="0"/>
                        </a:spcAft>
                      </a:pPr>
                      <a:r>
                        <a:rPr lang="it-IT" sz="1400" dirty="0">
                          <a:effectLst/>
                        </a:rPr>
                        <a:t>2</a:t>
                      </a:r>
                      <a:endParaRPr lang="it-IT" sz="1400" dirty="0">
                        <a:effectLst/>
                        <a:latin typeface="Calibri"/>
                        <a:ea typeface="Calibri"/>
                        <a:cs typeface="Times New Roman"/>
                      </a:endParaRPr>
                    </a:p>
                  </a:txBody>
                  <a:tcPr marL="44457" marR="44457" marT="0" marB="0" anchor="ctr"/>
                </a:tc>
                <a:tc>
                  <a:txBody>
                    <a:bodyPr/>
                    <a:lstStyle/>
                    <a:p>
                      <a:pPr algn="ctr">
                        <a:lnSpc>
                          <a:spcPct val="115000"/>
                        </a:lnSpc>
                        <a:spcAft>
                          <a:spcPts val="0"/>
                        </a:spcAft>
                      </a:pPr>
                      <a:r>
                        <a:rPr lang="it-IT" sz="1400" dirty="0">
                          <a:effectLst/>
                        </a:rPr>
                        <a:t>2</a:t>
                      </a:r>
                      <a:endParaRPr lang="it-IT" sz="1400" dirty="0">
                        <a:effectLst/>
                        <a:latin typeface="Calibri"/>
                        <a:ea typeface="Calibri"/>
                        <a:cs typeface="Times New Roman"/>
                      </a:endParaRPr>
                    </a:p>
                  </a:txBody>
                  <a:tcPr marL="44457" marR="44457" marT="0" marB="0" anchor="ctr"/>
                </a:tc>
                <a:tc>
                  <a:txBody>
                    <a:bodyPr/>
                    <a:lstStyle/>
                    <a:p>
                      <a:pPr algn="ctr">
                        <a:lnSpc>
                          <a:spcPct val="115000"/>
                        </a:lnSpc>
                        <a:spcAft>
                          <a:spcPts val="0"/>
                        </a:spcAft>
                      </a:pPr>
                      <a:r>
                        <a:rPr lang="it-IT" sz="1400" dirty="0">
                          <a:effectLst/>
                        </a:rPr>
                        <a:t>5</a:t>
                      </a:r>
                      <a:endParaRPr lang="it-IT" sz="1400" dirty="0">
                        <a:effectLst/>
                        <a:latin typeface="Calibri"/>
                        <a:ea typeface="Calibri"/>
                        <a:cs typeface="Times New Roman"/>
                      </a:endParaRPr>
                    </a:p>
                  </a:txBody>
                  <a:tcPr marL="44457" marR="44457" marT="0" marB="0" anchor="ctr"/>
                </a:tc>
                <a:tc>
                  <a:txBody>
                    <a:bodyPr/>
                    <a:lstStyle/>
                    <a:p>
                      <a:pPr algn="ctr">
                        <a:lnSpc>
                          <a:spcPct val="115000"/>
                        </a:lnSpc>
                        <a:spcAft>
                          <a:spcPts val="0"/>
                        </a:spcAft>
                      </a:pPr>
                      <a:r>
                        <a:rPr lang="it-IT" sz="1400" dirty="0">
                          <a:effectLst/>
                        </a:rPr>
                        <a:t>1</a:t>
                      </a:r>
                      <a:endParaRPr lang="it-IT" sz="1400" dirty="0">
                        <a:effectLst/>
                        <a:latin typeface="Calibri"/>
                        <a:ea typeface="Calibri"/>
                        <a:cs typeface="Times New Roman"/>
                      </a:endParaRPr>
                    </a:p>
                  </a:txBody>
                  <a:tcPr marL="44457" marR="44457" marT="0" marB="0" anchor="ctr"/>
                </a:tc>
                <a:tc>
                  <a:txBody>
                    <a:bodyPr/>
                    <a:lstStyle/>
                    <a:p>
                      <a:pPr algn="ctr">
                        <a:lnSpc>
                          <a:spcPct val="115000"/>
                        </a:lnSpc>
                        <a:spcAft>
                          <a:spcPts val="0"/>
                        </a:spcAft>
                      </a:pPr>
                      <a:r>
                        <a:rPr lang="it-IT" sz="1400" dirty="0">
                          <a:effectLst/>
                        </a:rPr>
                        <a:t>15</a:t>
                      </a:r>
                      <a:endParaRPr lang="it-IT" sz="1400" dirty="0">
                        <a:effectLst/>
                        <a:latin typeface="Calibri"/>
                        <a:ea typeface="Calibri"/>
                        <a:cs typeface="Times New Roman"/>
                      </a:endParaRPr>
                    </a:p>
                  </a:txBody>
                  <a:tcPr marL="44457" marR="44457" marT="0" marB="0" anchor="ctr"/>
                </a:tc>
              </a:tr>
              <a:tr h="245409">
                <a:tc>
                  <a:txBody>
                    <a:bodyPr/>
                    <a:lstStyle/>
                    <a:p>
                      <a:pPr>
                        <a:lnSpc>
                          <a:spcPct val="115000"/>
                        </a:lnSpc>
                        <a:spcAft>
                          <a:spcPts val="0"/>
                        </a:spcAft>
                      </a:pPr>
                      <a:r>
                        <a:rPr lang="it-IT" sz="1400" dirty="0">
                          <a:effectLst/>
                        </a:rPr>
                        <a:t> </a:t>
                      </a:r>
                      <a:endParaRPr lang="it-IT" sz="1400" dirty="0">
                        <a:effectLst/>
                        <a:latin typeface="Calibri"/>
                        <a:ea typeface="Calibri"/>
                        <a:cs typeface="Times New Roman"/>
                      </a:endParaRPr>
                    </a:p>
                  </a:txBody>
                  <a:tcPr marL="44457" marR="44457" marT="0" marB="0" anchor="ctr"/>
                </a:tc>
                <a:tc>
                  <a:txBody>
                    <a:bodyPr/>
                    <a:lstStyle/>
                    <a:p>
                      <a:pPr algn="ctr">
                        <a:lnSpc>
                          <a:spcPct val="115000"/>
                        </a:lnSpc>
                        <a:spcAft>
                          <a:spcPts val="0"/>
                        </a:spcAft>
                      </a:pPr>
                      <a:r>
                        <a:rPr lang="it-IT" sz="1400" dirty="0">
                          <a:effectLst/>
                        </a:rPr>
                        <a:t> </a:t>
                      </a:r>
                      <a:endParaRPr lang="it-IT" sz="1400" dirty="0">
                        <a:effectLst/>
                        <a:latin typeface="Calibri"/>
                        <a:ea typeface="Calibri"/>
                        <a:cs typeface="Times New Roman"/>
                      </a:endParaRPr>
                    </a:p>
                  </a:txBody>
                  <a:tcPr marL="44457" marR="44457" marT="0" marB="0" anchor="ctr"/>
                </a:tc>
                <a:tc>
                  <a:txBody>
                    <a:bodyPr/>
                    <a:lstStyle/>
                    <a:p>
                      <a:pPr algn="ctr">
                        <a:lnSpc>
                          <a:spcPct val="115000"/>
                        </a:lnSpc>
                        <a:spcAft>
                          <a:spcPts val="0"/>
                        </a:spcAft>
                      </a:pPr>
                      <a:r>
                        <a:rPr lang="it-IT" sz="1400" dirty="0">
                          <a:effectLst/>
                        </a:rPr>
                        <a:t> </a:t>
                      </a:r>
                      <a:endParaRPr lang="it-IT" sz="1400" dirty="0">
                        <a:effectLst/>
                        <a:latin typeface="Calibri"/>
                        <a:ea typeface="Calibri"/>
                        <a:cs typeface="Times New Roman"/>
                      </a:endParaRPr>
                    </a:p>
                  </a:txBody>
                  <a:tcPr marL="44457" marR="44457" marT="0" marB="0" anchor="ctr"/>
                </a:tc>
                <a:tc>
                  <a:txBody>
                    <a:bodyPr/>
                    <a:lstStyle/>
                    <a:p>
                      <a:pPr algn="ctr">
                        <a:lnSpc>
                          <a:spcPct val="115000"/>
                        </a:lnSpc>
                        <a:spcAft>
                          <a:spcPts val="0"/>
                        </a:spcAft>
                      </a:pPr>
                      <a:r>
                        <a:rPr lang="it-IT" sz="1400" dirty="0">
                          <a:effectLst/>
                        </a:rPr>
                        <a:t> </a:t>
                      </a:r>
                      <a:endParaRPr lang="it-IT" sz="1400" dirty="0">
                        <a:effectLst/>
                        <a:latin typeface="Calibri"/>
                        <a:ea typeface="Calibri"/>
                        <a:cs typeface="Times New Roman"/>
                      </a:endParaRPr>
                    </a:p>
                  </a:txBody>
                  <a:tcPr marL="44457" marR="44457" marT="0" marB="0" anchor="ctr"/>
                </a:tc>
                <a:tc>
                  <a:txBody>
                    <a:bodyPr/>
                    <a:lstStyle/>
                    <a:p>
                      <a:pPr algn="ctr">
                        <a:lnSpc>
                          <a:spcPct val="115000"/>
                        </a:lnSpc>
                        <a:spcAft>
                          <a:spcPts val="0"/>
                        </a:spcAft>
                      </a:pPr>
                      <a:r>
                        <a:rPr lang="it-IT" sz="1400" dirty="0">
                          <a:effectLst/>
                        </a:rPr>
                        <a:t> </a:t>
                      </a:r>
                      <a:endParaRPr lang="it-IT" sz="1400" dirty="0">
                        <a:effectLst/>
                        <a:latin typeface="Calibri"/>
                        <a:ea typeface="Calibri"/>
                        <a:cs typeface="Times New Roman"/>
                      </a:endParaRPr>
                    </a:p>
                  </a:txBody>
                  <a:tcPr marL="44457" marR="44457" marT="0" marB="0" anchor="ctr"/>
                </a:tc>
                <a:tc>
                  <a:txBody>
                    <a:bodyPr/>
                    <a:lstStyle/>
                    <a:p>
                      <a:pPr algn="ctr">
                        <a:lnSpc>
                          <a:spcPct val="115000"/>
                        </a:lnSpc>
                        <a:spcAft>
                          <a:spcPts val="0"/>
                        </a:spcAft>
                      </a:pPr>
                      <a:r>
                        <a:rPr lang="it-IT" sz="1400" dirty="0">
                          <a:effectLst/>
                        </a:rPr>
                        <a:t> </a:t>
                      </a:r>
                      <a:endParaRPr lang="it-IT" sz="1400" dirty="0">
                        <a:effectLst/>
                        <a:latin typeface="Calibri"/>
                        <a:ea typeface="Calibri"/>
                        <a:cs typeface="Times New Roman"/>
                      </a:endParaRPr>
                    </a:p>
                  </a:txBody>
                  <a:tcPr marL="44457" marR="44457" marT="0" marB="0" anchor="ctr"/>
                </a:tc>
                <a:tc>
                  <a:txBody>
                    <a:bodyPr/>
                    <a:lstStyle/>
                    <a:p>
                      <a:pPr algn="ctr">
                        <a:lnSpc>
                          <a:spcPct val="115000"/>
                        </a:lnSpc>
                        <a:spcAft>
                          <a:spcPts val="0"/>
                        </a:spcAft>
                      </a:pPr>
                      <a:r>
                        <a:rPr lang="it-IT" sz="1400" dirty="0">
                          <a:effectLst/>
                        </a:rPr>
                        <a:t> </a:t>
                      </a:r>
                      <a:endParaRPr lang="it-IT" sz="1400" dirty="0">
                        <a:effectLst/>
                        <a:latin typeface="Calibri"/>
                        <a:ea typeface="Calibri"/>
                        <a:cs typeface="Times New Roman"/>
                      </a:endParaRPr>
                    </a:p>
                  </a:txBody>
                  <a:tcPr marL="44457" marR="44457" marT="0" marB="0" anchor="ctr"/>
                </a:tc>
              </a:tr>
              <a:tr h="245409">
                <a:tc>
                  <a:txBody>
                    <a:bodyPr/>
                    <a:lstStyle/>
                    <a:p>
                      <a:pPr>
                        <a:lnSpc>
                          <a:spcPct val="115000"/>
                        </a:lnSpc>
                        <a:spcAft>
                          <a:spcPts val="0"/>
                        </a:spcAft>
                      </a:pPr>
                      <a:r>
                        <a:rPr lang="it-IT" sz="1400" dirty="0">
                          <a:effectLst/>
                        </a:rPr>
                        <a:t>Totale</a:t>
                      </a:r>
                      <a:endParaRPr lang="it-IT" sz="1400" dirty="0">
                        <a:effectLst/>
                        <a:latin typeface="Calibri"/>
                        <a:ea typeface="Calibri"/>
                        <a:cs typeface="Times New Roman"/>
                      </a:endParaRPr>
                    </a:p>
                  </a:txBody>
                  <a:tcPr marL="44457" marR="44457" marT="0" marB="0" anchor="ctr"/>
                </a:tc>
                <a:tc>
                  <a:txBody>
                    <a:bodyPr/>
                    <a:lstStyle/>
                    <a:p>
                      <a:pPr algn="ctr">
                        <a:lnSpc>
                          <a:spcPct val="115000"/>
                        </a:lnSpc>
                        <a:spcAft>
                          <a:spcPts val="0"/>
                        </a:spcAft>
                      </a:pPr>
                      <a:r>
                        <a:rPr lang="it-IT" sz="1400" dirty="0">
                          <a:effectLst/>
                        </a:rPr>
                        <a:t>29</a:t>
                      </a:r>
                      <a:endParaRPr lang="it-IT" sz="1400" dirty="0">
                        <a:effectLst/>
                        <a:latin typeface="Calibri"/>
                        <a:ea typeface="Calibri"/>
                        <a:cs typeface="Times New Roman"/>
                      </a:endParaRPr>
                    </a:p>
                  </a:txBody>
                  <a:tcPr marL="44457" marR="44457" marT="0" marB="0" anchor="ctr"/>
                </a:tc>
                <a:tc>
                  <a:txBody>
                    <a:bodyPr/>
                    <a:lstStyle/>
                    <a:p>
                      <a:pPr algn="ctr">
                        <a:lnSpc>
                          <a:spcPct val="115000"/>
                        </a:lnSpc>
                        <a:spcAft>
                          <a:spcPts val="0"/>
                        </a:spcAft>
                      </a:pPr>
                      <a:r>
                        <a:rPr lang="it-IT" sz="1400" dirty="0">
                          <a:effectLst/>
                        </a:rPr>
                        <a:t>18</a:t>
                      </a:r>
                      <a:endParaRPr lang="it-IT" sz="1400" dirty="0">
                        <a:effectLst/>
                        <a:latin typeface="Calibri"/>
                        <a:ea typeface="Calibri"/>
                        <a:cs typeface="Times New Roman"/>
                      </a:endParaRPr>
                    </a:p>
                  </a:txBody>
                  <a:tcPr marL="44457" marR="44457" marT="0" marB="0" anchor="ctr"/>
                </a:tc>
                <a:tc>
                  <a:txBody>
                    <a:bodyPr/>
                    <a:lstStyle/>
                    <a:p>
                      <a:pPr algn="ctr">
                        <a:lnSpc>
                          <a:spcPct val="115000"/>
                        </a:lnSpc>
                        <a:spcAft>
                          <a:spcPts val="0"/>
                        </a:spcAft>
                      </a:pPr>
                      <a:r>
                        <a:rPr lang="it-IT" sz="1400" dirty="0">
                          <a:effectLst/>
                        </a:rPr>
                        <a:t>29</a:t>
                      </a:r>
                      <a:endParaRPr lang="it-IT" sz="1400" dirty="0">
                        <a:effectLst/>
                        <a:latin typeface="Calibri"/>
                        <a:ea typeface="Calibri"/>
                        <a:cs typeface="Times New Roman"/>
                      </a:endParaRPr>
                    </a:p>
                  </a:txBody>
                  <a:tcPr marL="44457" marR="44457" marT="0" marB="0" anchor="ctr"/>
                </a:tc>
                <a:tc>
                  <a:txBody>
                    <a:bodyPr/>
                    <a:lstStyle/>
                    <a:p>
                      <a:pPr algn="ctr">
                        <a:lnSpc>
                          <a:spcPct val="115000"/>
                        </a:lnSpc>
                        <a:spcAft>
                          <a:spcPts val="0"/>
                        </a:spcAft>
                      </a:pPr>
                      <a:r>
                        <a:rPr lang="it-IT" sz="1400" dirty="0">
                          <a:effectLst/>
                        </a:rPr>
                        <a:t>40</a:t>
                      </a:r>
                      <a:endParaRPr lang="it-IT" sz="1400" dirty="0">
                        <a:effectLst/>
                        <a:latin typeface="Calibri"/>
                        <a:ea typeface="Calibri"/>
                        <a:cs typeface="Times New Roman"/>
                      </a:endParaRPr>
                    </a:p>
                  </a:txBody>
                  <a:tcPr marL="44457" marR="44457" marT="0" marB="0" anchor="ctr"/>
                </a:tc>
                <a:tc>
                  <a:txBody>
                    <a:bodyPr/>
                    <a:lstStyle/>
                    <a:p>
                      <a:pPr algn="ctr">
                        <a:lnSpc>
                          <a:spcPct val="115000"/>
                        </a:lnSpc>
                        <a:spcAft>
                          <a:spcPts val="0"/>
                        </a:spcAft>
                      </a:pPr>
                      <a:r>
                        <a:rPr lang="it-IT" sz="1400" dirty="0">
                          <a:effectLst/>
                        </a:rPr>
                        <a:t>14</a:t>
                      </a:r>
                      <a:endParaRPr lang="it-IT" sz="1400" dirty="0">
                        <a:effectLst/>
                        <a:latin typeface="Calibri"/>
                        <a:ea typeface="Calibri"/>
                        <a:cs typeface="Times New Roman"/>
                      </a:endParaRPr>
                    </a:p>
                  </a:txBody>
                  <a:tcPr marL="44457" marR="44457" marT="0" marB="0" anchor="ctr"/>
                </a:tc>
                <a:tc>
                  <a:txBody>
                    <a:bodyPr/>
                    <a:lstStyle/>
                    <a:p>
                      <a:pPr algn="ctr">
                        <a:lnSpc>
                          <a:spcPct val="115000"/>
                        </a:lnSpc>
                        <a:spcAft>
                          <a:spcPts val="0"/>
                        </a:spcAft>
                      </a:pPr>
                      <a:r>
                        <a:rPr lang="it-IT" sz="1400" dirty="0">
                          <a:effectLst/>
                        </a:rPr>
                        <a:t>130</a:t>
                      </a:r>
                      <a:endParaRPr lang="it-IT" sz="1400" dirty="0">
                        <a:effectLst/>
                        <a:latin typeface="Calibri"/>
                        <a:ea typeface="Calibri"/>
                        <a:cs typeface="Times New Roman"/>
                      </a:endParaRPr>
                    </a:p>
                  </a:txBody>
                  <a:tcPr marL="44457" marR="44457" marT="0" marB="0" anchor="ctr"/>
                </a:tc>
              </a:tr>
            </a:tbl>
          </a:graphicData>
        </a:graphic>
      </p:graphicFrame>
      <p:sp>
        <p:nvSpPr>
          <p:cNvPr id="5" name="Rettangolo 4"/>
          <p:cNvSpPr/>
          <p:nvPr/>
        </p:nvSpPr>
        <p:spPr>
          <a:xfrm>
            <a:off x="1227909" y="1387408"/>
            <a:ext cx="6270171" cy="522288"/>
          </a:xfrm>
          <a:prstGeom prst="rect">
            <a:avLst/>
          </a:prstGeom>
        </p:spPr>
        <p:txBody>
          <a:bodyPr wrap="square">
            <a:spAutoFit/>
          </a:bodyPr>
          <a:lstStyle/>
          <a:p>
            <a:pPr eaLnBrk="1" fontAlgn="auto" hangingPunct="1">
              <a:spcBef>
                <a:spcPts val="0"/>
              </a:spcBef>
              <a:spcAft>
                <a:spcPts val="0"/>
              </a:spcAft>
              <a:defRPr/>
            </a:pPr>
            <a:r>
              <a:rPr lang="it-IT" sz="1400" b="1" dirty="0">
                <a:latin typeface="+mj-lt"/>
              </a:rPr>
              <a:t>Accordi esaminati. Casi validi per provincia di appartenenza e dimensione demografica del </a:t>
            </a:r>
            <a:r>
              <a:rPr lang="it-IT" sz="1400" b="1" dirty="0" smtClean="0">
                <a:latin typeface="+mj-lt"/>
              </a:rPr>
              <a:t>comune</a:t>
            </a:r>
            <a:endParaRPr lang="it-IT" sz="1400" dirty="0">
              <a:latin typeface="+mj-lt"/>
            </a:endParaRPr>
          </a:p>
        </p:txBody>
      </p:sp>
      <p:sp>
        <p:nvSpPr>
          <p:cNvPr id="6269" name="Titolo 3"/>
          <p:cNvSpPr>
            <a:spLocks noGrp="1"/>
          </p:cNvSpPr>
          <p:nvPr>
            <p:ph type="title"/>
          </p:nvPr>
        </p:nvSpPr>
        <p:spPr>
          <a:xfrm>
            <a:off x="1703388" y="309749"/>
            <a:ext cx="8856662" cy="700445"/>
          </a:xfrm>
        </p:spPr>
        <p:txBody>
          <a:bodyPr>
            <a:normAutofit fontScale="90000"/>
          </a:bodyPr>
          <a:lstStyle/>
          <a:p>
            <a:pPr algn="ctr" eaLnBrk="1" hangingPunct="1"/>
            <a:r>
              <a:rPr lang="it-IT" altLang="it-IT" sz="2800" b="1" dirty="0" smtClean="0">
                <a:solidFill>
                  <a:srgbClr val="C00000"/>
                </a:solidFill>
                <a:latin typeface="Calibri" pitchFamily="34" charset="0"/>
                <a:ea typeface="Calibri" pitchFamily="34" charset="0"/>
                <a:cs typeface="Calibri" pitchFamily="34" charset="0"/>
              </a:rPr>
              <a:t>Gli accordi sottoposti a verifica. In totale sono 130.</a:t>
            </a:r>
            <a:br>
              <a:rPr lang="it-IT" altLang="it-IT" sz="2800" b="1" dirty="0" smtClean="0">
                <a:solidFill>
                  <a:srgbClr val="C00000"/>
                </a:solidFill>
                <a:latin typeface="Calibri" pitchFamily="34" charset="0"/>
                <a:ea typeface="Calibri" pitchFamily="34" charset="0"/>
                <a:cs typeface="Calibri" pitchFamily="34" charset="0"/>
              </a:rPr>
            </a:br>
            <a:endParaRPr lang="it-IT" altLang="it-IT" sz="2800" i="1" dirty="0" smtClean="0">
              <a:solidFill>
                <a:srgbClr val="C00000"/>
              </a:solidFill>
              <a:latin typeface="Calibri" pitchFamily="34" charset="0"/>
              <a:ea typeface="Calibri" pitchFamily="34" charset="0"/>
              <a:cs typeface="Calibri" pitchFamily="34" charset="0"/>
            </a:endParaRPr>
          </a:p>
        </p:txBody>
      </p:sp>
      <p:sp>
        <p:nvSpPr>
          <p:cNvPr id="8" name="Rettangolo 7"/>
          <p:cNvSpPr/>
          <p:nvPr/>
        </p:nvSpPr>
        <p:spPr>
          <a:xfrm>
            <a:off x="1758572" y="6059292"/>
            <a:ext cx="4251325" cy="276999"/>
          </a:xfrm>
          <a:prstGeom prst="rect">
            <a:avLst/>
          </a:prstGeom>
        </p:spPr>
        <p:txBody>
          <a:bodyPr>
            <a:spAutoFit/>
          </a:bodyPr>
          <a:lstStyle/>
          <a:p>
            <a:pPr eaLnBrk="1" fontAlgn="auto" hangingPunct="1">
              <a:spcBef>
                <a:spcPts val="0"/>
              </a:spcBef>
              <a:spcAft>
                <a:spcPts val="0"/>
              </a:spcAft>
              <a:defRPr/>
            </a:pPr>
            <a:r>
              <a:rPr lang="it-IT" sz="1200" i="1" dirty="0">
                <a:latin typeface="+mj-lt"/>
              </a:rPr>
              <a:t>Provincia di Lodi, nessun accordo.</a:t>
            </a:r>
          </a:p>
        </p:txBody>
      </p:sp>
      <p:sp>
        <p:nvSpPr>
          <p:cNvPr id="2" name="CasellaDiTesto 1"/>
          <p:cNvSpPr txBox="1"/>
          <p:nvPr/>
        </p:nvSpPr>
        <p:spPr>
          <a:xfrm>
            <a:off x="7498080" y="1909696"/>
            <a:ext cx="3503613" cy="2308225"/>
          </a:xfrm>
          <a:prstGeom prst="rect">
            <a:avLst/>
          </a:prstGeom>
          <a:noFill/>
        </p:spPr>
        <p:txBody>
          <a:bodyPr>
            <a:spAutoFit/>
          </a:bodyPr>
          <a:lstStyle/>
          <a:p>
            <a:pPr eaLnBrk="1" fontAlgn="auto" hangingPunct="1">
              <a:spcBef>
                <a:spcPts val="0"/>
              </a:spcBef>
              <a:spcAft>
                <a:spcPts val="0"/>
              </a:spcAft>
              <a:defRPr/>
            </a:pPr>
            <a:r>
              <a:rPr lang="it-IT" dirty="0">
                <a:solidFill>
                  <a:schemeClr val="accent5">
                    <a:lumMod val="75000"/>
                  </a:schemeClr>
                </a:solidFill>
              </a:rPr>
              <a:t>In valori assoluti, la provincia di Brescia detiene il primato per numero di amministratori intervistati (43). </a:t>
            </a:r>
          </a:p>
          <a:p>
            <a:pPr eaLnBrk="1" fontAlgn="auto" hangingPunct="1">
              <a:spcBef>
                <a:spcPts val="0"/>
              </a:spcBef>
              <a:spcAft>
                <a:spcPts val="0"/>
              </a:spcAft>
              <a:defRPr/>
            </a:pPr>
            <a:r>
              <a:rPr lang="it-IT" dirty="0">
                <a:solidFill>
                  <a:srgbClr val="9A0000"/>
                </a:solidFill>
              </a:rPr>
              <a:t>Per Lodi non ci sono interviste. </a:t>
            </a:r>
          </a:p>
          <a:p>
            <a:pPr eaLnBrk="1" fontAlgn="auto" hangingPunct="1">
              <a:spcBef>
                <a:spcPts val="0"/>
              </a:spcBef>
              <a:spcAft>
                <a:spcPts val="0"/>
              </a:spcAft>
              <a:defRPr/>
            </a:pPr>
            <a:r>
              <a:rPr lang="it-IT" dirty="0">
                <a:solidFill>
                  <a:srgbClr val="9A0000"/>
                </a:solidFill>
              </a:rPr>
              <a:t>Nella provincia di  Cremona ne sono state raccolte tre, quattro in quella di Sondrio. </a:t>
            </a:r>
          </a:p>
        </p:txBody>
      </p:sp>
      <p:sp>
        <p:nvSpPr>
          <p:cNvPr id="6" name="Segnaposto numero diapositiva 5"/>
          <p:cNvSpPr>
            <a:spLocks noGrp="1"/>
          </p:cNvSpPr>
          <p:nvPr>
            <p:ph type="sldNum" sz="quarter" idx="12"/>
          </p:nvPr>
        </p:nvSpPr>
        <p:spPr/>
        <p:txBody>
          <a:bodyPr/>
          <a:lstStyle/>
          <a:p>
            <a:fld id="{F2BABE1D-0DF0-446D-A096-D19DDE6F7072}" type="slidenum">
              <a:rPr lang="it-IT" altLang="it-IT" smtClean="0"/>
              <a:pPr/>
              <a:t>4</a:t>
            </a:fld>
            <a:endParaRPr lang="it-IT" altLang="it-IT"/>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0-#ppt_w/2"/>
                                          </p:val>
                                        </p:tav>
                                        <p:tav tm="100000">
                                          <p:val>
                                            <p:strVal val="#ppt_x"/>
                                          </p:val>
                                        </p:tav>
                                      </p:tavLst>
                                    </p:anim>
                                    <p:anim calcmode="lin" valueType="num">
                                      <p:cBhvr additive="base">
                                        <p:cTn id="8" dur="1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1480552" y="1585633"/>
            <a:ext cx="5759450" cy="523875"/>
          </a:xfrm>
          <a:prstGeom prst="rect">
            <a:avLst/>
          </a:prstGeom>
        </p:spPr>
        <p:txBody>
          <a:bodyPr>
            <a:spAutoFit/>
          </a:bodyPr>
          <a:lstStyle/>
          <a:p>
            <a:pPr eaLnBrk="1" fontAlgn="auto" hangingPunct="1">
              <a:spcBef>
                <a:spcPts val="0"/>
              </a:spcBef>
              <a:spcAft>
                <a:spcPts val="0"/>
              </a:spcAft>
              <a:defRPr/>
            </a:pPr>
            <a:r>
              <a:rPr lang="it-IT" sz="1400" b="1" dirty="0">
                <a:latin typeface="+mj-lt"/>
              </a:rPr>
              <a:t>Accordi oggetto di verifica. Valori % per dimensione demografica all’interno della provincia di </a:t>
            </a:r>
            <a:r>
              <a:rPr lang="it-IT" sz="1400" b="1" dirty="0" smtClean="0">
                <a:latin typeface="+mj-lt"/>
              </a:rPr>
              <a:t>appartenenza</a:t>
            </a:r>
            <a:endParaRPr lang="it-IT" sz="1400" dirty="0">
              <a:latin typeface="+mj-lt"/>
            </a:endParaRPr>
          </a:p>
        </p:txBody>
      </p:sp>
      <p:sp>
        <p:nvSpPr>
          <p:cNvPr id="7171" name="Titolo 3"/>
          <p:cNvSpPr>
            <a:spLocks noGrp="1"/>
          </p:cNvSpPr>
          <p:nvPr>
            <p:ph type="title"/>
          </p:nvPr>
        </p:nvSpPr>
        <p:spPr>
          <a:xfrm>
            <a:off x="1223682" y="115888"/>
            <a:ext cx="9991164" cy="990600"/>
          </a:xfrm>
        </p:spPr>
        <p:txBody>
          <a:bodyPr/>
          <a:lstStyle/>
          <a:p>
            <a:pPr algn="ctr" eaLnBrk="1" hangingPunct="1"/>
            <a:r>
              <a:rPr lang="it-IT" altLang="it-IT" sz="2800" b="1" dirty="0" smtClean="0">
                <a:solidFill>
                  <a:srgbClr val="C00000"/>
                </a:solidFill>
                <a:latin typeface="Calibri" pitchFamily="34" charset="0"/>
                <a:ea typeface="Calibri" pitchFamily="34" charset="0"/>
                <a:cs typeface="Calibri" pitchFamily="34" charset="0"/>
              </a:rPr>
              <a:t>La verifica degli accordi per dimensione demografica dei comuni </a:t>
            </a:r>
            <a:endParaRPr lang="it-IT" altLang="it-IT" sz="2800" i="1" dirty="0" smtClean="0">
              <a:solidFill>
                <a:srgbClr val="C00000"/>
              </a:solidFill>
              <a:latin typeface="Calibri" pitchFamily="34" charset="0"/>
              <a:ea typeface="Calibri" pitchFamily="34" charset="0"/>
              <a:cs typeface="Calibri" pitchFamily="34" charset="0"/>
            </a:endParaRPr>
          </a:p>
        </p:txBody>
      </p:sp>
      <p:graphicFrame>
        <p:nvGraphicFramePr>
          <p:cNvPr id="7" name="Tabella 6"/>
          <p:cNvGraphicFramePr>
            <a:graphicFrameLocks noGrp="1"/>
          </p:cNvGraphicFramePr>
          <p:nvPr>
            <p:extLst>
              <p:ext uri="{D42A27DB-BD31-4B8C-83A1-F6EECF244321}">
                <p14:modId xmlns:p14="http://schemas.microsoft.com/office/powerpoint/2010/main" xmlns="" val="445741032"/>
              </p:ext>
            </p:extLst>
          </p:nvPr>
        </p:nvGraphicFramePr>
        <p:xfrm>
          <a:off x="1551990" y="2220633"/>
          <a:ext cx="5400676" cy="4171952"/>
        </p:xfrm>
        <a:graphic>
          <a:graphicData uri="http://schemas.openxmlformats.org/drawingml/2006/table">
            <a:tbl>
              <a:tblPr firstRow="1" firstCol="1" bandRow="1">
                <a:tableStyleId>{5C22544A-7EE6-4342-B048-85BDC9FD1C3A}</a:tableStyleId>
              </a:tblPr>
              <a:tblGrid>
                <a:gridCol w="936118"/>
                <a:gridCol w="720090"/>
                <a:gridCol w="720090"/>
                <a:gridCol w="720090"/>
                <a:gridCol w="792099"/>
                <a:gridCol w="720090"/>
                <a:gridCol w="792099"/>
              </a:tblGrid>
              <a:tr h="736226">
                <a:tc>
                  <a:txBody>
                    <a:bodyPr/>
                    <a:lstStyle/>
                    <a:p>
                      <a:pPr>
                        <a:lnSpc>
                          <a:spcPct val="115000"/>
                        </a:lnSpc>
                        <a:spcAft>
                          <a:spcPts val="0"/>
                        </a:spcAft>
                      </a:pPr>
                      <a:r>
                        <a:rPr lang="it-IT" sz="1400" dirty="0">
                          <a:effectLst/>
                        </a:rPr>
                        <a:t> </a:t>
                      </a:r>
                      <a:endParaRPr lang="it-IT" sz="1400" dirty="0">
                        <a:effectLst/>
                        <a:latin typeface="Calibri"/>
                        <a:ea typeface="Calibri"/>
                        <a:cs typeface="Times New Roman"/>
                      </a:endParaRPr>
                    </a:p>
                  </a:txBody>
                  <a:tcPr marL="44451" marR="44451" marT="0" marB="0" anchor="ctr"/>
                </a:tc>
                <a:tc>
                  <a:txBody>
                    <a:bodyPr/>
                    <a:lstStyle/>
                    <a:p>
                      <a:pPr algn="ctr">
                        <a:lnSpc>
                          <a:spcPct val="115000"/>
                        </a:lnSpc>
                        <a:spcAft>
                          <a:spcPts val="0"/>
                        </a:spcAft>
                      </a:pPr>
                      <a:r>
                        <a:rPr lang="it-IT" sz="1400" dirty="0">
                          <a:effectLst/>
                        </a:rPr>
                        <a:t>Fino a 3.000 Abitanti</a:t>
                      </a:r>
                      <a:endParaRPr lang="it-IT" sz="1400" dirty="0">
                        <a:effectLst/>
                        <a:latin typeface="Calibri"/>
                        <a:ea typeface="Calibri"/>
                        <a:cs typeface="Times New Roman"/>
                      </a:endParaRPr>
                    </a:p>
                  </a:txBody>
                  <a:tcPr marL="44451" marR="44451" marT="0" marB="0" anchor="ctr"/>
                </a:tc>
                <a:tc>
                  <a:txBody>
                    <a:bodyPr/>
                    <a:lstStyle/>
                    <a:p>
                      <a:pPr algn="ctr">
                        <a:lnSpc>
                          <a:spcPct val="115000"/>
                        </a:lnSpc>
                        <a:spcAft>
                          <a:spcPts val="0"/>
                        </a:spcAft>
                      </a:pPr>
                      <a:r>
                        <a:rPr lang="it-IT" sz="1400" dirty="0">
                          <a:effectLst/>
                        </a:rPr>
                        <a:t>3.001 - 5.000 Abitanti</a:t>
                      </a:r>
                      <a:endParaRPr lang="it-IT" sz="1400" dirty="0">
                        <a:effectLst/>
                        <a:latin typeface="Calibri"/>
                        <a:ea typeface="Calibri"/>
                        <a:cs typeface="Times New Roman"/>
                      </a:endParaRPr>
                    </a:p>
                  </a:txBody>
                  <a:tcPr marL="44451" marR="44451" marT="0" marB="0" anchor="ctr"/>
                </a:tc>
                <a:tc>
                  <a:txBody>
                    <a:bodyPr/>
                    <a:lstStyle/>
                    <a:p>
                      <a:pPr algn="ctr">
                        <a:lnSpc>
                          <a:spcPct val="115000"/>
                        </a:lnSpc>
                        <a:spcAft>
                          <a:spcPts val="0"/>
                        </a:spcAft>
                      </a:pPr>
                      <a:r>
                        <a:rPr lang="it-IT" sz="1400" dirty="0">
                          <a:effectLst/>
                        </a:rPr>
                        <a:t>5.001 - 10.000 Abitanti</a:t>
                      </a:r>
                      <a:endParaRPr lang="it-IT" sz="1400" dirty="0">
                        <a:effectLst/>
                        <a:latin typeface="Calibri"/>
                        <a:ea typeface="Calibri"/>
                        <a:cs typeface="Times New Roman"/>
                      </a:endParaRPr>
                    </a:p>
                  </a:txBody>
                  <a:tcPr marL="44451" marR="44451" marT="0" marB="0" anchor="ctr"/>
                </a:tc>
                <a:tc>
                  <a:txBody>
                    <a:bodyPr/>
                    <a:lstStyle/>
                    <a:p>
                      <a:pPr algn="ctr">
                        <a:lnSpc>
                          <a:spcPct val="115000"/>
                        </a:lnSpc>
                        <a:spcAft>
                          <a:spcPts val="0"/>
                        </a:spcAft>
                      </a:pPr>
                      <a:r>
                        <a:rPr lang="it-IT" sz="1400" dirty="0">
                          <a:effectLst/>
                        </a:rPr>
                        <a:t>10.001 - 20.000 Abitanti</a:t>
                      </a:r>
                      <a:endParaRPr lang="it-IT" sz="1400" dirty="0">
                        <a:effectLst/>
                        <a:latin typeface="Calibri"/>
                        <a:ea typeface="Calibri"/>
                        <a:cs typeface="Times New Roman"/>
                      </a:endParaRPr>
                    </a:p>
                  </a:txBody>
                  <a:tcPr marL="44451" marR="44451" marT="0" marB="0" anchor="ctr"/>
                </a:tc>
                <a:tc>
                  <a:txBody>
                    <a:bodyPr/>
                    <a:lstStyle/>
                    <a:p>
                      <a:pPr algn="ctr">
                        <a:lnSpc>
                          <a:spcPct val="115000"/>
                        </a:lnSpc>
                        <a:spcAft>
                          <a:spcPts val="0"/>
                        </a:spcAft>
                      </a:pPr>
                      <a:r>
                        <a:rPr lang="it-IT" sz="1400" dirty="0">
                          <a:effectLst/>
                        </a:rPr>
                        <a:t>Oltre 50.000 Abitanti</a:t>
                      </a:r>
                      <a:endParaRPr lang="it-IT" sz="1400" dirty="0">
                        <a:effectLst/>
                        <a:latin typeface="Calibri"/>
                        <a:ea typeface="Calibri"/>
                        <a:cs typeface="Times New Roman"/>
                      </a:endParaRPr>
                    </a:p>
                  </a:txBody>
                  <a:tcPr marL="44451" marR="44451" marT="0" marB="0" anchor="ctr"/>
                </a:tc>
                <a:tc>
                  <a:txBody>
                    <a:bodyPr/>
                    <a:lstStyle/>
                    <a:p>
                      <a:pPr algn="ctr">
                        <a:lnSpc>
                          <a:spcPct val="115000"/>
                        </a:lnSpc>
                        <a:spcAft>
                          <a:spcPts val="0"/>
                        </a:spcAft>
                      </a:pPr>
                      <a:r>
                        <a:rPr lang="it-IT" sz="1400" dirty="0">
                          <a:effectLst/>
                        </a:rPr>
                        <a:t>Totale</a:t>
                      </a:r>
                      <a:endParaRPr lang="it-IT" sz="1400" dirty="0">
                        <a:effectLst/>
                        <a:latin typeface="Calibri"/>
                        <a:ea typeface="Calibri"/>
                        <a:cs typeface="Times New Roman"/>
                      </a:endParaRPr>
                    </a:p>
                  </a:txBody>
                  <a:tcPr marL="44451" marR="44451" marT="0" marB="0" anchor="ctr"/>
                </a:tc>
              </a:tr>
              <a:tr h="245409">
                <a:tc>
                  <a:txBody>
                    <a:bodyPr/>
                    <a:lstStyle/>
                    <a:p>
                      <a:pPr>
                        <a:lnSpc>
                          <a:spcPct val="115000"/>
                        </a:lnSpc>
                        <a:spcAft>
                          <a:spcPts val="0"/>
                        </a:spcAft>
                      </a:pPr>
                      <a:r>
                        <a:rPr lang="it-IT" sz="1400" dirty="0">
                          <a:effectLst/>
                        </a:rPr>
                        <a:t>Bergamo</a:t>
                      </a:r>
                      <a:endParaRPr lang="it-IT" sz="1400" dirty="0">
                        <a:effectLst/>
                        <a:latin typeface="Calibri"/>
                        <a:ea typeface="Calibri"/>
                        <a:cs typeface="Times New Roman"/>
                      </a:endParaRPr>
                    </a:p>
                  </a:txBody>
                  <a:tcPr marL="44451" marR="44451" marT="0" marB="0" anchor="ctr"/>
                </a:tc>
                <a:tc>
                  <a:txBody>
                    <a:bodyPr/>
                    <a:lstStyle/>
                    <a:p>
                      <a:pPr algn="ctr">
                        <a:lnSpc>
                          <a:spcPct val="115000"/>
                        </a:lnSpc>
                        <a:spcAft>
                          <a:spcPts val="0"/>
                        </a:spcAft>
                      </a:pPr>
                      <a:r>
                        <a:rPr lang="it-IT" sz="1400" dirty="0">
                          <a:effectLst/>
                        </a:rPr>
                        <a:t>33,3</a:t>
                      </a:r>
                      <a:endParaRPr lang="it-IT" sz="1400" dirty="0">
                        <a:effectLst/>
                        <a:latin typeface="Calibri"/>
                        <a:ea typeface="Calibri"/>
                        <a:cs typeface="Times New Roman"/>
                      </a:endParaRPr>
                    </a:p>
                  </a:txBody>
                  <a:tcPr marL="44451" marR="44451" marT="0" marB="0" anchor="ctr"/>
                </a:tc>
                <a:tc>
                  <a:txBody>
                    <a:bodyPr/>
                    <a:lstStyle/>
                    <a:p>
                      <a:pPr algn="ctr">
                        <a:lnSpc>
                          <a:spcPct val="115000"/>
                        </a:lnSpc>
                        <a:spcAft>
                          <a:spcPts val="0"/>
                        </a:spcAft>
                      </a:pPr>
                      <a:r>
                        <a:rPr lang="it-IT" sz="1400" dirty="0">
                          <a:effectLst/>
                        </a:rPr>
                        <a:t>0,0</a:t>
                      </a:r>
                      <a:endParaRPr lang="it-IT" sz="1400" dirty="0">
                        <a:effectLst/>
                        <a:latin typeface="Calibri"/>
                        <a:ea typeface="Calibri"/>
                        <a:cs typeface="Times New Roman"/>
                      </a:endParaRPr>
                    </a:p>
                  </a:txBody>
                  <a:tcPr marL="44451" marR="44451" marT="0" marB="0" anchor="ctr"/>
                </a:tc>
                <a:tc>
                  <a:txBody>
                    <a:bodyPr/>
                    <a:lstStyle/>
                    <a:p>
                      <a:pPr algn="ctr">
                        <a:lnSpc>
                          <a:spcPct val="115000"/>
                        </a:lnSpc>
                        <a:spcAft>
                          <a:spcPts val="0"/>
                        </a:spcAft>
                      </a:pPr>
                      <a:r>
                        <a:rPr lang="it-IT" sz="1400" dirty="0">
                          <a:effectLst/>
                        </a:rPr>
                        <a:t>33,3</a:t>
                      </a:r>
                      <a:endParaRPr lang="it-IT" sz="1400" dirty="0">
                        <a:effectLst/>
                        <a:latin typeface="Calibri"/>
                        <a:ea typeface="Calibri"/>
                        <a:cs typeface="Times New Roman"/>
                      </a:endParaRPr>
                    </a:p>
                  </a:txBody>
                  <a:tcPr marL="44451" marR="44451" marT="0" marB="0" anchor="ctr"/>
                </a:tc>
                <a:tc>
                  <a:txBody>
                    <a:bodyPr/>
                    <a:lstStyle/>
                    <a:p>
                      <a:pPr algn="ctr">
                        <a:lnSpc>
                          <a:spcPct val="115000"/>
                        </a:lnSpc>
                        <a:spcAft>
                          <a:spcPts val="0"/>
                        </a:spcAft>
                      </a:pPr>
                      <a:r>
                        <a:rPr lang="it-IT" sz="1400" dirty="0">
                          <a:effectLst/>
                        </a:rPr>
                        <a:t>33,3</a:t>
                      </a:r>
                      <a:endParaRPr lang="it-IT" sz="1400" dirty="0">
                        <a:effectLst/>
                        <a:latin typeface="Calibri"/>
                        <a:ea typeface="Calibri"/>
                        <a:cs typeface="Times New Roman"/>
                      </a:endParaRPr>
                    </a:p>
                  </a:txBody>
                  <a:tcPr marL="44451" marR="44451" marT="0" marB="0" anchor="ctr"/>
                </a:tc>
                <a:tc>
                  <a:txBody>
                    <a:bodyPr/>
                    <a:lstStyle/>
                    <a:p>
                      <a:pPr algn="ctr">
                        <a:lnSpc>
                          <a:spcPct val="115000"/>
                        </a:lnSpc>
                        <a:spcAft>
                          <a:spcPts val="0"/>
                        </a:spcAft>
                      </a:pPr>
                      <a:r>
                        <a:rPr lang="it-IT" sz="1400" dirty="0">
                          <a:effectLst/>
                        </a:rPr>
                        <a:t>0,0</a:t>
                      </a:r>
                      <a:endParaRPr lang="it-IT" sz="1400" dirty="0">
                        <a:effectLst/>
                        <a:latin typeface="Calibri"/>
                        <a:ea typeface="Calibri"/>
                        <a:cs typeface="Times New Roman"/>
                      </a:endParaRPr>
                    </a:p>
                  </a:txBody>
                  <a:tcPr marL="44451" marR="44451" marT="0" marB="0" anchor="ctr"/>
                </a:tc>
                <a:tc>
                  <a:txBody>
                    <a:bodyPr/>
                    <a:lstStyle/>
                    <a:p>
                      <a:pPr algn="ctr">
                        <a:lnSpc>
                          <a:spcPct val="115000"/>
                        </a:lnSpc>
                        <a:spcAft>
                          <a:spcPts val="0"/>
                        </a:spcAft>
                      </a:pPr>
                      <a:r>
                        <a:rPr lang="it-IT" sz="1400" dirty="0">
                          <a:effectLst/>
                        </a:rPr>
                        <a:t>100 (6)</a:t>
                      </a:r>
                      <a:endParaRPr lang="it-IT" sz="1400" dirty="0">
                        <a:effectLst/>
                        <a:latin typeface="Calibri"/>
                        <a:ea typeface="Calibri"/>
                        <a:cs typeface="Times New Roman"/>
                      </a:endParaRPr>
                    </a:p>
                  </a:txBody>
                  <a:tcPr marL="44451" marR="44451" marT="0" marB="0" anchor="ctr"/>
                </a:tc>
              </a:tr>
              <a:tr h="245409">
                <a:tc>
                  <a:txBody>
                    <a:bodyPr/>
                    <a:lstStyle/>
                    <a:p>
                      <a:pPr>
                        <a:lnSpc>
                          <a:spcPct val="115000"/>
                        </a:lnSpc>
                        <a:spcAft>
                          <a:spcPts val="0"/>
                        </a:spcAft>
                      </a:pPr>
                      <a:r>
                        <a:rPr lang="it-IT" sz="1400" dirty="0">
                          <a:effectLst/>
                        </a:rPr>
                        <a:t>Brescia</a:t>
                      </a:r>
                      <a:endParaRPr lang="it-IT" sz="1400" dirty="0">
                        <a:effectLst/>
                        <a:latin typeface="Calibri"/>
                        <a:ea typeface="Calibri"/>
                        <a:cs typeface="Times New Roman"/>
                      </a:endParaRPr>
                    </a:p>
                  </a:txBody>
                  <a:tcPr marL="44451" marR="44451" marT="0" marB="0" anchor="ctr"/>
                </a:tc>
                <a:tc>
                  <a:txBody>
                    <a:bodyPr/>
                    <a:lstStyle/>
                    <a:p>
                      <a:pPr algn="ctr">
                        <a:lnSpc>
                          <a:spcPct val="115000"/>
                        </a:lnSpc>
                        <a:spcAft>
                          <a:spcPts val="0"/>
                        </a:spcAft>
                      </a:pPr>
                      <a:r>
                        <a:rPr lang="it-IT" sz="1400" dirty="0">
                          <a:effectLst/>
                        </a:rPr>
                        <a:t>20,9</a:t>
                      </a:r>
                      <a:endParaRPr lang="it-IT" sz="1400" dirty="0">
                        <a:effectLst/>
                        <a:latin typeface="Calibri"/>
                        <a:ea typeface="Calibri"/>
                        <a:cs typeface="Times New Roman"/>
                      </a:endParaRPr>
                    </a:p>
                  </a:txBody>
                  <a:tcPr marL="44451" marR="44451" marT="0" marB="0" anchor="ctr"/>
                </a:tc>
                <a:tc>
                  <a:txBody>
                    <a:bodyPr/>
                    <a:lstStyle/>
                    <a:p>
                      <a:pPr algn="ctr">
                        <a:lnSpc>
                          <a:spcPct val="115000"/>
                        </a:lnSpc>
                        <a:spcAft>
                          <a:spcPts val="0"/>
                        </a:spcAft>
                      </a:pPr>
                      <a:r>
                        <a:rPr lang="it-IT" sz="1400" dirty="0">
                          <a:effectLst/>
                        </a:rPr>
                        <a:t>14,0</a:t>
                      </a:r>
                      <a:endParaRPr lang="it-IT" sz="1400" dirty="0">
                        <a:effectLst/>
                        <a:latin typeface="Calibri"/>
                        <a:ea typeface="Calibri"/>
                        <a:cs typeface="Times New Roman"/>
                      </a:endParaRPr>
                    </a:p>
                  </a:txBody>
                  <a:tcPr marL="44451" marR="44451" marT="0" marB="0" anchor="ctr"/>
                </a:tc>
                <a:tc>
                  <a:txBody>
                    <a:bodyPr/>
                    <a:lstStyle/>
                    <a:p>
                      <a:pPr algn="ctr">
                        <a:lnSpc>
                          <a:spcPct val="115000"/>
                        </a:lnSpc>
                        <a:spcAft>
                          <a:spcPts val="0"/>
                        </a:spcAft>
                      </a:pPr>
                      <a:r>
                        <a:rPr lang="it-IT" sz="1400" dirty="0">
                          <a:effectLst/>
                        </a:rPr>
                        <a:t>20,9</a:t>
                      </a:r>
                      <a:endParaRPr lang="it-IT" sz="1400" dirty="0">
                        <a:effectLst/>
                        <a:latin typeface="Calibri"/>
                        <a:ea typeface="Calibri"/>
                        <a:cs typeface="Times New Roman"/>
                      </a:endParaRPr>
                    </a:p>
                  </a:txBody>
                  <a:tcPr marL="44451" marR="44451" marT="0" marB="0" anchor="ctr"/>
                </a:tc>
                <a:tc>
                  <a:txBody>
                    <a:bodyPr/>
                    <a:lstStyle/>
                    <a:p>
                      <a:pPr algn="ctr">
                        <a:lnSpc>
                          <a:spcPct val="115000"/>
                        </a:lnSpc>
                        <a:spcAft>
                          <a:spcPts val="0"/>
                        </a:spcAft>
                      </a:pPr>
                      <a:r>
                        <a:rPr lang="it-IT" sz="1400" dirty="0">
                          <a:effectLst/>
                        </a:rPr>
                        <a:t>41,9</a:t>
                      </a:r>
                      <a:endParaRPr lang="it-IT" sz="1400" dirty="0">
                        <a:effectLst/>
                        <a:latin typeface="Calibri"/>
                        <a:ea typeface="Calibri"/>
                        <a:cs typeface="Times New Roman"/>
                      </a:endParaRPr>
                    </a:p>
                  </a:txBody>
                  <a:tcPr marL="44451" marR="44451" marT="0" marB="0" anchor="ctr"/>
                </a:tc>
                <a:tc>
                  <a:txBody>
                    <a:bodyPr/>
                    <a:lstStyle/>
                    <a:p>
                      <a:pPr algn="ctr">
                        <a:lnSpc>
                          <a:spcPct val="115000"/>
                        </a:lnSpc>
                        <a:spcAft>
                          <a:spcPts val="0"/>
                        </a:spcAft>
                      </a:pPr>
                      <a:r>
                        <a:rPr lang="it-IT" sz="1400" dirty="0">
                          <a:effectLst/>
                        </a:rPr>
                        <a:t>2,3</a:t>
                      </a:r>
                      <a:endParaRPr lang="it-IT" sz="1400" dirty="0">
                        <a:effectLst/>
                        <a:latin typeface="Calibri"/>
                        <a:ea typeface="Calibri"/>
                        <a:cs typeface="Times New Roman"/>
                      </a:endParaRPr>
                    </a:p>
                  </a:txBody>
                  <a:tcPr marL="44451" marR="44451" marT="0" marB="0" anchor="ctr"/>
                </a:tc>
                <a:tc>
                  <a:txBody>
                    <a:bodyPr/>
                    <a:lstStyle/>
                    <a:p>
                      <a:pPr algn="ctr">
                        <a:lnSpc>
                          <a:spcPct val="115000"/>
                        </a:lnSpc>
                        <a:spcAft>
                          <a:spcPts val="0"/>
                        </a:spcAft>
                      </a:pPr>
                      <a:r>
                        <a:rPr lang="it-IT" sz="1400" dirty="0">
                          <a:effectLst/>
                        </a:rPr>
                        <a:t>100 (43)</a:t>
                      </a:r>
                      <a:endParaRPr lang="it-IT" sz="1400" dirty="0">
                        <a:effectLst/>
                        <a:latin typeface="Calibri"/>
                        <a:ea typeface="Calibri"/>
                        <a:cs typeface="Times New Roman"/>
                      </a:endParaRPr>
                    </a:p>
                  </a:txBody>
                  <a:tcPr marL="44451" marR="44451" marT="0" marB="0" anchor="ctr"/>
                </a:tc>
              </a:tr>
              <a:tr h="245409">
                <a:tc>
                  <a:txBody>
                    <a:bodyPr/>
                    <a:lstStyle/>
                    <a:p>
                      <a:pPr>
                        <a:lnSpc>
                          <a:spcPct val="115000"/>
                        </a:lnSpc>
                        <a:spcAft>
                          <a:spcPts val="0"/>
                        </a:spcAft>
                      </a:pPr>
                      <a:r>
                        <a:rPr lang="it-IT" sz="1400" dirty="0">
                          <a:effectLst/>
                        </a:rPr>
                        <a:t>Como</a:t>
                      </a:r>
                      <a:endParaRPr lang="it-IT" sz="1400" dirty="0">
                        <a:effectLst/>
                        <a:latin typeface="Calibri"/>
                        <a:ea typeface="Calibri"/>
                        <a:cs typeface="Times New Roman"/>
                      </a:endParaRPr>
                    </a:p>
                  </a:txBody>
                  <a:tcPr marL="44451" marR="44451" marT="0" marB="0" anchor="ctr"/>
                </a:tc>
                <a:tc>
                  <a:txBody>
                    <a:bodyPr/>
                    <a:lstStyle/>
                    <a:p>
                      <a:pPr algn="ctr">
                        <a:lnSpc>
                          <a:spcPct val="115000"/>
                        </a:lnSpc>
                        <a:spcAft>
                          <a:spcPts val="0"/>
                        </a:spcAft>
                      </a:pPr>
                      <a:r>
                        <a:rPr lang="it-IT" sz="1400" dirty="0">
                          <a:effectLst/>
                        </a:rPr>
                        <a:t>33,3</a:t>
                      </a:r>
                      <a:endParaRPr lang="it-IT" sz="1400" dirty="0">
                        <a:effectLst/>
                        <a:latin typeface="Calibri"/>
                        <a:ea typeface="Calibri"/>
                        <a:cs typeface="Times New Roman"/>
                      </a:endParaRPr>
                    </a:p>
                  </a:txBody>
                  <a:tcPr marL="44451" marR="44451" marT="0" marB="0" anchor="ctr"/>
                </a:tc>
                <a:tc>
                  <a:txBody>
                    <a:bodyPr/>
                    <a:lstStyle/>
                    <a:p>
                      <a:pPr algn="ctr">
                        <a:lnSpc>
                          <a:spcPct val="115000"/>
                        </a:lnSpc>
                        <a:spcAft>
                          <a:spcPts val="0"/>
                        </a:spcAft>
                      </a:pPr>
                      <a:r>
                        <a:rPr lang="it-IT" sz="1400" dirty="0">
                          <a:effectLst/>
                        </a:rPr>
                        <a:t>25,0</a:t>
                      </a:r>
                      <a:endParaRPr lang="it-IT" sz="1400" dirty="0">
                        <a:effectLst/>
                        <a:latin typeface="Calibri"/>
                        <a:ea typeface="Calibri"/>
                        <a:cs typeface="Times New Roman"/>
                      </a:endParaRPr>
                    </a:p>
                  </a:txBody>
                  <a:tcPr marL="44451" marR="44451" marT="0" marB="0" anchor="ctr"/>
                </a:tc>
                <a:tc>
                  <a:txBody>
                    <a:bodyPr/>
                    <a:lstStyle/>
                    <a:p>
                      <a:pPr algn="ctr">
                        <a:lnSpc>
                          <a:spcPct val="115000"/>
                        </a:lnSpc>
                        <a:spcAft>
                          <a:spcPts val="0"/>
                        </a:spcAft>
                      </a:pPr>
                      <a:r>
                        <a:rPr lang="it-IT" sz="1400" dirty="0">
                          <a:effectLst/>
                        </a:rPr>
                        <a:t>33,3</a:t>
                      </a:r>
                      <a:endParaRPr lang="it-IT" sz="1400" dirty="0">
                        <a:effectLst/>
                        <a:latin typeface="Calibri"/>
                        <a:ea typeface="Calibri"/>
                        <a:cs typeface="Times New Roman"/>
                      </a:endParaRPr>
                    </a:p>
                  </a:txBody>
                  <a:tcPr marL="44451" marR="44451" marT="0" marB="0" anchor="ctr"/>
                </a:tc>
                <a:tc>
                  <a:txBody>
                    <a:bodyPr/>
                    <a:lstStyle/>
                    <a:p>
                      <a:pPr algn="ctr">
                        <a:lnSpc>
                          <a:spcPct val="115000"/>
                        </a:lnSpc>
                        <a:spcAft>
                          <a:spcPts val="0"/>
                        </a:spcAft>
                      </a:pPr>
                      <a:r>
                        <a:rPr lang="it-IT" sz="1400" dirty="0">
                          <a:effectLst/>
                        </a:rPr>
                        <a:t>8,3</a:t>
                      </a:r>
                      <a:endParaRPr lang="it-IT" sz="1400" dirty="0">
                        <a:effectLst/>
                        <a:latin typeface="Calibri"/>
                        <a:ea typeface="Calibri"/>
                        <a:cs typeface="Times New Roman"/>
                      </a:endParaRPr>
                    </a:p>
                  </a:txBody>
                  <a:tcPr marL="44451" marR="44451" marT="0" marB="0" anchor="ctr"/>
                </a:tc>
                <a:tc>
                  <a:txBody>
                    <a:bodyPr/>
                    <a:lstStyle/>
                    <a:p>
                      <a:pPr algn="ctr">
                        <a:lnSpc>
                          <a:spcPct val="115000"/>
                        </a:lnSpc>
                        <a:spcAft>
                          <a:spcPts val="0"/>
                        </a:spcAft>
                      </a:pPr>
                      <a:r>
                        <a:rPr lang="it-IT" sz="1400" dirty="0">
                          <a:effectLst/>
                        </a:rPr>
                        <a:t>0,0</a:t>
                      </a:r>
                      <a:endParaRPr lang="it-IT" sz="1400" dirty="0">
                        <a:effectLst/>
                        <a:latin typeface="Calibri"/>
                        <a:ea typeface="Calibri"/>
                        <a:cs typeface="Times New Roman"/>
                      </a:endParaRPr>
                    </a:p>
                  </a:txBody>
                  <a:tcPr marL="44451" marR="44451" marT="0" marB="0" anchor="ctr"/>
                </a:tc>
                <a:tc>
                  <a:txBody>
                    <a:bodyPr/>
                    <a:lstStyle/>
                    <a:p>
                      <a:pPr algn="ctr">
                        <a:lnSpc>
                          <a:spcPct val="115000"/>
                        </a:lnSpc>
                        <a:spcAft>
                          <a:spcPts val="0"/>
                        </a:spcAft>
                      </a:pPr>
                      <a:r>
                        <a:rPr lang="it-IT" sz="1400" dirty="0">
                          <a:effectLst/>
                        </a:rPr>
                        <a:t>100 (12)</a:t>
                      </a:r>
                      <a:endParaRPr lang="it-IT" sz="1400" dirty="0">
                        <a:effectLst/>
                        <a:latin typeface="Calibri"/>
                        <a:ea typeface="Calibri"/>
                        <a:cs typeface="Times New Roman"/>
                      </a:endParaRPr>
                    </a:p>
                  </a:txBody>
                  <a:tcPr marL="44451" marR="44451" marT="0" marB="0" anchor="ctr"/>
                </a:tc>
              </a:tr>
              <a:tr h="245409">
                <a:tc>
                  <a:txBody>
                    <a:bodyPr/>
                    <a:lstStyle/>
                    <a:p>
                      <a:pPr>
                        <a:lnSpc>
                          <a:spcPct val="115000"/>
                        </a:lnSpc>
                        <a:spcAft>
                          <a:spcPts val="0"/>
                        </a:spcAft>
                      </a:pPr>
                      <a:r>
                        <a:rPr lang="it-IT" sz="1400" dirty="0">
                          <a:effectLst/>
                        </a:rPr>
                        <a:t>Cremona</a:t>
                      </a:r>
                      <a:endParaRPr lang="it-IT" sz="1400" dirty="0">
                        <a:effectLst/>
                        <a:latin typeface="Calibri"/>
                        <a:ea typeface="Calibri"/>
                        <a:cs typeface="Times New Roman"/>
                      </a:endParaRPr>
                    </a:p>
                  </a:txBody>
                  <a:tcPr marL="44451" marR="44451" marT="0" marB="0" anchor="ctr"/>
                </a:tc>
                <a:tc>
                  <a:txBody>
                    <a:bodyPr/>
                    <a:lstStyle/>
                    <a:p>
                      <a:pPr algn="ctr">
                        <a:lnSpc>
                          <a:spcPct val="115000"/>
                        </a:lnSpc>
                        <a:spcAft>
                          <a:spcPts val="0"/>
                        </a:spcAft>
                      </a:pPr>
                      <a:r>
                        <a:rPr lang="it-IT" sz="1400" dirty="0">
                          <a:effectLst/>
                        </a:rPr>
                        <a:t>33,3</a:t>
                      </a:r>
                      <a:endParaRPr lang="it-IT" sz="1400" dirty="0">
                        <a:effectLst/>
                        <a:latin typeface="Calibri"/>
                        <a:ea typeface="Calibri"/>
                        <a:cs typeface="Times New Roman"/>
                      </a:endParaRPr>
                    </a:p>
                  </a:txBody>
                  <a:tcPr marL="44451" marR="44451" marT="0" marB="0" anchor="ctr"/>
                </a:tc>
                <a:tc>
                  <a:txBody>
                    <a:bodyPr/>
                    <a:lstStyle/>
                    <a:p>
                      <a:pPr algn="ctr">
                        <a:lnSpc>
                          <a:spcPct val="115000"/>
                        </a:lnSpc>
                        <a:spcAft>
                          <a:spcPts val="0"/>
                        </a:spcAft>
                      </a:pPr>
                      <a:r>
                        <a:rPr lang="it-IT" sz="1400" dirty="0">
                          <a:effectLst/>
                        </a:rPr>
                        <a:t>33,3</a:t>
                      </a:r>
                      <a:endParaRPr lang="it-IT" sz="1400" dirty="0">
                        <a:effectLst/>
                        <a:latin typeface="Calibri"/>
                        <a:ea typeface="Calibri"/>
                        <a:cs typeface="Times New Roman"/>
                      </a:endParaRPr>
                    </a:p>
                  </a:txBody>
                  <a:tcPr marL="44451" marR="44451" marT="0" marB="0" anchor="ctr"/>
                </a:tc>
                <a:tc>
                  <a:txBody>
                    <a:bodyPr/>
                    <a:lstStyle/>
                    <a:p>
                      <a:pPr algn="ctr">
                        <a:lnSpc>
                          <a:spcPct val="115000"/>
                        </a:lnSpc>
                        <a:spcAft>
                          <a:spcPts val="0"/>
                        </a:spcAft>
                      </a:pPr>
                      <a:r>
                        <a:rPr lang="it-IT" sz="1400" dirty="0">
                          <a:effectLst/>
                        </a:rPr>
                        <a:t>0,0</a:t>
                      </a:r>
                      <a:endParaRPr lang="it-IT" sz="1400" dirty="0">
                        <a:effectLst/>
                        <a:latin typeface="Calibri"/>
                        <a:ea typeface="Calibri"/>
                        <a:cs typeface="Times New Roman"/>
                      </a:endParaRPr>
                    </a:p>
                  </a:txBody>
                  <a:tcPr marL="44451" marR="44451" marT="0" marB="0" anchor="ctr"/>
                </a:tc>
                <a:tc>
                  <a:txBody>
                    <a:bodyPr/>
                    <a:lstStyle/>
                    <a:p>
                      <a:pPr algn="ctr">
                        <a:lnSpc>
                          <a:spcPct val="115000"/>
                        </a:lnSpc>
                        <a:spcAft>
                          <a:spcPts val="0"/>
                        </a:spcAft>
                      </a:pPr>
                      <a:r>
                        <a:rPr lang="it-IT" sz="1400" dirty="0">
                          <a:effectLst/>
                        </a:rPr>
                        <a:t>33,3</a:t>
                      </a:r>
                      <a:endParaRPr lang="it-IT" sz="1400" dirty="0">
                        <a:effectLst/>
                        <a:latin typeface="Calibri"/>
                        <a:ea typeface="Calibri"/>
                        <a:cs typeface="Times New Roman"/>
                      </a:endParaRPr>
                    </a:p>
                  </a:txBody>
                  <a:tcPr marL="44451" marR="44451" marT="0" marB="0" anchor="ctr"/>
                </a:tc>
                <a:tc>
                  <a:txBody>
                    <a:bodyPr/>
                    <a:lstStyle/>
                    <a:p>
                      <a:pPr algn="ctr">
                        <a:lnSpc>
                          <a:spcPct val="115000"/>
                        </a:lnSpc>
                        <a:spcAft>
                          <a:spcPts val="0"/>
                        </a:spcAft>
                      </a:pPr>
                      <a:r>
                        <a:rPr lang="it-IT" sz="1400" dirty="0">
                          <a:effectLst/>
                        </a:rPr>
                        <a:t>0,0</a:t>
                      </a:r>
                      <a:endParaRPr lang="it-IT" sz="1400" dirty="0">
                        <a:effectLst/>
                        <a:latin typeface="Calibri"/>
                        <a:ea typeface="Calibri"/>
                        <a:cs typeface="Times New Roman"/>
                      </a:endParaRPr>
                    </a:p>
                  </a:txBody>
                  <a:tcPr marL="44451" marR="44451" marT="0" marB="0" anchor="ctr"/>
                </a:tc>
                <a:tc>
                  <a:txBody>
                    <a:bodyPr/>
                    <a:lstStyle/>
                    <a:p>
                      <a:pPr algn="ctr">
                        <a:lnSpc>
                          <a:spcPct val="115000"/>
                        </a:lnSpc>
                        <a:spcAft>
                          <a:spcPts val="0"/>
                        </a:spcAft>
                      </a:pPr>
                      <a:r>
                        <a:rPr lang="it-IT" sz="1400" dirty="0">
                          <a:effectLst/>
                        </a:rPr>
                        <a:t>100 (3)</a:t>
                      </a:r>
                      <a:endParaRPr lang="it-IT" sz="1400" dirty="0">
                        <a:effectLst/>
                        <a:latin typeface="Calibri"/>
                        <a:ea typeface="Calibri"/>
                        <a:cs typeface="Times New Roman"/>
                      </a:endParaRPr>
                    </a:p>
                  </a:txBody>
                  <a:tcPr marL="44451" marR="44451" marT="0" marB="0" anchor="ctr"/>
                </a:tc>
              </a:tr>
              <a:tr h="245409">
                <a:tc>
                  <a:txBody>
                    <a:bodyPr/>
                    <a:lstStyle/>
                    <a:p>
                      <a:pPr>
                        <a:lnSpc>
                          <a:spcPct val="115000"/>
                        </a:lnSpc>
                        <a:spcAft>
                          <a:spcPts val="0"/>
                        </a:spcAft>
                      </a:pPr>
                      <a:r>
                        <a:rPr lang="it-IT" sz="1400" dirty="0">
                          <a:effectLst/>
                        </a:rPr>
                        <a:t>Lecco</a:t>
                      </a:r>
                      <a:endParaRPr lang="it-IT" sz="1400" dirty="0">
                        <a:effectLst/>
                        <a:latin typeface="Calibri"/>
                        <a:ea typeface="Calibri"/>
                        <a:cs typeface="Times New Roman"/>
                      </a:endParaRPr>
                    </a:p>
                  </a:txBody>
                  <a:tcPr marL="44451" marR="44451" marT="0" marB="0" anchor="ctr"/>
                </a:tc>
                <a:tc>
                  <a:txBody>
                    <a:bodyPr/>
                    <a:lstStyle/>
                    <a:p>
                      <a:pPr algn="ctr">
                        <a:lnSpc>
                          <a:spcPct val="115000"/>
                        </a:lnSpc>
                        <a:spcAft>
                          <a:spcPts val="0"/>
                        </a:spcAft>
                      </a:pPr>
                      <a:r>
                        <a:rPr lang="it-IT" sz="1400" dirty="0">
                          <a:effectLst/>
                        </a:rPr>
                        <a:t>33,3</a:t>
                      </a:r>
                      <a:endParaRPr lang="it-IT" sz="1400" dirty="0">
                        <a:effectLst/>
                        <a:latin typeface="Calibri"/>
                        <a:ea typeface="Calibri"/>
                        <a:cs typeface="Times New Roman"/>
                      </a:endParaRPr>
                    </a:p>
                  </a:txBody>
                  <a:tcPr marL="44451" marR="44451" marT="0" marB="0" anchor="ctr"/>
                </a:tc>
                <a:tc>
                  <a:txBody>
                    <a:bodyPr/>
                    <a:lstStyle/>
                    <a:p>
                      <a:pPr algn="ctr">
                        <a:lnSpc>
                          <a:spcPct val="115000"/>
                        </a:lnSpc>
                        <a:spcAft>
                          <a:spcPts val="0"/>
                        </a:spcAft>
                      </a:pPr>
                      <a:r>
                        <a:rPr lang="it-IT" sz="1400" dirty="0">
                          <a:effectLst/>
                        </a:rPr>
                        <a:t>8,3</a:t>
                      </a:r>
                      <a:endParaRPr lang="it-IT" sz="1400" dirty="0">
                        <a:effectLst/>
                        <a:latin typeface="Calibri"/>
                        <a:ea typeface="Calibri"/>
                        <a:cs typeface="Times New Roman"/>
                      </a:endParaRPr>
                    </a:p>
                  </a:txBody>
                  <a:tcPr marL="44451" marR="44451" marT="0" marB="0" anchor="ctr"/>
                </a:tc>
                <a:tc>
                  <a:txBody>
                    <a:bodyPr/>
                    <a:lstStyle/>
                    <a:p>
                      <a:pPr algn="ctr">
                        <a:lnSpc>
                          <a:spcPct val="115000"/>
                        </a:lnSpc>
                        <a:spcAft>
                          <a:spcPts val="0"/>
                        </a:spcAft>
                      </a:pPr>
                      <a:r>
                        <a:rPr lang="it-IT" sz="1400" dirty="0">
                          <a:effectLst/>
                        </a:rPr>
                        <a:t>16,7</a:t>
                      </a:r>
                      <a:endParaRPr lang="it-IT" sz="1400" dirty="0">
                        <a:effectLst/>
                        <a:latin typeface="Calibri"/>
                        <a:ea typeface="Calibri"/>
                        <a:cs typeface="Times New Roman"/>
                      </a:endParaRPr>
                    </a:p>
                  </a:txBody>
                  <a:tcPr marL="44451" marR="44451" marT="0" marB="0" anchor="ctr"/>
                </a:tc>
                <a:tc>
                  <a:txBody>
                    <a:bodyPr/>
                    <a:lstStyle/>
                    <a:p>
                      <a:pPr algn="ctr">
                        <a:lnSpc>
                          <a:spcPct val="115000"/>
                        </a:lnSpc>
                        <a:spcAft>
                          <a:spcPts val="0"/>
                        </a:spcAft>
                      </a:pPr>
                      <a:r>
                        <a:rPr lang="it-IT" sz="1400" dirty="0">
                          <a:effectLst/>
                        </a:rPr>
                        <a:t>33,3</a:t>
                      </a:r>
                      <a:endParaRPr lang="it-IT" sz="1400" dirty="0">
                        <a:effectLst/>
                        <a:latin typeface="Calibri"/>
                        <a:ea typeface="Calibri"/>
                        <a:cs typeface="Times New Roman"/>
                      </a:endParaRPr>
                    </a:p>
                  </a:txBody>
                  <a:tcPr marL="44451" marR="44451" marT="0" marB="0" anchor="ctr"/>
                </a:tc>
                <a:tc>
                  <a:txBody>
                    <a:bodyPr/>
                    <a:lstStyle/>
                    <a:p>
                      <a:pPr algn="ctr">
                        <a:lnSpc>
                          <a:spcPct val="115000"/>
                        </a:lnSpc>
                        <a:spcAft>
                          <a:spcPts val="0"/>
                        </a:spcAft>
                      </a:pPr>
                      <a:r>
                        <a:rPr lang="it-IT" sz="1400" dirty="0">
                          <a:effectLst/>
                        </a:rPr>
                        <a:t>8,3</a:t>
                      </a:r>
                      <a:endParaRPr lang="it-IT" sz="1400" dirty="0">
                        <a:effectLst/>
                        <a:latin typeface="Calibri"/>
                        <a:ea typeface="Calibri"/>
                        <a:cs typeface="Times New Roman"/>
                      </a:endParaRPr>
                    </a:p>
                  </a:txBody>
                  <a:tcPr marL="44451" marR="44451" marT="0" marB="0" anchor="ctr"/>
                </a:tc>
                <a:tc>
                  <a:txBody>
                    <a:bodyPr/>
                    <a:lstStyle/>
                    <a:p>
                      <a:pPr algn="ctr">
                        <a:lnSpc>
                          <a:spcPct val="115000"/>
                        </a:lnSpc>
                        <a:spcAft>
                          <a:spcPts val="0"/>
                        </a:spcAft>
                      </a:pPr>
                      <a:r>
                        <a:rPr lang="it-IT" sz="1400" dirty="0">
                          <a:effectLst/>
                        </a:rPr>
                        <a:t>100 (12)</a:t>
                      </a:r>
                      <a:endParaRPr lang="it-IT" sz="1400" dirty="0">
                        <a:effectLst/>
                        <a:latin typeface="Calibri"/>
                        <a:ea typeface="Calibri"/>
                        <a:cs typeface="Times New Roman"/>
                      </a:endParaRPr>
                    </a:p>
                  </a:txBody>
                  <a:tcPr marL="44451" marR="44451" marT="0" marB="0" anchor="ctr"/>
                </a:tc>
              </a:tr>
              <a:tr h="245409">
                <a:tc>
                  <a:txBody>
                    <a:bodyPr/>
                    <a:lstStyle/>
                    <a:p>
                      <a:pPr>
                        <a:lnSpc>
                          <a:spcPct val="115000"/>
                        </a:lnSpc>
                        <a:spcAft>
                          <a:spcPts val="0"/>
                        </a:spcAft>
                      </a:pPr>
                      <a:r>
                        <a:rPr lang="it-IT" sz="1400" dirty="0">
                          <a:effectLst/>
                        </a:rPr>
                        <a:t>Mantova</a:t>
                      </a:r>
                      <a:endParaRPr lang="it-IT" sz="1400" dirty="0">
                        <a:effectLst/>
                        <a:latin typeface="Calibri"/>
                        <a:ea typeface="Calibri"/>
                        <a:cs typeface="Times New Roman"/>
                      </a:endParaRPr>
                    </a:p>
                  </a:txBody>
                  <a:tcPr marL="44451" marR="44451" marT="0" marB="0" anchor="ctr"/>
                </a:tc>
                <a:tc>
                  <a:txBody>
                    <a:bodyPr/>
                    <a:lstStyle/>
                    <a:p>
                      <a:pPr algn="ctr">
                        <a:lnSpc>
                          <a:spcPct val="115000"/>
                        </a:lnSpc>
                        <a:spcAft>
                          <a:spcPts val="0"/>
                        </a:spcAft>
                      </a:pPr>
                      <a:r>
                        <a:rPr lang="it-IT" sz="1400" dirty="0">
                          <a:effectLst/>
                        </a:rPr>
                        <a:t>0,0</a:t>
                      </a:r>
                      <a:endParaRPr lang="it-IT" sz="1400" dirty="0">
                        <a:effectLst/>
                        <a:latin typeface="Calibri"/>
                        <a:ea typeface="Calibri"/>
                        <a:cs typeface="Times New Roman"/>
                      </a:endParaRPr>
                    </a:p>
                  </a:txBody>
                  <a:tcPr marL="44451" marR="44451" marT="0" marB="0" anchor="ctr"/>
                </a:tc>
                <a:tc>
                  <a:txBody>
                    <a:bodyPr/>
                    <a:lstStyle/>
                    <a:p>
                      <a:pPr algn="ctr">
                        <a:lnSpc>
                          <a:spcPct val="115000"/>
                        </a:lnSpc>
                        <a:spcAft>
                          <a:spcPts val="0"/>
                        </a:spcAft>
                      </a:pPr>
                      <a:r>
                        <a:rPr lang="it-IT" sz="1400" dirty="0">
                          <a:effectLst/>
                        </a:rPr>
                        <a:t>25,0</a:t>
                      </a:r>
                      <a:endParaRPr lang="it-IT" sz="1400" dirty="0">
                        <a:effectLst/>
                        <a:latin typeface="Calibri"/>
                        <a:ea typeface="Calibri"/>
                        <a:cs typeface="Times New Roman"/>
                      </a:endParaRPr>
                    </a:p>
                  </a:txBody>
                  <a:tcPr marL="44451" marR="44451" marT="0" marB="0" anchor="ctr"/>
                </a:tc>
                <a:tc>
                  <a:txBody>
                    <a:bodyPr/>
                    <a:lstStyle/>
                    <a:p>
                      <a:pPr algn="ctr">
                        <a:lnSpc>
                          <a:spcPct val="115000"/>
                        </a:lnSpc>
                        <a:spcAft>
                          <a:spcPts val="0"/>
                        </a:spcAft>
                      </a:pPr>
                      <a:r>
                        <a:rPr lang="it-IT" sz="1400" dirty="0">
                          <a:effectLst/>
                        </a:rPr>
                        <a:t>37,5</a:t>
                      </a:r>
                      <a:endParaRPr lang="it-IT" sz="1400" dirty="0">
                        <a:effectLst/>
                        <a:latin typeface="Calibri"/>
                        <a:ea typeface="Calibri"/>
                        <a:cs typeface="Times New Roman"/>
                      </a:endParaRPr>
                    </a:p>
                  </a:txBody>
                  <a:tcPr marL="44451" marR="44451" marT="0" marB="0" anchor="ctr"/>
                </a:tc>
                <a:tc>
                  <a:txBody>
                    <a:bodyPr/>
                    <a:lstStyle/>
                    <a:p>
                      <a:pPr algn="ctr">
                        <a:lnSpc>
                          <a:spcPct val="115000"/>
                        </a:lnSpc>
                        <a:spcAft>
                          <a:spcPts val="0"/>
                        </a:spcAft>
                      </a:pPr>
                      <a:r>
                        <a:rPr lang="it-IT" sz="1400" dirty="0">
                          <a:effectLst/>
                        </a:rPr>
                        <a:t>25,0</a:t>
                      </a:r>
                      <a:endParaRPr lang="it-IT" sz="1400" dirty="0">
                        <a:effectLst/>
                        <a:latin typeface="Calibri"/>
                        <a:ea typeface="Calibri"/>
                        <a:cs typeface="Times New Roman"/>
                      </a:endParaRPr>
                    </a:p>
                  </a:txBody>
                  <a:tcPr marL="44451" marR="44451" marT="0" marB="0" anchor="ctr"/>
                </a:tc>
                <a:tc>
                  <a:txBody>
                    <a:bodyPr/>
                    <a:lstStyle/>
                    <a:p>
                      <a:pPr algn="ctr">
                        <a:lnSpc>
                          <a:spcPct val="115000"/>
                        </a:lnSpc>
                        <a:spcAft>
                          <a:spcPts val="0"/>
                        </a:spcAft>
                      </a:pPr>
                      <a:r>
                        <a:rPr lang="it-IT" sz="1400" dirty="0">
                          <a:effectLst/>
                        </a:rPr>
                        <a:t>12,5</a:t>
                      </a:r>
                      <a:endParaRPr lang="it-IT" sz="1400" dirty="0">
                        <a:effectLst/>
                        <a:latin typeface="Calibri"/>
                        <a:ea typeface="Calibri"/>
                        <a:cs typeface="Times New Roman"/>
                      </a:endParaRPr>
                    </a:p>
                  </a:txBody>
                  <a:tcPr marL="44451" marR="44451" marT="0" marB="0" anchor="ctr"/>
                </a:tc>
                <a:tc>
                  <a:txBody>
                    <a:bodyPr/>
                    <a:lstStyle/>
                    <a:p>
                      <a:pPr algn="ctr">
                        <a:lnSpc>
                          <a:spcPct val="115000"/>
                        </a:lnSpc>
                        <a:spcAft>
                          <a:spcPts val="0"/>
                        </a:spcAft>
                      </a:pPr>
                      <a:r>
                        <a:rPr lang="it-IT" sz="1400" dirty="0">
                          <a:effectLst/>
                        </a:rPr>
                        <a:t>100 (8)</a:t>
                      </a:r>
                      <a:endParaRPr lang="it-IT" sz="1400" dirty="0">
                        <a:effectLst/>
                        <a:latin typeface="Calibri"/>
                        <a:ea typeface="Calibri"/>
                        <a:cs typeface="Times New Roman"/>
                      </a:endParaRPr>
                    </a:p>
                  </a:txBody>
                  <a:tcPr marL="44451" marR="44451" marT="0" marB="0" anchor="ctr"/>
                </a:tc>
              </a:tr>
              <a:tr h="245409">
                <a:tc>
                  <a:txBody>
                    <a:bodyPr/>
                    <a:lstStyle/>
                    <a:p>
                      <a:pPr>
                        <a:lnSpc>
                          <a:spcPct val="115000"/>
                        </a:lnSpc>
                        <a:spcAft>
                          <a:spcPts val="0"/>
                        </a:spcAft>
                      </a:pPr>
                      <a:r>
                        <a:rPr lang="it-IT" sz="1400" dirty="0">
                          <a:effectLst/>
                        </a:rPr>
                        <a:t>Milano</a:t>
                      </a:r>
                      <a:endParaRPr lang="it-IT" sz="1400" dirty="0">
                        <a:effectLst/>
                        <a:latin typeface="Calibri"/>
                        <a:ea typeface="Calibri"/>
                        <a:cs typeface="Times New Roman"/>
                      </a:endParaRPr>
                    </a:p>
                  </a:txBody>
                  <a:tcPr marL="44451" marR="44451" marT="0" marB="0" anchor="ctr"/>
                </a:tc>
                <a:tc>
                  <a:txBody>
                    <a:bodyPr/>
                    <a:lstStyle/>
                    <a:p>
                      <a:pPr algn="ctr">
                        <a:lnSpc>
                          <a:spcPct val="115000"/>
                        </a:lnSpc>
                        <a:spcAft>
                          <a:spcPts val="0"/>
                        </a:spcAft>
                      </a:pPr>
                      <a:r>
                        <a:rPr lang="it-IT" sz="1400" dirty="0">
                          <a:effectLst/>
                        </a:rPr>
                        <a:t>0,0</a:t>
                      </a:r>
                      <a:endParaRPr lang="it-IT" sz="1400" dirty="0">
                        <a:effectLst/>
                        <a:latin typeface="Calibri"/>
                        <a:ea typeface="Calibri"/>
                        <a:cs typeface="Times New Roman"/>
                      </a:endParaRPr>
                    </a:p>
                  </a:txBody>
                  <a:tcPr marL="44451" marR="44451" marT="0" marB="0" anchor="ctr"/>
                </a:tc>
                <a:tc>
                  <a:txBody>
                    <a:bodyPr/>
                    <a:lstStyle/>
                    <a:p>
                      <a:pPr algn="ctr">
                        <a:lnSpc>
                          <a:spcPct val="115000"/>
                        </a:lnSpc>
                        <a:spcAft>
                          <a:spcPts val="0"/>
                        </a:spcAft>
                      </a:pPr>
                      <a:r>
                        <a:rPr lang="it-IT" sz="1400" dirty="0">
                          <a:effectLst/>
                        </a:rPr>
                        <a:t>11,1</a:t>
                      </a:r>
                      <a:endParaRPr lang="it-IT" sz="1400" dirty="0">
                        <a:effectLst/>
                        <a:latin typeface="Calibri"/>
                        <a:ea typeface="Calibri"/>
                        <a:cs typeface="Times New Roman"/>
                      </a:endParaRPr>
                    </a:p>
                  </a:txBody>
                  <a:tcPr marL="44451" marR="44451" marT="0" marB="0" anchor="ctr"/>
                </a:tc>
                <a:tc>
                  <a:txBody>
                    <a:bodyPr/>
                    <a:lstStyle/>
                    <a:p>
                      <a:pPr algn="ctr">
                        <a:lnSpc>
                          <a:spcPct val="115000"/>
                        </a:lnSpc>
                        <a:spcAft>
                          <a:spcPts val="0"/>
                        </a:spcAft>
                      </a:pPr>
                      <a:r>
                        <a:rPr lang="it-IT" sz="1400" dirty="0">
                          <a:effectLst/>
                        </a:rPr>
                        <a:t>11,1</a:t>
                      </a:r>
                      <a:endParaRPr lang="it-IT" sz="1400" dirty="0">
                        <a:effectLst/>
                        <a:latin typeface="Calibri"/>
                        <a:ea typeface="Calibri"/>
                        <a:cs typeface="Times New Roman"/>
                      </a:endParaRPr>
                    </a:p>
                  </a:txBody>
                  <a:tcPr marL="44451" marR="44451" marT="0" marB="0" anchor="ctr"/>
                </a:tc>
                <a:tc>
                  <a:txBody>
                    <a:bodyPr/>
                    <a:lstStyle/>
                    <a:p>
                      <a:pPr algn="ctr">
                        <a:lnSpc>
                          <a:spcPct val="115000"/>
                        </a:lnSpc>
                        <a:spcAft>
                          <a:spcPts val="0"/>
                        </a:spcAft>
                      </a:pPr>
                      <a:r>
                        <a:rPr lang="it-IT" sz="1400" dirty="0">
                          <a:effectLst/>
                        </a:rPr>
                        <a:t>44,4</a:t>
                      </a:r>
                      <a:endParaRPr lang="it-IT" sz="1400" dirty="0">
                        <a:effectLst/>
                        <a:latin typeface="Calibri"/>
                        <a:ea typeface="Calibri"/>
                        <a:cs typeface="Times New Roman"/>
                      </a:endParaRPr>
                    </a:p>
                  </a:txBody>
                  <a:tcPr marL="44451" marR="44451" marT="0" marB="0" anchor="ctr"/>
                </a:tc>
                <a:tc>
                  <a:txBody>
                    <a:bodyPr/>
                    <a:lstStyle/>
                    <a:p>
                      <a:pPr algn="ctr">
                        <a:lnSpc>
                          <a:spcPct val="115000"/>
                        </a:lnSpc>
                        <a:spcAft>
                          <a:spcPts val="0"/>
                        </a:spcAft>
                      </a:pPr>
                      <a:r>
                        <a:rPr lang="it-IT" sz="1400" dirty="0">
                          <a:effectLst/>
                        </a:rPr>
                        <a:t>33,3</a:t>
                      </a:r>
                      <a:endParaRPr lang="it-IT" sz="1400" dirty="0">
                        <a:effectLst/>
                        <a:latin typeface="Calibri"/>
                        <a:ea typeface="Calibri"/>
                        <a:cs typeface="Times New Roman"/>
                      </a:endParaRPr>
                    </a:p>
                  </a:txBody>
                  <a:tcPr marL="44451" marR="44451" marT="0" marB="0" anchor="ctr"/>
                </a:tc>
                <a:tc>
                  <a:txBody>
                    <a:bodyPr/>
                    <a:lstStyle/>
                    <a:p>
                      <a:pPr algn="ctr">
                        <a:lnSpc>
                          <a:spcPct val="115000"/>
                        </a:lnSpc>
                        <a:spcAft>
                          <a:spcPts val="0"/>
                        </a:spcAft>
                      </a:pPr>
                      <a:r>
                        <a:rPr lang="it-IT" sz="1400" dirty="0">
                          <a:effectLst/>
                        </a:rPr>
                        <a:t>100 (9)</a:t>
                      </a:r>
                      <a:endParaRPr lang="it-IT" sz="1400" dirty="0">
                        <a:effectLst/>
                        <a:latin typeface="Calibri"/>
                        <a:ea typeface="Calibri"/>
                        <a:cs typeface="Times New Roman"/>
                      </a:endParaRPr>
                    </a:p>
                  </a:txBody>
                  <a:tcPr marL="44451" marR="44451" marT="0" marB="0" anchor="ctr"/>
                </a:tc>
              </a:tr>
              <a:tr h="490818">
                <a:tc>
                  <a:txBody>
                    <a:bodyPr/>
                    <a:lstStyle/>
                    <a:p>
                      <a:pPr>
                        <a:lnSpc>
                          <a:spcPct val="115000"/>
                        </a:lnSpc>
                        <a:spcAft>
                          <a:spcPts val="0"/>
                        </a:spcAft>
                      </a:pPr>
                      <a:r>
                        <a:rPr lang="it-IT" sz="1400" dirty="0">
                          <a:effectLst/>
                        </a:rPr>
                        <a:t>Monza e Brianza</a:t>
                      </a:r>
                      <a:endParaRPr lang="it-IT" sz="1400" dirty="0">
                        <a:effectLst/>
                        <a:latin typeface="Calibri"/>
                        <a:ea typeface="Calibri"/>
                        <a:cs typeface="Times New Roman"/>
                      </a:endParaRPr>
                    </a:p>
                  </a:txBody>
                  <a:tcPr marL="44451" marR="44451" marT="0" marB="0" anchor="ctr"/>
                </a:tc>
                <a:tc>
                  <a:txBody>
                    <a:bodyPr/>
                    <a:lstStyle/>
                    <a:p>
                      <a:pPr algn="ctr">
                        <a:lnSpc>
                          <a:spcPct val="115000"/>
                        </a:lnSpc>
                        <a:spcAft>
                          <a:spcPts val="0"/>
                        </a:spcAft>
                      </a:pPr>
                      <a:r>
                        <a:rPr lang="it-IT" sz="1400" dirty="0">
                          <a:effectLst/>
                        </a:rPr>
                        <a:t>0,0</a:t>
                      </a:r>
                      <a:endParaRPr lang="it-IT" sz="1400" dirty="0">
                        <a:effectLst/>
                        <a:latin typeface="Calibri"/>
                        <a:ea typeface="Calibri"/>
                        <a:cs typeface="Times New Roman"/>
                      </a:endParaRPr>
                    </a:p>
                  </a:txBody>
                  <a:tcPr marL="44451" marR="44451" marT="0" marB="0" anchor="ctr"/>
                </a:tc>
                <a:tc>
                  <a:txBody>
                    <a:bodyPr/>
                    <a:lstStyle/>
                    <a:p>
                      <a:pPr algn="ctr">
                        <a:lnSpc>
                          <a:spcPct val="115000"/>
                        </a:lnSpc>
                        <a:spcAft>
                          <a:spcPts val="0"/>
                        </a:spcAft>
                      </a:pPr>
                      <a:r>
                        <a:rPr lang="it-IT" sz="1400" dirty="0">
                          <a:effectLst/>
                        </a:rPr>
                        <a:t>8,3</a:t>
                      </a:r>
                      <a:endParaRPr lang="it-IT" sz="1400" dirty="0">
                        <a:effectLst/>
                        <a:latin typeface="Calibri"/>
                        <a:ea typeface="Calibri"/>
                        <a:cs typeface="Times New Roman"/>
                      </a:endParaRPr>
                    </a:p>
                  </a:txBody>
                  <a:tcPr marL="44451" marR="44451" marT="0" marB="0" anchor="ctr"/>
                </a:tc>
                <a:tc>
                  <a:txBody>
                    <a:bodyPr/>
                    <a:lstStyle/>
                    <a:p>
                      <a:pPr algn="ctr">
                        <a:lnSpc>
                          <a:spcPct val="115000"/>
                        </a:lnSpc>
                        <a:spcAft>
                          <a:spcPts val="0"/>
                        </a:spcAft>
                      </a:pPr>
                      <a:r>
                        <a:rPr lang="it-IT" sz="1400" dirty="0">
                          <a:effectLst/>
                        </a:rPr>
                        <a:t>16,7</a:t>
                      </a:r>
                      <a:endParaRPr lang="it-IT" sz="1400" dirty="0">
                        <a:effectLst/>
                        <a:latin typeface="Calibri"/>
                        <a:ea typeface="Calibri"/>
                        <a:cs typeface="Times New Roman"/>
                      </a:endParaRPr>
                    </a:p>
                  </a:txBody>
                  <a:tcPr marL="44451" marR="44451" marT="0" marB="0" anchor="ctr"/>
                </a:tc>
                <a:tc>
                  <a:txBody>
                    <a:bodyPr/>
                    <a:lstStyle/>
                    <a:p>
                      <a:pPr algn="ctr">
                        <a:lnSpc>
                          <a:spcPct val="115000"/>
                        </a:lnSpc>
                        <a:spcAft>
                          <a:spcPts val="0"/>
                        </a:spcAft>
                      </a:pPr>
                      <a:r>
                        <a:rPr lang="it-IT" sz="1400" dirty="0">
                          <a:effectLst/>
                        </a:rPr>
                        <a:t>25,0</a:t>
                      </a:r>
                      <a:endParaRPr lang="it-IT" sz="1400" dirty="0">
                        <a:effectLst/>
                        <a:latin typeface="Calibri"/>
                        <a:ea typeface="Calibri"/>
                        <a:cs typeface="Times New Roman"/>
                      </a:endParaRPr>
                    </a:p>
                  </a:txBody>
                  <a:tcPr marL="44451" marR="44451" marT="0" marB="0" anchor="ctr"/>
                </a:tc>
                <a:tc>
                  <a:txBody>
                    <a:bodyPr/>
                    <a:lstStyle/>
                    <a:p>
                      <a:pPr algn="ctr">
                        <a:lnSpc>
                          <a:spcPct val="115000"/>
                        </a:lnSpc>
                        <a:spcAft>
                          <a:spcPts val="0"/>
                        </a:spcAft>
                      </a:pPr>
                      <a:r>
                        <a:rPr lang="it-IT" sz="1400" dirty="0">
                          <a:effectLst/>
                        </a:rPr>
                        <a:t>50,0</a:t>
                      </a:r>
                      <a:endParaRPr lang="it-IT" sz="1400" dirty="0">
                        <a:effectLst/>
                        <a:latin typeface="Calibri"/>
                        <a:ea typeface="Calibri"/>
                        <a:cs typeface="Times New Roman"/>
                      </a:endParaRPr>
                    </a:p>
                  </a:txBody>
                  <a:tcPr marL="44451" marR="44451" marT="0" marB="0" anchor="ctr"/>
                </a:tc>
                <a:tc>
                  <a:txBody>
                    <a:bodyPr/>
                    <a:lstStyle/>
                    <a:p>
                      <a:pPr algn="ctr">
                        <a:lnSpc>
                          <a:spcPct val="115000"/>
                        </a:lnSpc>
                        <a:spcAft>
                          <a:spcPts val="0"/>
                        </a:spcAft>
                      </a:pPr>
                      <a:r>
                        <a:rPr lang="it-IT" sz="1400" dirty="0">
                          <a:effectLst/>
                        </a:rPr>
                        <a:t>100 (12)</a:t>
                      </a:r>
                      <a:endParaRPr lang="it-IT" sz="1400" dirty="0">
                        <a:effectLst/>
                        <a:latin typeface="Calibri"/>
                        <a:ea typeface="Calibri"/>
                        <a:cs typeface="Times New Roman"/>
                      </a:endParaRPr>
                    </a:p>
                  </a:txBody>
                  <a:tcPr marL="44451" marR="44451" marT="0" marB="0" anchor="ctr"/>
                </a:tc>
              </a:tr>
              <a:tr h="245409">
                <a:tc>
                  <a:txBody>
                    <a:bodyPr/>
                    <a:lstStyle/>
                    <a:p>
                      <a:pPr>
                        <a:lnSpc>
                          <a:spcPct val="115000"/>
                        </a:lnSpc>
                        <a:spcAft>
                          <a:spcPts val="0"/>
                        </a:spcAft>
                      </a:pPr>
                      <a:r>
                        <a:rPr lang="it-IT" sz="1400" dirty="0">
                          <a:effectLst/>
                        </a:rPr>
                        <a:t>Pavia</a:t>
                      </a:r>
                      <a:endParaRPr lang="it-IT" sz="1400" dirty="0">
                        <a:effectLst/>
                        <a:latin typeface="Calibri"/>
                        <a:ea typeface="Calibri"/>
                        <a:cs typeface="Times New Roman"/>
                      </a:endParaRPr>
                    </a:p>
                  </a:txBody>
                  <a:tcPr marL="44451" marR="44451" marT="0" marB="0" anchor="ctr"/>
                </a:tc>
                <a:tc>
                  <a:txBody>
                    <a:bodyPr/>
                    <a:lstStyle/>
                    <a:p>
                      <a:pPr algn="ctr">
                        <a:lnSpc>
                          <a:spcPct val="115000"/>
                        </a:lnSpc>
                        <a:spcAft>
                          <a:spcPts val="0"/>
                        </a:spcAft>
                      </a:pPr>
                      <a:r>
                        <a:rPr lang="it-IT" sz="1400" dirty="0">
                          <a:effectLst/>
                        </a:rPr>
                        <a:t>16,7</a:t>
                      </a:r>
                      <a:endParaRPr lang="it-IT" sz="1400" dirty="0">
                        <a:effectLst/>
                        <a:latin typeface="Calibri"/>
                        <a:ea typeface="Calibri"/>
                        <a:cs typeface="Times New Roman"/>
                      </a:endParaRPr>
                    </a:p>
                  </a:txBody>
                  <a:tcPr marL="44451" marR="44451" marT="0" marB="0" anchor="ctr"/>
                </a:tc>
                <a:tc>
                  <a:txBody>
                    <a:bodyPr/>
                    <a:lstStyle/>
                    <a:p>
                      <a:pPr algn="ctr">
                        <a:lnSpc>
                          <a:spcPct val="115000"/>
                        </a:lnSpc>
                        <a:spcAft>
                          <a:spcPts val="0"/>
                        </a:spcAft>
                      </a:pPr>
                      <a:r>
                        <a:rPr lang="it-IT" sz="1400" dirty="0">
                          <a:effectLst/>
                        </a:rPr>
                        <a:t>16,7</a:t>
                      </a:r>
                      <a:endParaRPr lang="it-IT" sz="1400" dirty="0">
                        <a:effectLst/>
                        <a:latin typeface="Calibri"/>
                        <a:ea typeface="Calibri"/>
                        <a:cs typeface="Times New Roman"/>
                      </a:endParaRPr>
                    </a:p>
                  </a:txBody>
                  <a:tcPr marL="44451" marR="44451" marT="0" marB="0" anchor="ctr"/>
                </a:tc>
                <a:tc>
                  <a:txBody>
                    <a:bodyPr/>
                    <a:lstStyle/>
                    <a:p>
                      <a:pPr algn="ctr">
                        <a:lnSpc>
                          <a:spcPct val="115000"/>
                        </a:lnSpc>
                        <a:spcAft>
                          <a:spcPts val="0"/>
                        </a:spcAft>
                      </a:pPr>
                      <a:r>
                        <a:rPr lang="it-IT" sz="1400" dirty="0">
                          <a:effectLst/>
                        </a:rPr>
                        <a:t>66,7</a:t>
                      </a:r>
                      <a:endParaRPr lang="it-IT" sz="1400" dirty="0">
                        <a:effectLst/>
                        <a:latin typeface="Calibri"/>
                        <a:ea typeface="Calibri"/>
                        <a:cs typeface="Times New Roman"/>
                      </a:endParaRPr>
                    </a:p>
                  </a:txBody>
                  <a:tcPr marL="44451" marR="44451" marT="0" marB="0" anchor="ctr"/>
                </a:tc>
                <a:tc>
                  <a:txBody>
                    <a:bodyPr/>
                    <a:lstStyle/>
                    <a:p>
                      <a:pPr algn="ctr">
                        <a:lnSpc>
                          <a:spcPct val="115000"/>
                        </a:lnSpc>
                        <a:spcAft>
                          <a:spcPts val="0"/>
                        </a:spcAft>
                      </a:pPr>
                      <a:r>
                        <a:rPr lang="it-IT" sz="1400" dirty="0">
                          <a:effectLst/>
                        </a:rPr>
                        <a:t>0,0</a:t>
                      </a:r>
                      <a:endParaRPr lang="it-IT" sz="1400" dirty="0">
                        <a:effectLst/>
                        <a:latin typeface="Calibri"/>
                        <a:ea typeface="Calibri"/>
                        <a:cs typeface="Times New Roman"/>
                      </a:endParaRPr>
                    </a:p>
                  </a:txBody>
                  <a:tcPr marL="44451" marR="44451" marT="0" marB="0" anchor="ctr"/>
                </a:tc>
                <a:tc>
                  <a:txBody>
                    <a:bodyPr/>
                    <a:lstStyle/>
                    <a:p>
                      <a:pPr algn="ctr">
                        <a:lnSpc>
                          <a:spcPct val="115000"/>
                        </a:lnSpc>
                        <a:spcAft>
                          <a:spcPts val="0"/>
                        </a:spcAft>
                      </a:pPr>
                      <a:r>
                        <a:rPr lang="it-IT" sz="1400" dirty="0">
                          <a:effectLst/>
                        </a:rPr>
                        <a:t>0,0</a:t>
                      </a:r>
                      <a:endParaRPr lang="it-IT" sz="1400" dirty="0">
                        <a:effectLst/>
                        <a:latin typeface="Calibri"/>
                        <a:ea typeface="Calibri"/>
                        <a:cs typeface="Times New Roman"/>
                      </a:endParaRPr>
                    </a:p>
                  </a:txBody>
                  <a:tcPr marL="44451" marR="44451" marT="0" marB="0" anchor="ctr"/>
                </a:tc>
                <a:tc>
                  <a:txBody>
                    <a:bodyPr/>
                    <a:lstStyle/>
                    <a:p>
                      <a:pPr algn="ctr">
                        <a:lnSpc>
                          <a:spcPct val="115000"/>
                        </a:lnSpc>
                        <a:spcAft>
                          <a:spcPts val="0"/>
                        </a:spcAft>
                      </a:pPr>
                      <a:r>
                        <a:rPr lang="it-IT" sz="1400" dirty="0">
                          <a:effectLst/>
                        </a:rPr>
                        <a:t>100 (6)</a:t>
                      </a:r>
                      <a:endParaRPr lang="it-IT" sz="1400" dirty="0">
                        <a:effectLst/>
                        <a:latin typeface="Calibri"/>
                        <a:ea typeface="Calibri"/>
                        <a:cs typeface="Times New Roman"/>
                      </a:endParaRPr>
                    </a:p>
                  </a:txBody>
                  <a:tcPr marL="44451" marR="44451" marT="0" marB="0" anchor="ctr"/>
                </a:tc>
              </a:tr>
              <a:tr h="245409">
                <a:tc>
                  <a:txBody>
                    <a:bodyPr/>
                    <a:lstStyle/>
                    <a:p>
                      <a:pPr>
                        <a:lnSpc>
                          <a:spcPct val="115000"/>
                        </a:lnSpc>
                        <a:spcAft>
                          <a:spcPts val="0"/>
                        </a:spcAft>
                      </a:pPr>
                      <a:r>
                        <a:rPr lang="it-IT" sz="1400" dirty="0">
                          <a:effectLst/>
                        </a:rPr>
                        <a:t>Sondrio</a:t>
                      </a:r>
                      <a:endParaRPr lang="it-IT" sz="1400" dirty="0">
                        <a:effectLst/>
                        <a:latin typeface="Calibri"/>
                        <a:ea typeface="Calibri"/>
                        <a:cs typeface="Times New Roman"/>
                      </a:endParaRPr>
                    </a:p>
                  </a:txBody>
                  <a:tcPr marL="44451" marR="44451" marT="0" marB="0" anchor="ctr"/>
                </a:tc>
                <a:tc>
                  <a:txBody>
                    <a:bodyPr/>
                    <a:lstStyle/>
                    <a:p>
                      <a:pPr algn="ctr">
                        <a:lnSpc>
                          <a:spcPct val="115000"/>
                        </a:lnSpc>
                        <a:spcAft>
                          <a:spcPts val="0"/>
                        </a:spcAft>
                      </a:pPr>
                      <a:r>
                        <a:rPr lang="it-IT" sz="1400" dirty="0">
                          <a:effectLst/>
                        </a:rPr>
                        <a:t>75,0</a:t>
                      </a:r>
                      <a:endParaRPr lang="it-IT" sz="1400" dirty="0">
                        <a:effectLst/>
                        <a:latin typeface="Calibri"/>
                        <a:ea typeface="Calibri"/>
                        <a:cs typeface="Times New Roman"/>
                      </a:endParaRPr>
                    </a:p>
                  </a:txBody>
                  <a:tcPr marL="44451" marR="44451" marT="0" marB="0" anchor="ctr"/>
                </a:tc>
                <a:tc>
                  <a:txBody>
                    <a:bodyPr/>
                    <a:lstStyle/>
                    <a:p>
                      <a:pPr algn="ctr">
                        <a:lnSpc>
                          <a:spcPct val="115000"/>
                        </a:lnSpc>
                        <a:spcAft>
                          <a:spcPts val="0"/>
                        </a:spcAft>
                      </a:pPr>
                      <a:r>
                        <a:rPr lang="it-IT" sz="1400" dirty="0">
                          <a:effectLst/>
                        </a:rPr>
                        <a:t>0,0</a:t>
                      </a:r>
                      <a:endParaRPr lang="it-IT" sz="1400" dirty="0">
                        <a:effectLst/>
                        <a:latin typeface="Calibri"/>
                        <a:ea typeface="Calibri"/>
                        <a:cs typeface="Times New Roman"/>
                      </a:endParaRPr>
                    </a:p>
                  </a:txBody>
                  <a:tcPr marL="44451" marR="44451" marT="0" marB="0" anchor="ctr"/>
                </a:tc>
                <a:tc>
                  <a:txBody>
                    <a:bodyPr/>
                    <a:lstStyle/>
                    <a:p>
                      <a:pPr algn="ctr">
                        <a:lnSpc>
                          <a:spcPct val="115000"/>
                        </a:lnSpc>
                        <a:spcAft>
                          <a:spcPts val="0"/>
                        </a:spcAft>
                      </a:pPr>
                      <a:r>
                        <a:rPr lang="it-IT" sz="1400" dirty="0">
                          <a:effectLst/>
                        </a:rPr>
                        <a:t>0,0</a:t>
                      </a:r>
                      <a:endParaRPr lang="it-IT" sz="1400" dirty="0">
                        <a:effectLst/>
                        <a:latin typeface="Calibri"/>
                        <a:ea typeface="Calibri"/>
                        <a:cs typeface="Times New Roman"/>
                      </a:endParaRPr>
                    </a:p>
                  </a:txBody>
                  <a:tcPr marL="44451" marR="44451" marT="0" marB="0" anchor="ctr"/>
                </a:tc>
                <a:tc>
                  <a:txBody>
                    <a:bodyPr/>
                    <a:lstStyle/>
                    <a:p>
                      <a:pPr algn="ctr">
                        <a:lnSpc>
                          <a:spcPct val="115000"/>
                        </a:lnSpc>
                        <a:spcAft>
                          <a:spcPts val="0"/>
                        </a:spcAft>
                      </a:pPr>
                      <a:r>
                        <a:rPr lang="it-IT" sz="1400" dirty="0">
                          <a:effectLst/>
                        </a:rPr>
                        <a:t>0,0</a:t>
                      </a:r>
                      <a:endParaRPr lang="it-IT" sz="1400" dirty="0">
                        <a:effectLst/>
                        <a:latin typeface="Calibri"/>
                        <a:ea typeface="Calibri"/>
                        <a:cs typeface="Times New Roman"/>
                      </a:endParaRPr>
                    </a:p>
                  </a:txBody>
                  <a:tcPr marL="44451" marR="44451" marT="0" marB="0" anchor="ctr"/>
                </a:tc>
                <a:tc>
                  <a:txBody>
                    <a:bodyPr/>
                    <a:lstStyle/>
                    <a:p>
                      <a:pPr algn="ctr">
                        <a:lnSpc>
                          <a:spcPct val="115000"/>
                        </a:lnSpc>
                        <a:spcAft>
                          <a:spcPts val="0"/>
                        </a:spcAft>
                      </a:pPr>
                      <a:r>
                        <a:rPr lang="it-IT" sz="1400" dirty="0">
                          <a:effectLst/>
                        </a:rPr>
                        <a:t>25,0</a:t>
                      </a:r>
                      <a:endParaRPr lang="it-IT" sz="1400" dirty="0">
                        <a:effectLst/>
                        <a:latin typeface="Calibri"/>
                        <a:ea typeface="Calibri"/>
                        <a:cs typeface="Times New Roman"/>
                      </a:endParaRPr>
                    </a:p>
                  </a:txBody>
                  <a:tcPr marL="44451" marR="44451" marT="0" marB="0" anchor="ctr"/>
                </a:tc>
                <a:tc>
                  <a:txBody>
                    <a:bodyPr/>
                    <a:lstStyle/>
                    <a:p>
                      <a:pPr algn="ctr">
                        <a:lnSpc>
                          <a:spcPct val="115000"/>
                        </a:lnSpc>
                        <a:spcAft>
                          <a:spcPts val="0"/>
                        </a:spcAft>
                      </a:pPr>
                      <a:r>
                        <a:rPr lang="it-IT" sz="1400" dirty="0">
                          <a:effectLst/>
                        </a:rPr>
                        <a:t>100 (4)</a:t>
                      </a:r>
                      <a:endParaRPr lang="it-IT" sz="1400" dirty="0">
                        <a:effectLst/>
                        <a:latin typeface="Calibri"/>
                        <a:ea typeface="Calibri"/>
                        <a:cs typeface="Times New Roman"/>
                      </a:endParaRPr>
                    </a:p>
                  </a:txBody>
                  <a:tcPr marL="44451" marR="44451" marT="0" marB="0" anchor="ctr"/>
                </a:tc>
              </a:tr>
              <a:tr h="245409">
                <a:tc>
                  <a:txBody>
                    <a:bodyPr/>
                    <a:lstStyle/>
                    <a:p>
                      <a:pPr>
                        <a:lnSpc>
                          <a:spcPct val="115000"/>
                        </a:lnSpc>
                        <a:spcAft>
                          <a:spcPts val="0"/>
                        </a:spcAft>
                      </a:pPr>
                      <a:r>
                        <a:rPr lang="it-IT" sz="1400" dirty="0">
                          <a:effectLst/>
                        </a:rPr>
                        <a:t>Varese</a:t>
                      </a:r>
                      <a:endParaRPr lang="it-IT" sz="1400" dirty="0">
                        <a:effectLst/>
                        <a:latin typeface="Calibri"/>
                        <a:ea typeface="Calibri"/>
                        <a:cs typeface="Times New Roman"/>
                      </a:endParaRPr>
                    </a:p>
                  </a:txBody>
                  <a:tcPr marL="44451" marR="44451" marT="0" marB="0" anchor="ctr"/>
                </a:tc>
                <a:tc>
                  <a:txBody>
                    <a:bodyPr/>
                    <a:lstStyle/>
                    <a:p>
                      <a:pPr algn="ctr">
                        <a:lnSpc>
                          <a:spcPct val="115000"/>
                        </a:lnSpc>
                        <a:spcAft>
                          <a:spcPts val="0"/>
                        </a:spcAft>
                      </a:pPr>
                      <a:r>
                        <a:rPr lang="it-IT" sz="1400" dirty="0">
                          <a:effectLst/>
                        </a:rPr>
                        <a:t>33,3</a:t>
                      </a:r>
                      <a:endParaRPr lang="it-IT" sz="1400" dirty="0">
                        <a:effectLst/>
                        <a:latin typeface="Calibri"/>
                        <a:ea typeface="Calibri"/>
                        <a:cs typeface="Times New Roman"/>
                      </a:endParaRPr>
                    </a:p>
                  </a:txBody>
                  <a:tcPr marL="44451" marR="44451" marT="0" marB="0" anchor="ctr"/>
                </a:tc>
                <a:tc>
                  <a:txBody>
                    <a:bodyPr/>
                    <a:lstStyle/>
                    <a:p>
                      <a:pPr algn="ctr">
                        <a:lnSpc>
                          <a:spcPct val="115000"/>
                        </a:lnSpc>
                        <a:spcAft>
                          <a:spcPts val="0"/>
                        </a:spcAft>
                      </a:pPr>
                      <a:r>
                        <a:rPr lang="it-IT" sz="1400" dirty="0">
                          <a:effectLst/>
                        </a:rPr>
                        <a:t>13,3</a:t>
                      </a:r>
                      <a:endParaRPr lang="it-IT" sz="1400" dirty="0">
                        <a:effectLst/>
                        <a:latin typeface="Calibri"/>
                        <a:ea typeface="Calibri"/>
                        <a:cs typeface="Times New Roman"/>
                      </a:endParaRPr>
                    </a:p>
                  </a:txBody>
                  <a:tcPr marL="44451" marR="44451" marT="0" marB="0" anchor="ctr"/>
                </a:tc>
                <a:tc>
                  <a:txBody>
                    <a:bodyPr/>
                    <a:lstStyle/>
                    <a:p>
                      <a:pPr algn="ctr">
                        <a:lnSpc>
                          <a:spcPct val="115000"/>
                        </a:lnSpc>
                        <a:spcAft>
                          <a:spcPts val="0"/>
                        </a:spcAft>
                      </a:pPr>
                      <a:r>
                        <a:rPr lang="it-IT" sz="1400" dirty="0">
                          <a:effectLst/>
                        </a:rPr>
                        <a:t>13,3</a:t>
                      </a:r>
                      <a:endParaRPr lang="it-IT" sz="1400" dirty="0">
                        <a:effectLst/>
                        <a:latin typeface="Calibri"/>
                        <a:ea typeface="Calibri"/>
                        <a:cs typeface="Times New Roman"/>
                      </a:endParaRPr>
                    </a:p>
                  </a:txBody>
                  <a:tcPr marL="44451" marR="44451" marT="0" marB="0" anchor="ctr"/>
                </a:tc>
                <a:tc>
                  <a:txBody>
                    <a:bodyPr/>
                    <a:lstStyle/>
                    <a:p>
                      <a:pPr algn="ctr">
                        <a:lnSpc>
                          <a:spcPct val="115000"/>
                        </a:lnSpc>
                        <a:spcAft>
                          <a:spcPts val="0"/>
                        </a:spcAft>
                      </a:pPr>
                      <a:r>
                        <a:rPr lang="it-IT" sz="1400" dirty="0">
                          <a:effectLst/>
                        </a:rPr>
                        <a:t>33,3</a:t>
                      </a:r>
                      <a:endParaRPr lang="it-IT" sz="1400" dirty="0">
                        <a:effectLst/>
                        <a:latin typeface="Calibri"/>
                        <a:ea typeface="Calibri"/>
                        <a:cs typeface="Times New Roman"/>
                      </a:endParaRPr>
                    </a:p>
                  </a:txBody>
                  <a:tcPr marL="44451" marR="44451" marT="0" marB="0" anchor="ctr"/>
                </a:tc>
                <a:tc>
                  <a:txBody>
                    <a:bodyPr/>
                    <a:lstStyle/>
                    <a:p>
                      <a:pPr algn="ctr">
                        <a:lnSpc>
                          <a:spcPct val="115000"/>
                        </a:lnSpc>
                        <a:spcAft>
                          <a:spcPts val="0"/>
                        </a:spcAft>
                      </a:pPr>
                      <a:r>
                        <a:rPr lang="it-IT" sz="1400" dirty="0">
                          <a:effectLst/>
                        </a:rPr>
                        <a:t>6,7</a:t>
                      </a:r>
                      <a:endParaRPr lang="it-IT" sz="1400" dirty="0">
                        <a:effectLst/>
                        <a:latin typeface="Calibri"/>
                        <a:ea typeface="Calibri"/>
                        <a:cs typeface="Times New Roman"/>
                      </a:endParaRPr>
                    </a:p>
                  </a:txBody>
                  <a:tcPr marL="44451" marR="44451" marT="0" marB="0" anchor="ctr"/>
                </a:tc>
                <a:tc>
                  <a:txBody>
                    <a:bodyPr/>
                    <a:lstStyle/>
                    <a:p>
                      <a:pPr algn="ctr">
                        <a:lnSpc>
                          <a:spcPct val="115000"/>
                        </a:lnSpc>
                        <a:spcAft>
                          <a:spcPts val="0"/>
                        </a:spcAft>
                      </a:pPr>
                      <a:r>
                        <a:rPr lang="it-IT" sz="1400" dirty="0">
                          <a:effectLst/>
                        </a:rPr>
                        <a:t>100 (15)</a:t>
                      </a:r>
                      <a:endParaRPr lang="it-IT" sz="1400" dirty="0">
                        <a:effectLst/>
                        <a:latin typeface="Calibri"/>
                        <a:ea typeface="Calibri"/>
                        <a:cs typeface="Times New Roman"/>
                      </a:endParaRPr>
                    </a:p>
                  </a:txBody>
                  <a:tcPr marL="44451" marR="44451" marT="0" marB="0" anchor="ctr"/>
                </a:tc>
              </a:tr>
              <a:tr h="245409">
                <a:tc>
                  <a:txBody>
                    <a:bodyPr/>
                    <a:lstStyle/>
                    <a:p>
                      <a:pPr>
                        <a:lnSpc>
                          <a:spcPct val="115000"/>
                        </a:lnSpc>
                      </a:pPr>
                      <a:endParaRPr lang="it-IT" sz="1400" dirty="0">
                        <a:effectLst/>
                        <a:latin typeface="Calibri"/>
                        <a:cs typeface="Times New Roman"/>
                      </a:endParaRPr>
                    </a:p>
                  </a:txBody>
                  <a:tcPr marL="44451" marR="44451" marT="0" marB="0" anchor="ctr"/>
                </a:tc>
                <a:tc>
                  <a:txBody>
                    <a:bodyPr/>
                    <a:lstStyle/>
                    <a:p>
                      <a:pPr>
                        <a:lnSpc>
                          <a:spcPct val="115000"/>
                        </a:lnSpc>
                      </a:pPr>
                      <a:endParaRPr lang="it-IT" sz="1400" dirty="0">
                        <a:effectLst/>
                        <a:latin typeface="Calibri"/>
                        <a:cs typeface="Times New Roman"/>
                      </a:endParaRPr>
                    </a:p>
                  </a:txBody>
                  <a:tcPr marL="44451" marR="44451" marT="0" marB="0" anchor="ctr"/>
                </a:tc>
                <a:tc>
                  <a:txBody>
                    <a:bodyPr/>
                    <a:lstStyle/>
                    <a:p>
                      <a:pPr>
                        <a:lnSpc>
                          <a:spcPct val="115000"/>
                        </a:lnSpc>
                      </a:pPr>
                      <a:endParaRPr lang="it-IT" sz="1400" dirty="0">
                        <a:effectLst/>
                        <a:latin typeface="Calibri"/>
                        <a:cs typeface="Times New Roman"/>
                      </a:endParaRPr>
                    </a:p>
                  </a:txBody>
                  <a:tcPr marL="44451" marR="44451" marT="0" marB="0" anchor="ctr"/>
                </a:tc>
                <a:tc>
                  <a:txBody>
                    <a:bodyPr/>
                    <a:lstStyle/>
                    <a:p>
                      <a:pPr>
                        <a:lnSpc>
                          <a:spcPct val="115000"/>
                        </a:lnSpc>
                      </a:pPr>
                      <a:endParaRPr lang="it-IT" sz="1400" dirty="0">
                        <a:effectLst/>
                        <a:latin typeface="Calibri"/>
                        <a:cs typeface="Times New Roman"/>
                      </a:endParaRPr>
                    </a:p>
                  </a:txBody>
                  <a:tcPr marL="44451" marR="44451" marT="0" marB="0" anchor="ctr"/>
                </a:tc>
                <a:tc>
                  <a:txBody>
                    <a:bodyPr/>
                    <a:lstStyle/>
                    <a:p>
                      <a:pPr>
                        <a:lnSpc>
                          <a:spcPct val="115000"/>
                        </a:lnSpc>
                      </a:pPr>
                      <a:endParaRPr lang="it-IT" sz="1400" dirty="0">
                        <a:effectLst/>
                        <a:latin typeface="Calibri"/>
                        <a:cs typeface="Times New Roman"/>
                      </a:endParaRPr>
                    </a:p>
                  </a:txBody>
                  <a:tcPr marL="44451" marR="44451" marT="0" marB="0" anchor="ctr"/>
                </a:tc>
                <a:tc>
                  <a:txBody>
                    <a:bodyPr/>
                    <a:lstStyle/>
                    <a:p>
                      <a:pPr>
                        <a:lnSpc>
                          <a:spcPct val="115000"/>
                        </a:lnSpc>
                      </a:pPr>
                      <a:endParaRPr lang="it-IT" sz="1400" dirty="0">
                        <a:effectLst/>
                        <a:latin typeface="Calibri"/>
                        <a:cs typeface="Times New Roman"/>
                      </a:endParaRPr>
                    </a:p>
                  </a:txBody>
                  <a:tcPr marL="44451" marR="44451" marT="0" marB="0" anchor="ctr"/>
                </a:tc>
                <a:tc>
                  <a:txBody>
                    <a:bodyPr/>
                    <a:lstStyle/>
                    <a:p>
                      <a:pPr>
                        <a:lnSpc>
                          <a:spcPct val="115000"/>
                        </a:lnSpc>
                      </a:pPr>
                      <a:endParaRPr lang="it-IT" sz="1400" dirty="0">
                        <a:effectLst/>
                        <a:latin typeface="Calibri"/>
                        <a:cs typeface="Times New Roman"/>
                      </a:endParaRPr>
                    </a:p>
                  </a:txBody>
                  <a:tcPr marL="44451" marR="44451" marT="0" marB="0" anchor="ctr"/>
                </a:tc>
              </a:tr>
              <a:tr h="245409">
                <a:tc>
                  <a:txBody>
                    <a:bodyPr/>
                    <a:lstStyle/>
                    <a:p>
                      <a:pPr>
                        <a:lnSpc>
                          <a:spcPct val="115000"/>
                        </a:lnSpc>
                        <a:spcAft>
                          <a:spcPts val="0"/>
                        </a:spcAft>
                      </a:pPr>
                      <a:r>
                        <a:rPr lang="it-IT" sz="1400" dirty="0">
                          <a:effectLst/>
                        </a:rPr>
                        <a:t>Totale</a:t>
                      </a:r>
                      <a:endParaRPr lang="it-IT" sz="1400" dirty="0">
                        <a:effectLst/>
                        <a:latin typeface="Calibri"/>
                        <a:ea typeface="Calibri"/>
                        <a:cs typeface="Times New Roman"/>
                      </a:endParaRPr>
                    </a:p>
                  </a:txBody>
                  <a:tcPr marL="44451" marR="44451" marT="0" marB="0" anchor="ctr"/>
                </a:tc>
                <a:tc>
                  <a:txBody>
                    <a:bodyPr/>
                    <a:lstStyle/>
                    <a:p>
                      <a:pPr algn="ctr">
                        <a:lnSpc>
                          <a:spcPct val="115000"/>
                        </a:lnSpc>
                        <a:spcAft>
                          <a:spcPts val="0"/>
                        </a:spcAft>
                      </a:pPr>
                      <a:r>
                        <a:rPr lang="it-IT" sz="1400" dirty="0">
                          <a:effectLst/>
                        </a:rPr>
                        <a:t>22,3</a:t>
                      </a:r>
                      <a:endParaRPr lang="it-IT" sz="1400" dirty="0">
                        <a:effectLst/>
                        <a:latin typeface="Calibri"/>
                        <a:ea typeface="Calibri"/>
                        <a:cs typeface="Times New Roman"/>
                      </a:endParaRPr>
                    </a:p>
                  </a:txBody>
                  <a:tcPr marL="44451" marR="44451" marT="0" marB="0" anchor="ctr"/>
                </a:tc>
                <a:tc>
                  <a:txBody>
                    <a:bodyPr/>
                    <a:lstStyle/>
                    <a:p>
                      <a:pPr algn="ctr">
                        <a:lnSpc>
                          <a:spcPct val="115000"/>
                        </a:lnSpc>
                        <a:spcAft>
                          <a:spcPts val="0"/>
                        </a:spcAft>
                      </a:pPr>
                      <a:r>
                        <a:rPr lang="it-IT" sz="1400" dirty="0">
                          <a:effectLst/>
                        </a:rPr>
                        <a:t>13,8</a:t>
                      </a:r>
                      <a:endParaRPr lang="it-IT" sz="1400" dirty="0">
                        <a:effectLst/>
                        <a:latin typeface="Calibri"/>
                        <a:ea typeface="Calibri"/>
                        <a:cs typeface="Times New Roman"/>
                      </a:endParaRPr>
                    </a:p>
                  </a:txBody>
                  <a:tcPr marL="44451" marR="44451" marT="0" marB="0" anchor="ctr"/>
                </a:tc>
                <a:tc>
                  <a:txBody>
                    <a:bodyPr/>
                    <a:lstStyle/>
                    <a:p>
                      <a:pPr algn="ctr">
                        <a:lnSpc>
                          <a:spcPct val="115000"/>
                        </a:lnSpc>
                        <a:spcAft>
                          <a:spcPts val="0"/>
                        </a:spcAft>
                      </a:pPr>
                      <a:r>
                        <a:rPr lang="it-IT" sz="1400" dirty="0">
                          <a:effectLst/>
                        </a:rPr>
                        <a:t>22,3</a:t>
                      </a:r>
                      <a:endParaRPr lang="it-IT" sz="1400" dirty="0">
                        <a:effectLst/>
                        <a:latin typeface="Calibri"/>
                        <a:ea typeface="Calibri"/>
                        <a:cs typeface="Times New Roman"/>
                      </a:endParaRPr>
                    </a:p>
                  </a:txBody>
                  <a:tcPr marL="44451" marR="44451" marT="0" marB="0" anchor="ctr"/>
                </a:tc>
                <a:tc>
                  <a:txBody>
                    <a:bodyPr/>
                    <a:lstStyle/>
                    <a:p>
                      <a:pPr algn="ctr">
                        <a:lnSpc>
                          <a:spcPct val="115000"/>
                        </a:lnSpc>
                        <a:spcAft>
                          <a:spcPts val="0"/>
                        </a:spcAft>
                      </a:pPr>
                      <a:r>
                        <a:rPr lang="it-IT" sz="1400" dirty="0">
                          <a:effectLst/>
                        </a:rPr>
                        <a:t>30,8</a:t>
                      </a:r>
                      <a:endParaRPr lang="it-IT" sz="1400" dirty="0">
                        <a:effectLst/>
                        <a:latin typeface="Calibri"/>
                        <a:ea typeface="Calibri"/>
                        <a:cs typeface="Times New Roman"/>
                      </a:endParaRPr>
                    </a:p>
                  </a:txBody>
                  <a:tcPr marL="44451" marR="44451" marT="0" marB="0" anchor="ctr"/>
                </a:tc>
                <a:tc>
                  <a:txBody>
                    <a:bodyPr/>
                    <a:lstStyle/>
                    <a:p>
                      <a:pPr algn="ctr">
                        <a:lnSpc>
                          <a:spcPct val="115000"/>
                        </a:lnSpc>
                        <a:spcAft>
                          <a:spcPts val="0"/>
                        </a:spcAft>
                      </a:pPr>
                      <a:r>
                        <a:rPr lang="it-IT" sz="1400" dirty="0">
                          <a:effectLst/>
                        </a:rPr>
                        <a:t>10,8</a:t>
                      </a:r>
                      <a:endParaRPr lang="it-IT" sz="1400" dirty="0">
                        <a:effectLst/>
                        <a:latin typeface="Calibri"/>
                        <a:ea typeface="Calibri"/>
                        <a:cs typeface="Times New Roman"/>
                      </a:endParaRPr>
                    </a:p>
                  </a:txBody>
                  <a:tcPr marL="44451" marR="44451" marT="0" marB="0" anchor="ctr"/>
                </a:tc>
                <a:tc>
                  <a:txBody>
                    <a:bodyPr/>
                    <a:lstStyle/>
                    <a:p>
                      <a:pPr algn="ctr">
                        <a:lnSpc>
                          <a:spcPct val="115000"/>
                        </a:lnSpc>
                        <a:spcAft>
                          <a:spcPts val="0"/>
                        </a:spcAft>
                      </a:pPr>
                      <a:r>
                        <a:rPr lang="it-IT" sz="1400" dirty="0">
                          <a:effectLst/>
                        </a:rPr>
                        <a:t>100 (130)</a:t>
                      </a:r>
                      <a:endParaRPr lang="it-IT" sz="1400" dirty="0">
                        <a:effectLst/>
                        <a:latin typeface="Calibri"/>
                        <a:ea typeface="Calibri"/>
                        <a:cs typeface="Times New Roman"/>
                      </a:endParaRPr>
                    </a:p>
                  </a:txBody>
                  <a:tcPr marL="44451" marR="44451" marT="0" marB="0" anchor="ctr"/>
                </a:tc>
              </a:tr>
            </a:tbl>
          </a:graphicData>
        </a:graphic>
      </p:graphicFrame>
      <p:sp>
        <p:nvSpPr>
          <p:cNvPr id="2" name="CasellaDiTesto 1"/>
          <p:cNvSpPr txBox="1"/>
          <p:nvPr/>
        </p:nvSpPr>
        <p:spPr>
          <a:xfrm>
            <a:off x="7240002" y="2109508"/>
            <a:ext cx="3733800" cy="2862322"/>
          </a:xfrm>
          <a:prstGeom prst="rect">
            <a:avLst/>
          </a:prstGeom>
          <a:noFill/>
        </p:spPr>
        <p:txBody>
          <a:bodyPr>
            <a:spAutoFit/>
          </a:bodyPr>
          <a:lstStyle/>
          <a:p>
            <a:pPr eaLnBrk="1" fontAlgn="auto" hangingPunct="1">
              <a:spcBef>
                <a:spcPts val="0"/>
              </a:spcBef>
              <a:spcAft>
                <a:spcPts val="0"/>
              </a:spcAft>
              <a:defRPr/>
            </a:pPr>
            <a:r>
              <a:rPr lang="it-IT" dirty="0">
                <a:solidFill>
                  <a:schemeClr val="accent5">
                    <a:lumMod val="75000"/>
                  </a:schemeClr>
                </a:solidFill>
                <a:latin typeface="+mn-lt"/>
              </a:rPr>
              <a:t>Oltre il 30% delle risposte arriva dai Comuni con popolazione compresa tra 10 e 20 mila abitanti. Circa l’11% degli intervistati sono amministratori dei comuni più grandi.</a:t>
            </a:r>
          </a:p>
          <a:p>
            <a:pPr eaLnBrk="1" fontAlgn="auto" hangingPunct="1">
              <a:spcBef>
                <a:spcPts val="0"/>
              </a:spcBef>
              <a:spcAft>
                <a:spcPts val="0"/>
              </a:spcAft>
              <a:defRPr/>
            </a:pPr>
            <a:r>
              <a:rPr lang="it-IT" b="1" dirty="0">
                <a:solidFill>
                  <a:schemeClr val="accent5">
                    <a:lumMod val="75000"/>
                  </a:schemeClr>
                </a:solidFill>
                <a:latin typeface="+mn-lt"/>
              </a:rPr>
              <a:t>Elemento positivo: </a:t>
            </a:r>
            <a:r>
              <a:rPr lang="it-IT" dirty="0" smtClean="0">
                <a:solidFill>
                  <a:schemeClr val="accent5">
                    <a:lumMod val="75000"/>
                  </a:schemeClr>
                </a:solidFill>
                <a:latin typeface="+mn-lt"/>
              </a:rPr>
              <a:t>i </a:t>
            </a:r>
            <a:r>
              <a:rPr lang="it-IT" dirty="0">
                <a:solidFill>
                  <a:schemeClr val="accent5">
                    <a:lumMod val="75000"/>
                  </a:schemeClr>
                </a:solidFill>
                <a:latin typeface="+mn-lt"/>
              </a:rPr>
              <a:t>comuni medio – grandi sono sovra-rappresentati, mostrando una forte attenzione ai processi di negoziazione sociale.</a:t>
            </a:r>
          </a:p>
          <a:p>
            <a:pPr eaLnBrk="1" fontAlgn="auto" hangingPunct="1">
              <a:spcBef>
                <a:spcPts val="0"/>
              </a:spcBef>
              <a:spcAft>
                <a:spcPts val="0"/>
              </a:spcAft>
              <a:defRPr/>
            </a:pPr>
            <a:endParaRPr lang="it-IT" b="1" dirty="0">
              <a:solidFill>
                <a:schemeClr val="accent5">
                  <a:lumMod val="75000"/>
                </a:schemeClr>
              </a:solidFill>
              <a:latin typeface="+mn-lt"/>
            </a:endParaRPr>
          </a:p>
        </p:txBody>
      </p:sp>
      <p:sp>
        <p:nvSpPr>
          <p:cNvPr id="4" name="Segnaposto numero diapositiva 3"/>
          <p:cNvSpPr>
            <a:spLocks noGrp="1"/>
          </p:cNvSpPr>
          <p:nvPr>
            <p:ph type="sldNum" sz="quarter" idx="12"/>
          </p:nvPr>
        </p:nvSpPr>
        <p:spPr/>
        <p:txBody>
          <a:bodyPr/>
          <a:lstStyle/>
          <a:p>
            <a:fld id="{F2BABE1D-0DF0-446D-A096-D19DDE6F7072}" type="slidenum">
              <a:rPr lang="it-IT" altLang="it-IT" smtClean="0"/>
              <a:pPr/>
              <a:t>5</a:t>
            </a:fld>
            <a:endParaRPr lang="it-IT" altLang="it-IT"/>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0-#ppt_w/2"/>
                                          </p:val>
                                        </p:tav>
                                        <p:tav tm="100000">
                                          <p:val>
                                            <p:strVal val="#ppt_x"/>
                                          </p:val>
                                        </p:tav>
                                      </p:tavLst>
                                    </p:anim>
                                    <p:anim calcmode="lin" valueType="num">
                                      <p:cBhvr additive="base">
                                        <p:cTn id="8" dur="10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1209557" y="1397207"/>
            <a:ext cx="5759450" cy="522287"/>
          </a:xfrm>
          <a:prstGeom prst="rect">
            <a:avLst/>
          </a:prstGeom>
        </p:spPr>
        <p:txBody>
          <a:bodyPr>
            <a:spAutoFit/>
          </a:bodyPr>
          <a:lstStyle/>
          <a:p>
            <a:pPr eaLnBrk="1" fontAlgn="auto" hangingPunct="1">
              <a:spcBef>
                <a:spcPts val="0"/>
              </a:spcBef>
              <a:spcAft>
                <a:spcPts val="0"/>
              </a:spcAft>
              <a:defRPr/>
            </a:pPr>
            <a:r>
              <a:rPr lang="it-IT" sz="1400" b="1" dirty="0">
                <a:latin typeface="+mj-lt"/>
              </a:rPr>
              <a:t>Accordi oggetto di verifica. % dei comuni e della popolazione residente sui rispettivi valori </a:t>
            </a:r>
            <a:r>
              <a:rPr lang="it-IT" sz="1400" b="1" dirty="0" smtClean="0">
                <a:latin typeface="+mj-lt"/>
              </a:rPr>
              <a:t>totali</a:t>
            </a:r>
            <a:endParaRPr lang="it-IT" sz="1400" dirty="0">
              <a:latin typeface="+mj-lt"/>
            </a:endParaRPr>
          </a:p>
        </p:txBody>
      </p:sp>
      <p:sp>
        <p:nvSpPr>
          <p:cNvPr id="8195" name="Titolo 3"/>
          <p:cNvSpPr>
            <a:spLocks noGrp="1"/>
          </p:cNvSpPr>
          <p:nvPr>
            <p:ph type="title"/>
          </p:nvPr>
        </p:nvSpPr>
        <p:spPr>
          <a:xfrm>
            <a:off x="1703388" y="112493"/>
            <a:ext cx="8856662" cy="990600"/>
          </a:xfrm>
        </p:spPr>
        <p:txBody>
          <a:bodyPr/>
          <a:lstStyle/>
          <a:p>
            <a:pPr algn="ctr" eaLnBrk="1" hangingPunct="1"/>
            <a:r>
              <a:rPr lang="it-IT" altLang="it-IT" sz="2800" b="1" dirty="0" smtClean="0">
                <a:solidFill>
                  <a:srgbClr val="C00000"/>
                </a:solidFill>
                <a:latin typeface="Calibri" pitchFamily="34" charset="0"/>
                <a:ea typeface="Calibri" pitchFamily="34" charset="0"/>
                <a:cs typeface="Calibri" pitchFamily="34" charset="0"/>
              </a:rPr>
              <a:t>La popolazione interessata all’indagine</a:t>
            </a:r>
            <a:endParaRPr lang="it-IT" altLang="it-IT" sz="2800" i="1" dirty="0" smtClean="0">
              <a:solidFill>
                <a:srgbClr val="C00000"/>
              </a:solidFill>
              <a:latin typeface="Calibri" pitchFamily="34" charset="0"/>
              <a:ea typeface="Calibri" pitchFamily="34" charset="0"/>
              <a:cs typeface="Calibri" pitchFamily="34" charset="0"/>
            </a:endParaRPr>
          </a:p>
        </p:txBody>
      </p:sp>
      <p:sp>
        <p:nvSpPr>
          <p:cNvPr id="2" name="CasellaDiTesto 1"/>
          <p:cNvSpPr txBox="1"/>
          <p:nvPr/>
        </p:nvSpPr>
        <p:spPr>
          <a:xfrm>
            <a:off x="7438641" y="1928372"/>
            <a:ext cx="3733800" cy="2862263"/>
          </a:xfrm>
          <a:prstGeom prst="rect">
            <a:avLst/>
          </a:prstGeom>
          <a:noFill/>
        </p:spPr>
        <p:txBody>
          <a:bodyPr>
            <a:spAutoFit/>
          </a:bodyPr>
          <a:lstStyle/>
          <a:p>
            <a:pPr eaLnBrk="1" fontAlgn="auto" hangingPunct="1">
              <a:spcBef>
                <a:spcPts val="0"/>
              </a:spcBef>
              <a:spcAft>
                <a:spcPts val="0"/>
              </a:spcAft>
              <a:defRPr/>
            </a:pPr>
            <a:r>
              <a:rPr lang="it-IT" dirty="0">
                <a:solidFill>
                  <a:srgbClr val="9A0000"/>
                </a:solidFill>
                <a:latin typeface="+mn-lt"/>
              </a:rPr>
              <a:t>La popolazione interessata dalla verifica degli accordi è pari a circa 1,35 milioni di abitanti, cioè il 13,8% del totale della popolazione lombarda.  </a:t>
            </a:r>
          </a:p>
          <a:p>
            <a:pPr eaLnBrk="1" fontAlgn="auto" hangingPunct="1">
              <a:spcBef>
                <a:spcPts val="0"/>
              </a:spcBef>
              <a:spcAft>
                <a:spcPts val="0"/>
              </a:spcAft>
              <a:defRPr/>
            </a:pPr>
            <a:r>
              <a:rPr lang="it-IT" dirty="0">
                <a:solidFill>
                  <a:schemeClr val="accent5">
                    <a:lumMod val="75000"/>
                  </a:schemeClr>
                </a:solidFill>
                <a:latin typeface="+mn-lt"/>
              </a:rPr>
              <a:t>Più alta è la quota di abitanti interessati alla negoziazione nelle province di Lecco (37,8%), Brescia (30,8%) e Monza e Brianza (29,6%).  </a:t>
            </a:r>
          </a:p>
          <a:p>
            <a:pPr eaLnBrk="1" fontAlgn="auto" hangingPunct="1">
              <a:spcBef>
                <a:spcPts val="0"/>
              </a:spcBef>
              <a:spcAft>
                <a:spcPts val="0"/>
              </a:spcAft>
              <a:defRPr/>
            </a:pPr>
            <a:endParaRPr lang="it-IT" b="1" dirty="0">
              <a:solidFill>
                <a:schemeClr val="accent6">
                  <a:lumMod val="75000"/>
                </a:schemeClr>
              </a:solidFill>
              <a:latin typeface="+mn-lt"/>
            </a:endParaRPr>
          </a:p>
        </p:txBody>
      </p:sp>
      <p:graphicFrame>
        <p:nvGraphicFramePr>
          <p:cNvPr id="3" name="Tabella 2"/>
          <p:cNvGraphicFramePr>
            <a:graphicFrameLocks noGrp="1"/>
          </p:cNvGraphicFramePr>
          <p:nvPr>
            <p:extLst>
              <p:ext uri="{D42A27DB-BD31-4B8C-83A1-F6EECF244321}">
                <p14:modId xmlns:p14="http://schemas.microsoft.com/office/powerpoint/2010/main" xmlns="" val="3489647289"/>
              </p:ext>
            </p:extLst>
          </p:nvPr>
        </p:nvGraphicFramePr>
        <p:xfrm>
          <a:off x="1292107" y="2009774"/>
          <a:ext cx="5540375" cy="4214984"/>
        </p:xfrm>
        <a:graphic>
          <a:graphicData uri="http://schemas.openxmlformats.org/drawingml/2006/table">
            <a:tbl>
              <a:tblPr firstRow="1" firstCol="1" bandRow="1">
                <a:tableStyleId>{5C22544A-7EE6-4342-B048-85BDC9FD1C3A}</a:tableStyleId>
              </a:tblPr>
              <a:tblGrid>
                <a:gridCol w="1022413"/>
                <a:gridCol w="1022413"/>
                <a:gridCol w="1022413"/>
                <a:gridCol w="1243476"/>
                <a:gridCol w="1229660"/>
              </a:tblGrid>
              <a:tr h="219056">
                <a:tc>
                  <a:txBody>
                    <a:bodyPr/>
                    <a:lstStyle/>
                    <a:p>
                      <a:pPr>
                        <a:lnSpc>
                          <a:spcPct val="115000"/>
                        </a:lnSpc>
                        <a:spcAft>
                          <a:spcPts val="0"/>
                        </a:spcAft>
                      </a:pPr>
                      <a:r>
                        <a:rPr lang="it-IT" sz="1200" dirty="0">
                          <a:effectLst/>
                        </a:rPr>
                        <a:t> </a:t>
                      </a:r>
                      <a:endParaRPr lang="it-IT" sz="1200" dirty="0">
                        <a:effectLst/>
                        <a:latin typeface="Times New Roman" panose="02020603050405020304" pitchFamily="18" charset="0"/>
                        <a:ea typeface="Times New Roman" panose="02020603050405020304" pitchFamily="18" charset="0"/>
                      </a:endParaRPr>
                    </a:p>
                  </a:txBody>
                  <a:tcPr marL="44444" marR="44444" marT="0" marB="0" anchor="b"/>
                </a:tc>
                <a:tc gridSpan="2">
                  <a:txBody>
                    <a:bodyPr/>
                    <a:lstStyle/>
                    <a:p>
                      <a:pPr algn="ctr">
                        <a:lnSpc>
                          <a:spcPct val="115000"/>
                        </a:lnSpc>
                        <a:spcAft>
                          <a:spcPts val="0"/>
                        </a:spcAft>
                      </a:pPr>
                      <a:r>
                        <a:rPr lang="it-IT" sz="1200">
                          <a:effectLst/>
                        </a:rPr>
                        <a:t>Comuni</a:t>
                      </a:r>
                      <a:endParaRPr lang="it-IT" sz="1200">
                        <a:effectLst/>
                        <a:latin typeface="Times New Roman" panose="02020603050405020304" pitchFamily="18" charset="0"/>
                        <a:ea typeface="Times New Roman" panose="02020603050405020304" pitchFamily="18" charset="0"/>
                      </a:endParaRPr>
                    </a:p>
                  </a:txBody>
                  <a:tcPr marL="44444" marR="44444" marT="0" marB="0" anchor="ctr"/>
                </a:tc>
                <a:tc hMerge="1">
                  <a:txBody>
                    <a:bodyPr/>
                    <a:lstStyle/>
                    <a:p>
                      <a:endParaRPr lang="it-IT"/>
                    </a:p>
                  </a:txBody>
                  <a:tcPr/>
                </a:tc>
                <a:tc gridSpan="2">
                  <a:txBody>
                    <a:bodyPr/>
                    <a:lstStyle/>
                    <a:p>
                      <a:pPr algn="ctr">
                        <a:lnSpc>
                          <a:spcPct val="115000"/>
                        </a:lnSpc>
                        <a:spcAft>
                          <a:spcPts val="0"/>
                        </a:spcAft>
                      </a:pPr>
                      <a:r>
                        <a:rPr lang="it-IT" sz="1200">
                          <a:effectLst/>
                        </a:rPr>
                        <a:t>Popolazione residente</a:t>
                      </a:r>
                      <a:endParaRPr lang="it-IT" sz="1200">
                        <a:effectLst/>
                        <a:latin typeface="Times New Roman" panose="02020603050405020304" pitchFamily="18" charset="0"/>
                        <a:ea typeface="Times New Roman" panose="02020603050405020304" pitchFamily="18" charset="0"/>
                      </a:endParaRPr>
                    </a:p>
                  </a:txBody>
                  <a:tcPr marL="44444" marR="44444" marT="0" marB="0" anchor="ctr"/>
                </a:tc>
                <a:tc hMerge="1">
                  <a:txBody>
                    <a:bodyPr/>
                    <a:lstStyle/>
                    <a:p>
                      <a:endParaRPr lang="it-IT"/>
                    </a:p>
                  </a:txBody>
                  <a:tcPr/>
                </a:tc>
              </a:tr>
              <a:tr h="841212">
                <a:tc>
                  <a:txBody>
                    <a:bodyPr/>
                    <a:lstStyle/>
                    <a:p>
                      <a:pPr>
                        <a:lnSpc>
                          <a:spcPct val="115000"/>
                        </a:lnSpc>
                        <a:spcAft>
                          <a:spcPts val="0"/>
                        </a:spcAft>
                      </a:pPr>
                      <a:r>
                        <a:rPr lang="it-IT" sz="1200" dirty="0">
                          <a:effectLst/>
                        </a:rPr>
                        <a:t> </a:t>
                      </a:r>
                      <a:endParaRPr lang="it-IT" sz="1200" dirty="0">
                        <a:effectLst/>
                        <a:latin typeface="Times New Roman" panose="02020603050405020304" pitchFamily="18" charset="0"/>
                        <a:ea typeface="Times New Roman" panose="02020603050405020304" pitchFamily="18" charset="0"/>
                      </a:endParaRPr>
                    </a:p>
                  </a:txBody>
                  <a:tcPr marL="44444" marR="44444" marT="0" marB="0" anchor="b"/>
                </a:tc>
                <a:tc>
                  <a:txBody>
                    <a:bodyPr/>
                    <a:lstStyle/>
                    <a:p>
                      <a:pPr algn="ctr">
                        <a:lnSpc>
                          <a:spcPct val="115000"/>
                        </a:lnSpc>
                        <a:spcAft>
                          <a:spcPts val="0"/>
                        </a:spcAft>
                      </a:pPr>
                      <a:r>
                        <a:rPr lang="it-IT" sz="1200" dirty="0">
                          <a:effectLst/>
                        </a:rPr>
                        <a:t>coinvolti nell'attività di verifica</a:t>
                      </a:r>
                      <a:endParaRPr lang="it-IT" sz="1200" dirty="0">
                        <a:effectLst/>
                        <a:latin typeface="Times New Roman" panose="02020603050405020304" pitchFamily="18" charset="0"/>
                        <a:ea typeface="Times New Roman" panose="02020603050405020304" pitchFamily="18" charset="0"/>
                      </a:endParaRPr>
                    </a:p>
                  </a:txBody>
                  <a:tcPr marL="44444" marR="44444" marT="0" marB="0" anchor="ctr"/>
                </a:tc>
                <a:tc>
                  <a:txBody>
                    <a:bodyPr/>
                    <a:lstStyle/>
                    <a:p>
                      <a:pPr algn="ctr">
                        <a:lnSpc>
                          <a:spcPct val="115000"/>
                        </a:lnSpc>
                        <a:spcAft>
                          <a:spcPts val="0"/>
                        </a:spcAft>
                      </a:pPr>
                      <a:r>
                        <a:rPr lang="it-IT" sz="1200">
                          <a:effectLst/>
                        </a:rPr>
                        <a:t>% sul totale dei Comuni della provincia</a:t>
                      </a:r>
                      <a:endParaRPr lang="it-IT" sz="1200">
                        <a:effectLst/>
                        <a:latin typeface="Times New Roman" panose="02020603050405020304" pitchFamily="18" charset="0"/>
                        <a:ea typeface="Times New Roman" panose="02020603050405020304" pitchFamily="18" charset="0"/>
                      </a:endParaRPr>
                    </a:p>
                  </a:txBody>
                  <a:tcPr marL="44444" marR="44444" marT="0" marB="0" anchor="ctr"/>
                </a:tc>
                <a:tc>
                  <a:txBody>
                    <a:bodyPr/>
                    <a:lstStyle/>
                    <a:p>
                      <a:pPr algn="ctr">
                        <a:lnSpc>
                          <a:spcPct val="115000"/>
                        </a:lnSpc>
                        <a:spcAft>
                          <a:spcPts val="0"/>
                        </a:spcAft>
                      </a:pPr>
                      <a:r>
                        <a:rPr lang="it-IT" sz="1200">
                          <a:effectLst/>
                        </a:rPr>
                        <a:t>interessata dall'attività di verifica</a:t>
                      </a:r>
                      <a:endParaRPr lang="it-IT" sz="1200">
                        <a:effectLst/>
                        <a:latin typeface="Times New Roman" panose="02020603050405020304" pitchFamily="18" charset="0"/>
                        <a:ea typeface="Times New Roman" panose="02020603050405020304" pitchFamily="18" charset="0"/>
                      </a:endParaRPr>
                    </a:p>
                  </a:txBody>
                  <a:tcPr marL="44444" marR="44444" marT="0" marB="0" anchor="ctr"/>
                </a:tc>
                <a:tc>
                  <a:txBody>
                    <a:bodyPr/>
                    <a:lstStyle/>
                    <a:p>
                      <a:pPr algn="ctr">
                        <a:lnSpc>
                          <a:spcPct val="115000"/>
                        </a:lnSpc>
                        <a:spcAft>
                          <a:spcPts val="0"/>
                        </a:spcAft>
                      </a:pPr>
                      <a:r>
                        <a:rPr lang="it-IT" sz="1200">
                          <a:effectLst/>
                        </a:rPr>
                        <a:t>% sul totale della popolazione residente nella provincoa</a:t>
                      </a:r>
                      <a:endParaRPr lang="it-IT" sz="1200">
                        <a:effectLst/>
                        <a:latin typeface="Times New Roman" panose="02020603050405020304" pitchFamily="18" charset="0"/>
                        <a:ea typeface="Times New Roman" panose="02020603050405020304" pitchFamily="18" charset="0"/>
                      </a:endParaRPr>
                    </a:p>
                  </a:txBody>
                  <a:tcPr marL="44444" marR="44444" marT="0" marB="0" anchor="ctr"/>
                </a:tc>
              </a:tr>
              <a:tr h="210303">
                <a:tc>
                  <a:txBody>
                    <a:bodyPr/>
                    <a:lstStyle/>
                    <a:p>
                      <a:pPr>
                        <a:lnSpc>
                          <a:spcPct val="115000"/>
                        </a:lnSpc>
                        <a:spcAft>
                          <a:spcPts val="0"/>
                        </a:spcAft>
                      </a:pPr>
                      <a:r>
                        <a:rPr lang="it-IT" sz="1200" dirty="0">
                          <a:effectLst/>
                        </a:rPr>
                        <a:t>Bergamo</a:t>
                      </a:r>
                      <a:endParaRPr lang="it-IT" sz="1200" dirty="0">
                        <a:effectLst/>
                        <a:latin typeface="Times New Roman" panose="02020603050405020304" pitchFamily="18" charset="0"/>
                        <a:ea typeface="Times New Roman" panose="02020603050405020304" pitchFamily="18" charset="0"/>
                      </a:endParaRPr>
                    </a:p>
                  </a:txBody>
                  <a:tcPr marL="44444" marR="44444" marT="0" marB="0" anchor="ctr"/>
                </a:tc>
                <a:tc>
                  <a:txBody>
                    <a:bodyPr/>
                    <a:lstStyle/>
                    <a:p>
                      <a:pPr algn="ctr">
                        <a:lnSpc>
                          <a:spcPct val="115000"/>
                        </a:lnSpc>
                        <a:spcAft>
                          <a:spcPts val="0"/>
                        </a:spcAft>
                      </a:pPr>
                      <a:r>
                        <a:rPr lang="it-IT" sz="1200">
                          <a:effectLst/>
                        </a:rPr>
                        <a:t>6</a:t>
                      </a:r>
                      <a:endParaRPr lang="it-IT" sz="1200">
                        <a:effectLst/>
                        <a:latin typeface="Times New Roman" panose="02020603050405020304" pitchFamily="18" charset="0"/>
                        <a:ea typeface="Times New Roman" panose="02020603050405020304" pitchFamily="18" charset="0"/>
                      </a:endParaRPr>
                    </a:p>
                  </a:txBody>
                  <a:tcPr marL="44444" marR="44444" marT="0" marB="0" anchor="ctr"/>
                </a:tc>
                <a:tc>
                  <a:txBody>
                    <a:bodyPr/>
                    <a:lstStyle/>
                    <a:p>
                      <a:pPr algn="ctr">
                        <a:lnSpc>
                          <a:spcPct val="115000"/>
                        </a:lnSpc>
                        <a:spcAft>
                          <a:spcPts val="0"/>
                        </a:spcAft>
                      </a:pPr>
                      <a:r>
                        <a:rPr lang="it-IT" sz="1200">
                          <a:effectLst/>
                        </a:rPr>
                        <a:t>2,5%</a:t>
                      </a:r>
                      <a:endParaRPr lang="it-IT" sz="1200">
                        <a:effectLst/>
                        <a:latin typeface="Times New Roman" panose="02020603050405020304" pitchFamily="18" charset="0"/>
                        <a:ea typeface="Times New Roman" panose="02020603050405020304" pitchFamily="18" charset="0"/>
                      </a:endParaRPr>
                    </a:p>
                  </a:txBody>
                  <a:tcPr marL="44444" marR="44444" marT="0" marB="0" anchor="ctr"/>
                </a:tc>
                <a:tc>
                  <a:txBody>
                    <a:bodyPr/>
                    <a:lstStyle/>
                    <a:p>
                      <a:pPr algn="ctr">
                        <a:lnSpc>
                          <a:spcPct val="115000"/>
                        </a:lnSpc>
                        <a:spcAft>
                          <a:spcPts val="0"/>
                        </a:spcAft>
                      </a:pPr>
                      <a:r>
                        <a:rPr lang="it-IT" sz="1200">
                          <a:effectLst/>
                        </a:rPr>
                        <a:t>58.838</a:t>
                      </a:r>
                      <a:endParaRPr lang="it-IT" sz="1200">
                        <a:effectLst/>
                        <a:latin typeface="Times New Roman" panose="02020603050405020304" pitchFamily="18" charset="0"/>
                        <a:ea typeface="Times New Roman" panose="02020603050405020304" pitchFamily="18" charset="0"/>
                      </a:endParaRPr>
                    </a:p>
                  </a:txBody>
                  <a:tcPr marL="44444" marR="44444" marT="0" marB="0" anchor="b"/>
                </a:tc>
                <a:tc>
                  <a:txBody>
                    <a:bodyPr/>
                    <a:lstStyle/>
                    <a:p>
                      <a:pPr algn="ctr">
                        <a:lnSpc>
                          <a:spcPct val="115000"/>
                        </a:lnSpc>
                        <a:spcAft>
                          <a:spcPts val="0"/>
                        </a:spcAft>
                      </a:pPr>
                      <a:r>
                        <a:rPr lang="it-IT" sz="1200">
                          <a:effectLst/>
                        </a:rPr>
                        <a:t>5,4%</a:t>
                      </a:r>
                      <a:endParaRPr lang="it-IT" sz="1200">
                        <a:effectLst/>
                        <a:latin typeface="Times New Roman" panose="02020603050405020304" pitchFamily="18" charset="0"/>
                        <a:ea typeface="Times New Roman" panose="02020603050405020304" pitchFamily="18" charset="0"/>
                      </a:endParaRPr>
                    </a:p>
                  </a:txBody>
                  <a:tcPr marL="44444" marR="44444" marT="0" marB="0" anchor="b"/>
                </a:tc>
              </a:tr>
              <a:tr h="210303">
                <a:tc>
                  <a:txBody>
                    <a:bodyPr/>
                    <a:lstStyle/>
                    <a:p>
                      <a:pPr>
                        <a:lnSpc>
                          <a:spcPct val="115000"/>
                        </a:lnSpc>
                        <a:spcAft>
                          <a:spcPts val="0"/>
                        </a:spcAft>
                      </a:pPr>
                      <a:r>
                        <a:rPr lang="it-IT" sz="1200" dirty="0">
                          <a:effectLst/>
                        </a:rPr>
                        <a:t>Brescia</a:t>
                      </a:r>
                      <a:endParaRPr lang="it-IT" sz="1200" dirty="0">
                        <a:effectLst/>
                        <a:latin typeface="Times New Roman" panose="02020603050405020304" pitchFamily="18" charset="0"/>
                        <a:ea typeface="Times New Roman" panose="02020603050405020304" pitchFamily="18" charset="0"/>
                      </a:endParaRPr>
                    </a:p>
                  </a:txBody>
                  <a:tcPr marL="44444" marR="44444" marT="0" marB="0" anchor="ctr"/>
                </a:tc>
                <a:tc>
                  <a:txBody>
                    <a:bodyPr/>
                    <a:lstStyle/>
                    <a:p>
                      <a:pPr algn="ctr">
                        <a:lnSpc>
                          <a:spcPct val="115000"/>
                        </a:lnSpc>
                        <a:spcAft>
                          <a:spcPts val="0"/>
                        </a:spcAft>
                      </a:pPr>
                      <a:r>
                        <a:rPr lang="it-IT" sz="1200" dirty="0">
                          <a:effectLst/>
                        </a:rPr>
                        <a:t>43</a:t>
                      </a:r>
                      <a:endParaRPr lang="it-IT" sz="1200" dirty="0">
                        <a:effectLst/>
                        <a:latin typeface="Times New Roman" panose="02020603050405020304" pitchFamily="18" charset="0"/>
                        <a:ea typeface="Times New Roman" panose="02020603050405020304" pitchFamily="18" charset="0"/>
                      </a:endParaRPr>
                    </a:p>
                  </a:txBody>
                  <a:tcPr marL="44444" marR="44444" marT="0" marB="0" anchor="ctr"/>
                </a:tc>
                <a:tc>
                  <a:txBody>
                    <a:bodyPr/>
                    <a:lstStyle/>
                    <a:p>
                      <a:pPr algn="ctr">
                        <a:lnSpc>
                          <a:spcPct val="115000"/>
                        </a:lnSpc>
                        <a:spcAft>
                          <a:spcPts val="0"/>
                        </a:spcAft>
                      </a:pPr>
                      <a:r>
                        <a:rPr lang="it-IT" sz="1200">
                          <a:effectLst/>
                        </a:rPr>
                        <a:t>20,9%</a:t>
                      </a:r>
                      <a:endParaRPr lang="it-IT" sz="1200">
                        <a:effectLst/>
                        <a:latin typeface="Times New Roman" panose="02020603050405020304" pitchFamily="18" charset="0"/>
                        <a:ea typeface="Times New Roman" panose="02020603050405020304" pitchFamily="18" charset="0"/>
                      </a:endParaRPr>
                    </a:p>
                  </a:txBody>
                  <a:tcPr marL="44444" marR="44444" marT="0" marB="0" anchor="ctr"/>
                </a:tc>
                <a:tc>
                  <a:txBody>
                    <a:bodyPr/>
                    <a:lstStyle/>
                    <a:p>
                      <a:pPr algn="ctr">
                        <a:lnSpc>
                          <a:spcPct val="115000"/>
                        </a:lnSpc>
                        <a:spcAft>
                          <a:spcPts val="0"/>
                        </a:spcAft>
                      </a:pPr>
                      <a:r>
                        <a:rPr lang="it-IT" sz="1200">
                          <a:effectLst/>
                        </a:rPr>
                        <a:t>384.732</a:t>
                      </a:r>
                      <a:endParaRPr lang="it-IT" sz="1200">
                        <a:effectLst/>
                        <a:latin typeface="Times New Roman" panose="02020603050405020304" pitchFamily="18" charset="0"/>
                        <a:ea typeface="Times New Roman" panose="02020603050405020304" pitchFamily="18" charset="0"/>
                      </a:endParaRPr>
                    </a:p>
                  </a:txBody>
                  <a:tcPr marL="44444" marR="44444" marT="0" marB="0" anchor="b"/>
                </a:tc>
                <a:tc>
                  <a:txBody>
                    <a:bodyPr/>
                    <a:lstStyle/>
                    <a:p>
                      <a:pPr algn="ctr">
                        <a:lnSpc>
                          <a:spcPct val="115000"/>
                        </a:lnSpc>
                        <a:spcAft>
                          <a:spcPts val="0"/>
                        </a:spcAft>
                      </a:pPr>
                      <a:r>
                        <a:rPr lang="it-IT" sz="1200">
                          <a:effectLst/>
                        </a:rPr>
                        <a:t>30,8%</a:t>
                      </a:r>
                      <a:endParaRPr lang="it-IT" sz="1200">
                        <a:effectLst/>
                        <a:latin typeface="Times New Roman" panose="02020603050405020304" pitchFamily="18" charset="0"/>
                        <a:ea typeface="Times New Roman" panose="02020603050405020304" pitchFamily="18" charset="0"/>
                      </a:endParaRPr>
                    </a:p>
                  </a:txBody>
                  <a:tcPr marL="44444" marR="44444" marT="0" marB="0" anchor="b"/>
                </a:tc>
              </a:tr>
              <a:tr h="210303">
                <a:tc>
                  <a:txBody>
                    <a:bodyPr/>
                    <a:lstStyle/>
                    <a:p>
                      <a:pPr>
                        <a:lnSpc>
                          <a:spcPct val="115000"/>
                        </a:lnSpc>
                        <a:spcAft>
                          <a:spcPts val="0"/>
                        </a:spcAft>
                      </a:pPr>
                      <a:r>
                        <a:rPr lang="it-IT" sz="1200">
                          <a:effectLst/>
                        </a:rPr>
                        <a:t>Como</a:t>
                      </a:r>
                      <a:endParaRPr lang="it-IT" sz="1200">
                        <a:effectLst/>
                        <a:latin typeface="Times New Roman" panose="02020603050405020304" pitchFamily="18" charset="0"/>
                        <a:ea typeface="Times New Roman" panose="02020603050405020304" pitchFamily="18" charset="0"/>
                      </a:endParaRPr>
                    </a:p>
                  </a:txBody>
                  <a:tcPr marL="44444" marR="44444" marT="0" marB="0" anchor="ctr"/>
                </a:tc>
                <a:tc>
                  <a:txBody>
                    <a:bodyPr/>
                    <a:lstStyle/>
                    <a:p>
                      <a:pPr algn="ctr">
                        <a:lnSpc>
                          <a:spcPct val="115000"/>
                        </a:lnSpc>
                        <a:spcAft>
                          <a:spcPts val="0"/>
                        </a:spcAft>
                      </a:pPr>
                      <a:r>
                        <a:rPr lang="it-IT" sz="1200" dirty="0">
                          <a:effectLst/>
                        </a:rPr>
                        <a:t>12</a:t>
                      </a:r>
                      <a:endParaRPr lang="it-IT" sz="1200" dirty="0">
                        <a:effectLst/>
                        <a:latin typeface="Times New Roman" panose="02020603050405020304" pitchFamily="18" charset="0"/>
                        <a:ea typeface="Times New Roman" panose="02020603050405020304" pitchFamily="18" charset="0"/>
                      </a:endParaRPr>
                    </a:p>
                  </a:txBody>
                  <a:tcPr marL="44444" marR="44444" marT="0" marB="0" anchor="ctr"/>
                </a:tc>
                <a:tc>
                  <a:txBody>
                    <a:bodyPr/>
                    <a:lstStyle/>
                    <a:p>
                      <a:pPr algn="ctr">
                        <a:lnSpc>
                          <a:spcPct val="115000"/>
                        </a:lnSpc>
                        <a:spcAft>
                          <a:spcPts val="0"/>
                        </a:spcAft>
                      </a:pPr>
                      <a:r>
                        <a:rPr lang="it-IT" sz="1200">
                          <a:effectLst/>
                        </a:rPr>
                        <a:t>7,4%</a:t>
                      </a:r>
                      <a:endParaRPr lang="it-IT" sz="1200">
                        <a:effectLst/>
                        <a:latin typeface="Times New Roman" panose="02020603050405020304" pitchFamily="18" charset="0"/>
                        <a:ea typeface="Times New Roman" panose="02020603050405020304" pitchFamily="18" charset="0"/>
                      </a:endParaRPr>
                    </a:p>
                  </a:txBody>
                  <a:tcPr marL="44444" marR="44444" marT="0" marB="0" anchor="ctr"/>
                </a:tc>
                <a:tc>
                  <a:txBody>
                    <a:bodyPr/>
                    <a:lstStyle/>
                    <a:p>
                      <a:pPr algn="ctr">
                        <a:lnSpc>
                          <a:spcPct val="115000"/>
                        </a:lnSpc>
                        <a:spcAft>
                          <a:spcPts val="0"/>
                        </a:spcAft>
                      </a:pPr>
                      <a:r>
                        <a:rPr lang="it-IT" sz="1200">
                          <a:effectLst/>
                        </a:rPr>
                        <a:t>75.958</a:t>
                      </a:r>
                      <a:endParaRPr lang="it-IT" sz="1200">
                        <a:effectLst/>
                        <a:latin typeface="Times New Roman" panose="02020603050405020304" pitchFamily="18" charset="0"/>
                        <a:ea typeface="Times New Roman" panose="02020603050405020304" pitchFamily="18" charset="0"/>
                      </a:endParaRPr>
                    </a:p>
                  </a:txBody>
                  <a:tcPr marL="44444" marR="44444" marT="0" marB="0" anchor="b"/>
                </a:tc>
                <a:tc>
                  <a:txBody>
                    <a:bodyPr/>
                    <a:lstStyle/>
                    <a:p>
                      <a:pPr algn="ctr">
                        <a:lnSpc>
                          <a:spcPct val="115000"/>
                        </a:lnSpc>
                        <a:spcAft>
                          <a:spcPts val="0"/>
                        </a:spcAft>
                      </a:pPr>
                      <a:r>
                        <a:rPr lang="it-IT" sz="1200">
                          <a:effectLst/>
                        </a:rPr>
                        <a:t>12,8%</a:t>
                      </a:r>
                      <a:endParaRPr lang="it-IT" sz="1200">
                        <a:effectLst/>
                        <a:latin typeface="Times New Roman" panose="02020603050405020304" pitchFamily="18" charset="0"/>
                        <a:ea typeface="Times New Roman" panose="02020603050405020304" pitchFamily="18" charset="0"/>
                      </a:endParaRPr>
                    </a:p>
                  </a:txBody>
                  <a:tcPr marL="44444" marR="44444" marT="0" marB="0" anchor="b"/>
                </a:tc>
              </a:tr>
              <a:tr h="210303">
                <a:tc>
                  <a:txBody>
                    <a:bodyPr/>
                    <a:lstStyle/>
                    <a:p>
                      <a:pPr>
                        <a:lnSpc>
                          <a:spcPct val="115000"/>
                        </a:lnSpc>
                        <a:spcAft>
                          <a:spcPts val="0"/>
                        </a:spcAft>
                      </a:pPr>
                      <a:r>
                        <a:rPr lang="it-IT" sz="1200">
                          <a:effectLst/>
                        </a:rPr>
                        <a:t>Cremona</a:t>
                      </a:r>
                      <a:endParaRPr lang="it-IT" sz="1200">
                        <a:effectLst/>
                        <a:latin typeface="Times New Roman" panose="02020603050405020304" pitchFamily="18" charset="0"/>
                        <a:ea typeface="Times New Roman" panose="02020603050405020304" pitchFamily="18" charset="0"/>
                      </a:endParaRPr>
                    </a:p>
                  </a:txBody>
                  <a:tcPr marL="44444" marR="44444" marT="0" marB="0" anchor="ctr"/>
                </a:tc>
                <a:tc>
                  <a:txBody>
                    <a:bodyPr/>
                    <a:lstStyle/>
                    <a:p>
                      <a:pPr algn="ctr">
                        <a:lnSpc>
                          <a:spcPct val="115000"/>
                        </a:lnSpc>
                        <a:spcAft>
                          <a:spcPts val="0"/>
                        </a:spcAft>
                      </a:pPr>
                      <a:r>
                        <a:rPr lang="it-IT" sz="1200" dirty="0">
                          <a:effectLst/>
                        </a:rPr>
                        <a:t>3</a:t>
                      </a:r>
                      <a:endParaRPr lang="it-IT" sz="1200" dirty="0">
                        <a:effectLst/>
                        <a:latin typeface="Times New Roman" panose="02020603050405020304" pitchFamily="18" charset="0"/>
                        <a:ea typeface="Times New Roman" panose="02020603050405020304" pitchFamily="18" charset="0"/>
                      </a:endParaRPr>
                    </a:p>
                  </a:txBody>
                  <a:tcPr marL="44444" marR="44444" marT="0" marB="0" anchor="ctr"/>
                </a:tc>
                <a:tc>
                  <a:txBody>
                    <a:bodyPr/>
                    <a:lstStyle/>
                    <a:p>
                      <a:pPr algn="ctr">
                        <a:lnSpc>
                          <a:spcPct val="115000"/>
                        </a:lnSpc>
                        <a:spcAft>
                          <a:spcPts val="0"/>
                        </a:spcAft>
                      </a:pPr>
                      <a:r>
                        <a:rPr lang="it-IT" sz="1200">
                          <a:effectLst/>
                        </a:rPr>
                        <a:t>2,6%</a:t>
                      </a:r>
                      <a:endParaRPr lang="it-IT" sz="1200">
                        <a:effectLst/>
                        <a:latin typeface="Times New Roman" panose="02020603050405020304" pitchFamily="18" charset="0"/>
                        <a:ea typeface="Times New Roman" panose="02020603050405020304" pitchFamily="18" charset="0"/>
                      </a:endParaRPr>
                    </a:p>
                  </a:txBody>
                  <a:tcPr marL="44444" marR="44444" marT="0" marB="0" anchor="ctr"/>
                </a:tc>
                <a:tc>
                  <a:txBody>
                    <a:bodyPr/>
                    <a:lstStyle/>
                    <a:p>
                      <a:pPr algn="ctr">
                        <a:lnSpc>
                          <a:spcPct val="115000"/>
                        </a:lnSpc>
                        <a:spcAft>
                          <a:spcPts val="0"/>
                        </a:spcAft>
                      </a:pPr>
                      <a:r>
                        <a:rPr lang="it-IT" sz="1200">
                          <a:effectLst/>
                        </a:rPr>
                        <a:t>19.299</a:t>
                      </a:r>
                      <a:endParaRPr lang="it-IT" sz="1200">
                        <a:effectLst/>
                        <a:latin typeface="Times New Roman" panose="02020603050405020304" pitchFamily="18" charset="0"/>
                        <a:ea typeface="Times New Roman" panose="02020603050405020304" pitchFamily="18" charset="0"/>
                      </a:endParaRPr>
                    </a:p>
                  </a:txBody>
                  <a:tcPr marL="44444" marR="44444" marT="0" marB="0" anchor="b"/>
                </a:tc>
                <a:tc>
                  <a:txBody>
                    <a:bodyPr/>
                    <a:lstStyle/>
                    <a:p>
                      <a:pPr algn="ctr">
                        <a:lnSpc>
                          <a:spcPct val="115000"/>
                        </a:lnSpc>
                        <a:spcAft>
                          <a:spcPts val="0"/>
                        </a:spcAft>
                      </a:pPr>
                      <a:r>
                        <a:rPr lang="it-IT" sz="1200">
                          <a:effectLst/>
                        </a:rPr>
                        <a:t>5,3%</a:t>
                      </a:r>
                      <a:endParaRPr lang="it-IT" sz="1200">
                        <a:effectLst/>
                        <a:latin typeface="Times New Roman" panose="02020603050405020304" pitchFamily="18" charset="0"/>
                        <a:ea typeface="Times New Roman" panose="02020603050405020304" pitchFamily="18" charset="0"/>
                      </a:endParaRPr>
                    </a:p>
                  </a:txBody>
                  <a:tcPr marL="44444" marR="44444" marT="0" marB="0" anchor="b"/>
                </a:tc>
              </a:tr>
              <a:tr h="210303">
                <a:tc>
                  <a:txBody>
                    <a:bodyPr/>
                    <a:lstStyle/>
                    <a:p>
                      <a:pPr>
                        <a:lnSpc>
                          <a:spcPct val="115000"/>
                        </a:lnSpc>
                        <a:spcAft>
                          <a:spcPts val="0"/>
                        </a:spcAft>
                      </a:pPr>
                      <a:r>
                        <a:rPr lang="it-IT" sz="1200">
                          <a:effectLst/>
                        </a:rPr>
                        <a:t>Lecco</a:t>
                      </a:r>
                      <a:endParaRPr lang="it-IT" sz="1200">
                        <a:effectLst/>
                        <a:latin typeface="Times New Roman" panose="02020603050405020304" pitchFamily="18" charset="0"/>
                        <a:ea typeface="Times New Roman" panose="02020603050405020304" pitchFamily="18" charset="0"/>
                      </a:endParaRPr>
                    </a:p>
                  </a:txBody>
                  <a:tcPr marL="44444" marR="44444" marT="0" marB="0" anchor="ctr"/>
                </a:tc>
                <a:tc>
                  <a:txBody>
                    <a:bodyPr/>
                    <a:lstStyle/>
                    <a:p>
                      <a:pPr algn="ctr">
                        <a:lnSpc>
                          <a:spcPct val="115000"/>
                        </a:lnSpc>
                        <a:spcAft>
                          <a:spcPts val="0"/>
                        </a:spcAft>
                      </a:pPr>
                      <a:r>
                        <a:rPr lang="it-IT" sz="1200" dirty="0">
                          <a:effectLst/>
                        </a:rPr>
                        <a:t>12</a:t>
                      </a:r>
                      <a:endParaRPr lang="it-IT" sz="1200" dirty="0">
                        <a:effectLst/>
                        <a:latin typeface="Times New Roman" panose="02020603050405020304" pitchFamily="18" charset="0"/>
                        <a:ea typeface="Times New Roman" panose="02020603050405020304" pitchFamily="18" charset="0"/>
                      </a:endParaRPr>
                    </a:p>
                  </a:txBody>
                  <a:tcPr marL="44444" marR="44444" marT="0" marB="0" anchor="ctr"/>
                </a:tc>
                <a:tc>
                  <a:txBody>
                    <a:bodyPr/>
                    <a:lstStyle/>
                    <a:p>
                      <a:pPr algn="ctr">
                        <a:lnSpc>
                          <a:spcPct val="115000"/>
                        </a:lnSpc>
                        <a:spcAft>
                          <a:spcPts val="0"/>
                        </a:spcAft>
                      </a:pPr>
                      <a:r>
                        <a:rPr lang="it-IT" sz="1200">
                          <a:effectLst/>
                        </a:rPr>
                        <a:t>13,3%</a:t>
                      </a:r>
                      <a:endParaRPr lang="it-IT" sz="1200">
                        <a:effectLst/>
                        <a:latin typeface="Times New Roman" panose="02020603050405020304" pitchFamily="18" charset="0"/>
                        <a:ea typeface="Times New Roman" panose="02020603050405020304" pitchFamily="18" charset="0"/>
                      </a:endParaRPr>
                    </a:p>
                  </a:txBody>
                  <a:tcPr marL="44444" marR="44444" marT="0" marB="0" anchor="ctr"/>
                </a:tc>
                <a:tc>
                  <a:txBody>
                    <a:bodyPr/>
                    <a:lstStyle/>
                    <a:p>
                      <a:pPr algn="ctr">
                        <a:lnSpc>
                          <a:spcPct val="115000"/>
                        </a:lnSpc>
                        <a:spcAft>
                          <a:spcPts val="0"/>
                        </a:spcAft>
                      </a:pPr>
                      <a:r>
                        <a:rPr lang="it-IT" sz="1200">
                          <a:effectLst/>
                        </a:rPr>
                        <a:t>128.008</a:t>
                      </a:r>
                      <a:endParaRPr lang="it-IT" sz="1200">
                        <a:effectLst/>
                        <a:latin typeface="Times New Roman" panose="02020603050405020304" pitchFamily="18" charset="0"/>
                        <a:ea typeface="Times New Roman" panose="02020603050405020304" pitchFamily="18" charset="0"/>
                      </a:endParaRPr>
                    </a:p>
                  </a:txBody>
                  <a:tcPr marL="44444" marR="44444" marT="0" marB="0" anchor="b"/>
                </a:tc>
                <a:tc>
                  <a:txBody>
                    <a:bodyPr/>
                    <a:lstStyle/>
                    <a:p>
                      <a:pPr algn="ctr">
                        <a:lnSpc>
                          <a:spcPct val="115000"/>
                        </a:lnSpc>
                        <a:spcAft>
                          <a:spcPts val="0"/>
                        </a:spcAft>
                      </a:pPr>
                      <a:r>
                        <a:rPr lang="it-IT" sz="1200">
                          <a:effectLst/>
                        </a:rPr>
                        <a:t>37,8%</a:t>
                      </a:r>
                      <a:endParaRPr lang="it-IT" sz="1200">
                        <a:effectLst/>
                        <a:latin typeface="Times New Roman" panose="02020603050405020304" pitchFamily="18" charset="0"/>
                        <a:ea typeface="Times New Roman" panose="02020603050405020304" pitchFamily="18" charset="0"/>
                      </a:endParaRPr>
                    </a:p>
                  </a:txBody>
                  <a:tcPr marL="44444" marR="44444" marT="0" marB="0" anchor="b"/>
                </a:tc>
              </a:tr>
              <a:tr h="210303">
                <a:tc>
                  <a:txBody>
                    <a:bodyPr/>
                    <a:lstStyle/>
                    <a:p>
                      <a:pPr>
                        <a:lnSpc>
                          <a:spcPct val="115000"/>
                        </a:lnSpc>
                        <a:spcAft>
                          <a:spcPts val="0"/>
                        </a:spcAft>
                      </a:pPr>
                      <a:r>
                        <a:rPr lang="it-IT" sz="1200">
                          <a:effectLst/>
                        </a:rPr>
                        <a:t>Lodi</a:t>
                      </a:r>
                      <a:endParaRPr lang="it-IT" sz="1200">
                        <a:effectLst/>
                        <a:latin typeface="Times New Roman" panose="02020603050405020304" pitchFamily="18" charset="0"/>
                        <a:ea typeface="Times New Roman" panose="02020603050405020304" pitchFamily="18" charset="0"/>
                      </a:endParaRPr>
                    </a:p>
                  </a:txBody>
                  <a:tcPr marL="44444" marR="44444" marT="0" marB="0" anchor="ctr"/>
                </a:tc>
                <a:tc>
                  <a:txBody>
                    <a:bodyPr/>
                    <a:lstStyle/>
                    <a:p>
                      <a:pPr algn="ctr">
                        <a:lnSpc>
                          <a:spcPct val="115000"/>
                        </a:lnSpc>
                        <a:spcAft>
                          <a:spcPts val="0"/>
                        </a:spcAft>
                      </a:pPr>
                      <a:r>
                        <a:rPr lang="it-IT" sz="1200" dirty="0">
                          <a:effectLst/>
                        </a:rPr>
                        <a:t>0</a:t>
                      </a:r>
                      <a:endParaRPr lang="it-IT" sz="1200" dirty="0">
                        <a:effectLst/>
                        <a:latin typeface="Times New Roman" panose="02020603050405020304" pitchFamily="18" charset="0"/>
                        <a:ea typeface="Times New Roman" panose="02020603050405020304" pitchFamily="18" charset="0"/>
                      </a:endParaRPr>
                    </a:p>
                  </a:txBody>
                  <a:tcPr marL="44444" marR="44444" marT="0" marB="0" anchor="ctr"/>
                </a:tc>
                <a:tc>
                  <a:txBody>
                    <a:bodyPr/>
                    <a:lstStyle/>
                    <a:p>
                      <a:pPr algn="ctr">
                        <a:lnSpc>
                          <a:spcPct val="115000"/>
                        </a:lnSpc>
                        <a:spcAft>
                          <a:spcPts val="0"/>
                        </a:spcAft>
                      </a:pPr>
                      <a:r>
                        <a:rPr lang="it-IT" sz="1200">
                          <a:effectLst/>
                        </a:rPr>
                        <a:t>0,0%</a:t>
                      </a:r>
                      <a:endParaRPr lang="it-IT" sz="1200">
                        <a:effectLst/>
                        <a:latin typeface="Times New Roman" panose="02020603050405020304" pitchFamily="18" charset="0"/>
                        <a:ea typeface="Times New Roman" panose="02020603050405020304" pitchFamily="18" charset="0"/>
                      </a:endParaRPr>
                    </a:p>
                  </a:txBody>
                  <a:tcPr marL="44444" marR="44444" marT="0" marB="0" anchor="ctr"/>
                </a:tc>
                <a:tc>
                  <a:txBody>
                    <a:bodyPr/>
                    <a:lstStyle/>
                    <a:p>
                      <a:pPr algn="ctr">
                        <a:lnSpc>
                          <a:spcPct val="115000"/>
                        </a:lnSpc>
                        <a:spcAft>
                          <a:spcPts val="0"/>
                        </a:spcAft>
                      </a:pPr>
                      <a:r>
                        <a:rPr lang="it-IT" sz="1200">
                          <a:effectLst/>
                        </a:rPr>
                        <a:t>0</a:t>
                      </a:r>
                      <a:endParaRPr lang="it-IT" sz="1200">
                        <a:effectLst/>
                        <a:latin typeface="Times New Roman" panose="02020603050405020304" pitchFamily="18" charset="0"/>
                        <a:ea typeface="Times New Roman" panose="02020603050405020304" pitchFamily="18" charset="0"/>
                      </a:endParaRPr>
                    </a:p>
                  </a:txBody>
                  <a:tcPr marL="44444" marR="44444" marT="0" marB="0" anchor="b"/>
                </a:tc>
                <a:tc>
                  <a:txBody>
                    <a:bodyPr/>
                    <a:lstStyle/>
                    <a:p>
                      <a:pPr algn="ctr">
                        <a:lnSpc>
                          <a:spcPct val="115000"/>
                        </a:lnSpc>
                        <a:spcAft>
                          <a:spcPts val="0"/>
                        </a:spcAft>
                      </a:pPr>
                      <a:r>
                        <a:rPr lang="it-IT" sz="1200">
                          <a:effectLst/>
                        </a:rPr>
                        <a:t>0,0%</a:t>
                      </a:r>
                      <a:endParaRPr lang="it-IT" sz="1200">
                        <a:effectLst/>
                        <a:latin typeface="Times New Roman" panose="02020603050405020304" pitchFamily="18" charset="0"/>
                        <a:ea typeface="Times New Roman" panose="02020603050405020304" pitchFamily="18" charset="0"/>
                      </a:endParaRPr>
                    </a:p>
                  </a:txBody>
                  <a:tcPr marL="44444" marR="44444" marT="0" marB="0" anchor="b"/>
                </a:tc>
              </a:tr>
              <a:tr h="210303">
                <a:tc>
                  <a:txBody>
                    <a:bodyPr/>
                    <a:lstStyle/>
                    <a:p>
                      <a:pPr>
                        <a:lnSpc>
                          <a:spcPct val="115000"/>
                        </a:lnSpc>
                        <a:spcAft>
                          <a:spcPts val="0"/>
                        </a:spcAft>
                      </a:pPr>
                      <a:r>
                        <a:rPr lang="it-IT" sz="1200">
                          <a:effectLst/>
                        </a:rPr>
                        <a:t>Mantova</a:t>
                      </a:r>
                      <a:endParaRPr lang="it-IT" sz="1200">
                        <a:effectLst/>
                        <a:latin typeface="Times New Roman" panose="02020603050405020304" pitchFamily="18" charset="0"/>
                        <a:ea typeface="Times New Roman" panose="02020603050405020304" pitchFamily="18" charset="0"/>
                      </a:endParaRPr>
                    </a:p>
                  </a:txBody>
                  <a:tcPr marL="44444" marR="44444" marT="0" marB="0" anchor="ctr"/>
                </a:tc>
                <a:tc>
                  <a:txBody>
                    <a:bodyPr/>
                    <a:lstStyle/>
                    <a:p>
                      <a:pPr algn="ctr">
                        <a:lnSpc>
                          <a:spcPct val="115000"/>
                        </a:lnSpc>
                        <a:spcAft>
                          <a:spcPts val="0"/>
                        </a:spcAft>
                      </a:pPr>
                      <a:r>
                        <a:rPr lang="it-IT" sz="1200" dirty="0">
                          <a:effectLst/>
                        </a:rPr>
                        <a:t>8</a:t>
                      </a:r>
                      <a:endParaRPr lang="it-IT" sz="1200" dirty="0">
                        <a:effectLst/>
                        <a:latin typeface="Times New Roman" panose="02020603050405020304" pitchFamily="18" charset="0"/>
                        <a:ea typeface="Times New Roman" panose="02020603050405020304" pitchFamily="18" charset="0"/>
                      </a:endParaRPr>
                    </a:p>
                  </a:txBody>
                  <a:tcPr marL="44444" marR="44444" marT="0" marB="0" anchor="ctr"/>
                </a:tc>
                <a:tc>
                  <a:txBody>
                    <a:bodyPr/>
                    <a:lstStyle/>
                    <a:p>
                      <a:pPr algn="ctr">
                        <a:lnSpc>
                          <a:spcPct val="115000"/>
                        </a:lnSpc>
                        <a:spcAft>
                          <a:spcPts val="0"/>
                        </a:spcAft>
                      </a:pPr>
                      <a:r>
                        <a:rPr lang="it-IT" sz="1200">
                          <a:effectLst/>
                        </a:rPr>
                        <a:t>11,4%</a:t>
                      </a:r>
                      <a:endParaRPr lang="it-IT" sz="1200">
                        <a:effectLst/>
                        <a:latin typeface="Times New Roman" panose="02020603050405020304" pitchFamily="18" charset="0"/>
                        <a:ea typeface="Times New Roman" panose="02020603050405020304" pitchFamily="18" charset="0"/>
                      </a:endParaRPr>
                    </a:p>
                  </a:txBody>
                  <a:tcPr marL="44444" marR="44444" marT="0" marB="0" anchor="ctr"/>
                </a:tc>
                <a:tc>
                  <a:txBody>
                    <a:bodyPr/>
                    <a:lstStyle/>
                    <a:p>
                      <a:pPr algn="ctr">
                        <a:lnSpc>
                          <a:spcPct val="115000"/>
                        </a:lnSpc>
                        <a:spcAft>
                          <a:spcPts val="0"/>
                        </a:spcAft>
                      </a:pPr>
                      <a:r>
                        <a:rPr lang="it-IT" sz="1200">
                          <a:effectLst/>
                        </a:rPr>
                        <a:t>76.248</a:t>
                      </a:r>
                      <a:endParaRPr lang="it-IT" sz="1200">
                        <a:effectLst/>
                        <a:latin typeface="Times New Roman" panose="02020603050405020304" pitchFamily="18" charset="0"/>
                        <a:ea typeface="Times New Roman" panose="02020603050405020304" pitchFamily="18" charset="0"/>
                      </a:endParaRPr>
                    </a:p>
                  </a:txBody>
                  <a:tcPr marL="44444" marR="44444" marT="0" marB="0" anchor="b"/>
                </a:tc>
                <a:tc>
                  <a:txBody>
                    <a:bodyPr/>
                    <a:lstStyle/>
                    <a:p>
                      <a:pPr algn="ctr">
                        <a:lnSpc>
                          <a:spcPct val="115000"/>
                        </a:lnSpc>
                        <a:spcAft>
                          <a:spcPts val="0"/>
                        </a:spcAft>
                      </a:pPr>
                      <a:r>
                        <a:rPr lang="it-IT" sz="1200">
                          <a:effectLst/>
                        </a:rPr>
                        <a:t>18,5%</a:t>
                      </a:r>
                      <a:endParaRPr lang="it-IT" sz="1200">
                        <a:effectLst/>
                        <a:latin typeface="Times New Roman" panose="02020603050405020304" pitchFamily="18" charset="0"/>
                        <a:ea typeface="Times New Roman" panose="02020603050405020304" pitchFamily="18" charset="0"/>
                      </a:endParaRPr>
                    </a:p>
                  </a:txBody>
                  <a:tcPr marL="44444" marR="44444" marT="0" marB="0" anchor="b"/>
                </a:tc>
              </a:tr>
              <a:tr h="210303">
                <a:tc>
                  <a:txBody>
                    <a:bodyPr/>
                    <a:lstStyle/>
                    <a:p>
                      <a:pPr>
                        <a:lnSpc>
                          <a:spcPct val="115000"/>
                        </a:lnSpc>
                        <a:spcAft>
                          <a:spcPts val="0"/>
                        </a:spcAft>
                      </a:pPr>
                      <a:r>
                        <a:rPr lang="it-IT" sz="1200">
                          <a:effectLst/>
                        </a:rPr>
                        <a:t>Milano</a:t>
                      </a:r>
                      <a:endParaRPr lang="it-IT" sz="1200">
                        <a:effectLst/>
                        <a:latin typeface="Times New Roman" panose="02020603050405020304" pitchFamily="18" charset="0"/>
                        <a:ea typeface="Times New Roman" panose="02020603050405020304" pitchFamily="18" charset="0"/>
                      </a:endParaRPr>
                    </a:p>
                  </a:txBody>
                  <a:tcPr marL="44444" marR="44444" marT="0" marB="0" anchor="ctr"/>
                </a:tc>
                <a:tc>
                  <a:txBody>
                    <a:bodyPr/>
                    <a:lstStyle/>
                    <a:p>
                      <a:pPr algn="ctr">
                        <a:lnSpc>
                          <a:spcPct val="115000"/>
                        </a:lnSpc>
                        <a:spcAft>
                          <a:spcPts val="0"/>
                        </a:spcAft>
                      </a:pPr>
                      <a:r>
                        <a:rPr lang="it-IT" sz="1200">
                          <a:effectLst/>
                        </a:rPr>
                        <a:t>9</a:t>
                      </a:r>
                      <a:endParaRPr lang="it-IT" sz="1200">
                        <a:effectLst/>
                        <a:latin typeface="Times New Roman" panose="02020603050405020304" pitchFamily="18" charset="0"/>
                        <a:ea typeface="Times New Roman" panose="02020603050405020304" pitchFamily="18" charset="0"/>
                      </a:endParaRPr>
                    </a:p>
                  </a:txBody>
                  <a:tcPr marL="44444" marR="44444" marT="0" marB="0" anchor="ctr"/>
                </a:tc>
                <a:tc>
                  <a:txBody>
                    <a:bodyPr/>
                    <a:lstStyle/>
                    <a:p>
                      <a:pPr algn="ctr">
                        <a:lnSpc>
                          <a:spcPct val="115000"/>
                        </a:lnSpc>
                        <a:spcAft>
                          <a:spcPts val="0"/>
                        </a:spcAft>
                      </a:pPr>
                      <a:r>
                        <a:rPr lang="it-IT" sz="1200" dirty="0">
                          <a:effectLst/>
                        </a:rPr>
                        <a:t>6,7%</a:t>
                      </a:r>
                      <a:endParaRPr lang="it-IT" sz="1200" dirty="0">
                        <a:effectLst/>
                        <a:latin typeface="Times New Roman" panose="02020603050405020304" pitchFamily="18" charset="0"/>
                        <a:ea typeface="Times New Roman" panose="02020603050405020304" pitchFamily="18" charset="0"/>
                      </a:endParaRPr>
                    </a:p>
                  </a:txBody>
                  <a:tcPr marL="44444" marR="44444" marT="0" marB="0" anchor="ctr"/>
                </a:tc>
                <a:tc>
                  <a:txBody>
                    <a:bodyPr/>
                    <a:lstStyle/>
                    <a:p>
                      <a:pPr algn="ctr">
                        <a:lnSpc>
                          <a:spcPct val="115000"/>
                        </a:lnSpc>
                        <a:spcAft>
                          <a:spcPts val="0"/>
                        </a:spcAft>
                      </a:pPr>
                      <a:r>
                        <a:rPr lang="it-IT" sz="1200">
                          <a:effectLst/>
                        </a:rPr>
                        <a:t>144.947</a:t>
                      </a:r>
                      <a:endParaRPr lang="it-IT" sz="1200">
                        <a:effectLst/>
                        <a:latin typeface="Times New Roman" panose="02020603050405020304" pitchFamily="18" charset="0"/>
                        <a:ea typeface="Times New Roman" panose="02020603050405020304" pitchFamily="18" charset="0"/>
                      </a:endParaRPr>
                    </a:p>
                  </a:txBody>
                  <a:tcPr marL="44444" marR="44444" marT="0" marB="0" anchor="b"/>
                </a:tc>
                <a:tc>
                  <a:txBody>
                    <a:bodyPr/>
                    <a:lstStyle/>
                    <a:p>
                      <a:pPr algn="ctr">
                        <a:lnSpc>
                          <a:spcPct val="115000"/>
                        </a:lnSpc>
                        <a:spcAft>
                          <a:spcPts val="0"/>
                        </a:spcAft>
                      </a:pPr>
                      <a:r>
                        <a:rPr lang="it-IT" sz="1200">
                          <a:effectLst/>
                        </a:rPr>
                        <a:t>4,7%</a:t>
                      </a:r>
                      <a:endParaRPr lang="it-IT" sz="1200">
                        <a:effectLst/>
                        <a:latin typeface="Times New Roman" panose="02020603050405020304" pitchFamily="18" charset="0"/>
                        <a:ea typeface="Times New Roman" panose="02020603050405020304" pitchFamily="18" charset="0"/>
                      </a:endParaRPr>
                    </a:p>
                  </a:txBody>
                  <a:tcPr marL="44444" marR="44444" marT="0" marB="0" anchor="b"/>
                </a:tc>
              </a:tr>
              <a:tr h="420606">
                <a:tc>
                  <a:txBody>
                    <a:bodyPr/>
                    <a:lstStyle/>
                    <a:p>
                      <a:pPr>
                        <a:lnSpc>
                          <a:spcPct val="115000"/>
                        </a:lnSpc>
                        <a:spcAft>
                          <a:spcPts val="0"/>
                        </a:spcAft>
                      </a:pPr>
                      <a:r>
                        <a:rPr lang="it-IT" sz="1200">
                          <a:effectLst/>
                        </a:rPr>
                        <a:t>Monza e Brianza</a:t>
                      </a:r>
                      <a:endParaRPr lang="it-IT" sz="1200">
                        <a:effectLst/>
                        <a:latin typeface="Times New Roman" panose="02020603050405020304" pitchFamily="18" charset="0"/>
                        <a:ea typeface="Times New Roman" panose="02020603050405020304" pitchFamily="18" charset="0"/>
                      </a:endParaRPr>
                    </a:p>
                  </a:txBody>
                  <a:tcPr marL="44444" marR="44444" marT="0" marB="0" anchor="ctr"/>
                </a:tc>
                <a:tc>
                  <a:txBody>
                    <a:bodyPr/>
                    <a:lstStyle/>
                    <a:p>
                      <a:pPr algn="ctr">
                        <a:lnSpc>
                          <a:spcPct val="115000"/>
                        </a:lnSpc>
                        <a:spcAft>
                          <a:spcPts val="0"/>
                        </a:spcAft>
                      </a:pPr>
                      <a:r>
                        <a:rPr lang="it-IT" sz="1200">
                          <a:effectLst/>
                        </a:rPr>
                        <a:t>12</a:t>
                      </a:r>
                      <a:endParaRPr lang="it-IT" sz="1200">
                        <a:effectLst/>
                        <a:latin typeface="Times New Roman" panose="02020603050405020304" pitchFamily="18" charset="0"/>
                        <a:ea typeface="Times New Roman" panose="02020603050405020304" pitchFamily="18" charset="0"/>
                      </a:endParaRPr>
                    </a:p>
                  </a:txBody>
                  <a:tcPr marL="44444" marR="44444" marT="0" marB="0" anchor="ctr"/>
                </a:tc>
                <a:tc>
                  <a:txBody>
                    <a:bodyPr/>
                    <a:lstStyle/>
                    <a:p>
                      <a:pPr algn="ctr">
                        <a:lnSpc>
                          <a:spcPct val="115000"/>
                        </a:lnSpc>
                        <a:spcAft>
                          <a:spcPts val="0"/>
                        </a:spcAft>
                      </a:pPr>
                      <a:r>
                        <a:rPr lang="it-IT" sz="1200" dirty="0">
                          <a:effectLst/>
                        </a:rPr>
                        <a:t>21,8%</a:t>
                      </a:r>
                      <a:endParaRPr lang="it-IT" sz="1200" dirty="0">
                        <a:effectLst/>
                        <a:latin typeface="Times New Roman" panose="02020603050405020304" pitchFamily="18" charset="0"/>
                        <a:ea typeface="Times New Roman" panose="02020603050405020304" pitchFamily="18" charset="0"/>
                      </a:endParaRPr>
                    </a:p>
                  </a:txBody>
                  <a:tcPr marL="44444" marR="44444" marT="0" marB="0" anchor="ctr"/>
                </a:tc>
                <a:tc>
                  <a:txBody>
                    <a:bodyPr/>
                    <a:lstStyle/>
                    <a:p>
                      <a:pPr algn="ctr">
                        <a:lnSpc>
                          <a:spcPct val="115000"/>
                        </a:lnSpc>
                        <a:spcAft>
                          <a:spcPts val="0"/>
                        </a:spcAft>
                      </a:pPr>
                      <a:r>
                        <a:rPr lang="it-IT" sz="1200">
                          <a:effectLst/>
                        </a:rPr>
                        <a:t>252.151</a:t>
                      </a:r>
                      <a:endParaRPr lang="it-IT" sz="1200">
                        <a:effectLst/>
                        <a:latin typeface="Times New Roman" panose="02020603050405020304" pitchFamily="18" charset="0"/>
                        <a:ea typeface="Times New Roman" panose="02020603050405020304" pitchFamily="18" charset="0"/>
                      </a:endParaRPr>
                    </a:p>
                  </a:txBody>
                  <a:tcPr marL="44444" marR="44444" marT="0" marB="0" anchor="b"/>
                </a:tc>
                <a:tc>
                  <a:txBody>
                    <a:bodyPr/>
                    <a:lstStyle/>
                    <a:p>
                      <a:pPr algn="ctr">
                        <a:lnSpc>
                          <a:spcPct val="115000"/>
                        </a:lnSpc>
                        <a:spcAft>
                          <a:spcPts val="0"/>
                        </a:spcAft>
                      </a:pPr>
                      <a:r>
                        <a:rPr lang="it-IT" sz="1200">
                          <a:effectLst/>
                        </a:rPr>
                        <a:t>29,6%</a:t>
                      </a:r>
                      <a:endParaRPr lang="it-IT" sz="1200">
                        <a:effectLst/>
                        <a:latin typeface="Times New Roman" panose="02020603050405020304" pitchFamily="18" charset="0"/>
                        <a:ea typeface="Times New Roman" panose="02020603050405020304" pitchFamily="18" charset="0"/>
                      </a:endParaRPr>
                    </a:p>
                  </a:txBody>
                  <a:tcPr marL="44444" marR="44444" marT="0" marB="0" anchor="b"/>
                </a:tc>
              </a:tr>
              <a:tr h="210303">
                <a:tc>
                  <a:txBody>
                    <a:bodyPr/>
                    <a:lstStyle/>
                    <a:p>
                      <a:pPr>
                        <a:lnSpc>
                          <a:spcPct val="115000"/>
                        </a:lnSpc>
                        <a:spcAft>
                          <a:spcPts val="0"/>
                        </a:spcAft>
                      </a:pPr>
                      <a:r>
                        <a:rPr lang="it-IT" sz="1200">
                          <a:effectLst/>
                        </a:rPr>
                        <a:t>Pavia</a:t>
                      </a:r>
                      <a:endParaRPr lang="it-IT" sz="1200">
                        <a:effectLst/>
                        <a:latin typeface="Times New Roman" panose="02020603050405020304" pitchFamily="18" charset="0"/>
                        <a:ea typeface="Times New Roman" panose="02020603050405020304" pitchFamily="18" charset="0"/>
                      </a:endParaRPr>
                    </a:p>
                  </a:txBody>
                  <a:tcPr marL="44444" marR="44444" marT="0" marB="0" anchor="ctr"/>
                </a:tc>
                <a:tc>
                  <a:txBody>
                    <a:bodyPr/>
                    <a:lstStyle/>
                    <a:p>
                      <a:pPr algn="ctr">
                        <a:lnSpc>
                          <a:spcPct val="115000"/>
                        </a:lnSpc>
                        <a:spcAft>
                          <a:spcPts val="0"/>
                        </a:spcAft>
                      </a:pPr>
                      <a:r>
                        <a:rPr lang="it-IT" sz="1200">
                          <a:effectLst/>
                        </a:rPr>
                        <a:t>6</a:t>
                      </a:r>
                      <a:endParaRPr lang="it-IT" sz="1200">
                        <a:effectLst/>
                        <a:latin typeface="Times New Roman" panose="02020603050405020304" pitchFamily="18" charset="0"/>
                        <a:ea typeface="Times New Roman" panose="02020603050405020304" pitchFamily="18" charset="0"/>
                      </a:endParaRPr>
                    </a:p>
                  </a:txBody>
                  <a:tcPr marL="44444" marR="44444" marT="0" marB="0" anchor="ctr"/>
                </a:tc>
                <a:tc>
                  <a:txBody>
                    <a:bodyPr/>
                    <a:lstStyle/>
                    <a:p>
                      <a:pPr algn="ctr">
                        <a:lnSpc>
                          <a:spcPct val="115000"/>
                        </a:lnSpc>
                        <a:spcAft>
                          <a:spcPts val="0"/>
                        </a:spcAft>
                      </a:pPr>
                      <a:r>
                        <a:rPr lang="it-IT" sz="1200" dirty="0">
                          <a:effectLst/>
                        </a:rPr>
                        <a:t>3,2%</a:t>
                      </a:r>
                      <a:endParaRPr lang="it-IT" sz="1200" dirty="0">
                        <a:effectLst/>
                        <a:latin typeface="Times New Roman" panose="02020603050405020304" pitchFamily="18" charset="0"/>
                        <a:ea typeface="Times New Roman" panose="02020603050405020304" pitchFamily="18" charset="0"/>
                      </a:endParaRPr>
                    </a:p>
                  </a:txBody>
                  <a:tcPr marL="44444" marR="44444" marT="0" marB="0" anchor="ctr"/>
                </a:tc>
                <a:tc>
                  <a:txBody>
                    <a:bodyPr/>
                    <a:lstStyle/>
                    <a:p>
                      <a:pPr algn="ctr">
                        <a:lnSpc>
                          <a:spcPct val="115000"/>
                        </a:lnSpc>
                        <a:spcAft>
                          <a:spcPts val="0"/>
                        </a:spcAft>
                      </a:pPr>
                      <a:r>
                        <a:rPr lang="it-IT" sz="1200">
                          <a:effectLst/>
                        </a:rPr>
                        <a:t>40.656</a:t>
                      </a:r>
                      <a:endParaRPr lang="it-IT" sz="1200">
                        <a:effectLst/>
                        <a:latin typeface="Times New Roman" panose="02020603050405020304" pitchFamily="18" charset="0"/>
                        <a:ea typeface="Times New Roman" panose="02020603050405020304" pitchFamily="18" charset="0"/>
                      </a:endParaRPr>
                    </a:p>
                  </a:txBody>
                  <a:tcPr marL="44444" marR="44444" marT="0" marB="0" anchor="b"/>
                </a:tc>
                <a:tc>
                  <a:txBody>
                    <a:bodyPr/>
                    <a:lstStyle/>
                    <a:p>
                      <a:pPr algn="ctr">
                        <a:lnSpc>
                          <a:spcPct val="115000"/>
                        </a:lnSpc>
                        <a:spcAft>
                          <a:spcPts val="0"/>
                        </a:spcAft>
                      </a:pPr>
                      <a:r>
                        <a:rPr lang="it-IT" sz="1200">
                          <a:effectLst/>
                        </a:rPr>
                        <a:t>7,5%</a:t>
                      </a:r>
                      <a:endParaRPr lang="it-IT" sz="1200">
                        <a:effectLst/>
                        <a:latin typeface="Times New Roman" panose="02020603050405020304" pitchFamily="18" charset="0"/>
                        <a:ea typeface="Times New Roman" panose="02020603050405020304" pitchFamily="18" charset="0"/>
                      </a:endParaRPr>
                    </a:p>
                  </a:txBody>
                  <a:tcPr marL="44444" marR="44444" marT="0" marB="0" anchor="b"/>
                </a:tc>
              </a:tr>
              <a:tr h="210303">
                <a:tc>
                  <a:txBody>
                    <a:bodyPr/>
                    <a:lstStyle/>
                    <a:p>
                      <a:pPr>
                        <a:lnSpc>
                          <a:spcPct val="115000"/>
                        </a:lnSpc>
                        <a:spcAft>
                          <a:spcPts val="0"/>
                        </a:spcAft>
                      </a:pPr>
                      <a:r>
                        <a:rPr lang="it-IT" sz="1200">
                          <a:effectLst/>
                        </a:rPr>
                        <a:t>Sondrio</a:t>
                      </a:r>
                      <a:endParaRPr lang="it-IT" sz="1200">
                        <a:effectLst/>
                        <a:latin typeface="Times New Roman" panose="02020603050405020304" pitchFamily="18" charset="0"/>
                        <a:ea typeface="Times New Roman" panose="02020603050405020304" pitchFamily="18" charset="0"/>
                      </a:endParaRPr>
                    </a:p>
                  </a:txBody>
                  <a:tcPr marL="44444" marR="44444" marT="0" marB="0" anchor="ctr"/>
                </a:tc>
                <a:tc>
                  <a:txBody>
                    <a:bodyPr/>
                    <a:lstStyle/>
                    <a:p>
                      <a:pPr algn="ctr">
                        <a:lnSpc>
                          <a:spcPct val="115000"/>
                        </a:lnSpc>
                        <a:spcAft>
                          <a:spcPts val="0"/>
                        </a:spcAft>
                      </a:pPr>
                      <a:r>
                        <a:rPr lang="it-IT" sz="1200">
                          <a:effectLst/>
                        </a:rPr>
                        <a:t>4</a:t>
                      </a:r>
                      <a:endParaRPr lang="it-IT" sz="1200">
                        <a:effectLst/>
                        <a:latin typeface="Times New Roman" panose="02020603050405020304" pitchFamily="18" charset="0"/>
                        <a:ea typeface="Times New Roman" panose="02020603050405020304" pitchFamily="18" charset="0"/>
                      </a:endParaRPr>
                    </a:p>
                  </a:txBody>
                  <a:tcPr marL="44444" marR="44444" marT="0" marB="0" anchor="ctr"/>
                </a:tc>
                <a:tc>
                  <a:txBody>
                    <a:bodyPr/>
                    <a:lstStyle/>
                    <a:p>
                      <a:pPr algn="ctr">
                        <a:lnSpc>
                          <a:spcPct val="115000"/>
                        </a:lnSpc>
                        <a:spcAft>
                          <a:spcPts val="0"/>
                        </a:spcAft>
                      </a:pPr>
                      <a:r>
                        <a:rPr lang="it-IT" sz="1200" dirty="0">
                          <a:effectLst/>
                        </a:rPr>
                        <a:t>5,1%</a:t>
                      </a:r>
                      <a:endParaRPr lang="it-IT" sz="1200" dirty="0">
                        <a:effectLst/>
                        <a:latin typeface="Times New Roman" panose="02020603050405020304" pitchFamily="18" charset="0"/>
                        <a:ea typeface="Times New Roman" panose="02020603050405020304" pitchFamily="18" charset="0"/>
                      </a:endParaRPr>
                    </a:p>
                  </a:txBody>
                  <a:tcPr marL="44444" marR="44444" marT="0" marB="0" anchor="ctr"/>
                </a:tc>
                <a:tc>
                  <a:txBody>
                    <a:bodyPr/>
                    <a:lstStyle/>
                    <a:p>
                      <a:pPr algn="ctr">
                        <a:lnSpc>
                          <a:spcPct val="115000"/>
                        </a:lnSpc>
                        <a:spcAft>
                          <a:spcPts val="0"/>
                        </a:spcAft>
                      </a:pPr>
                      <a:r>
                        <a:rPr lang="it-IT" sz="1200">
                          <a:effectLst/>
                        </a:rPr>
                        <a:t>27.864</a:t>
                      </a:r>
                      <a:endParaRPr lang="it-IT" sz="1200">
                        <a:effectLst/>
                        <a:latin typeface="Times New Roman" panose="02020603050405020304" pitchFamily="18" charset="0"/>
                        <a:ea typeface="Times New Roman" panose="02020603050405020304" pitchFamily="18" charset="0"/>
                      </a:endParaRPr>
                    </a:p>
                  </a:txBody>
                  <a:tcPr marL="44444" marR="44444" marT="0" marB="0" anchor="b"/>
                </a:tc>
                <a:tc>
                  <a:txBody>
                    <a:bodyPr/>
                    <a:lstStyle/>
                    <a:p>
                      <a:pPr algn="ctr">
                        <a:lnSpc>
                          <a:spcPct val="115000"/>
                        </a:lnSpc>
                        <a:spcAft>
                          <a:spcPts val="0"/>
                        </a:spcAft>
                      </a:pPr>
                      <a:r>
                        <a:rPr lang="it-IT" sz="1200">
                          <a:effectLst/>
                        </a:rPr>
                        <a:t>15,4%</a:t>
                      </a:r>
                      <a:endParaRPr lang="it-IT" sz="1200">
                        <a:effectLst/>
                        <a:latin typeface="Times New Roman" panose="02020603050405020304" pitchFamily="18" charset="0"/>
                        <a:ea typeface="Times New Roman" panose="02020603050405020304" pitchFamily="18" charset="0"/>
                      </a:endParaRPr>
                    </a:p>
                  </a:txBody>
                  <a:tcPr marL="44444" marR="44444" marT="0" marB="0" anchor="b"/>
                </a:tc>
              </a:tr>
              <a:tr h="210303">
                <a:tc>
                  <a:txBody>
                    <a:bodyPr/>
                    <a:lstStyle/>
                    <a:p>
                      <a:pPr>
                        <a:lnSpc>
                          <a:spcPct val="115000"/>
                        </a:lnSpc>
                        <a:spcAft>
                          <a:spcPts val="0"/>
                        </a:spcAft>
                      </a:pPr>
                      <a:r>
                        <a:rPr lang="it-IT" sz="1200">
                          <a:effectLst/>
                        </a:rPr>
                        <a:t>Varese</a:t>
                      </a:r>
                      <a:endParaRPr lang="it-IT" sz="1200">
                        <a:effectLst/>
                        <a:latin typeface="Times New Roman" panose="02020603050405020304" pitchFamily="18" charset="0"/>
                        <a:ea typeface="Times New Roman" panose="02020603050405020304" pitchFamily="18" charset="0"/>
                      </a:endParaRPr>
                    </a:p>
                  </a:txBody>
                  <a:tcPr marL="44444" marR="44444" marT="0" marB="0" anchor="ctr"/>
                </a:tc>
                <a:tc>
                  <a:txBody>
                    <a:bodyPr/>
                    <a:lstStyle/>
                    <a:p>
                      <a:pPr algn="ctr">
                        <a:lnSpc>
                          <a:spcPct val="115000"/>
                        </a:lnSpc>
                        <a:spcAft>
                          <a:spcPts val="0"/>
                        </a:spcAft>
                      </a:pPr>
                      <a:r>
                        <a:rPr lang="it-IT" sz="1200">
                          <a:effectLst/>
                        </a:rPr>
                        <a:t>15</a:t>
                      </a:r>
                      <a:endParaRPr lang="it-IT" sz="1200">
                        <a:effectLst/>
                        <a:latin typeface="Times New Roman" panose="02020603050405020304" pitchFamily="18" charset="0"/>
                        <a:ea typeface="Times New Roman" panose="02020603050405020304" pitchFamily="18" charset="0"/>
                      </a:endParaRPr>
                    </a:p>
                  </a:txBody>
                  <a:tcPr marL="44444" marR="44444" marT="0" marB="0" anchor="ctr"/>
                </a:tc>
                <a:tc>
                  <a:txBody>
                    <a:bodyPr/>
                    <a:lstStyle/>
                    <a:p>
                      <a:pPr algn="ctr">
                        <a:lnSpc>
                          <a:spcPct val="115000"/>
                        </a:lnSpc>
                        <a:spcAft>
                          <a:spcPts val="0"/>
                        </a:spcAft>
                      </a:pPr>
                      <a:r>
                        <a:rPr lang="it-IT" sz="1200">
                          <a:effectLst/>
                        </a:rPr>
                        <a:t>10,6%</a:t>
                      </a:r>
                      <a:endParaRPr lang="it-IT" sz="1200">
                        <a:effectLst/>
                        <a:latin typeface="Times New Roman" panose="02020603050405020304" pitchFamily="18" charset="0"/>
                        <a:ea typeface="Times New Roman" panose="02020603050405020304" pitchFamily="18" charset="0"/>
                      </a:endParaRPr>
                    </a:p>
                  </a:txBody>
                  <a:tcPr marL="44444" marR="44444" marT="0" marB="0" anchor="ctr"/>
                </a:tc>
                <a:tc>
                  <a:txBody>
                    <a:bodyPr/>
                    <a:lstStyle/>
                    <a:p>
                      <a:pPr algn="ctr">
                        <a:lnSpc>
                          <a:spcPct val="115000"/>
                        </a:lnSpc>
                        <a:spcAft>
                          <a:spcPts val="0"/>
                        </a:spcAft>
                      </a:pPr>
                      <a:r>
                        <a:rPr lang="it-IT" sz="1200" dirty="0">
                          <a:effectLst/>
                        </a:rPr>
                        <a:t>139.548</a:t>
                      </a:r>
                      <a:endParaRPr lang="it-IT" sz="1200" dirty="0">
                        <a:effectLst/>
                        <a:latin typeface="Times New Roman" panose="02020603050405020304" pitchFamily="18" charset="0"/>
                        <a:ea typeface="Times New Roman" panose="02020603050405020304" pitchFamily="18" charset="0"/>
                      </a:endParaRPr>
                    </a:p>
                  </a:txBody>
                  <a:tcPr marL="44444" marR="44444" marT="0" marB="0" anchor="b"/>
                </a:tc>
                <a:tc>
                  <a:txBody>
                    <a:bodyPr/>
                    <a:lstStyle/>
                    <a:p>
                      <a:pPr algn="ctr">
                        <a:lnSpc>
                          <a:spcPct val="115000"/>
                        </a:lnSpc>
                        <a:spcAft>
                          <a:spcPts val="0"/>
                        </a:spcAft>
                      </a:pPr>
                      <a:r>
                        <a:rPr lang="it-IT" sz="1200">
                          <a:effectLst/>
                        </a:rPr>
                        <a:t>15,9%</a:t>
                      </a:r>
                      <a:endParaRPr lang="it-IT" sz="1200">
                        <a:effectLst/>
                        <a:latin typeface="Times New Roman" panose="02020603050405020304" pitchFamily="18" charset="0"/>
                        <a:ea typeface="Times New Roman" panose="02020603050405020304" pitchFamily="18" charset="0"/>
                      </a:endParaRPr>
                    </a:p>
                  </a:txBody>
                  <a:tcPr marL="44444" marR="44444" marT="0" marB="0" anchor="b"/>
                </a:tc>
              </a:tr>
              <a:tr h="210303">
                <a:tc>
                  <a:txBody>
                    <a:bodyPr/>
                    <a:lstStyle/>
                    <a:p>
                      <a:pPr>
                        <a:lnSpc>
                          <a:spcPct val="115000"/>
                        </a:lnSpc>
                        <a:spcAft>
                          <a:spcPts val="0"/>
                        </a:spcAft>
                      </a:pPr>
                      <a:r>
                        <a:rPr lang="it-IT" sz="1200">
                          <a:effectLst/>
                        </a:rPr>
                        <a:t> </a:t>
                      </a:r>
                      <a:endParaRPr lang="it-IT" sz="1200">
                        <a:effectLst/>
                        <a:latin typeface="Times New Roman" panose="02020603050405020304" pitchFamily="18" charset="0"/>
                        <a:ea typeface="Times New Roman" panose="02020603050405020304" pitchFamily="18" charset="0"/>
                      </a:endParaRPr>
                    </a:p>
                  </a:txBody>
                  <a:tcPr marL="44444" marR="44444" marT="0" marB="0" anchor="b"/>
                </a:tc>
                <a:tc>
                  <a:txBody>
                    <a:bodyPr/>
                    <a:lstStyle/>
                    <a:p>
                      <a:pPr>
                        <a:lnSpc>
                          <a:spcPct val="115000"/>
                        </a:lnSpc>
                        <a:spcAft>
                          <a:spcPts val="0"/>
                        </a:spcAft>
                      </a:pPr>
                      <a:r>
                        <a:rPr lang="it-IT" sz="1200">
                          <a:effectLst/>
                        </a:rPr>
                        <a:t> </a:t>
                      </a:r>
                      <a:endParaRPr lang="it-IT" sz="1200">
                        <a:effectLst/>
                        <a:latin typeface="Times New Roman" panose="02020603050405020304" pitchFamily="18" charset="0"/>
                        <a:ea typeface="Times New Roman" panose="02020603050405020304" pitchFamily="18" charset="0"/>
                      </a:endParaRPr>
                    </a:p>
                  </a:txBody>
                  <a:tcPr marL="44444" marR="44444" marT="0" marB="0" anchor="b"/>
                </a:tc>
                <a:tc>
                  <a:txBody>
                    <a:bodyPr/>
                    <a:lstStyle/>
                    <a:p>
                      <a:pPr>
                        <a:lnSpc>
                          <a:spcPct val="115000"/>
                        </a:lnSpc>
                        <a:spcAft>
                          <a:spcPts val="0"/>
                        </a:spcAft>
                      </a:pPr>
                      <a:r>
                        <a:rPr lang="it-IT" sz="1200">
                          <a:effectLst/>
                        </a:rPr>
                        <a:t> </a:t>
                      </a:r>
                      <a:endParaRPr lang="it-IT" sz="1200">
                        <a:effectLst/>
                        <a:latin typeface="Times New Roman" panose="02020603050405020304" pitchFamily="18" charset="0"/>
                        <a:ea typeface="Times New Roman" panose="02020603050405020304" pitchFamily="18" charset="0"/>
                      </a:endParaRPr>
                    </a:p>
                  </a:txBody>
                  <a:tcPr marL="44444" marR="44444" marT="0" marB="0" anchor="b"/>
                </a:tc>
                <a:tc>
                  <a:txBody>
                    <a:bodyPr/>
                    <a:lstStyle/>
                    <a:p>
                      <a:pPr algn="ctr">
                        <a:lnSpc>
                          <a:spcPct val="115000"/>
                        </a:lnSpc>
                        <a:spcAft>
                          <a:spcPts val="0"/>
                        </a:spcAft>
                      </a:pPr>
                      <a:r>
                        <a:rPr lang="it-IT" sz="1200" dirty="0">
                          <a:effectLst/>
                        </a:rPr>
                        <a:t> </a:t>
                      </a:r>
                      <a:endParaRPr lang="it-IT" sz="1200" dirty="0">
                        <a:effectLst/>
                        <a:latin typeface="Times New Roman" panose="02020603050405020304" pitchFamily="18" charset="0"/>
                        <a:ea typeface="Times New Roman" panose="02020603050405020304" pitchFamily="18" charset="0"/>
                      </a:endParaRPr>
                    </a:p>
                  </a:txBody>
                  <a:tcPr marL="44444" marR="44444" marT="0" marB="0" anchor="b"/>
                </a:tc>
                <a:tc>
                  <a:txBody>
                    <a:bodyPr/>
                    <a:lstStyle/>
                    <a:p>
                      <a:pPr algn="ctr">
                        <a:lnSpc>
                          <a:spcPct val="115000"/>
                        </a:lnSpc>
                        <a:spcAft>
                          <a:spcPts val="0"/>
                        </a:spcAft>
                      </a:pPr>
                      <a:r>
                        <a:rPr lang="it-IT" sz="1200">
                          <a:effectLst/>
                        </a:rPr>
                        <a:t> </a:t>
                      </a:r>
                      <a:endParaRPr lang="it-IT" sz="1200">
                        <a:effectLst/>
                        <a:latin typeface="Times New Roman" panose="02020603050405020304" pitchFamily="18" charset="0"/>
                        <a:ea typeface="Times New Roman" panose="02020603050405020304" pitchFamily="18" charset="0"/>
                      </a:endParaRPr>
                    </a:p>
                  </a:txBody>
                  <a:tcPr marL="44444" marR="44444" marT="0" marB="0" anchor="b"/>
                </a:tc>
              </a:tr>
              <a:tr h="210303">
                <a:tc>
                  <a:txBody>
                    <a:bodyPr/>
                    <a:lstStyle/>
                    <a:p>
                      <a:pPr>
                        <a:lnSpc>
                          <a:spcPct val="115000"/>
                        </a:lnSpc>
                        <a:spcAft>
                          <a:spcPts val="0"/>
                        </a:spcAft>
                      </a:pPr>
                      <a:r>
                        <a:rPr lang="it-IT" sz="1200">
                          <a:effectLst/>
                        </a:rPr>
                        <a:t>Lombardia</a:t>
                      </a:r>
                      <a:endParaRPr lang="it-IT" sz="1200">
                        <a:effectLst/>
                        <a:latin typeface="Times New Roman" panose="02020603050405020304" pitchFamily="18" charset="0"/>
                        <a:ea typeface="Times New Roman" panose="02020603050405020304" pitchFamily="18" charset="0"/>
                      </a:endParaRPr>
                    </a:p>
                  </a:txBody>
                  <a:tcPr marL="44444" marR="44444" marT="0" marB="0" anchor="b"/>
                </a:tc>
                <a:tc>
                  <a:txBody>
                    <a:bodyPr/>
                    <a:lstStyle/>
                    <a:p>
                      <a:pPr algn="ctr">
                        <a:lnSpc>
                          <a:spcPct val="115000"/>
                        </a:lnSpc>
                        <a:spcAft>
                          <a:spcPts val="0"/>
                        </a:spcAft>
                      </a:pPr>
                      <a:r>
                        <a:rPr lang="it-IT" sz="1200">
                          <a:effectLst/>
                        </a:rPr>
                        <a:t>130</a:t>
                      </a:r>
                      <a:endParaRPr lang="it-IT" sz="1200">
                        <a:effectLst/>
                        <a:latin typeface="Times New Roman" panose="02020603050405020304" pitchFamily="18" charset="0"/>
                        <a:ea typeface="Times New Roman" panose="02020603050405020304" pitchFamily="18" charset="0"/>
                      </a:endParaRPr>
                    </a:p>
                  </a:txBody>
                  <a:tcPr marL="44444" marR="44444" marT="0" marB="0" anchor="b"/>
                </a:tc>
                <a:tc>
                  <a:txBody>
                    <a:bodyPr/>
                    <a:lstStyle/>
                    <a:p>
                      <a:pPr algn="ctr">
                        <a:lnSpc>
                          <a:spcPct val="115000"/>
                        </a:lnSpc>
                        <a:spcAft>
                          <a:spcPts val="0"/>
                        </a:spcAft>
                      </a:pPr>
                      <a:r>
                        <a:rPr lang="it-IT" sz="1200">
                          <a:effectLst/>
                        </a:rPr>
                        <a:t>8,4%</a:t>
                      </a:r>
                      <a:endParaRPr lang="it-IT" sz="1200">
                        <a:effectLst/>
                        <a:latin typeface="Times New Roman" panose="02020603050405020304" pitchFamily="18" charset="0"/>
                        <a:ea typeface="Times New Roman" panose="02020603050405020304" pitchFamily="18" charset="0"/>
                      </a:endParaRPr>
                    </a:p>
                  </a:txBody>
                  <a:tcPr marL="44444" marR="44444" marT="0" marB="0" anchor="ctr"/>
                </a:tc>
                <a:tc>
                  <a:txBody>
                    <a:bodyPr/>
                    <a:lstStyle/>
                    <a:p>
                      <a:pPr algn="ctr">
                        <a:lnSpc>
                          <a:spcPct val="115000"/>
                        </a:lnSpc>
                        <a:spcAft>
                          <a:spcPts val="0"/>
                        </a:spcAft>
                      </a:pPr>
                      <a:r>
                        <a:rPr lang="it-IT" sz="1200" dirty="0">
                          <a:effectLst/>
                        </a:rPr>
                        <a:t>1.348.249</a:t>
                      </a:r>
                      <a:endParaRPr lang="it-IT" sz="1200" dirty="0">
                        <a:effectLst/>
                        <a:latin typeface="Times New Roman" panose="02020603050405020304" pitchFamily="18" charset="0"/>
                        <a:ea typeface="Times New Roman" panose="02020603050405020304" pitchFamily="18" charset="0"/>
                      </a:endParaRPr>
                    </a:p>
                  </a:txBody>
                  <a:tcPr marL="44444" marR="44444" marT="0" marB="0" anchor="b"/>
                </a:tc>
                <a:tc>
                  <a:txBody>
                    <a:bodyPr/>
                    <a:lstStyle/>
                    <a:p>
                      <a:pPr algn="ctr">
                        <a:lnSpc>
                          <a:spcPct val="115000"/>
                        </a:lnSpc>
                        <a:spcAft>
                          <a:spcPts val="0"/>
                        </a:spcAft>
                      </a:pPr>
                      <a:r>
                        <a:rPr lang="it-IT" sz="1200" dirty="0">
                          <a:effectLst/>
                        </a:rPr>
                        <a:t>13,8%</a:t>
                      </a:r>
                      <a:endParaRPr lang="it-IT" sz="1200" dirty="0">
                        <a:effectLst/>
                        <a:latin typeface="Times New Roman" panose="02020603050405020304" pitchFamily="18" charset="0"/>
                        <a:ea typeface="Times New Roman" panose="02020603050405020304" pitchFamily="18" charset="0"/>
                      </a:endParaRPr>
                    </a:p>
                  </a:txBody>
                  <a:tcPr marL="44444" marR="44444" marT="0" marB="0" anchor="b"/>
                </a:tc>
              </a:tr>
            </a:tbl>
          </a:graphicData>
        </a:graphic>
      </p:graphicFrame>
      <p:sp>
        <p:nvSpPr>
          <p:cNvPr id="8299" name="Rectangle 1"/>
          <p:cNvSpPr>
            <a:spLocks noChangeArrowheads="1"/>
          </p:cNvSpPr>
          <p:nvPr/>
        </p:nvSpPr>
        <p:spPr bwMode="auto">
          <a:xfrm>
            <a:off x="4899025" y="2457450"/>
            <a:ext cx="121920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p>
            <a:endParaRPr lang="it-IT" altLang="it-IT"/>
          </a:p>
        </p:txBody>
      </p:sp>
      <p:sp>
        <p:nvSpPr>
          <p:cNvPr id="6" name="Segnaposto numero diapositiva 5"/>
          <p:cNvSpPr>
            <a:spLocks noGrp="1"/>
          </p:cNvSpPr>
          <p:nvPr>
            <p:ph type="sldNum" sz="quarter" idx="12"/>
          </p:nvPr>
        </p:nvSpPr>
        <p:spPr/>
        <p:txBody>
          <a:bodyPr/>
          <a:lstStyle/>
          <a:p>
            <a:fld id="{F2BABE1D-0DF0-446D-A096-D19DDE6F7072}" type="slidenum">
              <a:rPr lang="it-IT" altLang="it-IT" smtClean="0"/>
              <a:pPr/>
              <a:t>6</a:t>
            </a:fld>
            <a:endParaRPr lang="it-IT" altLang="it-IT"/>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0-#ppt_w/2"/>
                                          </p:val>
                                        </p:tav>
                                        <p:tav tm="100000">
                                          <p:val>
                                            <p:strVal val="#ppt_x"/>
                                          </p:val>
                                        </p:tav>
                                      </p:tavLst>
                                    </p:anim>
                                    <p:anim calcmode="lin" valueType="num">
                                      <p:cBhvr additive="base">
                                        <p:cTn id="8" dur="10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00" name="Rectangle 2"/>
          <p:cNvSpPr>
            <a:spLocks noGrp="1" noChangeArrowheads="1"/>
          </p:cNvSpPr>
          <p:nvPr>
            <p:ph type="title"/>
          </p:nvPr>
        </p:nvSpPr>
        <p:spPr>
          <a:xfrm>
            <a:off x="792480" y="1728425"/>
            <a:ext cx="6348549" cy="523220"/>
          </a:xfrm>
        </p:spPr>
        <p:txBody>
          <a:bodyPr wrap="square">
            <a:spAutoFit/>
          </a:bodyPr>
          <a:lstStyle/>
          <a:p>
            <a:pPr algn="just">
              <a:lnSpc>
                <a:spcPct val="100000"/>
              </a:lnSpc>
            </a:pPr>
            <a:r>
              <a:rPr lang="it-IT" altLang="zh-CN" sz="1400" b="1" dirty="0" smtClean="0">
                <a:ea typeface="Times New Roman" pitchFamily="18" charset="0"/>
                <a:cs typeface="Garamond" pitchFamily="18" charset="0"/>
              </a:rPr>
              <a:t>Numero di accordi sottoposti a verifica ed incidenza sul totale degli accordi sottoscritti dalle strutture territoriali dello Spi-Fnp-Uilp in ciascuna provincia lombarda. Anno 2013</a:t>
            </a:r>
            <a:endParaRPr lang="it-IT" altLang="zh-CN" sz="1400" dirty="0" smtClean="0">
              <a:cs typeface="Garamond" pitchFamily="18" charset="0"/>
            </a:endParaRPr>
          </a:p>
        </p:txBody>
      </p:sp>
      <p:graphicFrame>
        <p:nvGraphicFramePr>
          <p:cNvPr id="4" name="Segnaposto contenuto 3"/>
          <p:cNvGraphicFramePr>
            <a:graphicFrameLocks noGrp="1"/>
          </p:cNvGraphicFramePr>
          <p:nvPr>
            <p:ph idx="1"/>
            <p:extLst>
              <p:ext uri="{D42A27DB-BD31-4B8C-83A1-F6EECF244321}">
                <p14:modId xmlns:p14="http://schemas.microsoft.com/office/powerpoint/2010/main" xmlns="" val="2599087048"/>
              </p:ext>
            </p:extLst>
          </p:nvPr>
        </p:nvGraphicFramePr>
        <p:xfrm>
          <a:off x="896381" y="2359367"/>
          <a:ext cx="4910137" cy="4179888"/>
        </p:xfrm>
        <a:graphic>
          <a:graphicData uri="http://schemas.openxmlformats.org/drawingml/2006/table">
            <a:tbl>
              <a:tblPr firstRow="1" firstCol="1" bandRow="1">
                <a:tableStyleId>{5C22544A-7EE6-4342-B048-85BDC9FD1C3A}</a:tableStyleId>
              </a:tblPr>
              <a:tblGrid>
                <a:gridCol w="1812076"/>
                <a:gridCol w="1032687"/>
                <a:gridCol w="1032687"/>
                <a:gridCol w="1032687"/>
              </a:tblGrid>
              <a:tr h="522486">
                <a:tc>
                  <a:txBody>
                    <a:bodyPr/>
                    <a:lstStyle/>
                    <a:p>
                      <a:pPr>
                        <a:lnSpc>
                          <a:spcPct val="115000"/>
                        </a:lnSpc>
                        <a:spcAft>
                          <a:spcPts val="0"/>
                        </a:spcAft>
                      </a:pPr>
                      <a:r>
                        <a:rPr lang="it-IT" sz="1400" dirty="0">
                          <a:effectLst/>
                        </a:rPr>
                        <a:t> </a:t>
                      </a:r>
                      <a:endParaRPr lang="it-IT" sz="1400" dirty="0">
                        <a:effectLst/>
                        <a:latin typeface="Times New Roman" panose="02020603050405020304" pitchFamily="18" charset="0"/>
                        <a:ea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400" dirty="0" smtClean="0">
                          <a:effectLst/>
                          <a:latin typeface="+mn-lt"/>
                          <a:ea typeface="+mn-ea"/>
                        </a:rPr>
                        <a:t>Sottoposti</a:t>
                      </a:r>
                      <a:r>
                        <a:rPr lang="it-IT" sz="1400" baseline="0" dirty="0" smtClean="0">
                          <a:effectLst/>
                          <a:latin typeface="+mn-lt"/>
                          <a:ea typeface="+mn-ea"/>
                        </a:rPr>
                        <a:t> a verifica</a:t>
                      </a:r>
                      <a:endParaRPr lang="it-IT" sz="1400" dirty="0">
                        <a:effectLst/>
                        <a:latin typeface="Times New Roman" panose="02020603050405020304" pitchFamily="18" charset="0"/>
                        <a:ea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400" dirty="0">
                          <a:effectLst/>
                        </a:rPr>
                        <a:t>Totale</a:t>
                      </a:r>
                      <a:endParaRPr lang="it-IT" sz="1400" dirty="0">
                        <a:effectLst/>
                        <a:latin typeface="Times New Roman" panose="02020603050405020304" pitchFamily="18" charset="0"/>
                        <a:ea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400" dirty="0">
                          <a:effectLst/>
                        </a:rPr>
                        <a:t>Incidenza</a:t>
                      </a:r>
                      <a:endParaRPr lang="it-IT" sz="1400" dirty="0">
                        <a:effectLst/>
                        <a:latin typeface="Times New Roman" panose="02020603050405020304" pitchFamily="18" charset="0"/>
                        <a:ea typeface="Times New Roman" panose="02020603050405020304" pitchFamily="18" charset="0"/>
                      </a:endParaRPr>
                    </a:p>
                  </a:txBody>
                  <a:tcPr marL="44450" marR="44450" marT="0" marB="0" anchor="b"/>
                </a:tc>
              </a:tr>
              <a:tr h="261243">
                <a:tc>
                  <a:txBody>
                    <a:bodyPr/>
                    <a:lstStyle/>
                    <a:p>
                      <a:pPr>
                        <a:lnSpc>
                          <a:spcPct val="115000"/>
                        </a:lnSpc>
                        <a:spcAft>
                          <a:spcPts val="0"/>
                        </a:spcAft>
                      </a:pPr>
                      <a:r>
                        <a:rPr lang="it-IT" sz="1400" dirty="0">
                          <a:effectLst/>
                        </a:rPr>
                        <a:t>Bergamo</a:t>
                      </a:r>
                      <a:endParaRPr lang="it-IT" sz="1400"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lnSpc>
                          <a:spcPct val="115000"/>
                        </a:lnSpc>
                        <a:spcAft>
                          <a:spcPts val="0"/>
                        </a:spcAft>
                      </a:pPr>
                      <a:r>
                        <a:rPr lang="it-IT" sz="1400" dirty="0">
                          <a:effectLst/>
                        </a:rPr>
                        <a:t>6</a:t>
                      </a:r>
                      <a:endParaRPr lang="it-IT" sz="1400"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lnSpc>
                          <a:spcPct val="115000"/>
                        </a:lnSpc>
                        <a:spcAft>
                          <a:spcPts val="0"/>
                        </a:spcAft>
                      </a:pPr>
                      <a:r>
                        <a:rPr lang="it-IT" sz="1400" dirty="0">
                          <a:effectLst/>
                        </a:rPr>
                        <a:t>13</a:t>
                      </a:r>
                      <a:endParaRPr lang="it-IT" sz="1400" dirty="0">
                        <a:effectLst/>
                        <a:latin typeface="Times New Roman" panose="02020603050405020304" pitchFamily="18" charset="0"/>
                        <a:ea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400" dirty="0">
                          <a:effectLst/>
                        </a:rPr>
                        <a:t>46,2%</a:t>
                      </a:r>
                      <a:endParaRPr lang="it-IT" sz="1400" dirty="0">
                        <a:effectLst/>
                        <a:latin typeface="Times New Roman" panose="02020603050405020304" pitchFamily="18" charset="0"/>
                        <a:ea typeface="Times New Roman" panose="02020603050405020304" pitchFamily="18" charset="0"/>
                      </a:endParaRPr>
                    </a:p>
                  </a:txBody>
                  <a:tcPr marL="44450" marR="44450" marT="0" marB="0" anchor="b"/>
                </a:tc>
              </a:tr>
              <a:tr h="261243">
                <a:tc>
                  <a:txBody>
                    <a:bodyPr/>
                    <a:lstStyle/>
                    <a:p>
                      <a:pPr>
                        <a:lnSpc>
                          <a:spcPct val="115000"/>
                        </a:lnSpc>
                        <a:spcAft>
                          <a:spcPts val="0"/>
                        </a:spcAft>
                      </a:pPr>
                      <a:r>
                        <a:rPr lang="it-IT" sz="1400" dirty="0">
                          <a:effectLst/>
                        </a:rPr>
                        <a:t>Brescia</a:t>
                      </a:r>
                      <a:endParaRPr lang="it-IT" sz="1400"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lnSpc>
                          <a:spcPct val="115000"/>
                        </a:lnSpc>
                        <a:spcAft>
                          <a:spcPts val="0"/>
                        </a:spcAft>
                      </a:pPr>
                      <a:r>
                        <a:rPr lang="it-IT" sz="1400" dirty="0">
                          <a:effectLst/>
                        </a:rPr>
                        <a:t>43</a:t>
                      </a:r>
                      <a:endParaRPr lang="it-IT" sz="1400"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lnSpc>
                          <a:spcPct val="115000"/>
                        </a:lnSpc>
                        <a:spcAft>
                          <a:spcPts val="0"/>
                        </a:spcAft>
                      </a:pPr>
                      <a:r>
                        <a:rPr lang="it-IT" sz="1400" dirty="0">
                          <a:effectLst/>
                        </a:rPr>
                        <a:t>113</a:t>
                      </a:r>
                      <a:endParaRPr lang="it-IT" sz="1400" dirty="0">
                        <a:effectLst/>
                        <a:latin typeface="Times New Roman" panose="02020603050405020304" pitchFamily="18" charset="0"/>
                        <a:ea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400" dirty="0">
                          <a:effectLst/>
                        </a:rPr>
                        <a:t>38,1%</a:t>
                      </a:r>
                      <a:endParaRPr lang="it-IT" sz="1400" dirty="0">
                        <a:effectLst/>
                        <a:latin typeface="Times New Roman" panose="02020603050405020304" pitchFamily="18" charset="0"/>
                        <a:ea typeface="Times New Roman" panose="02020603050405020304" pitchFamily="18" charset="0"/>
                      </a:endParaRPr>
                    </a:p>
                  </a:txBody>
                  <a:tcPr marL="44450" marR="44450" marT="0" marB="0" anchor="b"/>
                </a:tc>
              </a:tr>
              <a:tr h="261243">
                <a:tc>
                  <a:txBody>
                    <a:bodyPr/>
                    <a:lstStyle/>
                    <a:p>
                      <a:pPr>
                        <a:lnSpc>
                          <a:spcPct val="115000"/>
                        </a:lnSpc>
                        <a:spcAft>
                          <a:spcPts val="0"/>
                        </a:spcAft>
                      </a:pPr>
                      <a:r>
                        <a:rPr lang="it-IT" sz="1400" dirty="0">
                          <a:effectLst/>
                        </a:rPr>
                        <a:t>Como</a:t>
                      </a:r>
                      <a:endParaRPr lang="it-IT" sz="1400"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lnSpc>
                          <a:spcPct val="115000"/>
                        </a:lnSpc>
                        <a:spcAft>
                          <a:spcPts val="0"/>
                        </a:spcAft>
                      </a:pPr>
                      <a:r>
                        <a:rPr lang="it-IT" sz="1400" dirty="0">
                          <a:effectLst/>
                        </a:rPr>
                        <a:t>12</a:t>
                      </a:r>
                      <a:endParaRPr lang="it-IT" sz="1400"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lnSpc>
                          <a:spcPct val="115000"/>
                        </a:lnSpc>
                        <a:spcAft>
                          <a:spcPts val="0"/>
                        </a:spcAft>
                      </a:pPr>
                      <a:r>
                        <a:rPr lang="it-IT" sz="1400" dirty="0">
                          <a:effectLst/>
                        </a:rPr>
                        <a:t>32</a:t>
                      </a:r>
                      <a:endParaRPr lang="it-IT" sz="1400" dirty="0">
                        <a:effectLst/>
                        <a:latin typeface="Times New Roman" panose="02020603050405020304" pitchFamily="18" charset="0"/>
                        <a:ea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400" dirty="0">
                          <a:effectLst/>
                        </a:rPr>
                        <a:t>37,5%</a:t>
                      </a:r>
                      <a:endParaRPr lang="it-IT" sz="1400" dirty="0">
                        <a:effectLst/>
                        <a:latin typeface="Times New Roman" panose="02020603050405020304" pitchFamily="18" charset="0"/>
                        <a:ea typeface="Times New Roman" panose="02020603050405020304" pitchFamily="18" charset="0"/>
                      </a:endParaRPr>
                    </a:p>
                  </a:txBody>
                  <a:tcPr marL="44450" marR="44450" marT="0" marB="0" anchor="b"/>
                </a:tc>
              </a:tr>
              <a:tr h="261243">
                <a:tc>
                  <a:txBody>
                    <a:bodyPr/>
                    <a:lstStyle/>
                    <a:p>
                      <a:pPr>
                        <a:lnSpc>
                          <a:spcPct val="115000"/>
                        </a:lnSpc>
                        <a:spcAft>
                          <a:spcPts val="0"/>
                        </a:spcAft>
                      </a:pPr>
                      <a:r>
                        <a:rPr lang="it-IT" sz="1400" dirty="0">
                          <a:effectLst/>
                        </a:rPr>
                        <a:t>Cremona</a:t>
                      </a:r>
                      <a:endParaRPr lang="it-IT" sz="1400"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lnSpc>
                          <a:spcPct val="115000"/>
                        </a:lnSpc>
                        <a:spcAft>
                          <a:spcPts val="0"/>
                        </a:spcAft>
                      </a:pPr>
                      <a:r>
                        <a:rPr lang="it-IT" sz="1400" dirty="0">
                          <a:effectLst/>
                        </a:rPr>
                        <a:t>3</a:t>
                      </a:r>
                      <a:endParaRPr lang="it-IT" sz="1400"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lnSpc>
                          <a:spcPct val="115000"/>
                        </a:lnSpc>
                        <a:spcAft>
                          <a:spcPts val="0"/>
                        </a:spcAft>
                      </a:pPr>
                      <a:r>
                        <a:rPr lang="it-IT" sz="1400" dirty="0">
                          <a:effectLst/>
                        </a:rPr>
                        <a:t>16</a:t>
                      </a:r>
                      <a:endParaRPr lang="it-IT" sz="1400" dirty="0">
                        <a:effectLst/>
                        <a:latin typeface="Times New Roman" panose="02020603050405020304" pitchFamily="18" charset="0"/>
                        <a:ea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400" dirty="0">
                          <a:effectLst/>
                        </a:rPr>
                        <a:t>18,8%</a:t>
                      </a:r>
                      <a:endParaRPr lang="it-IT" sz="1400" dirty="0">
                        <a:effectLst/>
                        <a:latin typeface="Times New Roman" panose="02020603050405020304" pitchFamily="18" charset="0"/>
                        <a:ea typeface="Times New Roman" panose="02020603050405020304" pitchFamily="18" charset="0"/>
                      </a:endParaRPr>
                    </a:p>
                  </a:txBody>
                  <a:tcPr marL="44450" marR="44450" marT="0" marB="0" anchor="b">
                    <a:solidFill>
                      <a:srgbClr val="C00000"/>
                    </a:solidFill>
                  </a:tcPr>
                </a:tc>
              </a:tr>
              <a:tr h="261243">
                <a:tc>
                  <a:txBody>
                    <a:bodyPr/>
                    <a:lstStyle/>
                    <a:p>
                      <a:pPr>
                        <a:lnSpc>
                          <a:spcPct val="115000"/>
                        </a:lnSpc>
                        <a:spcAft>
                          <a:spcPts val="0"/>
                        </a:spcAft>
                      </a:pPr>
                      <a:r>
                        <a:rPr lang="it-IT" sz="1400" dirty="0">
                          <a:effectLst/>
                        </a:rPr>
                        <a:t>Lecco</a:t>
                      </a:r>
                      <a:endParaRPr lang="it-IT" sz="1400"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lnSpc>
                          <a:spcPct val="115000"/>
                        </a:lnSpc>
                        <a:spcAft>
                          <a:spcPts val="0"/>
                        </a:spcAft>
                      </a:pPr>
                      <a:r>
                        <a:rPr lang="it-IT" sz="1400" dirty="0">
                          <a:effectLst/>
                        </a:rPr>
                        <a:t>12</a:t>
                      </a:r>
                      <a:endParaRPr lang="it-IT" sz="1400"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lnSpc>
                          <a:spcPct val="115000"/>
                        </a:lnSpc>
                        <a:spcAft>
                          <a:spcPts val="0"/>
                        </a:spcAft>
                      </a:pPr>
                      <a:r>
                        <a:rPr lang="it-IT" sz="1400" dirty="0">
                          <a:effectLst/>
                        </a:rPr>
                        <a:t>32</a:t>
                      </a:r>
                      <a:endParaRPr lang="it-IT" sz="1400" dirty="0">
                        <a:effectLst/>
                        <a:latin typeface="Times New Roman" panose="02020603050405020304" pitchFamily="18" charset="0"/>
                        <a:ea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400" dirty="0">
                          <a:effectLst/>
                        </a:rPr>
                        <a:t>37,5%</a:t>
                      </a:r>
                      <a:endParaRPr lang="it-IT" sz="1400" dirty="0">
                        <a:effectLst/>
                        <a:latin typeface="Times New Roman" panose="02020603050405020304" pitchFamily="18" charset="0"/>
                        <a:ea typeface="Times New Roman" panose="02020603050405020304" pitchFamily="18" charset="0"/>
                      </a:endParaRPr>
                    </a:p>
                  </a:txBody>
                  <a:tcPr marL="44450" marR="44450" marT="0" marB="0" anchor="b"/>
                </a:tc>
              </a:tr>
              <a:tr h="261243">
                <a:tc>
                  <a:txBody>
                    <a:bodyPr/>
                    <a:lstStyle/>
                    <a:p>
                      <a:pPr>
                        <a:lnSpc>
                          <a:spcPct val="115000"/>
                        </a:lnSpc>
                        <a:spcAft>
                          <a:spcPts val="0"/>
                        </a:spcAft>
                      </a:pPr>
                      <a:r>
                        <a:rPr lang="it-IT" sz="1400" dirty="0">
                          <a:effectLst/>
                        </a:rPr>
                        <a:t>Lodi</a:t>
                      </a:r>
                      <a:endParaRPr lang="it-IT" sz="1400"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lnSpc>
                          <a:spcPct val="115000"/>
                        </a:lnSpc>
                        <a:spcAft>
                          <a:spcPts val="0"/>
                        </a:spcAft>
                      </a:pPr>
                      <a:r>
                        <a:rPr lang="it-IT" sz="1400" dirty="0">
                          <a:effectLst/>
                        </a:rPr>
                        <a:t>0</a:t>
                      </a:r>
                      <a:endParaRPr lang="it-IT" sz="1400"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lnSpc>
                          <a:spcPct val="115000"/>
                        </a:lnSpc>
                        <a:spcAft>
                          <a:spcPts val="0"/>
                        </a:spcAft>
                      </a:pPr>
                      <a:r>
                        <a:rPr lang="it-IT" sz="1400" dirty="0">
                          <a:effectLst/>
                        </a:rPr>
                        <a:t>0</a:t>
                      </a:r>
                      <a:endParaRPr lang="it-IT" sz="1400" dirty="0">
                        <a:effectLst/>
                        <a:latin typeface="Times New Roman" panose="02020603050405020304" pitchFamily="18" charset="0"/>
                        <a:ea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400" dirty="0">
                          <a:effectLst/>
                        </a:rPr>
                        <a:t>-</a:t>
                      </a:r>
                      <a:endParaRPr lang="it-IT" sz="1400" dirty="0">
                        <a:effectLst/>
                        <a:latin typeface="Times New Roman" panose="02020603050405020304" pitchFamily="18" charset="0"/>
                        <a:ea typeface="Times New Roman" panose="02020603050405020304" pitchFamily="18" charset="0"/>
                      </a:endParaRPr>
                    </a:p>
                  </a:txBody>
                  <a:tcPr marL="44450" marR="44450" marT="0" marB="0" anchor="b"/>
                </a:tc>
              </a:tr>
              <a:tr h="261243">
                <a:tc>
                  <a:txBody>
                    <a:bodyPr/>
                    <a:lstStyle/>
                    <a:p>
                      <a:pPr>
                        <a:lnSpc>
                          <a:spcPct val="115000"/>
                        </a:lnSpc>
                        <a:spcAft>
                          <a:spcPts val="0"/>
                        </a:spcAft>
                      </a:pPr>
                      <a:r>
                        <a:rPr lang="it-IT" sz="1400" dirty="0">
                          <a:effectLst/>
                        </a:rPr>
                        <a:t>Mantova</a:t>
                      </a:r>
                      <a:endParaRPr lang="it-IT" sz="1400"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lnSpc>
                          <a:spcPct val="115000"/>
                        </a:lnSpc>
                        <a:spcAft>
                          <a:spcPts val="0"/>
                        </a:spcAft>
                      </a:pPr>
                      <a:r>
                        <a:rPr lang="it-IT" sz="1400" dirty="0">
                          <a:effectLst/>
                        </a:rPr>
                        <a:t>8</a:t>
                      </a:r>
                      <a:endParaRPr lang="it-IT" sz="1400"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lnSpc>
                          <a:spcPct val="115000"/>
                        </a:lnSpc>
                        <a:spcAft>
                          <a:spcPts val="0"/>
                        </a:spcAft>
                      </a:pPr>
                      <a:r>
                        <a:rPr lang="it-IT" sz="1400" dirty="0">
                          <a:effectLst/>
                        </a:rPr>
                        <a:t>36</a:t>
                      </a:r>
                      <a:endParaRPr lang="it-IT" sz="1400" dirty="0">
                        <a:effectLst/>
                        <a:latin typeface="Times New Roman" panose="02020603050405020304" pitchFamily="18" charset="0"/>
                        <a:ea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400" dirty="0">
                          <a:effectLst/>
                        </a:rPr>
                        <a:t>22,2%</a:t>
                      </a:r>
                      <a:endParaRPr lang="it-IT" sz="1400" dirty="0">
                        <a:effectLst/>
                        <a:latin typeface="Times New Roman" panose="02020603050405020304" pitchFamily="18" charset="0"/>
                        <a:ea typeface="Times New Roman" panose="02020603050405020304" pitchFamily="18" charset="0"/>
                      </a:endParaRPr>
                    </a:p>
                  </a:txBody>
                  <a:tcPr marL="44450" marR="44450" marT="0" marB="0" anchor="b"/>
                </a:tc>
              </a:tr>
              <a:tr h="261243">
                <a:tc>
                  <a:txBody>
                    <a:bodyPr/>
                    <a:lstStyle/>
                    <a:p>
                      <a:pPr>
                        <a:lnSpc>
                          <a:spcPct val="115000"/>
                        </a:lnSpc>
                        <a:spcAft>
                          <a:spcPts val="0"/>
                        </a:spcAft>
                      </a:pPr>
                      <a:r>
                        <a:rPr lang="it-IT" sz="1400" dirty="0">
                          <a:effectLst/>
                        </a:rPr>
                        <a:t>Milano</a:t>
                      </a:r>
                      <a:endParaRPr lang="it-IT" sz="1400"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lnSpc>
                          <a:spcPct val="115000"/>
                        </a:lnSpc>
                        <a:spcAft>
                          <a:spcPts val="0"/>
                        </a:spcAft>
                      </a:pPr>
                      <a:r>
                        <a:rPr lang="it-IT" sz="1400" dirty="0">
                          <a:effectLst/>
                        </a:rPr>
                        <a:t>9</a:t>
                      </a:r>
                      <a:endParaRPr lang="it-IT" sz="1400"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lnSpc>
                          <a:spcPct val="115000"/>
                        </a:lnSpc>
                        <a:spcAft>
                          <a:spcPts val="0"/>
                        </a:spcAft>
                      </a:pPr>
                      <a:r>
                        <a:rPr lang="it-IT" sz="1400" dirty="0">
                          <a:effectLst/>
                        </a:rPr>
                        <a:t>14</a:t>
                      </a:r>
                      <a:endParaRPr lang="it-IT" sz="1400" dirty="0">
                        <a:effectLst/>
                        <a:latin typeface="Times New Roman" panose="02020603050405020304" pitchFamily="18" charset="0"/>
                        <a:ea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400" b="1" dirty="0">
                          <a:effectLst/>
                        </a:rPr>
                        <a:t>64,3%</a:t>
                      </a:r>
                      <a:endParaRPr lang="it-IT" sz="1400" b="1" dirty="0">
                        <a:effectLst/>
                        <a:latin typeface="Times New Roman" panose="02020603050405020304" pitchFamily="18" charset="0"/>
                        <a:ea typeface="Times New Roman" panose="02020603050405020304" pitchFamily="18" charset="0"/>
                      </a:endParaRPr>
                    </a:p>
                  </a:txBody>
                  <a:tcPr marL="44450" marR="44450" marT="0" marB="0" anchor="b">
                    <a:solidFill>
                      <a:schemeClr val="accent6">
                        <a:lumMod val="75000"/>
                      </a:schemeClr>
                    </a:solidFill>
                  </a:tcPr>
                </a:tc>
              </a:tr>
              <a:tr h="261243">
                <a:tc>
                  <a:txBody>
                    <a:bodyPr/>
                    <a:lstStyle/>
                    <a:p>
                      <a:pPr>
                        <a:lnSpc>
                          <a:spcPct val="115000"/>
                        </a:lnSpc>
                        <a:spcAft>
                          <a:spcPts val="0"/>
                        </a:spcAft>
                      </a:pPr>
                      <a:r>
                        <a:rPr lang="it-IT" sz="1400" dirty="0">
                          <a:effectLst/>
                        </a:rPr>
                        <a:t>Monza e Brianza</a:t>
                      </a:r>
                      <a:endParaRPr lang="it-IT" sz="1400"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lnSpc>
                          <a:spcPct val="115000"/>
                        </a:lnSpc>
                        <a:spcAft>
                          <a:spcPts val="0"/>
                        </a:spcAft>
                      </a:pPr>
                      <a:r>
                        <a:rPr lang="it-IT" sz="1400" dirty="0">
                          <a:effectLst/>
                        </a:rPr>
                        <a:t>12</a:t>
                      </a:r>
                      <a:endParaRPr lang="it-IT" sz="1400"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lnSpc>
                          <a:spcPct val="115000"/>
                        </a:lnSpc>
                        <a:spcAft>
                          <a:spcPts val="0"/>
                        </a:spcAft>
                      </a:pPr>
                      <a:r>
                        <a:rPr lang="it-IT" sz="1400" dirty="0">
                          <a:effectLst/>
                        </a:rPr>
                        <a:t>19</a:t>
                      </a:r>
                      <a:endParaRPr lang="it-IT" sz="1400" dirty="0">
                        <a:effectLst/>
                        <a:latin typeface="Times New Roman" panose="02020603050405020304" pitchFamily="18" charset="0"/>
                        <a:ea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400" dirty="0">
                          <a:effectLst/>
                        </a:rPr>
                        <a:t>63,2%</a:t>
                      </a:r>
                      <a:endParaRPr lang="it-IT" sz="1400" dirty="0">
                        <a:effectLst/>
                        <a:latin typeface="Times New Roman" panose="02020603050405020304" pitchFamily="18" charset="0"/>
                        <a:ea typeface="Times New Roman" panose="02020603050405020304" pitchFamily="18" charset="0"/>
                      </a:endParaRPr>
                    </a:p>
                  </a:txBody>
                  <a:tcPr marL="44450" marR="44450" marT="0" marB="0" anchor="b"/>
                </a:tc>
              </a:tr>
              <a:tr h="261243">
                <a:tc>
                  <a:txBody>
                    <a:bodyPr/>
                    <a:lstStyle/>
                    <a:p>
                      <a:pPr>
                        <a:lnSpc>
                          <a:spcPct val="115000"/>
                        </a:lnSpc>
                        <a:spcAft>
                          <a:spcPts val="0"/>
                        </a:spcAft>
                      </a:pPr>
                      <a:r>
                        <a:rPr lang="it-IT" sz="1400" dirty="0">
                          <a:effectLst/>
                        </a:rPr>
                        <a:t>Pavia</a:t>
                      </a:r>
                      <a:endParaRPr lang="it-IT" sz="1400"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lnSpc>
                          <a:spcPct val="115000"/>
                        </a:lnSpc>
                        <a:spcAft>
                          <a:spcPts val="0"/>
                        </a:spcAft>
                      </a:pPr>
                      <a:r>
                        <a:rPr lang="it-IT" sz="1400" dirty="0">
                          <a:effectLst/>
                        </a:rPr>
                        <a:t>6</a:t>
                      </a:r>
                      <a:endParaRPr lang="it-IT" sz="1400"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lnSpc>
                          <a:spcPct val="115000"/>
                        </a:lnSpc>
                        <a:spcAft>
                          <a:spcPts val="0"/>
                        </a:spcAft>
                      </a:pPr>
                      <a:r>
                        <a:rPr lang="it-IT" sz="1400" dirty="0">
                          <a:effectLst/>
                        </a:rPr>
                        <a:t>31</a:t>
                      </a:r>
                      <a:endParaRPr lang="it-IT" sz="1400" dirty="0">
                        <a:effectLst/>
                        <a:latin typeface="Times New Roman" panose="02020603050405020304" pitchFamily="18" charset="0"/>
                        <a:ea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400" dirty="0">
                          <a:effectLst/>
                        </a:rPr>
                        <a:t>19,4%</a:t>
                      </a:r>
                      <a:endParaRPr lang="it-IT" sz="1400" dirty="0">
                        <a:effectLst/>
                        <a:latin typeface="Times New Roman" panose="02020603050405020304" pitchFamily="18" charset="0"/>
                        <a:ea typeface="Times New Roman" panose="02020603050405020304" pitchFamily="18" charset="0"/>
                      </a:endParaRPr>
                    </a:p>
                  </a:txBody>
                  <a:tcPr marL="44450" marR="44450" marT="0" marB="0" anchor="b"/>
                </a:tc>
              </a:tr>
              <a:tr h="261243">
                <a:tc>
                  <a:txBody>
                    <a:bodyPr/>
                    <a:lstStyle/>
                    <a:p>
                      <a:pPr>
                        <a:lnSpc>
                          <a:spcPct val="115000"/>
                        </a:lnSpc>
                        <a:spcAft>
                          <a:spcPts val="0"/>
                        </a:spcAft>
                      </a:pPr>
                      <a:r>
                        <a:rPr lang="it-IT" sz="1400" dirty="0">
                          <a:effectLst/>
                        </a:rPr>
                        <a:t>Sondrio</a:t>
                      </a:r>
                      <a:endParaRPr lang="it-IT" sz="1400"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lnSpc>
                          <a:spcPct val="115000"/>
                        </a:lnSpc>
                        <a:spcAft>
                          <a:spcPts val="0"/>
                        </a:spcAft>
                      </a:pPr>
                      <a:r>
                        <a:rPr lang="it-IT" sz="1400" dirty="0">
                          <a:effectLst/>
                        </a:rPr>
                        <a:t>4</a:t>
                      </a:r>
                      <a:endParaRPr lang="it-IT" sz="1400"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lnSpc>
                          <a:spcPct val="115000"/>
                        </a:lnSpc>
                        <a:spcAft>
                          <a:spcPts val="0"/>
                        </a:spcAft>
                      </a:pPr>
                      <a:r>
                        <a:rPr lang="it-IT" sz="1400" dirty="0">
                          <a:effectLst/>
                        </a:rPr>
                        <a:t>13</a:t>
                      </a:r>
                      <a:endParaRPr lang="it-IT" sz="1400" dirty="0">
                        <a:effectLst/>
                        <a:latin typeface="Times New Roman" panose="02020603050405020304" pitchFamily="18" charset="0"/>
                        <a:ea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400" dirty="0">
                          <a:effectLst/>
                        </a:rPr>
                        <a:t>30,8%</a:t>
                      </a:r>
                      <a:endParaRPr lang="it-IT" sz="1400" dirty="0">
                        <a:effectLst/>
                        <a:latin typeface="Times New Roman" panose="02020603050405020304" pitchFamily="18" charset="0"/>
                        <a:ea typeface="Times New Roman" panose="02020603050405020304" pitchFamily="18" charset="0"/>
                      </a:endParaRPr>
                    </a:p>
                  </a:txBody>
                  <a:tcPr marL="44450" marR="44450" marT="0" marB="0" anchor="b"/>
                </a:tc>
              </a:tr>
              <a:tr h="261243">
                <a:tc>
                  <a:txBody>
                    <a:bodyPr/>
                    <a:lstStyle/>
                    <a:p>
                      <a:pPr>
                        <a:lnSpc>
                          <a:spcPct val="115000"/>
                        </a:lnSpc>
                        <a:spcAft>
                          <a:spcPts val="0"/>
                        </a:spcAft>
                      </a:pPr>
                      <a:r>
                        <a:rPr lang="it-IT" sz="1400" dirty="0">
                          <a:effectLst/>
                        </a:rPr>
                        <a:t>Varese</a:t>
                      </a:r>
                      <a:endParaRPr lang="it-IT" sz="1400"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lnSpc>
                          <a:spcPct val="115000"/>
                        </a:lnSpc>
                        <a:spcAft>
                          <a:spcPts val="0"/>
                        </a:spcAft>
                      </a:pPr>
                      <a:r>
                        <a:rPr lang="it-IT" sz="1400" dirty="0">
                          <a:effectLst/>
                        </a:rPr>
                        <a:t>15</a:t>
                      </a:r>
                      <a:endParaRPr lang="it-IT" sz="1400"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lnSpc>
                          <a:spcPct val="115000"/>
                        </a:lnSpc>
                        <a:spcAft>
                          <a:spcPts val="0"/>
                        </a:spcAft>
                      </a:pPr>
                      <a:r>
                        <a:rPr lang="it-IT" sz="1400" dirty="0">
                          <a:effectLst/>
                        </a:rPr>
                        <a:t>40</a:t>
                      </a:r>
                      <a:endParaRPr lang="it-IT" sz="1400" dirty="0">
                        <a:effectLst/>
                        <a:latin typeface="Times New Roman" panose="02020603050405020304" pitchFamily="18" charset="0"/>
                        <a:ea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400" dirty="0">
                          <a:effectLst/>
                        </a:rPr>
                        <a:t>37,5%</a:t>
                      </a:r>
                      <a:endParaRPr lang="it-IT" sz="1400" dirty="0">
                        <a:effectLst/>
                        <a:latin typeface="Times New Roman" panose="02020603050405020304" pitchFamily="18" charset="0"/>
                        <a:ea typeface="Times New Roman" panose="02020603050405020304" pitchFamily="18" charset="0"/>
                      </a:endParaRPr>
                    </a:p>
                  </a:txBody>
                  <a:tcPr marL="44450" marR="44450" marT="0" marB="0" anchor="b"/>
                </a:tc>
              </a:tr>
              <a:tr h="261243">
                <a:tc>
                  <a:txBody>
                    <a:bodyPr/>
                    <a:lstStyle/>
                    <a:p>
                      <a:pPr>
                        <a:lnSpc>
                          <a:spcPct val="115000"/>
                        </a:lnSpc>
                      </a:pPr>
                      <a:endParaRPr lang="it-IT" sz="1400" dirty="0">
                        <a:effectLst/>
                        <a:latin typeface="Calibri" panose="020F0502020204030204" pitchFamily="34" charset="0"/>
                      </a:endParaRPr>
                    </a:p>
                  </a:txBody>
                  <a:tcPr marL="44450" marR="44450" marT="0" marB="0" anchor="ctr"/>
                </a:tc>
                <a:tc>
                  <a:txBody>
                    <a:bodyPr/>
                    <a:lstStyle/>
                    <a:p>
                      <a:pPr>
                        <a:lnSpc>
                          <a:spcPct val="115000"/>
                        </a:lnSpc>
                      </a:pPr>
                      <a:endParaRPr lang="it-IT" sz="1400" dirty="0">
                        <a:effectLst/>
                        <a:latin typeface="Calibri" panose="020F0502020204030204" pitchFamily="34" charset="0"/>
                      </a:endParaRPr>
                    </a:p>
                  </a:txBody>
                  <a:tcPr marL="44450" marR="44450" marT="0" marB="0" anchor="ctr"/>
                </a:tc>
                <a:tc>
                  <a:txBody>
                    <a:bodyPr/>
                    <a:lstStyle/>
                    <a:p>
                      <a:pPr>
                        <a:lnSpc>
                          <a:spcPct val="115000"/>
                        </a:lnSpc>
                      </a:pPr>
                      <a:endParaRPr lang="it-IT" sz="1400" dirty="0">
                        <a:effectLst/>
                        <a:latin typeface="Calibri" panose="020F0502020204030204" pitchFamily="34" charset="0"/>
                      </a:endParaRPr>
                    </a:p>
                  </a:txBody>
                  <a:tcPr marL="44450" marR="44450" marT="0" marB="0" anchor="b"/>
                </a:tc>
                <a:tc>
                  <a:txBody>
                    <a:bodyPr/>
                    <a:lstStyle/>
                    <a:p>
                      <a:pPr>
                        <a:lnSpc>
                          <a:spcPct val="115000"/>
                        </a:lnSpc>
                      </a:pPr>
                      <a:endParaRPr lang="it-IT" sz="1400" dirty="0">
                        <a:effectLst/>
                        <a:latin typeface="Calibri" panose="020F0502020204030204" pitchFamily="34" charset="0"/>
                      </a:endParaRPr>
                    </a:p>
                  </a:txBody>
                  <a:tcPr marL="44450" marR="44450" marT="0" marB="0" anchor="b"/>
                </a:tc>
              </a:tr>
              <a:tr h="261243">
                <a:tc>
                  <a:txBody>
                    <a:bodyPr/>
                    <a:lstStyle/>
                    <a:p>
                      <a:pPr>
                        <a:lnSpc>
                          <a:spcPct val="115000"/>
                        </a:lnSpc>
                        <a:spcAft>
                          <a:spcPts val="0"/>
                        </a:spcAft>
                      </a:pPr>
                      <a:r>
                        <a:rPr lang="it-IT" sz="1400" dirty="0">
                          <a:effectLst/>
                        </a:rPr>
                        <a:t>Totale</a:t>
                      </a:r>
                      <a:endParaRPr lang="it-IT" sz="1400"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lnSpc>
                          <a:spcPct val="115000"/>
                        </a:lnSpc>
                        <a:spcAft>
                          <a:spcPts val="0"/>
                        </a:spcAft>
                      </a:pPr>
                      <a:r>
                        <a:rPr lang="it-IT" sz="1400" dirty="0">
                          <a:effectLst/>
                        </a:rPr>
                        <a:t>130</a:t>
                      </a:r>
                      <a:endParaRPr lang="it-IT" sz="1400"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lnSpc>
                          <a:spcPct val="115000"/>
                        </a:lnSpc>
                        <a:spcAft>
                          <a:spcPts val="0"/>
                        </a:spcAft>
                      </a:pPr>
                      <a:r>
                        <a:rPr lang="it-IT" sz="1400" dirty="0">
                          <a:effectLst/>
                        </a:rPr>
                        <a:t>359</a:t>
                      </a:r>
                      <a:endParaRPr lang="it-IT" sz="1400" dirty="0">
                        <a:effectLst/>
                        <a:latin typeface="Times New Roman" panose="02020603050405020304" pitchFamily="18" charset="0"/>
                        <a:ea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400" dirty="0">
                          <a:effectLst/>
                        </a:rPr>
                        <a:t>36,2%</a:t>
                      </a:r>
                      <a:endParaRPr lang="it-IT" sz="1400" dirty="0">
                        <a:effectLst/>
                        <a:latin typeface="Times New Roman" panose="02020603050405020304" pitchFamily="18" charset="0"/>
                        <a:ea typeface="Times New Roman" panose="02020603050405020304" pitchFamily="18" charset="0"/>
                      </a:endParaRPr>
                    </a:p>
                  </a:txBody>
                  <a:tcPr marL="44450" marR="44450" marT="0" marB="0" anchor="b"/>
                </a:tc>
              </a:tr>
            </a:tbl>
          </a:graphicData>
        </a:graphic>
      </p:graphicFrame>
      <p:sp>
        <p:nvSpPr>
          <p:cNvPr id="9301" name="Rettangolo 7"/>
          <p:cNvSpPr>
            <a:spLocks noChangeArrowheads="1"/>
          </p:cNvSpPr>
          <p:nvPr/>
        </p:nvSpPr>
        <p:spPr bwMode="auto">
          <a:xfrm>
            <a:off x="888275" y="141786"/>
            <a:ext cx="9919062"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pPr algn="ctr" eaLnBrk="1" hangingPunct="1"/>
            <a:r>
              <a:rPr lang="it-IT" altLang="it-IT" sz="2800" b="1" dirty="0">
                <a:solidFill>
                  <a:srgbClr val="C00000"/>
                </a:solidFill>
                <a:ea typeface="Calibri" pitchFamily="34" charset="0"/>
                <a:cs typeface="Calibri" pitchFamily="34" charset="0"/>
              </a:rPr>
              <a:t>La verifica degli accordi di </a:t>
            </a:r>
            <a:r>
              <a:rPr lang="it-IT" altLang="it-IT" sz="2800" b="1" dirty="0" smtClean="0">
                <a:solidFill>
                  <a:srgbClr val="C00000"/>
                </a:solidFill>
                <a:ea typeface="Calibri" pitchFamily="34" charset="0"/>
                <a:cs typeface="Calibri" pitchFamily="34" charset="0"/>
              </a:rPr>
              <a:t>Negoziazione </a:t>
            </a:r>
            <a:r>
              <a:rPr lang="it-IT" altLang="it-IT" sz="2800" b="1" dirty="0">
                <a:solidFill>
                  <a:srgbClr val="C00000"/>
                </a:solidFill>
                <a:ea typeface="Calibri" pitchFamily="34" charset="0"/>
                <a:cs typeface="Calibri" pitchFamily="34" charset="0"/>
              </a:rPr>
              <a:t>Sociale </a:t>
            </a:r>
            <a:r>
              <a:rPr lang="it-IT" altLang="it-IT" sz="2800" b="1" dirty="0" smtClean="0">
                <a:solidFill>
                  <a:srgbClr val="C00000"/>
                </a:solidFill>
                <a:ea typeface="Calibri" pitchFamily="34" charset="0"/>
                <a:cs typeface="Calibri" pitchFamily="34" charset="0"/>
              </a:rPr>
              <a:t>in Lombardia</a:t>
            </a:r>
            <a:endParaRPr lang="it-IT" altLang="it-IT" sz="2800" dirty="0"/>
          </a:p>
        </p:txBody>
      </p:sp>
      <p:sp>
        <p:nvSpPr>
          <p:cNvPr id="12" name="CasellaDiTesto 11"/>
          <p:cNvSpPr txBox="1"/>
          <p:nvPr/>
        </p:nvSpPr>
        <p:spPr>
          <a:xfrm>
            <a:off x="7255494" y="2359367"/>
            <a:ext cx="3024187" cy="2585323"/>
          </a:xfrm>
          <a:prstGeom prst="rect">
            <a:avLst/>
          </a:prstGeom>
          <a:noFill/>
        </p:spPr>
        <p:txBody>
          <a:bodyPr>
            <a:spAutoFit/>
          </a:bodyPr>
          <a:lstStyle/>
          <a:p>
            <a:pPr eaLnBrk="1" fontAlgn="auto" hangingPunct="1">
              <a:spcBef>
                <a:spcPts val="0"/>
              </a:spcBef>
              <a:spcAft>
                <a:spcPts val="0"/>
              </a:spcAft>
              <a:defRPr/>
            </a:pPr>
            <a:r>
              <a:rPr lang="it-IT" dirty="0">
                <a:solidFill>
                  <a:schemeClr val="accent5">
                    <a:lumMod val="75000"/>
                  </a:schemeClr>
                </a:solidFill>
                <a:latin typeface="+mn-lt"/>
              </a:rPr>
              <a:t>Rispetto all’universo dei Comuni che hanno negoziato, nella provincia di Milano i comuni rispondenti sono quasi i due terzi, </a:t>
            </a:r>
            <a:r>
              <a:rPr lang="it-IT" dirty="0">
                <a:solidFill>
                  <a:srgbClr val="9A0000"/>
                </a:solidFill>
                <a:latin typeface="+mn-lt"/>
              </a:rPr>
              <a:t>una quota che si riduce fino al 18,8% nel cremonese.</a:t>
            </a:r>
            <a:r>
              <a:rPr lang="it-IT" dirty="0">
                <a:solidFill>
                  <a:schemeClr val="accent6">
                    <a:lumMod val="75000"/>
                  </a:schemeClr>
                </a:solidFill>
                <a:latin typeface="+mn-lt"/>
              </a:rPr>
              <a:t>  </a:t>
            </a:r>
            <a:r>
              <a:rPr lang="it-IT" dirty="0">
                <a:solidFill>
                  <a:schemeClr val="accent5">
                    <a:lumMod val="75000"/>
                  </a:schemeClr>
                </a:solidFill>
                <a:latin typeface="+mn-lt"/>
              </a:rPr>
              <a:t>Buono anche il tasso di adesione ottenuto nel bergamasco e nel bresciano.</a:t>
            </a:r>
          </a:p>
        </p:txBody>
      </p:sp>
      <p:sp>
        <p:nvSpPr>
          <p:cNvPr id="3" name="Segnaposto numero diapositiva 2"/>
          <p:cNvSpPr>
            <a:spLocks noGrp="1"/>
          </p:cNvSpPr>
          <p:nvPr>
            <p:ph type="sldNum" sz="quarter" idx="12"/>
          </p:nvPr>
        </p:nvSpPr>
        <p:spPr/>
        <p:txBody>
          <a:bodyPr/>
          <a:lstStyle/>
          <a:p>
            <a:fld id="{F2BABE1D-0DF0-446D-A096-D19DDE6F7072}" type="slidenum">
              <a:rPr lang="it-IT" altLang="it-IT" smtClean="0"/>
              <a:pPr/>
              <a:t>7</a:t>
            </a:fld>
            <a:endParaRPr lang="it-IT" altLang="it-IT"/>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0-#ppt_w/2"/>
                                          </p:val>
                                        </p:tav>
                                        <p:tav tm="100000">
                                          <p:val>
                                            <p:strVal val="#ppt_x"/>
                                          </p:val>
                                        </p:tav>
                                      </p:tavLst>
                                    </p:anim>
                                    <p:anim calcmode="lin" valueType="num">
                                      <p:cBhvr additive="base">
                                        <p:cTn id="8" dur="1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olo 3"/>
          <p:cNvSpPr>
            <a:spLocks noGrp="1"/>
          </p:cNvSpPr>
          <p:nvPr>
            <p:ph type="title"/>
          </p:nvPr>
        </p:nvSpPr>
        <p:spPr>
          <a:xfrm>
            <a:off x="2579173" y="53306"/>
            <a:ext cx="6916177" cy="990600"/>
          </a:xfrm>
        </p:spPr>
        <p:txBody>
          <a:bodyPr/>
          <a:lstStyle/>
          <a:p>
            <a:pPr algn="ctr" eaLnBrk="1" hangingPunct="1"/>
            <a:r>
              <a:rPr lang="it-IT" altLang="it-IT" sz="2800" b="1" dirty="0" smtClean="0">
                <a:solidFill>
                  <a:srgbClr val="C00000"/>
                </a:solidFill>
                <a:latin typeface="Calibri" pitchFamily="34" charset="0"/>
                <a:ea typeface="Calibri" pitchFamily="34" charset="0"/>
                <a:cs typeface="Calibri" pitchFamily="34" charset="0"/>
              </a:rPr>
              <a:t>L'accordo sottoscritto dal Suo Comune e dalle Organizzazioni Sindacali è stato attuato? </a:t>
            </a:r>
            <a:endParaRPr lang="it-IT" altLang="it-IT" sz="2800" i="1" dirty="0" smtClean="0">
              <a:solidFill>
                <a:srgbClr val="C00000"/>
              </a:solidFill>
              <a:latin typeface="Calibri" pitchFamily="34" charset="0"/>
              <a:ea typeface="Calibri" pitchFamily="34" charset="0"/>
              <a:cs typeface="Calibri" pitchFamily="34" charset="0"/>
            </a:endParaRPr>
          </a:p>
        </p:txBody>
      </p:sp>
      <p:sp>
        <p:nvSpPr>
          <p:cNvPr id="6" name="Rettangolo 5"/>
          <p:cNvSpPr/>
          <p:nvPr/>
        </p:nvSpPr>
        <p:spPr>
          <a:xfrm>
            <a:off x="1497012" y="1548731"/>
            <a:ext cx="3862388" cy="307777"/>
          </a:xfrm>
          <a:prstGeom prst="rect">
            <a:avLst/>
          </a:prstGeom>
        </p:spPr>
        <p:txBody>
          <a:bodyPr wrap="square">
            <a:spAutoFit/>
          </a:bodyPr>
          <a:lstStyle/>
          <a:p>
            <a:pPr eaLnBrk="1" fontAlgn="auto" hangingPunct="1">
              <a:spcBef>
                <a:spcPts val="0"/>
              </a:spcBef>
              <a:spcAft>
                <a:spcPts val="0"/>
              </a:spcAft>
              <a:defRPr/>
            </a:pPr>
            <a:r>
              <a:rPr lang="it-IT" sz="1400" b="1" dirty="0">
                <a:latin typeface="+mj-lt"/>
              </a:rPr>
              <a:t>Valori % per provincia di appartenenza del </a:t>
            </a:r>
            <a:r>
              <a:rPr lang="it-IT" sz="1400" b="1" dirty="0" smtClean="0">
                <a:latin typeface="+mj-lt"/>
              </a:rPr>
              <a:t>Comune</a:t>
            </a:r>
            <a:endParaRPr lang="it-IT" sz="1400" dirty="0">
              <a:latin typeface="+mj-lt"/>
            </a:endParaRPr>
          </a:p>
        </p:txBody>
      </p:sp>
      <p:sp>
        <p:nvSpPr>
          <p:cNvPr id="7" name="Rettangolo 6"/>
          <p:cNvSpPr/>
          <p:nvPr/>
        </p:nvSpPr>
        <p:spPr>
          <a:xfrm>
            <a:off x="1497012" y="5096298"/>
            <a:ext cx="4252913" cy="276999"/>
          </a:xfrm>
          <a:prstGeom prst="rect">
            <a:avLst/>
          </a:prstGeom>
        </p:spPr>
        <p:txBody>
          <a:bodyPr>
            <a:spAutoFit/>
          </a:bodyPr>
          <a:lstStyle/>
          <a:p>
            <a:pPr eaLnBrk="1" fontAlgn="auto" hangingPunct="1">
              <a:spcBef>
                <a:spcPts val="0"/>
              </a:spcBef>
              <a:spcAft>
                <a:spcPts val="0"/>
              </a:spcAft>
              <a:defRPr/>
            </a:pPr>
            <a:r>
              <a:rPr lang="it-IT" sz="1200" i="1" dirty="0">
                <a:latin typeface="+mj-lt"/>
              </a:rPr>
              <a:t>Mediante delibere attuative: 0 casi</a:t>
            </a:r>
            <a:r>
              <a:rPr lang="it-IT" sz="1200" i="1" baseline="30000" dirty="0">
                <a:latin typeface="+mj-lt"/>
              </a:rPr>
              <a:t>1</a:t>
            </a:r>
          </a:p>
        </p:txBody>
      </p:sp>
      <p:graphicFrame>
        <p:nvGraphicFramePr>
          <p:cNvPr id="9" name="Tabella 8"/>
          <p:cNvGraphicFramePr>
            <a:graphicFrameLocks noGrp="1"/>
          </p:cNvGraphicFramePr>
          <p:nvPr>
            <p:extLst>
              <p:ext uri="{D42A27DB-BD31-4B8C-83A1-F6EECF244321}">
                <p14:modId xmlns:p14="http://schemas.microsoft.com/office/powerpoint/2010/main" xmlns="" val="1075058303"/>
              </p:ext>
            </p:extLst>
          </p:nvPr>
        </p:nvGraphicFramePr>
        <p:xfrm>
          <a:off x="1513253" y="2177800"/>
          <a:ext cx="3775076" cy="3167202"/>
        </p:xfrm>
        <a:graphic>
          <a:graphicData uri="http://schemas.openxmlformats.org/drawingml/2006/table">
            <a:tbl>
              <a:tblPr firstRow="1" firstCol="1" bandRow="1">
                <a:tableStyleId>{5C22544A-7EE6-4342-B048-85BDC9FD1C3A}</a:tableStyleId>
              </a:tblPr>
              <a:tblGrid>
                <a:gridCol w="1109679"/>
                <a:gridCol w="666827"/>
                <a:gridCol w="814232"/>
                <a:gridCol w="592169"/>
                <a:gridCol w="592169"/>
              </a:tblGrid>
              <a:tr h="541543">
                <a:tc>
                  <a:txBody>
                    <a:bodyPr/>
                    <a:lstStyle/>
                    <a:p>
                      <a:pPr>
                        <a:lnSpc>
                          <a:spcPct val="115000"/>
                        </a:lnSpc>
                        <a:spcAft>
                          <a:spcPts val="0"/>
                        </a:spcAft>
                      </a:pPr>
                      <a:r>
                        <a:rPr lang="it-IT" sz="1000" dirty="0">
                          <a:effectLst/>
                        </a:rPr>
                        <a:t> </a:t>
                      </a:r>
                      <a:endParaRPr lang="it-IT" sz="1000" dirty="0">
                        <a:effectLst/>
                        <a:latin typeface="Calibri"/>
                        <a:ea typeface="Calibri"/>
                        <a:cs typeface="Times New Roman"/>
                      </a:endParaRPr>
                    </a:p>
                  </a:txBody>
                  <a:tcPr marL="41613" marR="41613" marT="0" marB="0" anchor="ctr"/>
                </a:tc>
                <a:tc>
                  <a:txBody>
                    <a:bodyPr/>
                    <a:lstStyle/>
                    <a:p>
                      <a:pPr algn="ctr">
                        <a:lnSpc>
                          <a:spcPct val="115000"/>
                        </a:lnSpc>
                        <a:spcAft>
                          <a:spcPts val="0"/>
                        </a:spcAft>
                      </a:pPr>
                      <a:r>
                        <a:rPr lang="it-IT" sz="1000" dirty="0">
                          <a:effectLst/>
                        </a:rPr>
                        <a:t>SI, totalmente</a:t>
                      </a:r>
                      <a:endParaRPr lang="it-IT" sz="1000" dirty="0">
                        <a:effectLst/>
                        <a:latin typeface="Calibri"/>
                        <a:ea typeface="Calibri"/>
                        <a:cs typeface="Times New Roman"/>
                      </a:endParaRPr>
                    </a:p>
                  </a:txBody>
                  <a:tcPr marL="41613" marR="41613" marT="0" marB="0" anchor="ctr"/>
                </a:tc>
                <a:tc>
                  <a:txBody>
                    <a:bodyPr/>
                    <a:lstStyle/>
                    <a:p>
                      <a:pPr algn="ctr">
                        <a:lnSpc>
                          <a:spcPct val="115000"/>
                        </a:lnSpc>
                        <a:spcAft>
                          <a:spcPts val="0"/>
                        </a:spcAft>
                      </a:pPr>
                      <a:r>
                        <a:rPr lang="it-IT" sz="1000" dirty="0">
                          <a:effectLst/>
                        </a:rPr>
                        <a:t>SI, parzialmente</a:t>
                      </a:r>
                      <a:endParaRPr lang="it-IT" sz="1000" dirty="0">
                        <a:effectLst/>
                        <a:latin typeface="Calibri"/>
                        <a:ea typeface="Calibri"/>
                        <a:cs typeface="Times New Roman"/>
                      </a:endParaRPr>
                    </a:p>
                  </a:txBody>
                  <a:tcPr marL="41613" marR="41613" marT="0" marB="0" anchor="ctr"/>
                </a:tc>
                <a:tc>
                  <a:txBody>
                    <a:bodyPr/>
                    <a:lstStyle/>
                    <a:p>
                      <a:pPr algn="ctr">
                        <a:lnSpc>
                          <a:spcPct val="115000"/>
                        </a:lnSpc>
                        <a:spcAft>
                          <a:spcPts val="0"/>
                        </a:spcAft>
                      </a:pPr>
                      <a:r>
                        <a:rPr lang="it-IT" sz="1000">
                          <a:effectLst/>
                        </a:rPr>
                        <a:t>NO</a:t>
                      </a:r>
                      <a:endParaRPr lang="it-IT" sz="1000">
                        <a:effectLst/>
                        <a:latin typeface="Calibri"/>
                        <a:ea typeface="Calibri"/>
                        <a:cs typeface="Times New Roman"/>
                      </a:endParaRPr>
                    </a:p>
                  </a:txBody>
                  <a:tcPr marL="41613" marR="41613" marT="0" marB="0" anchor="ctr"/>
                </a:tc>
                <a:tc>
                  <a:txBody>
                    <a:bodyPr/>
                    <a:lstStyle/>
                    <a:p>
                      <a:pPr algn="ctr">
                        <a:lnSpc>
                          <a:spcPct val="115000"/>
                        </a:lnSpc>
                        <a:spcAft>
                          <a:spcPts val="0"/>
                        </a:spcAft>
                      </a:pPr>
                      <a:r>
                        <a:rPr lang="it-IT" sz="1000">
                          <a:effectLst/>
                        </a:rPr>
                        <a:t>Totale</a:t>
                      </a:r>
                      <a:endParaRPr lang="it-IT" sz="1000">
                        <a:effectLst/>
                        <a:latin typeface="Calibri"/>
                        <a:ea typeface="Calibri"/>
                        <a:cs typeface="Times New Roman"/>
                      </a:endParaRPr>
                    </a:p>
                  </a:txBody>
                  <a:tcPr marL="41613" marR="41613" marT="0" marB="0" anchor="ctr"/>
                </a:tc>
              </a:tr>
              <a:tr h="180514">
                <a:tc>
                  <a:txBody>
                    <a:bodyPr/>
                    <a:lstStyle/>
                    <a:p>
                      <a:pPr>
                        <a:lnSpc>
                          <a:spcPct val="115000"/>
                        </a:lnSpc>
                        <a:spcAft>
                          <a:spcPts val="0"/>
                        </a:spcAft>
                      </a:pPr>
                      <a:r>
                        <a:rPr lang="it-IT" sz="1000" dirty="0">
                          <a:effectLst/>
                        </a:rPr>
                        <a:t>Bergamo</a:t>
                      </a:r>
                      <a:endParaRPr lang="it-IT" sz="1000" dirty="0">
                        <a:effectLst/>
                        <a:latin typeface="Calibri"/>
                        <a:ea typeface="Calibri"/>
                        <a:cs typeface="Times New Roman"/>
                      </a:endParaRPr>
                    </a:p>
                  </a:txBody>
                  <a:tcPr marL="41613" marR="41613" marT="0" marB="0" anchor="ctr"/>
                </a:tc>
                <a:tc>
                  <a:txBody>
                    <a:bodyPr/>
                    <a:lstStyle/>
                    <a:p>
                      <a:pPr algn="ctr">
                        <a:lnSpc>
                          <a:spcPct val="115000"/>
                        </a:lnSpc>
                        <a:spcAft>
                          <a:spcPts val="0"/>
                        </a:spcAft>
                      </a:pPr>
                      <a:r>
                        <a:rPr lang="it-IT" sz="1000">
                          <a:effectLst/>
                        </a:rPr>
                        <a:t>16,7</a:t>
                      </a:r>
                      <a:endParaRPr lang="it-IT" sz="1000">
                        <a:effectLst/>
                        <a:latin typeface="Calibri"/>
                        <a:ea typeface="Calibri"/>
                        <a:cs typeface="Times New Roman"/>
                      </a:endParaRPr>
                    </a:p>
                  </a:txBody>
                  <a:tcPr marL="41613" marR="41613" marT="0" marB="0" anchor="ctr"/>
                </a:tc>
                <a:tc>
                  <a:txBody>
                    <a:bodyPr/>
                    <a:lstStyle/>
                    <a:p>
                      <a:pPr algn="ctr">
                        <a:lnSpc>
                          <a:spcPct val="115000"/>
                        </a:lnSpc>
                        <a:spcAft>
                          <a:spcPts val="0"/>
                        </a:spcAft>
                      </a:pPr>
                      <a:r>
                        <a:rPr lang="it-IT" sz="1000" dirty="0">
                          <a:effectLst/>
                        </a:rPr>
                        <a:t>83,3</a:t>
                      </a:r>
                      <a:endParaRPr lang="it-IT" sz="1000" dirty="0">
                        <a:effectLst/>
                        <a:latin typeface="Calibri"/>
                        <a:ea typeface="Calibri"/>
                        <a:cs typeface="Times New Roman"/>
                      </a:endParaRPr>
                    </a:p>
                  </a:txBody>
                  <a:tcPr marL="41613" marR="41613" marT="0" marB="0" anchor="ctr"/>
                </a:tc>
                <a:tc>
                  <a:txBody>
                    <a:bodyPr/>
                    <a:lstStyle/>
                    <a:p>
                      <a:pPr algn="ctr">
                        <a:lnSpc>
                          <a:spcPct val="115000"/>
                        </a:lnSpc>
                        <a:spcAft>
                          <a:spcPts val="0"/>
                        </a:spcAft>
                      </a:pPr>
                      <a:r>
                        <a:rPr lang="it-IT" sz="1000">
                          <a:effectLst/>
                        </a:rPr>
                        <a:t>0,0</a:t>
                      </a:r>
                      <a:endParaRPr lang="it-IT" sz="1000">
                        <a:effectLst/>
                        <a:latin typeface="Calibri"/>
                        <a:ea typeface="Calibri"/>
                        <a:cs typeface="Times New Roman"/>
                      </a:endParaRPr>
                    </a:p>
                  </a:txBody>
                  <a:tcPr marL="41613" marR="41613" marT="0" marB="0" anchor="ctr"/>
                </a:tc>
                <a:tc>
                  <a:txBody>
                    <a:bodyPr/>
                    <a:lstStyle/>
                    <a:p>
                      <a:pPr algn="ctr">
                        <a:lnSpc>
                          <a:spcPct val="115000"/>
                        </a:lnSpc>
                        <a:spcAft>
                          <a:spcPts val="0"/>
                        </a:spcAft>
                      </a:pPr>
                      <a:r>
                        <a:rPr lang="it-IT" sz="1000">
                          <a:effectLst/>
                        </a:rPr>
                        <a:t>100 (6)</a:t>
                      </a:r>
                      <a:endParaRPr lang="it-IT" sz="1000">
                        <a:effectLst/>
                        <a:latin typeface="Calibri"/>
                        <a:ea typeface="Calibri"/>
                        <a:cs typeface="Times New Roman"/>
                      </a:endParaRPr>
                    </a:p>
                  </a:txBody>
                  <a:tcPr marL="41613" marR="41613" marT="0" marB="0" anchor="ctr"/>
                </a:tc>
              </a:tr>
              <a:tr h="180514">
                <a:tc>
                  <a:txBody>
                    <a:bodyPr/>
                    <a:lstStyle/>
                    <a:p>
                      <a:pPr>
                        <a:lnSpc>
                          <a:spcPct val="115000"/>
                        </a:lnSpc>
                        <a:spcAft>
                          <a:spcPts val="0"/>
                        </a:spcAft>
                      </a:pPr>
                      <a:r>
                        <a:rPr lang="it-IT" sz="1000" dirty="0">
                          <a:effectLst/>
                        </a:rPr>
                        <a:t>Brescia</a:t>
                      </a:r>
                      <a:endParaRPr lang="it-IT" sz="1000" dirty="0">
                        <a:effectLst/>
                        <a:latin typeface="Calibri"/>
                        <a:ea typeface="Calibri"/>
                        <a:cs typeface="Times New Roman"/>
                      </a:endParaRPr>
                    </a:p>
                  </a:txBody>
                  <a:tcPr marL="41613" marR="41613" marT="0" marB="0" anchor="ctr"/>
                </a:tc>
                <a:tc>
                  <a:txBody>
                    <a:bodyPr/>
                    <a:lstStyle/>
                    <a:p>
                      <a:pPr algn="ctr">
                        <a:lnSpc>
                          <a:spcPct val="115000"/>
                        </a:lnSpc>
                        <a:spcAft>
                          <a:spcPts val="0"/>
                        </a:spcAft>
                      </a:pPr>
                      <a:r>
                        <a:rPr lang="it-IT" sz="1000">
                          <a:effectLst/>
                        </a:rPr>
                        <a:t>62,8</a:t>
                      </a:r>
                      <a:endParaRPr lang="it-IT" sz="1000">
                        <a:effectLst/>
                        <a:latin typeface="Calibri"/>
                        <a:ea typeface="Calibri"/>
                        <a:cs typeface="Times New Roman"/>
                      </a:endParaRPr>
                    </a:p>
                  </a:txBody>
                  <a:tcPr marL="41613" marR="41613" marT="0" marB="0" anchor="ctr"/>
                </a:tc>
                <a:tc>
                  <a:txBody>
                    <a:bodyPr/>
                    <a:lstStyle/>
                    <a:p>
                      <a:pPr algn="ctr">
                        <a:lnSpc>
                          <a:spcPct val="115000"/>
                        </a:lnSpc>
                        <a:spcAft>
                          <a:spcPts val="0"/>
                        </a:spcAft>
                      </a:pPr>
                      <a:r>
                        <a:rPr lang="it-IT" sz="1000">
                          <a:effectLst/>
                        </a:rPr>
                        <a:t>34,9</a:t>
                      </a:r>
                      <a:endParaRPr lang="it-IT" sz="1000">
                        <a:effectLst/>
                        <a:latin typeface="Calibri"/>
                        <a:ea typeface="Calibri"/>
                        <a:cs typeface="Times New Roman"/>
                      </a:endParaRPr>
                    </a:p>
                  </a:txBody>
                  <a:tcPr marL="41613" marR="41613" marT="0" marB="0" anchor="ctr"/>
                </a:tc>
                <a:tc>
                  <a:txBody>
                    <a:bodyPr/>
                    <a:lstStyle/>
                    <a:p>
                      <a:pPr algn="ctr">
                        <a:lnSpc>
                          <a:spcPct val="115000"/>
                        </a:lnSpc>
                        <a:spcAft>
                          <a:spcPts val="0"/>
                        </a:spcAft>
                      </a:pPr>
                      <a:r>
                        <a:rPr lang="it-IT" sz="1000">
                          <a:effectLst/>
                        </a:rPr>
                        <a:t>2,3</a:t>
                      </a:r>
                      <a:endParaRPr lang="it-IT" sz="1000">
                        <a:effectLst/>
                        <a:latin typeface="Calibri"/>
                        <a:ea typeface="Calibri"/>
                        <a:cs typeface="Times New Roman"/>
                      </a:endParaRPr>
                    </a:p>
                  </a:txBody>
                  <a:tcPr marL="41613" marR="41613" marT="0" marB="0" anchor="ctr"/>
                </a:tc>
                <a:tc>
                  <a:txBody>
                    <a:bodyPr/>
                    <a:lstStyle/>
                    <a:p>
                      <a:pPr algn="ctr">
                        <a:lnSpc>
                          <a:spcPct val="115000"/>
                        </a:lnSpc>
                        <a:spcAft>
                          <a:spcPts val="0"/>
                        </a:spcAft>
                      </a:pPr>
                      <a:r>
                        <a:rPr lang="it-IT" sz="1000">
                          <a:effectLst/>
                        </a:rPr>
                        <a:t>100 (43)</a:t>
                      </a:r>
                      <a:endParaRPr lang="it-IT" sz="1000">
                        <a:effectLst/>
                        <a:latin typeface="Calibri"/>
                        <a:ea typeface="Calibri"/>
                        <a:cs typeface="Times New Roman"/>
                      </a:endParaRPr>
                    </a:p>
                  </a:txBody>
                  <a:tcPr marL="41613" marR="41613" marT="0" marB="0" anchor="ctr"/>
                </a:tc>
              </a:tr>
              <a:tr h="180514">
                <a:tc>
                  <a:txBody>
                    <a:bodyPr/>
                    <a:lstStyle/>
                    <a:p>
                      <a:pPr>
                        <a:lnSpc>
                          <a:spcPct val="115000"/>
                        </a:lnSpc>
                        <a:spcAft>
                          <a:spcPts val="0"/>
                        </a:spcAft>
                      </a:pPr>
                      <a:r>
                        <a:rPr lang="it-IT" sz="1000" dirty="0">
                          <a:effectLst/>
                        </a:rPr>
                        <a:t>Como</a:t>
                      </a:r>
                      <a:endParaRPr lang="it-IT" sz="1000" dirty="0">
                        <a:effectLst/>
                        <a:latin typeface="Calibri"/>
                        <a:ea typeface="Calibri"/>
                        <a:cs typeface="Times New Roman"/>
                      </a:endParaRPr>
                    </a:p>
                  </a:txBody>
                  <a:tcPr marL="41613" marR="41613" marT="0" marB="0" anchor="ctr"/>
                </a:tc>
                <a:tc>
                  <a:txBody>
                    <a:bodyPr/>
                    <a:lstStyle/>
                    <a:p>
                      <a:pPr algn="ctr">
                        <a:lnSpc>
                          <a:spcPct val="115000"/>
                        </a:lnSpc>
                        <a:spcAft>
                          <a:spcPts val="0"/>
                        </a:spcAft>
                      </a:pPr>
                      <a:r>
                        <a:rPr lang="it-IT" sz="1000">
                          <a:effectLst/>
                        </a:rPr>
                        <a:t>75,0</a:t>
                      </a:r>
                      <a:endParaRPr lang="it-IT" sz="1000">
                        <a:effectLst/>
                        <a:latin typeface="Calibri"/>
                        <a:ea typeface="Calibri"/>
                        <a:cs typeface="Times New Roman"/>
                      </a:endParaRPr>
                    </a:p>
                  </a:txBody>
                  <a:tcPr marL="41613" marR="41613" marT="0" marB="0" anchor="ctr"/>
                </a:tc>
                <a:tc>
                  <a:txBody>
                    <a:bodyPr/>
                    <a:lstStyle/>
                    <a:p>
                      <a:pPr algn="ctr">
                        <a:lnSpc>
                          <a:spcPct val="115000"/>
                        </a:lnSpc>
                        <a:spcAft>
                          <a:spcPts val="0"/>
                        </a:spcAft>
                      </a:pPr>
                      <a:r>
                        <a:rPr lang="it-IT" sz="1000" dirty="0">
                          <a:effectLst/>
                        </a:rPr>
                        <a:t>25,0</a:t>
                      </a:r>
                      <a:endParaRPr lang="it-IT" sz="1000" dirty="0">
                        <a:effectLst/>
                        <a:latin typeface="Calibri"/>
                        <a:ea typeface="Calibri"/>
                        <a:cs typeface="Times New Roman"/>
                      </a:endParaRPr>
                    </a:p>
                  </a:txBody>
                  <a:tcPr marL="41613" marR="41613" marT="0" marB="0" anchor="ctr"/>
                </a:tc>
                <a:tc>
                  <a:txBody>
                    <a:bodyPr/>
                    <a:lstStyle/>
                    <a:p>
                      <a:pPr algn="ctr">
                        <a:lnSpc>
                          <a:spcPct val="115000"/>
                        </a:lnSpc>
                        <a:spcAft>
                          <a:spcPts val="0"/>
                        </a:spcAft>
                      </a:pPr>
                      <a:r>
                        <a:rPr lang="it-IT" sz="1000">
                          <a:effectLst/>
                        </a:rPr>
                        <a:t>0,0</a:t>
                      </a:r>
                      <a:endParaRPr lang="it-IT" sz="1000">
                        <a:effectLst/>
                        <a:latin typeface="Calibri"/>
                        <a:ea typeface="Calibri"/>
                        <a:cs typeface="Times New Roman"/>
                      </a:endParaRPr>
                    </a:p>
                  </a:txBody>
                  <a:tcPr marL="41613" marR="41613" marT="0" marB="0" anchor="ctr"/>
                </a:tc>
                <a:tc>
                  <a:txBody>
                    <a:bodyPr/>
                    <a:lstStyle/>
                    <a:p>
                      <a:pPr algn="ctr">
                        <a:lnSpc>
                          <a:spcPct val="115000"/>
                        </a:lnSpc>
                        <a:spcAft>
                          <a:spcPts val="0"/>
                        </a:spcAft>
                      </a:pPr>
                      <a:r>
                        <a:rPr lang="it-IT" sz="1000">
                          <a:effectLst/>
                        </a:rPr>
                        <a:t>100 (12)</a:t>
                      </a:r>
                      <a:endParaRPr lang="it-IT" sz="1000">
                        <a:effectLst/>
                        <a:latin typeface="Calibri"/>
                        <a:ea typeface="Calibri"/>
                        <a:cs typeface="Times New Roman"/>
                      </a:endParaRPr>
                    </a:p>
                  </a:txBody>
                  <a:tcPr marL="41613" marR="41613" marT="0" marB="0" anchor="ctr"/>
                </a:tc>
              </a:tr>
              <a:tr h="180514">
                <a:tc>
                  <a:txBody>
                    <a:bodyPr/>
                    <a:lstStyle/>
                    <a:p>
                      <a:pPr>
                        <a:lnSpc>
                          <a:spcPct val="115000"/>
                        </a:lnSpc>
                        <a:spcAft>
                          <a:spcPts val="0"/>
                        </a:spcAft>
                      </a:pPr>
                      <a:r>
                        <a:rPr lang="it-IT" sz="1000" dirty="0">
                          <a:effectLst/>
                        </a:rPr>
                        <a:t>Cremona</a:t>
                      </a:r>
                      <a:endParaRPr lang="it-IT" sz="1000" dirty="0">
                        <a:effectLst/>
                        <a:latin typeface="Calibri"/>
                        <a:ea typeface="Calibri"/>
                        <a:cs typeface="Times New Roman"/>
                      </a:endParaRPr>
                    </a:p>
                  </a:txBody>
                  <a:tcPr marL="41613" marR="41613" marT="0" marB="0" anchor="ctr"/>
                </a:tc>
                <a:tc>
                  <a:txBody>
                    <a:bodyPr/>
                    <a:lstStyle/>
                    <a:p>
                      <a:pPr algn="ctr">
                        <a:lnSpc>
                          <a:spcPct val="115000"/>
                        </a:lnSpc>
                        <a:spcAft>
                          <a:spcPts val="0"/>
                        </a:spcAft>
                      </a:pPr>
                      <a:r>
                        <a:rPr lang="it-IT" sz="1000">
                          <a:effectLst/>
                        </a:rPr>
                        <a:t>66,7</a:t>
                      </a:r>
                      <a:endParaRPr lang="it-IT" sz="1000">
                        <a:effectLst/>
                        <a:latin typeface="Calibri"/>
                        <a:ea typeface="Calibri"/>
                        <a:cs typeface="Times New Roman"/>
                      </a:endParaRPr>
                    </a:p>
                  </a:txBody>
                  <a:tcPr marL="41613" marR="41613" marT="0" marB="0" anchor="ctr"/>
                </a:tc>
                <a:tc>
                  <a:txBody>
                    <a:bodyPr/>
                    <a:lstStyle/>
                    <a:p>
                      <a:pPr algn="ctr">
                        <a:lnSpc>
                          <a:spcPct val="115000"/>
                        </a:lnSpc>
                        <a:spcAft>
                          <a:spcPts val="0"/>
                        </a:spcAft>
                      </a:pPr>
                      <a:r>
                        <a:rPr lang="it-IT" sz="1000">
                          <a:effectLst/>
                        </a:rPr>
                        <a:t>33,3</a:t>
                      </a:r>
                      <a:endParaRPr lang="it-IT" sz="1000">
                        <a:effectLst/>
                        <a:latin typeface="Calibri"/>
                        <a:ea typeface="Calibri"/>
                        <a:cs typeface="Times New Roman"/>
                      </a:endParaRPr>
                    </a:p>
                  </a:txBody>
                  <a:tcPr marL="41613" marR="41613" marT="0" marB="0" anchor="ctr"/>
                </a:tc>
                <a:tc>
                  <a:txBody>
                    <a:bodyPr/>
                    <a:lstStyle/>
                    <a:p>
                      <a:pPr algn="ctr">
                        <a:lnSpc>
                          <a:spcPct val="115000"/>
                        </a:lnSpc>
                        <a:spcAft>
                          <a:spcPts val="0"/>
                        </a:spcAft>
                      </a:pPr>
                      <a:r>
                        <a:rPr lang="it-IT" sz="1000">
                          <a:effectLst/>
                        </a:rPr>
                        <a:t>0,0</a:t>
                      </a:r>
                      <a:endParaRPr lang="it-IT" sz="1000">
                        <a:effectLst/>
                        <a:latin typeface="Calibri"/>
                        <a:ea typeface="Calibri"/>
                        <a:cs typeface="Times New Roman"/>
                      </a:endParaRPr>
                    </a:p>
                  </a:txBody>
                  <a:tcPr marL="41613" marR="41613" marT="0" marB="0" anchor="ctr"/>
                </a:tc>
                <a:tc>
                  <a:txBody>
                    <a:bodyPr/>
                    <a:lstStyle/>
                    <a:p>
                      <a:pPr algn="ctr">
                        <a:lnSpc>
                          <a:spcPct val="115000"/>
                        </a:lnSpc>
                        <a:spcAft>
                          <a:spcPts val="0"/>
                        </a:spcAft>
                      </a:pPr>
                      <a:r>
                        <a:rPr lang="it-IT" sz="1000">
                          <a:effectLst/>
                        </a:rPr>
                        <a:t>100 (3)</a:t>
                      </a:r>
                      <a:endParaRPr lang="it-IT" sz="1000">
                        <a:effectLst/>
                        <a:latin typeface="Calibri"/>
                        <a:ea typeface="Calibri"/>
                        <a:cs typeface="Times New Roman"/>
                      </a:endParaRPr>
                    </a:p>
                  </a:txBody>
                  <a:tcPr marL="41613" marR="41613" marT="0" marB="0" anchor="ctr"/>
                </a:tc>
              </a:tr>
              <a:tr h="180514">
                <a:tc>
                  <a:txBody>
                    <a:bodyPr/>
                    <a:lstStyle/>
                    <a:p>
                      <a:pPr>
                        <a:lnSpc>
                          <a:spcPct val="115000"/>
                        </a:lnSpc>
                        <a:spcAft>
                          <a:spcPts val="0"/>
                        </a:spcAft>
                      </a:pPr>
                      <a:r>
                        <a:rPr lang="it-IT" sz="1000" dirty="0">
                          <a:effectLst/>
                        </a:rPr>
                        <a:t>Lecco</a:t>
                      </a:r>
                      <a:endParaRPr lang="it-IT" sz="1000" dirty="0">
                        <a:effectLst/>
                        <a:latin typeface="Calibri"/>
                        <a:ea typeface="Calibri"/>
                        <a:cs typeface="Times New Roman"/>
                      </a:endParaRPr>
                    </a:p>
                  </a:txBody>
                  <a:tcPr marL="41613" marR="41613" marT="0" marB="0" anchor="ctr"/>
                </a:tc>
                <a:tc>
                  <a:txBody>
                    <a:bodyPr/>
                    <a:lstStyle/>
                    <a:p>
                      <a:pPr algn="ctr">
                        <a:lnSpc>
                          <a:spcPct val="115000"/>
                        </a:lnSpc>
                        <a:spcAft>
                          <a:spcPts val="0"/>
                        </a:spcAft>
                      </a:pPr>
                      <a:r>
                        <a:rPr lang="it-IT" sz="1000">
                          <a:effectLst/>
                        </a:rPr>
                        <a:t>75,0</a:t>
                      </a:r>
                      <a:endParaRPr lang="it-IT" sz="1000">
                        <a:effectLst/>
                        <a:latin typeface="Calibri"/>
                        <a:ea typeface="Calibri"/>
                        <a:cs typeface="Times New Roman"/>
                      </a:endParaRPr>
                    </a:p>
                  </a:txBody>
                  <a:tcPr marL="41613" marR="41613" marT="0" marB="0" anchor="ctr"/>
                </a:tc>
                <a:tc>
                  <a:txBody>
                    <a:bodyPr/>
                    <a:lstStyle/>
                    <a:p>
                      <a:pPr algn="ctr">
                        <a:lnSpc>
                          <a:spcPct val="115000"/>
                        </a:lnSpc>
                        <a:spcAft>
                          <a:spcPts val="0"/>
                        </a:spcAft>
                      </a:pPr>
                      <a:r>
                        <a:rPr lang="it-IT" sz="1000">
                          <a:effectLst/>
                        </a:rPr>
                        <a:t>25,0</a:t>
                      </a:r>
                      <a:endParaRPr lang="it-IT" sz="1000">
                        <a:effectLst/>
                        <a:latin typeface="Calibri"/>
                        <a:ea typeface="Calibri"/>
                        <a:cs typeface="Times New Roman"/>
                      </a:endParaRPr>
                    </a:p>
                  </a:txBody>
                  <a:tcPr marL="41613" marR="41613" marT="0" marB="0" anchor="ctr"/>
                </a:tc>
                <a:tc>
                  <a:txBody>
                    <a:bodyPr/>
                    <a:lstStyle/>
                    <a:p>
                      <a:pPr algn="ctr">
                        <a:lnSpc>
                          <a:spcPct val="115000"/>
                        </a:lnSpc>
                        <a:spcAft>
                          <a:spcPts val="0"/>
                        </a:spcAft>
                      </a:pPr>
                      <a:r>
                        <a:rPr lang="it-IT" sz="1000">
                          <a:effectLst/>
                        </a:rPr>
                        <a:t>0,0</a:t>
                      </a:r>
                      <a:endParaRPr lang="it-IT" sz="1000">
                        <a:effectLst/>
                        <a:latin typeface="Calibri"/>
                        <a:ea typeface="Calibri"/>
                        <a:cs typeface="Times New Roman"/>
                      </a:endParaRPr>
                    </a:p>
                  </a:txBody>
                  <a:tcPr marL="41613" marR="41613" marT="0" marB="0" anchor="ctr"/>
                </a:tc>
                <a:tc>
                  <a:txBody>
                    <a:bodyPr/>
                    <a:lstStyle/>
                    <a:p>
                      <a:pPr algn="ctr">
                        <a:lnSpc>
                          <a:spcPct val="115000"/>
                        </a:lnSpc>
                        <a:spcAft>
                          <a:spcPts val="0"/>
                        </a:spcAft>
                      </a:pPr>
                      <a:r>
                        <a:rPr lang="it-IT" sz="1000">
                          <a:effectLst/>
                        </a:rPr>
                        <a:t>100 (12)</a:t>
                      </a:r>
                      <a:endParaRPr lang="it-IT" sz="1000">
                        <a:effectLst/>
                        <a:latin typeface="Calibri"/>
                        <a:ea typeface="Calibri"/>
                        <a:cs typeface="Times New Roman"/>
                      </a:endParaRPr>
                    </a:p>
                  </a:txBody>
                  <a:tcPr marL="41613" marR="41613" marT="0" marB="0" anchor="ctr"/>
                </a:tc>
              </a:tr>
              <a:tr h="180514">
                <a:tc>
                  <a:txBody>
                    <a:bodyPr/>
                    <a:lstStyle/>
                    <a:p>
                      <a:pPr>
                        <a:lnSpc>
                          <a:spcPct val="115000"/>
                        </a:lnSpc>
                        <a:spcAft>
                          <a:spcPts val="0"/>
                        </a:spcAft>
                      </a:pPr>
                      <a:r>
                        <a:rPr lang="it-IT" sz="1000" dirty="0">
                          <a:effectLst/>
                        </a:rPr>
                        <a:t>Mantova</a:t>
                      </a:r>
                      <a:endParaRPr lang="it-IT" sz="1000" dirty="0">
                        <a:effectLst/>
                        <a:latin typeface="Calibri"/>
                        <a:ea typeface="Calibri"/>
                        <a:cs typeface="Times New Roman"/>
                      </a:endParaRPr>
                    </a:p>
                  </a:txBody>
                  <a:tcPr marL="41613" marR="41613" marT="0" marB="0" anchor="ctr"/>
                </a:tc>
                <a:tc>
                  <a:txBody>
                    <a:bodyPr/>
                    <a:lstStyle/>
                    <a:p>
                      <a:pPr algn="ctr">
                        <a:lnSpc>
                          <a:spcPct val="115000"/>
                        </a:lnSpc>
                        <a:spcAft>
                          <a:spcPts val="0"/>
                        </a:spcAft>
                      </a:pPr>
                      <a:r>
                        <a:rPr lang="it-IT" sz="1000">
                          <a:effectLst/>
                        </a:rPr>
                        <a:t>12,5</a:t>
                      </a:r>
                      <a:endParaRPr lang="it-IT" sz="1000">
                        <a:effectLst/>
                        <a:latin typeface="Calibri"/>
                        <a:ea typeface="Calibri"/>
                        <a:cs typeface="Times New Roman"/>
                      </a:endParaRPr>
                    </a:p>
                  </a:txBody>
                  <a:tcPr marL="41613" marR="41613" marT="0" marB="0" anchor="ctr"/>
                </a:tc>
                <a:tc>
                  <a:txBody>
                    <a:bodyPr/>
                    <a:lstStyle/>
                    <a:p>
                      <a:pPr algn="ctr">
                        <a:lnSpc>
                          <a:spcPct val="115000"/>
                        </a:lnSpc>
                        <a:spcAft>
                          <a:spcPts val="0"/>
                        </a:spcAft>
                      </a:pPr>
                      <a:r>
                        <a:rPr lang="it-IT" sz="1000">
                          <a:effectLst/>
                        </a:rPr>
                        <a:t>87,5</a:t>
                      </a:r>
                      <a:endParaRPr lang="it-IT" sz="1000">
                        <a:effectLst/>
                        <a:latin typeface="Calibri"/>
                        <a:ea typeface="Calibri"/>
                        <a:cs typeface="Times New Roman"/>
                      </a:endParaRPr>
                    </a:p>
                  </a:txBody>
                  <a:tcPr marL="41613" marR="41613" marT="0" marB="0" anchor="ctr"/>
                </a:tc>
                <a:tc>
                  <a:txBody>
                    <a:bodyPr/>
                    <a:lstStyle/>
                    <a:p>
                      <a:pPr algn="ctr">
                        <a:lnSpc>
                          <a:spcPct val="115000"/>
                        </a:lnSpc>
                        <a:spcAft>
                          <a:spcPts val="0"/>
                        </a:spcAft>
                      </a:pPr>
                      <a:r>
                        <a:rPr lang="it-IT" sz="1000">
                          <a:effectLst/>
                        </a:rPr>
                        <a:t>0,0</a:t>
                      </a:r>
                      <a:endParaRPr lang="it-IT" sz="1000">
                        <a:effectLst/>
                        <a:latin typeface="Calibri"/>
                        <a:ea typeface="Calibri"/>
                        <a:cs typeface="Times New Roman"/>
                      </a:endParaRPr>
                    </a:p>
                  </a:txBody>
                  <a:tcPr marL="41613" marR="41613" marT="0" marB="0" anchor="ctr"/>
                </a:tc>
                <a:tc>
                  <a:txBody>
                    <a:bodyPr/>
                    <a:lstStyle/>
                    <a:p>
                      <a:pPr algn="ctr">
                        <a:lnSpc>
                          <a:spcPct val="115000"/>
                        </a:lnSpc>
                        <a:spcAft>
                          <a:spcPts val="0"/>
                        </a:spcAft>
                      </a:pPr>
                      <a:r>
                        <a:rPr lang="it-IT" sz="1000" dirty="0">
                          <a:effectLst/>
                        </a:rPr>
                        <a:t>100 (8)</a:t>
                      </a:r>
                      <a:endParaRPr lang="it-IT" sz="1000" dirty="0">
                        <a:effectLst/>
                        <a:latin typeface="Calibri"/>
                        <a:ea typeface="Calibri"/>
                        <a:cs typeface="Times New Roman"/>
                      </a:endParaRPr>
                    </a:p>
                  </a:txBody>
                  <a:tcPr marL="41613" marR="41613" marT="0" marB="0" anchor="ctr"/>
                </a:tc>
              </a:tr>
              <a:tr h="180514">
                <a:tc>
                  <a:txBody>
                    <a:bodyPr/>
                    <a:lstStyle/>
                    <a:p>
                      <a:pPr>
                        <a:lnSpc>
                          <a:spcPct val="115000"/>
                        </a:lnSpc>
                        <a:spcAft>
                          <a:spcPts val="0"/>
                        </a:spcAft>
                      </a:pPr>
                      <a:r>
                        <a:rPr lang="it-IT" sz="1000" dirty="0">
                          <a:effectLst/>
                        </a:rPr>
                        <a:t>Milano</a:t>
                      </a:r>
                      <a:endParaRPr lang="it-IT" sz="1000" dirty="0">
                        <a:effectLst/>
                        <a:latin typeface="Calibri"/>
                        <a:ea typeface="Calibri"/>
                        <a:cs typeface="Times New Roman"/>
                      </a:endParaRPr>
                    </a:p>
                  </a:txBody>
                  <a:tcPr marL="41613" marR="41613" marT="0" marB="0" anchor="ctr"/>
                </a:tc>
                <a:tc>
                  <a:txBody>
                    <a:bodyPr/>
                    <a:lstStyle/>
                    <a:p>
                      <a:pPr algn="ctr">
                        <a:lnSpc>
                          <a:spcPct val="115000"/>
                        </a:lnSpc>
                        <a:spcAft>
                          <a:spcPts val="0"/>
                        </a:spcAft>
                      </a:pPr>
                      <a:r>
                        <a:rPr lang="it-IT" sz="1000" dirty="0">
                          <a:effectLst/>
                        </a:rPr>
                        <a:t>44,4</a:t>
                      </a:r>
                      <a:endParaRPr lang="it-IT" sz="1000" dirty="0">
                        <a:effectLst/>
                        <a:latin typeface="Calibri"/>
                        <a:ea typeface="Calibri"/>
                        <a:cs typeface="Times New Roman"/>
                      </a:endParaRPr>
                    </a:p>
                  </a:txBody>
                  <a:tcPr marL="41613" marR="41613" marT="0" marB="0" anchor="ctr"/>
                </a:tc>
                <a:tc>
                  <a:txBody>
                    <a:bodyPr/>
                    <a:lstStyle/>
                    <a:p>
                      <a:pPr algn="ctr">
                        <a:lnSpc>
                          <a:spcPct val="115000"/>
                        </a:lnSpc>
                        <a:spcAft>
                          <a:spcPts val="0"/>
                        </a:spcAft>
                      </a:pPr>
                      <a:r>
                        <a:rPr lang="it-IT" sz="1000">
                          <a:effectLst/>
                        </a:rPr>
                        <a:t>55,6</a:t>
                      </a:r>
                      <a:endParaRPr lang="it-IT" sz="1000">
                        <a:effectLst/>
                        <a:latin typeface="Calibri"/>
                        <a:ea typeface="Calibri"/>
                        <a:cs typeface="Times New Roman"/>
                      </a:endParaRPr>
                    </a:p>
                  </a:txBody>
                  <a:tcPr marL="41613" marR="41613" marT="0" marB="0" anchor="ctr"/>
                </a:tc>
                <a:tc>
                  <a:txBody>
                    <a:bodyPr/>
                    <a:lstStyle/>
                    <a:p>
                      <a:pPr algn="ctr">
                        <a:lnSpc>
                          <a:spcPct val="115000"/>
                        </a:lnSpc>
                        <a:spcAft>
                          <a:spcPts val="0"/>
                        </a:spcAft>
                      </a:pPr>
                      <a:r>
                        <a:rPr lang="it-IT" sz="1000">
                          <a:effectLst/>
                        </a:rPr>
                        <a:t>0,0</a:t>
                      </a:r>
                      <a:endParaRPr lang="it-IT" sz="1000">
                        <a:effectLst/>
                        <a:latin typeface="Calibri"/>
                        <a:ea typeface="Calibri"/>
                        <a:cs typeface="Times New Roman"/>
                      </a:endParaRPr>
                    </a:p>
                  </a:txBody>
                  <a:tcPr marL="41613" marR="41613" marT="0" marB="0" anchor="ctr"/>
                </a:tc>
                <a:tc>
                  <a:txBody>
                    <a:bodyPr/>
                    <a:lstStyle/>
                    <a:p>
                      <a:pPr algn="ctr">
                        <a:lnSpc>
                          <a:spcPct val="115000"/>
                        </a:lnSpc>
                        <a:spcAft>
                          <a:spcPts val="0"/>
                        </a:spcAft>
                      </a:pPr>
                      <a:r>
                        <a:rPr lang="it-IT" sz="1000">
                          <a:effectLst/>
                        </a:rPr>
                        <a:t>100 (9)</a:t>
                      </a:r>
                      <a:endParaRPr lang="it-IT" sz="1000">
                        <a:effectLst/>
                        <a:latin typeface="Calibri"/>
                        <a:ea typeface="Calibri"/>
                        <a:cs typeface="Times New Roman"/>
                      </a:endParaRPr>
                    </a:p>
                  </a:txBody>
                  <a:tcPr marL="41613" marR="41613" marT="0" marB="0" anchor="ctr"/>
                </a:tc>
              </a:tr>
              <a:tr h="180514">
                <a:tc>
                  <a:txBody>
                    <a:bodyPr/>
                    <a:lstStyle/>
                    <a:p>
                      <a:pPr>
                        <a:lnSpc>
                          <a:spcPct val="115000"/>
                        </a:lnSpc>
                        <a:spcAft>
                          <a:spcPts val="0"/>
                        </a:spcAft>
                      </a:pPr>
                      <a:r>
                        <a:rPr lang="it-IT" sz="1000" dirty="0">
                          <a:effectLst/>
                        </a:rPr>
                        <a:t>Monza e Brianza</a:t>
                      </a:r>
                      <a:endParaRPr lang="it-IT" sz="1000" dirty="0">
                        <a:effectLst/>
                        <a:latin typeface="Calibri"/>
                        <a:ea typeface="Calibri"/>
                        <a:cs typeface="Times New Roman"/>
                      </a:endParaRPr>
                    </a:p>
                  </a:txBody>
                  <a:tcPr marL="41613" marR="41613" marT="0" marB="0" anchor="ctr"/>
                </a:tc>
                <a:tc>
                  <a:txBody>
                    <a:bodyPr/>
                    <a:lstStyle/>
                    <a:p>
                      <a:pPr algn="ctr">
                        <a:lnSpc>
                          <a:spcPct val="115000"/>
                        </a:lnSpc>
                        <a:spcAft>
                          <a:spcPts val="0"/>
                        </a:spcAft>
                      </a:pPr>
                      <a:r>
                        <a:rPr lang="it-IT" sz="1000" dirty="0">
                          <a:effectLst/>
                        </a:rPr>
                        <a:t>75,0</a:t>
                      </a:r>
                      <a:endParaRPr lang="it-IT" sz="1000" dirty="0">
                        <a:effectLst/>
                        <a:latin typeface="Calibri"/>
                        <a:ea typeface="Calibri"/>
                        <a:cs typeface="Times New Roman"/>
                      </a:endParaRPr>
                    </a:p>
                  </a:txBody>
                  <a:tcPr marL="41613" marR="41613" marT="0" marB="0" anchor="ctr"/>
                </a:tc>
                <a:tc>
                  <a:txBody>
                    <a:bodyPr/>
                    <a:lstStyle/>
                    <a:p>
                      <a:pPr algn="ctr">
                        <a:lnSpc>
                          <a:spcPct val="115000"/>
                        </a:lnSpc>
                        <a:spcAft>
                          <a:spcPts val="0"/>
                        </a:spcAft>
                      </a:pPr>
                      <a:r>
                        <a:rPr lang="it-IT" sz="1000">
                          <a:effectLst/>
                        </a:rPr>
                        <a:t>25,0</a:t>
                      </a:r>
                      <a:endParaRPr lang="it-IT" sz="1000">
                        <a:effectLst/>
                        <a:latin typeface="Calibri"/>
                        <a:ea typeface="Calibri"/>
                        <a:cs typeface="Times New Roman"/>
                      </a:endParaRPr>
                    </a:p>
                  </a:txBody>
                  <a:tcPr marL="41613" marR="41613" marT="0" marB="0" anchor="ctr"/>
                </a:tc>
                <a:tc>
                  <a:txBody>
                    <a:bodyPr/>
                    <a:lstStyle/>
                    <a:p>
                      <a:pPr algn="ctr">
                        <a:lnSpc>
                          <a:spcPct val="115000"/>
                        </a:lnSpc>
                        <a:spcAft>
                          <a:spcPts val="0"/>
                        </a:spcAft>
                      </a:pPr>
                      <a:r>
                        <a:rPr lang="it-IT" sz="1000">
                          <a:effectLst/>
                        </a:rPr>
                        <a:t>0,0</a:t>
                      </a:r>
                      <a:endParaRPr lang="it-IT" sz="1000">
                        <a:effectLst/>
                        <a:latin typeface="Calibri"/>
                        <a:ea typeface="Calibri"/>
                        <a:cs typeface="Times New Roman"/>
                      </a:endParaRPr>
                    </a:p>
                  </a:txBody>
                  <a:tcPr marL="41613" marR="41613" marT="0" marB="0" anchor="ctr"/>
                </a:tc>
                <a:tc>
                  <a:txBody>
                    <a:bodyPr/>
                    <a:lstStyle/>
                    <a:p>
                      <a:pPr algn="ctr">
                        <a:lnSpc>
                          <a:spcPct val="115000"/>
                        </a:lnSpc>
                        <a:spcAft>
                          <a:spcPts val="0"/>
                        </a:spcAft>
                      </a:pPr>
                      <a:r>
                        <a:rPr lang="it-IT" sz="1000">
                          <a:effectLst/>
                        </a:rPr>
                        <a:t>100 (12)</a:t>
                      </a:r>
                      <a:endParaRPr lang="it-IT" sz="1000">
                        <a:effectLst/>
                        <a:latin typeface="Calibri"/>
                        <a:ea typeface="Calibri"/>
                        <a:cs typeface="Times New Roman"/>
                      </a:endParaRPr>
                    </a:p>
                  </a:txBody>
                  <a:tcPr marL="41613" marR="41613" marT="0" marB="0" anchor="ctr"/>
                </a:tc>
              </a:tr>
              <a:tr h="180514">
                <a:tc>
                  <a:txBody>
                    <a:bodyPr/>
                    <a:lstStyle/>
                    <a:p>
                      <a:pPr>
                        <a:lnSpc>
                          <a:spcPct val="115000"/>
                        </a:lnSpc>
                        <a:spcAft>
                          <a:spcPts val="0"/>
                        </a:spcAft>
                      </a:pPr>
                      <a:r>
                        <a:rPr lang="it-IT" sz="1000" dirty="0">
                          <a:effectLst/>
                        </a:rPr>
                        <a:t>Pavia</a:t>
                      </a:r>
                      <a:endParaRPr lang="it-IT" sz="1000" dirty="0">
                        <a:effectLst/>
                        <a:latin typeface="Calibri"/>
                        <a:ea typeface="Calibri"/>
                        <a:cs typeface="Times New Roman"/>
                      </a:endParaRPr>
                    </a:p>
                  </a:txBody>
                  <a:tcPr marL="41613" marR="41613" marT="0" marB="0" anchor="ctr"/>
                </a:tc>
                <a:tc>
                  <a:txBody>
                    <a:bodyPr/>
                    <a:lstStyle/>
                    <a:p>
                      <a:pPr algn="ctr">
                        <a:lnSpc>
                          <a:spcPct val="115000"/>
                        </a:lnSpc>
                        <a:spcAft>
                          <a:spcPts val="0"/>
                        </a:spcAft>
                      </a:pPr>
                      <a:r>
                        <a:rPr lang="it-IT" sz="1000">
                          <a:effectLst/>
                        </a:rPr>
                        <a:t>50,0</a:t>
                      </a:r>
                      <a:endParaRPr lang="it-IT" sz="1000">
                        <a:effectLst/>
                        <a:latin typeface="Calibri"/>
                        <a:ea typeface="Calibri"/>
                        <a:cs typeface="Times New Roman"/>
                      </a:endParaRPr>
                    </a:p>
                  </a:txBody>
                  <a:tcPr marL="41613" marR="41613" marT="0" marB="0" anchor="ctr"/>
                </a:tc>
                <a:tc>
                  <a:txBody>
                    <a:bodyPr/>
                    <a:lstStyle/>
                    <a:p>
                      <a:pPr algn="ctr">
                        <a:lnSpc>
                          <a:spcPct val="115000"/>
                        </a:lnSpc>
                        <a:spcAft>
                          <a:spcPts val="0"/>
                        </a:spcAft>
                      </a:pPr>
                      <a:r>
                        <a:rPr lang="it-IT" sz="1000" dirty="0">
                          <a:effectLst/>
                        </a:rPr>
                        <a:t>50,0</a:t>
                      </a:r>
                      <a:endParaRPr lang="it-IT" sz="1000" dirty="0">
                        <a:effectLst/>
                        <a:latin typeface="Calibri"/>
                        <a:ea typeface="Calibri"/>
                        <a:cs typeface="Times New Roman"/>
                      </a:endParaRPr>
                    </a:p>
                  </a:txBody>
                  <a:tcPr marL="41613" marR="41613" marT="0" marB="0" anchor="ctr"/>
                </a:tc>
                <a:tc>
                  <a:txBody>
                    <a:bodyPr/>
                    <a:lstStyle/>
                    <a:p>
                      <a:pPr algn="ctr">
                        <a:lnSpc>
                          <a:spcPct val="115000"/>
                        </a:lnSpc>
                        <a:spcAft>
                          <a:spcPts val="0"/>
                        </a:spcAft>
                      </a:pPr>
                      <a:r>
                        <a:rPr lang="it-IT" sz="1000">
                          <a:effectLst/>
                        </a:rPr>
                        <a:t>0,0</a:t>
                      </a:r>
                      <a:endParaRPr lang="it-IT" sz="1000">
                        <a:effectLst/>
                        <a:latin typeface="Calibri"/>
                        <a:ea typeface="Calibri"/>
                        <a:cs typeface="Times New Roman"/>
                      </a:endParaRPr>
                    </a:p>
                  </a:txBody>
                  <a:tcPr marL="41613" marR="41613" marT="0" marB="0" anchor="ctr"/>
                </a:tc>
                <a:tc>
                  <a:txBody>
                    <a:bodyPr/>
                    <a:lstStyle/>
                    <a:p>
                      <a:pPr algn="ctr">
                        <a:lnSpc>
                          <a:spcPct val="115000"/>
                        </a:lnSpc>
                        <a:spcAft>
                          <a:spcPts val="0"/>
                        </a:spcAft>
                      </a:pPr>
                      <a:r>
                        <a:rPr lang="it-IT" sz="1000">
                          <a:effectLst/>
                        </a:rPr>
                        <a:t>100 (6)</a:t>
                      </a:r>
                      <a:endParaRPr lang="it-IT" sz="1000">
                        <a:effectLst/>
                        <a:latin typeface="Calibri"/>
                        <a:ea typeface="Calibri"/>
                        <a:cs typeface="Times New Roman"/>
                      </a:endParaRPr>
                    </a:p>
                  </a:txBody>
                  <a:tcPr marL="41613" marR="41613" marT="0" marB="0" anchor="ctr"/>
                </a:tc>
              </a:tr>
              <a:tr h="180514">
                <a:tc>
                  <a:txBody>
                    <a:bodyPr/>
                    <a:lstStyle/>
                    <a:p>
                      <a:pPr>
                        <a:lnSpc>
                          <a:spcPct val="115000"/>
                        </a:lnSpc>
                        <a:spcAft>
                          <a:spcPts val="0"/>
                        </a:spcAft>
                      </a:pPr>
                      <a:r>
                        <a:rPr lang="it-IT" sz="1000" dirty="0">
                          <a:effectLst/>
                        </a:rPr>
                        <a:t>Sondrio</a:t>
                      </a:r>
                      <a:endParaRPr lang="it-IT" sz="1000" dirty="0">
                        <a:effectLst/>
                        <a:latin typeface="Calibri"/>
                        <a:ea typeface="Calibri"/>
                        <a:cs typeface="Times New Roman"/>
                      </a:endParaRPr>
                    </a:p>
                  </a:txBody>
                  <a:tcPr marL="41613" marR="41613" marT="0" marB="0" anchor="ctr"/>
                </a:tc>
                <a:tc>
                  <a:txBody>
                    <a:bodyPr/>
                    <a:lstStyle/>
                    <a:p>
                      <a:pPr algn="ctr">
                        <a:lnSpc>
                          <a:spcPct val="115000"/>
                        </a:lnSpc>
                        <a:spcAft>
                          <a:spcPts val="0"/>
                        </a:spcAft>
                      </a:pPr>
                      <a:r>
                        <a:rPr lang="it-IT" sz="1000">
                          <a:effectLst/>
                        </a:rPr>
                        <a:t>75,0</a:t>
                      </a:r>
                      <a:endParaRPr lang="it-IT" sz="1000">
                        <a:effectLst/>
                        <a:latin typeface="Calibri"/>
                        <a:ea typeface="Calibri"/>
                        <a:cs typeface="Times New Roman"/>
                      </a:endParaRPr>
                    </a:p>
                  </a:txBody>
                  <a:tcPr marL="41613" marR="41613" marT="0" marB="0" anchor="ctr"/>
                </a:tc>
                <a:tc>
                  <a:txBody>
                    <a:bodyPr/>
                    <a:lstStyle/>
                    <a:p>
                      <a:pPr algn="ctr">
                        <a:lnSpc>
                          <a:spcPct val="115000"/>
                        </a:lnSpc>
                        <a:spcAft>
                          <a:spcPts val="0"/>
                        </a:spcAft>
                      </a:pPr>
                      <a:r>
                        <a:rPr lang="it-IT" sz="1000">
                          <a:effectLst/>
                        </a:rPr>
                        <a:t>25,0</a:t>
                      </a:r>
                      <a:endParaRPr lang="it-IT" sz="1000">
                        <a:effectLst/>
                        <a:latin typeface="Calibri"/>
                        <a:ea typeface="Calibri"/>
                        <a:cs typeface="Times New Roman"/>
                      </a:endParaRPr>
                    </a:p>
                  </a:txBody>
                  <a:tcPr marL="41613" marR="41613" marT="0" marB="0" anchor="ctr"/>
                </a:tc>
                <a:tc>
                  <a:txBody>
                    <a:bodyPr/>
                    <a:lstStyle/>
                    <a:p>
                      <a:pPr algn="ctr">
                        <a:lnSpc>
                          <a:spcPct val="115000"/>
                        </a:lnSpc>
                        <a:spcAft>
                          <a:spcPts val="0"/>
                        </a:spcAft>
                      </a:pPr>
                      <a:r>
                        <a:rPr lang="it-IT" sz="1000">
                          <a:effectLst/>
                        </a:rPr>
                        <a:t>0,0</a:t>
                      </a:r>
                      <a:endParaRPr lang="it-IT" sz="1000">
                        <a:effectLst/>
                        <a:latin typeface="Calibri"/>
                        <a:ea typeface="Calibri"/>
                        <a:cs typeface="Times New Roman"/>
                      </a:endParaRPr>
                    </a:p>
                  </a:txBody>
                  <a:tcPr marL="41613" marR="41613" marT="0" marB="0" anchor="ctr"/>
                </a:tc>
                <a:tc>
                  <a:txBody>
                    <a:bodyPr/>
                    <a:lstStyle/>
                    <a:p>
                      <a:pPr algn="ctr">
                        <a:lnSpc>
                          <a:spcPct val="115000"/>
                        </a:lnSpc>
                        <a:spcAft>
                          <a:spcPts val="0"/>
                        </a:spcAft>
                      </a:pPr>
                      <a:r>
                        <a:rPr lang="it-IT" sz="1000">
                          <a:effectLst/>
                        </a:rPr>
                        <a:t>100 (4)</a:t>
                      </a:r>
                      <a:endParaRPr lang="it-IT" sz="1000">
                        <a:effectLst/>
                        <a:latin typeface="Calibri"/>
                        <a:ea typeface="Calibri"/>
                        <a:cs typeface="Times New Roman"/>
                      </a:endParaRPr>
                    </a:p>
                  </a:txBody>
                  <a:tcPr marL="41613" marR="41613" marT="0" marB="0" anchor="ctr"/>
                </a:tc>
              </a:tr>
              <a:tr h="180514">
                <a:tc>
                  <a:txBody>
                    <a:bodyPr/>
                    <a:lstStyle/>
                    <a:p>
                      <a:pPr>
                        <a:lnSpc>
                          <a:spcPct val="115000"/>
                        </a:lnSpc>
                        <a:spcAft>
                          <a:spcPts val="0"/>
                        </a:spcAft>
                      </a:pPr>
                      <a:r>
                        <a:rPr lang="it-IT" sz="1000" dirty="0">
                          <a:effectLst/>
                        </a:rPr>
                        <a:t>Varese</a:t>
                      </a:r>
                      <a:endParaRPr lang="it-IT" sz="1000" dirty="0">
                        <a:effectLst/>
                        <a:latin typeface="Calibri"/>
                        <a:ea typeface="Calibri"/>
                        <a:cs typeface="Times New Roman"/>
                      </a:endParaRPr>
                    </a:p>
                  </a:txBody>
                  <a:tcPr marL="41613" marR="41613" marT="0" marB="0" anchor="ctr"/>
                </a:tc>
                <a:tc>
                  <a:txBody>
                    <a:bodyPr/>
                    <a:lstStyle/>
                    <a:p>
                      <a:pPr algn="ctr">
                        <a:lnSpc>
                          <a:spcPct val="115000"/>
                        </a:lnSpc>
                        <a:spcAft>
                          <a:spcPts val="0"/>
                        </a:spcAft>
                      </a:pPr>
                      <a:r>
                        <a:rPr lang="it-IT" sz="1000">
                          <a:effectLst/>
                        </a:rPr>
                        <a:t>53,3</a:t>
                      </a:r>
                      <a:endParaRPr lang="it-IT" sz="1000">
                        <a:effectLst/>
                        <a:latin typeface="Calibri"/>
                        <a:ea typeface="Calibri"/>
                        <a:cs typeface="Times New Roman"/>
                      </a:endParaRPr>
                    </a:p>
                  </a:txBody>
                  <a:tcPr marL="41613" marR="41613" marT="0" marB="0" anchor="ctr"/>
                </a:tc>
                <a:tc>
                  <a:txBody>
                    <a:bodyPr/>
                    <a:lstStyle/>
                    <a:p>
                      <a:pPr algn="ctr">
                        <a:lnSpc>
                          <a:spcPct val="115000"/>
                        </a:lnSpc>
                        <a:spcAft>
                          <a:spcPts val="0"/>
                        </a:spcAft>
                      </a:pPr>
                      <a:r>
                        <a:rPr lang="it-IT" sz="1000">
                          <a:effectLst/>
                        </a:rPr>
                        <a:t>46,7</a:t>
                      </a:r>
                      <a:endParaRPr lang="it-IT" sz="1000">
                        <a:effectLst/>
                        <a:latin typeface="Calibri"/>
                        <a:ea typeface="Calibri"/>
                        <a:cs typeface="Times New Roman"/>
                      </a:endParaRPr>
                    </a:p>
                  </a:txBody>
                  <a:tcPr marL="41613" marR="41613" marT="0" marB="0" anchor="ctr"/>
                </a:tc>
                <a:tc>
                  <a:txBody>
                    <a:bodyPr/>
                    <a:lstStyle/>
                    <a:p>
                      <a:pPr algn="ctr">
                        <a:lnSpc>
                          <a:spcPct val="115000"/>
                        </a:lnSpc>
                        <a:spcAft>
                          <a:spcPts val="0"/>
                        </a:spcAft>
                      </a:pPr>
                      <a:r>
                        <a:rPr lang="it-IT" sz="1000">
                          <a:effectLst/>
                        </a:rPr>
                        <a:t>0,0</a:t>
                      </a:r>
                      <a:endParaRPr lang="it-IT" sz="1000">
                        <a:effectLst/>
                        <a:latin typeface="Calibri"/>
                        <a:ea typeface="Calibri"/>
                        <a:cs typeface="Times New Roman"/>
                      </a:endParaRPr>
                    </a:p>
                  </a:txBody>
                  <a:tcPr marL="41613" marR="41613" marT="0" marB="0" anchor="ctr"/>
                </a:tc>
                <a:tc>
                  <a:txBody>
                    <a:bodyPr/>
                    <a:lstStyle/>
                    <a:p>
                      <a:pPr algn="ctr">
                        <a:lnSpc>
                          <a:spcPct val="115000"/>
                        </a:lnSpc>
                        <a:spcAft>
                          <a:spcPts val="0"/>
                        </a:spcAft>
                      </a:pPr>
                      <a:r>
                        <a:rPr lang="it-IT" sz="1000">
                          <a:effectLst/>
                        </a:rPr>
                        <a:t>100 (15)</a:t>
                      </a:r>
                      <a:endParaRPr lang="it-IT" sz="1000">
                        <a:effectLst/>
                        <a:latin typeface="Calibri"/>
                        <a:ea typeface="Calibri"/>
                        <a:cs typeface="Times New Roman"/>
                      </a:endParaRPr>
                    </a:p>
                  </a:txBody>
                  <a:tcPr marL="41613" marR="41613" marT="0" marB="0" anchor="ctr"/>
                </a:tc>
              </a:tr>
              <a:tr h="180514">
                <a:tc>
                  <a:txBody>
                    <a:bodyPr/>
                    <a:lstStyle/>
                    <a:p>
                      <a:pPr>
                        <a:lnSpc>
                          <a:spcPct val="115000"/>
                        </a:lnSpc>
                      </a:pPr>
                      <a:endParaRPr lang="it-IT" sz="1000" dirty="0">
                        <a:effectLst/>
                        <a:latin typeface="Calibri"/>
                        <a:cs typeface="Times New Roman"/>
                      </a:endParaRPr>
                    </a:p>
                  </a:txBody>
                  <a:tcPr marL="41613" marR="41613" marT="0" marB="0" anchor="ctr"/>
                </a:tc>
                <a:tc>
                  <a:txBody>
                    <a:bodyPr/>
                    <a:lstStyle/>
                    <a:p>
                      <a:pPr>
                        <a:lnSpc>
                          <a:spcPct val="115000"/>
                        </a:lnSpc>
                      </a:pPr>
                      <a:endParaRPr lang="it-IT" sz="1000" dirty="0">
                        <a:effectLst/>
                        <a:latin typeface="Calibri"/>
                        <a:cs typeface="Times New Roman"/>
                      </a:endParaRPr>
                    </a:p>
                  </a:txBody>
                  <a:tcPr marL="41613" marR="41613" marT="0" marB="0" anchor="ctr"/>
                </a:tc>
                <a:tc>
                  <a:txBody>
                    <a:bodyPr/>
                    <a:lstStyle/>
                    <a:p>
                      <a:pPr>
                        <a:lnSpc>
                          <a:spcPct val="115000"/>
                        </a:lnSpc>
                      </a:pPr>
                      <a:endParaRPr lang="it-IT" sz="1000" dirty="0">
                        <a:effectLst/>
                        <a:latin typeface="Calibri"/>
                        <a:cs typeface="Times New Roman"/>
                      </a:endParaRPr>
                    </a:p>
                  </a:txBody>
                  <a:tcPr marL="41613" marR="41613" marT="0" marB="0" anchor="ctr"/>
                </a:tc>
                <a:tc>
                  <a:txBody>
                    <a:bodyPr/>
                    <a:lstStyle/>
                    <a:p>
                      <a:pPr>
                        <a:lnSpc>
                          <a:spcPct val="115000"/>
                        </a:lnSpc>
                      </a:pPr>
                      <a:endParaRPr lang="it-IT" sz="1000" dirty="0">
                        <a:effectLst/>
                        <a:latin typeface="Calibri"/>
                        <a:cs typeface="Times New Roman"/>
                      </a:endParaRPr>
                    </a:p>
                  </a:txBody>
                  <a:tcPr marL="41613" marR="41613" marT="0" marB="0" anchor="ctr"/>
                </a:tc>
                <a:tc>
                  <a:txBody>
                    <a:bodyPr/>
                    <a:lstStyle/>
                    <a:p>
                      <a:pPr>
                        <a:lnSpc>
                          <a:spcPct val="115000"/>
                        </a:lnSpc>
                      </a:pPr>
                      <a:endParaRPr lang="it-IT" sz="1000" dirty="0">
                        <a:effectLst/>
                        <a:latin typeface="Calibri"/>
                        <a:cs typeface="Times New Roman"/>
                      </a:endParaRPr>
                    </a:p>
                  </a:txBody>
                  <a:tcPr marL="41613" marR="41613" marT="0" marB="0" anchor="ctr"/>
                </a:tc>
              </a:tr>
              <a:tr h="459491">
                <a:tc>
                  <a:txBody>
                    <a:bodyPr/>
                    <a:lstStyle/>
                    <a:p>
                      <a:pPr>
                        <a:lnSpc>
                          <a:spcPct val="115000"/>
                        </a:lnSpc>
                        <a:spcAft>
                          <a:spcPts val="0"/>
                        </a:spcAft>
                      </a:pPr>
                      <a:r>
                        <a:rPr lang="it-IT" sz="1000" dirty="0">
                          <a:effectLst/>
                        </a:rPr>
                        <a:t>Totale</a:t>
                      </a:r>
                      <a:endParaRPr lang="it-IT" sz="1000" dirty="0">
                        <a:effectLst/>
                        <a:latin typeface="Calibri"/>
                        <a:ea typeface="Calibri"/>
                        <a:cs typeface="Times New Roman"/>
                      </a:endParaRPr>
                    </a:p>
                  </a:txBody>
                  <a:tcPr marL="41613" marR="41613" marT="0" marB="0" anchor="ctr"/>
                </a:tc>
                <a:tc>
                  <a:txBody>
                    <a:bodyPr/>
                    <a:lstStyle/>
                    <a:p>
                      <a:pPr algn="ctr">
                        <a:lnSpc>
                          <a:spcPct val="115000"/>
                        </a:lnSpc>
                        <a:spcAft>
                          <a:spcPts val="0"/>
                        </a:spcAft>
                      </a:pPr>
                      <a:r>
                        <a:rPr lang="it-IT" sz="1300" b="1" dirty="0">
                          <a:solidFill>
                            <a:schemeClr val="accent3">
                              <a:lumMod val="50000"/>
                            </a:schemeClr>
                          </a:solidFill>
                          <a:effectLst/>
                        </a:rPr>
                        <a:t>58,5</a:t>
                      </a:r>
                      <a:endParaRPr lang="it-IT" sz="1300" b="1" dirty="0">
                        <a:solidFill>
                          <a:schemeClr val="accent3">
                            <a:lumMod val="50000"/>
                          </a:schemeClr>
                        </a:solidFill>
                        <a:effectLst/>
                        <a:latin typeface="Calibri"/>
                        <a:ea typeface="Calibri"/>
                        <a:cs typeface="Times New Roman"/>
                      </a:endParaRPr>
                    </a:p>
                  </a:txBody>
                  <a:tcPr marL="41613" marR="41613" marT="0" marB="0" anchor="ctr"/>
                </a:tc>
                <a:tc>
                  <a:txBody>
                    <a:bodyPr/>
                    <a:lstStyle/>
                    <a:p>
                      <a:pPr algn="ctr">
                        <a:lnSpc>
                          <a:spcPct val="115000"/>
                        </a:lnSpc>
                        <a:spcAft>
                          <a:spcPts val="0"/>
                        </a:spcAft>
                      </a:pPr>
                      <a:r>
                        <a:rPr lang="it-IT" sz="1300" b="1" dirty="0">
                          <a:solidFill>
                            <a:srgbClr val="C00000"/>
                          </a:solidFill>
                          <a:effectLst/>
                        </a:rPr>
                        <a:t>40,8</a:t>
                      </a:r>
                      <a:endParaRPr lang="it-IT" sz="1300" b="1" dirty="0">
                        <a:solidFill>
                          <a:srgbClr val="C00000"/>
                        </a:solidFill>
                        <a:effectLst/>
                        <a:latin typeface="Calibri"/>
                        <a:ea typeface="Calibri"/>
                        <a:cs typeface="Times New Roman"/>
                      </a:endParaRPr>
                    </a:p>
                  </a:txBody>
                  <a:tcPr marL="41613" marR="41613" marT="0" marB="0" anchor="ctr"/>
                </a:tc>
                <a:tc>
                  <a:txBody>
                    <a:bodyPr/>
                    <a:lstStyle/>
                    <a:p>
                      <a:pPr algn="ctr">
                        <a:lnSpc>
                          <a:spcPct val="115000"/>
                        </a:lnSpc>
                        <a:spcAft>
                          <a:spcPts val="0"/>
                        </a:spcAft>
                      </a:pPr>
                      <a:r>
                        <a:rPr lang="it-IT" sz="1300" dirty="0">
                          <a:effectLst/>
                        </a:rPr>
                        <a:t>0,8</a:t>
                      </a:r>
                      <a:endParaRPr lang="it-IT" sz="1300" dirty="0">
                        <a:effectLst/>
                        <a:latin typeface="Calibri"/>
                        <a:ea typeface="Calibri"/>
                        <a:cs typeface="Times New Roman"/>
                      </a:endParaRPr>
                    </a:p>
                  </a:txBody>
                  <a:tcPr marL="41613" marR="41613" marT="0" marB="0" anchor="ctr"/>
                </a:tc>
                <a:tc>
                  <a:txBody>
                    <a:bodyPr/>
                    <a:lstStyle/>
                    <a:p>
                      <a:pPr algn="ctr">
                        <a:lnSpc>
                          <a:spcPct val="115000"/>
                        </a:lnSpc>
                        <a:spcAft>
                          <a:spcPts val="0"/>
                        </a:spcAft>
                      </a:pPr>
                      <a:r>
                        <a:rPr lang="it-IT" sz="1300" dirty="0">
                          <a:effectLst/>
                        </a:rPr>
                        <a:t>100 (130)</a:t>
                      </a:r>
                      <a:endParaRPr lang="it-IT" sz="1300" dirty="0">
                        <a:effectLst/>
                        <a:latin typeface="Calibri"/>
                        <a:ea typeface="Calibri"/>
                        <a:cs typeface="Times New Roman"/>
                      </a:endParaRPr>
                    </a:p>
                  </a:txBody>
                  <a:tcPr marL="41613" marR="41613" marT="0" marB="0" anchor="ctr"/>
                </a:tc>
              </a:tr>
            </a:tbl>
          </a:graphicData>
        </a:graphic>
      </p:graphicFrame>
      <p:sp>
        <p:nvSpPr>
          <p:cNvPr id="10339" name="CasellaDiTesto 1"/>
          <p:cNvSpPr txBox="1">
            <a:spLocks noChangeArrowheads="1"/>
          </p:cNvSpPr>
          <p:nvPr/>
        </p:nvSpPr>
        <p:spPr bwMode="auto">
          <a:xfrm>
            <a:off x="5920153" y="2193247"/>
            <a:ext cx="4965578" cy="31393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800">
                <a:solidFill>
                  <a:schemeClr val="tx1"/>
                </a:solidFill>
                <a:latin typeface="Calibri" pitchFamily="34" charset="0"/>
              </a:defRPr>
            </a:lvl1pPr>
            <a:lvl2pPr marL="742950" indent="-285750">
              <a:defRPr sz="2400">
                <a:solidFill>
                  <a:schemeClr val="tx1"/>
                </a:solidFill>
                <a:latin typeface="Calibri" pitchFamily="34" charset="0"/>
              </a:defRPr>
            </a:lvl2pPr>
            <a:lvl3pPr>
              <a:defRPr sz="2000">
                <a:solidFill>
                  <a:schemeClr val="tx1"/>
                </a:solidFill>
                <a:latin typeface="Calibri" pitchFamily="34" charset="0"/>
              </a:defRPr>
            </a:lvl3pPr>
            <a:lvl4pPr>
              <a:defRPr>
                <a:solidFill>
                  <a:schemeClr val="tx1"/>
                </a:solidFill>
                <a:latin typeface="Calibri" pitchFamily="34" charset="0"/>
              </a:defRPr>
            </a:lvl4pPr>
            <a:lvl5pPr>
              <a:defRPr>
                <a:solidFill>
                  <a:schemeClr val="tx1"/>
                </a:solidFill>
                <a:latin typeface="Calibri" pitchFamily="34" charset="0"/>
              </a:defRPr>
            </a:lvl5pPr>
            <a:lvl6pPr eaLnBrk="0" fontAlgn="base" hangingPunct="0">
              <a:spcAft>
                <a:spcPct val="0"/>
              </a:spcAft>
              <a:buFont typeface="Arial" charset="0"/>
              <a:defRPr>
                <a:solidFill>
                  <a:schemeClr val="tx1"/>
                </a:solidFill>
                <a:latin typeface="Calibri" pitchFamily="34" charset="0"/>
              </a:defRPr>
            </a:lvl6pPr>
            <a:lvl7pPr eaLnBrk="0" fontAlgn="base" hangingPunct="0">
              <a:spcAft>
                <a:spcPct val="0"/>
              </a:spcAft>
              <a:buFont typeface="Arial" charset="0"/>
              <a:defRPr>
                <a:solidFill>
                  <a:schemeClr val="tx1"/>
                </a:solidFill>
                <a:latin typeface="Calibri" pitchFamily="34" charset="0"/>
              </a:defRPr>
            </a:lvl7pPr>
            <a:lvl8pPr eaLnBrk="0" fontAlgn="base" hangingPunct="0">
              <a:spcAft>
                <a:spcPct val="0"/>
              </a:spcAft>
              <a:buFont typeface="Arial" charset="0"/>
              <a:defRPr>
                <a:solidFill>
                  <a:schemeClr val="tx1"/>
                </a:solidFill>
                <a:latin typeface="Calibri" pitchFamily="34" charset="0"/>
              </a:defRPr>
            </a:lvl8pPr>
            <a:lvl9pPr eaLnBrk="0" fontAlgn="base" hangingPunct="0">
              <a:spcAft>
                <a:spcPct val="0"/>
              </a:spcAft>
              <a:buFont typeface="Arial" charset="0"/>
              <a:defRPr>
                <a:solidFill>
                  <a:schemeClr val="tx1"/>
                </a:solidFill>
                <a:latin typeface="Calibri" pitchFamily="34" charset="0"/>
              </a:defRPr>
            </a:lvl9pPr>
          </a:lstStyle>
          <a:p>
            <a:pPr algn="just" eaLnBrk="1" hangingPunct="1"/>
            <a:r>
              <a:rPr lang="it-IT" altLang="it-IT" sz="1800" dirty="0">
                <a:solidFill>
                  <a:srgbClr val="9A0000"/>
                </a:solidFill>
              </a:rPr>
              <a:t>Questo risultato, apparentemente positivo, indica che 4 accordi su 10 non hanno raggiunto in pieno l’obiettivo fissato in sede di negoziazione.  </a:t>
            </a:r>
            <a:r>
              <a:rPr lang="it-IT" altLang="it-IT" sz="1800" dirty="0" smtClean="0">
                <a:solidFill>
                  <a:srgbClr val="9A0000"/>
                </a:solidFill>
              </a:rPr>
              <a:t>Si tratta di un elemento da approfondire.  </a:t>
            </a:r>
          </a:p>
          <a:p>
            <a:pPr algn="just" eaLnBrk="1" hangingPunct="1"/>
            <a:r>
              <a:rPr lang="it-IT" altLang="it-IT" sz="1800" dirty="0" smtClean="0">
                <a:solidFill>
                  <a:srgbClr val="9A0000"/>
                </a:solidFill>
              </a:rPr>
              <a:t>Tra coloro che hanno parlato di parziale attuazione e hanno risposto alle domande aperte, circa il 30% motiva  tale risultato con le difficoltà procedurali sorte in corso d’opera,  un altro 30% pone l’accento sulle carenze finanziarie,  il restante 40% adduce motivazioni collegate in generale ai cambiamenti  intervenuti all’interno dell’Amministrazione.  </a:t>
            </a:r>
            <a:endParaRPr lang="it-IT" altLang="it-IT" sz="1800" dirty="0">
              <a:solidFill>
                <a:srgbClr val="9A0000"/>
              </a:solidFill>
            </a:endParaRPr>
          </a:p>
        </p:txBody>
      </p:sp>
      <p:sp>
        <p:nvSpPr>
          <p:cNvPr id="3" name="Segnaposto numero diapositiva 2"/>
          <p:cNvSpPr>
            <a:spLocks noGrp="1"/>
          </p:cNvSpPr>
          <p:nvPr>
            <p:ph type="sldNum" sz="quarter" idx="12"/>
          </p:nvPr>
        </p:nvSpPr>
        <p:spPr/>
        <p:txBody>
          <a:bodyPr/>
          <a:lstStyle/>
          <a:p>
            <a:fld id="{F2BABE1D-0DF0-446D-A096-D19DDE6F7072}" type="slidenum">
              <a:rPr lang="it-IT" altLang="it-IT" smtClean="0"/>
              <a:pPr/>
              <a:t>8</a:t>
            </a:fld>
            <a:endParaRPr lang="it-IT" altLang="it-IT"/>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olo 3"/>
          <p:cNvSpPr>
            <a:spLocks noGrp="1"/>
          </p:cNvSpPr>
          <p:nvPr>
            <p:ph type="title"/>
          </p:nvPr>
        </p:nvSpPr>
        <p:spPr>
          <a:xfrm>
            <a:off x="2579173" y="53306"/>
            <a:ext cx="6916177" cy="990600"/>
          </a:xfrm>
        </p:spPr>
        <p:txBody>
          <a:bodyPr/>
          <a:lstStyle/>
          <a:p>
            <a:pPr algn="ctr" eaLnBrk="1" hangingPunct="1"/>
            <a:r>
              <a:rPr lang="it-IT" altLang="it-IT" sz="2800" b="1" dirty="0" smtClean="0">
                <a:solidFill>
                  <a:srgbClr val="C00000"/>
                </a:solidFill>
                <a:latin typeface="Calibri" pitchFamily="34" charset="0"/>
                <a:ea typeface="Calibri" pitchFamily="34" charset="0"/>
                <a:cs typeface="Calibri" pitchFamily="34" charset="0"/>
              </a:rPr>
              <a:t>L'accordo sottoscritto dal Suo Comune e dalle Organizzazioni Sindacali è stato attuato? </a:t>
            </a:r>
            <a:endParaRPr lang="it-IT" altLang="it-IT" sz="2800" i="1" dirty="0" smtClean="0">
              <a:solidFill>
                <a:srgbClr val="C00000"/>
              </a:solidFill>
              <a:latin typeface="Calibri" pitchFamily="34" charset="0"/>
              <a:ea typeface="Calibri" pitchFamily="34" charset="0"/>
              <a:cs typeface="Calibri" pitchFamily="34" charset="0"/>
            </a:endParaRPr>
          </a:p>
        </p:txBody>
      </p:sp>
      <p:pic>
        <p:nvPicPr>
          <p:cNvPr id="10337" name="Immagine 9"/>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55140" y="2236415"/>
            <a:ext cx="4052887" cy="30624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1" name="Rettangolo 10"/>
          <p:cNvSpPr/>
          <p:nvPr/>
        </p:nvSpPr>
        <p:spPr>
          <a:xfrm>
            <a:off x="1676277" y="1504761"/>
            <a:ext cx="3744912" cy="307777"/>
          </a:xfrm>
          <a:prstGeom prst="rect">
            <a:avLst/>
          </a:prstGeom>
        </p:spPr>
        <p:txBody>
          <a:bodyPr>
            <a:spAutoFit/>
          </a:bodyPr>
          <a:lstStyle/>
          <a:p>
            <a:pPr eaLnBrk="1" fontAlgn="auto" hangingPunct="1">
              <a:spcBef>
                <a:spcPts val="0"/>
              </a:spcBef>
              <a:spcAft>
                <a:spcPts val="0"/>
              </a:spcAft>
              <a:defRPr/>
            </a:pPr>
            <a:r>
              <a:rPr lang="it-IT" sz="1400" b="1" dirty="0">
                <a:latin typeface="+mj-lt"/>
              </a:rPr>
              <a:t>Valori % per dimensione demografica del </a:t>
            </a:r>
            <a:r>
              <a:rPr lang="it-IT" sz="1400" b="1" dirty="0" smtClean="0">
                <a:latin typeface="+mj-lt"/>
              </a:rPr>
              <a:t>Comune</a:t>
            </a:r>
            <a:endParaRPr lang="it-IT" sz="1400" dirty="0">
              <a:latin typeface="+mj-lt"/>
            </a:endParaRPr>
          </a:p>
        </p:txBody>
      </p:sp>
      <p:sp>
        <p:nvSpPr>
          <p:cNvPr id="10340" name="CasellaDiTesto 2"/>
          <p:cNvSpPr txBox="1">
            <a:spLocks noChangeArrowheads="1"/>
          </p:cNvSpPr>
          <p:nvPr/>
        </p:nvSpPr>
        <p:spPr bwMode="auto">
          <a:xfrm>
            <a:off x="6166217" y="2240446"/>
            <a:ext cx="5123106" cy="31393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800">
                <a:solidFill>
                  <a:schemeClr val="tx1"/>
                </a:solidFill>
                <a:latin typeface="Calibri" pitchFamily="34" charset="0"/>
              </a:defRPr>
            </a:lvl1pPr>
            <a:lvl2pPr marL="742950" indent="-285750">
              <a:defRPr sz="2400">
                <a:solidFill>
                  <a:schemeClr val="tx1"/>
                </a:solidFill>
                <a:latin typeface="Calibri" pitchFamily="34" charset="0"/>
              </a:defRPr>
            </a:lvl2pPr>
            <a:lvl3pPr>
              <a:defRPr sz="2000">
                <a:solidFill>
                  <a:schemeClr val="tx1"/>
                </a:solidFill>
                <a:latin typeface="Calibri" pitchFamily="34" charset="0"/>
              </a:defRPr>
            </a:lvl3pPr>
            <a:lvl4pPr>
              <a:defRPr>
                <a:solidFill>
                  <a:schemeClr val="tx1"/>
                </a:solidFill>
                <a:latin typeface="Calibri" pitchFamily="34" charset="0"/>
              </a:defRPr>
            </a:lvl4pPr>
            <a:lvl5pPr>
              <a:defRPr>
                <a:solidFill>
                  <a:schemeClr val="tx1"/>
                </a:solidFill>
                <a:latin typeface="Calibri" pitchFamily="34" charset="0"/>
              </a:defRPr>
            </a:lvl5pPr>
            <a:lvl6pPr eaLnBrk="0" fontAlgn="base" hangingPunct="0">
              <a:spcAft>
                <a:spcPct val="0"/>
              </a:spcAft>
              <a:buFont typeface="Arial" charset="0"/>
              <a:defRPr>
                <a:solidFill>
                  <a:schemeClr val="tx1"/>
                </a:solidFill>
                <a:latin typeface="Calibri" pitchFamily="34" charset="0"/>
              </a:defRPr>
            </a:lvl6pPr>
            <a:lvl7pPr eaLnBrk="0" fontAlgn="base" hangingPunct="0">
              <a:spcAft>
                <a:spcPct val="0"/>
              </a:spcAft>
              <a:buFont typeface="Arial" charset="0"/>
              <a:defRPr>
                <a:solidFill>
                  <a:schemeClr val="tx1"/>
                </a:solidFill>
                <a:latin typeface="Calibri" pitchFamily="34" charset="0"/>
              </a:defRPr>
            </a:lvl7pPr>
            <a:lvl8pPr eaLnBrk="0" fontAlgn="base" hangingPunct="0">
              <a:spcAft>
                <a:spcPct val="0"/>
              </a:spcAft>
              <a:buFont typeface="Arial" charset="0"/>
              <a:defRPr>
                <a:solidFill>
                  <a:schemeClr val="tx1"/>
                </a:solidFill>
                <a:latin typeface="Calibri" pitchFamily="34" charset="0"/>
              </a:defRPr>
            </a:lvl8pPr>
            <a:lvl9pPr eaLnBrk="0" fontAlgn="base" hangingPunct="0">
              <a:spcAft>
                <a:spcPct val="0"/>
              </a:spcAft>
              <a:buFont typeface="Arial" charset="0"/>
              <a:defRPr>
                <a:solidFill>
                  <a:schemeClr val="tx1"/>
                </a:solidFill>
                <a:latin typeface="Calibri" pitchFamily="34" charset="0"/>
              </a:defRPr>
            </a:lvl9pPr>
          </a:lstStyle>
          <a:p>
            <a:pPr algn="just" eaLnBrk="1" hangingPunct="1"/>
            <a:r>
              <a:rPr lang="it-IT" altLang="it-IT" sz="1800" dirty="0">
                <a:solidFill>
                  <a:srgbClr val="9A0000"/>
                </a:solidFill>
              </a:rPr>
              <a:t>Alcuni comuni dichiarano di non aver sottoscritto alcun accordo ma solo verbali di presa d’atto (da parte del Sindacato) di quanto predisposto dall’Ente. </a:t>
            </a:r>
            <a:r>
              <a:rPr lang="it-IT" altLang="it-IT" sz="1800" dirty="0" smtClean="0">
                <a:solidFill>
                  <a:srgbClr val="9A0000"/>
                </a:solidFill>
              </a:rPr>
              <a:t>Gli </a:t>
            </a:r>
            <a:r>
              <a:rPr lang="it-IT" altLang="it-IT" sz="1800" dirty="0">
                <a:solidFill>
                  <a:srgbClr val="9A0000"/>
                </a:solidFill>
              </a:rPr>
              <a:t>stessi comuni sostengono poi di aver attuato pienamente i contenuti del verbale. </a:t>
            </a:r>
            <a:endParaRPr lang="it-IT" altLang="it-IT" sz="1800" dirty="0" smtClean="0">
              <a:solidFill>
                <a:srgbClr val="9A0000"/>
              </a:solidFill>
            </a:endParaRPr>
          </a:p>
          <a:p>
            <a:pPr algn="just" eaLnBrk="1" hangingPunct="1"/>
            <a:endParaRPr lang="it-IT" altLang="it-IT" sz="1800" dirty="0" smtClean="0">
              <a:solidFill>
                <a:srgbClr val="9A0000"/>
              </a:solidFill>
            </a:endParaRPr>
          </a:p>
          <a:p>
            <a:pPr algn="just" eaLnBrk="1" hangingPunct="1"/>
            <a:r>
              <a:rPr lang="it-IT" altLang="it-IT" sz="1800" dirty="0" smtClean="0">
                <a:solidFill>
                  <a:srgbClr val="9A0000"/>
                </a:solidFill>
              </a:rPr>
              <a:t>La maggior parte dei comuni non ha dato seguito agli accordi con l’approvazione di atti ufficiali  interni (delibera, ecc.).  </a:t>
            </a:r>
          </a:p>
          <a:p>
            <a:pPr algn="just" eaLnBrk="1" hangingPunct="1"/>
            <a:endParaRPr lang="it-IT" altLang="it-IT" sz="1800" dirty="0" smtClean="0">
              <a:solidFill>
                <a:srgbClr val="9A0000"/>
              </a:solidFill>
            </a:endParaRPr>
          </a:p>
          <a:p>
            <a:pPr algn="just" eaLnBrk="1" hangingPunct="1"/>
            <a:r>
              <a:rPr lang="it-IT" altLang="it-IT" sz="1800" dirty="0" smtClean="0">
                <a:solidFill>
                  <a:srgbClr val="9A0000"/>
                </a:solidFill>
              </a:rPr>
              <a:t>Si tratta di elementi da approfondire. </a:t>
            </a:r>
            <a:endParaRPr lang="it-IT" altLang="it-IT" sz="1800" dirty="0">
              <a:solidFill>
                <a:srgbClr val="9A0000"/>
              </a:solidFill>
            </a:endParaRPr>
          </a:p>
        </p:txBody>
      </p:sp>
      <p:sp>
        <p:nvSpPr>
          <p:cNvPr id="3" name="Segnaposto numero diapositiva 2"/>
          <p:cNvSpPr>
            <a:spLocks noGrp="1"/>
          </p:cNvSpPr>
          <p:nvPr>
            <p:ph type="sldNum" sz="quarter" idx="12"/>
          </p:nvPr>
        </p:nvSpPr>
        <p:spPr/>
        <p:txBody>
          <a:bodyPr/>
          <a:lstStyle/>
          <a:p>
            <a:fld id="{F2BABE1D-0DF0-446D-A096-D19DDE6F7072}" type="slidenum">
              <a:rPr lang="it-IT" altLang="it-IT" smtClean="0"/>
              <a:pPr/>
              <a:t>9</a:t>
            </a:fld>
            <a:endParaRPr lang="it-IT" altLang="it-IT"/>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10337"/>
                                        </p:tgtEl>
                                        <p:attrNameLst>
                                          <p:attrName>style.visibility</p:attrName>
                                        </p:attrNameLst>
                                      </p:cBhvr>
                                      <p:to>
                                        <p:strVal val="visible"/>
                                      </p:to>
                                    </p:set>
                                    <p:anim calcmode="lin" valueType="num">
                                      <p:cBhvr additive="base">
                                        <p:cTn id="7" dur="1000" fill="hold"/>
                                        <p:tgtEl>
                                          <p:spTgt spid="10337"/>
                                        </p:tgtEl>
                                        <p:attrNameLst>
                                          <p:attrName>ppt_x</p:attrName>
                                        </p:attrNameLst>
                                      </p:cBhvr>
                                      <p:tavLst>
                                        <p:tav tm="0">
                                          <p:val>
                                            <p:strVal val="1+#ppt_w/2"/>
                                          </p:val>
                                        </p:tav>
                                        <p:tav tm="100000">
                                          <p:val>
                                            <p:strVal val="#ppt_x"/>
                                          </p:val>
                                        </p:tav>
                                      </p:tavLst>
                                    </p:anim>
                                    <p:anim calcmode="lin" valueType="num">
                                      <p:cBhvr additive="base">
                                        <p:cTn id="8" dur="1000" fill="hold"/>
                                        <p:tgtEl>
                                          <p:spTgt spid="1033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TM04033927[[fn=Evento]]</Template>
  <TotalTime>2678</TotalTime>
  <Words>5675</Words>
  <Application>Microsoft Office PowerPoint</Application>
  <PresentationFormat>Personalizzato</PresentationFormat>
  <Paragraphs>1355</Paragraphs>
  <Slides>30</Slides>
  <Notes>1</Notes>
  <HiddenSlides>0</HiddenSlides>
  <MMClips>0</MMClips>
  <ScaleCrop>false</ScaleCrop>
  <HeadingPairs>
    <vt:vector size="4" baseType="variant">
      <vt:variant>
        <vt:lpstr>Tema</vt:lpstr>
      </vt:variant>
      <vt:variant>
        <vt:i4>1</vt:i4>
      </vt:variant>
      <vt:variant>
        <vt:lpstr>Titoli diapositive</vt:lpstr>
      </vt:variant>
      <vt:variant>
        <vt:i4>30</vt:i4>
      </vt:variant>
    </vt:vector>
  </HeadingPairs>
  <TitlesOfParts>
    <vt:vector size="31" baseType="lpstr">
      <vt:lpstr>Tema di Office</vt:lpstr>
      <vt:lpstr>Diapositiva 1</vt:lpstr>
      <vt:lpstr>Le finalità dell’indagine</vt:lpstr>
      <vt:lpstr>Le azioni</vt:lpstr>
      <vt:lpstr>Gli accordi sottoposti a verifica. In totale sono 130. </vt:lpstr>
      <vt:lpstr>La verifica degli accordi per dimensione demografica dei comuni </vt:lpstr>
      <vt:lpstr>La popolazione interessata all’indagine</vt:lpstr>
      <vt:lpstr>Numero di accordi sottoposti a verifica ed incidenza sul totale degli accordi sottoscritti dalle strutture territoriali dello Spi-Fnp-Uilp in ciascuna provincia lombarda. Anno 2013</vt:lpstr>
      <vt:lpstr>L'accordo sottoscritto dal Suo Comune e dalle Organizzazioni Sindacali è stato attuato? </vt:lpstr>
      <vt:lpstr>L'accordo sottoscritto dal Suo Comune e dalle Organizzazioni Sindacali è stato attuato? </vt:lpstr>
      <vt:lpstr>Come giudica il risultato ottenuto a favore della popolazione interessata all'accordo? </vt:lpstr>
      <vt:lpstr>L'accordo in questione è stato rinnovato anche per il 2014 ? </vt:lpstr>
      <vt:lpstr>Come giudica, in generale, il rapporto con le parti sociali? </vt:lpstr>
      <vt:lpstr>Su quali punti ritiene si debba sviluppare il rapporto tra Amministrazione e Parti Sociali?</vt:lpstr>
      <vt:lpstr>Per il 2014 e il prossimo futuro su quali punti ritiene si debba sviluppare il rapporto tra Amministrazione e Parti Sociali?</vt:lpstr>
      <vt:lpstr>Per il 2014 e il prossimo futuro su quali punti ritiene si debba sviluppare il rapporto tra Amministrazione e Parti Sociali?</vt:lpstr>
      <vt:lpstr>Secondo Lei quali sono i punti di forza della  Negoziazione Sociale? A cosa serve? </vt:lpstr>
      <vt:lpstr>Secondo Lei quali sono i punti di debolezza della Negoziazione Sociale? </vt:lpstr>
      <vt:lpstr>Secondo Lei quali sono i punti di debolezza della Negoziazione Sociale? </vt:lpstr>
      <vt:lpstr>Quali sono le modalità  di realizzazione della Negoziazione sociale?</vt:lpstr>
      <vt:lpstr>Quali sono le modalità di realizzazione  della negoziazione sociale?</vt:lpstr>
      <vt:lpstr>I principali risultati dell’indagine</vt:lpstr>
      <vt:lpstr>I principali risultati dell’indagine</vt:lpstr>
      <vt:lpstr>Diapositiva 23</vt:lpstr>
      <vt:lpstr>Diapositiva 24</vt:lpstr>
      <vt:lpstr>Quali prospettive per la Negoziazione sociale</vt:lpstr>
      <vt:lpstr>Diapositiva 26</vt:lpstr>
      <vt:lpstr>Diapositiva 27</vt:lpstr>
      <vt:lpstr>Diapositiva 28</vt:lpstr>
      <vt:lpstr>Diapositiva 29</vt:lpstr>
      <vt:lpstr>Diapositiva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Gli accordi sottoposti a verifica. In totale sono 130.</dc:title>
  <dc:creator>Francesco Montemurro</dc:creator>
  <cp:lastModifiedBy>Dossi Claudio</cp:lastModifiedBy>
  <cp:revision>147</cp:revision>
  <dcterms:created xsi:type="dcterms:W3CDTF">2014-10-25T17:39:55Z</dcterms:created>
  <dcterms:modified xsi:type="dcterms:W3CDTF">2014-12-02T10:38:15Z</dcterms:modified>
</cp:coreProperties>
</file>