
<file path=[Content_Types].xml><?xml version="1.0" encoding="utf-8"?>
<Types xmlns="http://schemas.openxmlformats.org/package/2006/content-types">
  <Override PartName="/ppt/slideMasters/slideMaster3.xml" ContentType="application/vnd.openxmlformats-officedocument.presentationml.slideMaster+xml"/>
  <Override PartName="/ppt/slides/slide29.xml" ContentType="application/vnd.openxmlformats-officedocument.presentationml.slide+xml"/>
  <Override PartName="/ppt/slides/slide47.xml" ContentType="application/vnd.openxmlformats-officedocument.presentationml.slide+xml"/>
  <Override PartName="/ppt/theme/theme5.xml" ContentType="application/vnd.openxmlformats-officedocument.theme+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s/slide54.xml" ContentType="application/vnd.openxmlformats-officedocument.presentationml.slide+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Layouts/slideLayout28.xml" ContentType="application/vnd.openxmlformats-officedocument.presentationml.slideLayout+xml"/>
  <Override PartName="/ppt/notesSlides/notesSlide38.xml" ContentType="application/vnd.openxmlformats-officedocument.presentationml.notesSlide+xml"/>
  <Override PartName="/ppt/notesSlides/notesSlide49.xml" ContentType="application/vnd.openxmlformats-officedocument.presentationml.notesSlide+xml"/>
  <Override PartName="/ppt/slides/slide25.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27.xml" ContentType="application/vnd.openxmlformats-officedocument.presentationml.notesSlide+xml"/>
  <Override PartName="/ppt/notesSlides/notesSlide45.xml" ContentType="application/vnd.openxmlformats-officedocument.presentationml.notesSlide+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Layouts/slideLayout24.xml" ContentType="application/vnd.openxmlformats-officedocument.presentationml.slideLayout+xml"/>
  <Override PartName="/ppt/notesSlides/notesSlide16.xml" ContentType="application/vnd.openxmlformats-officedocument.presentationml.notesSlide+xml"/>
  <Override PartName="/ppt/notesSlides/notesSlide34.xml" ContentType="application/vnd.openxmlformats-officedocument.presentationml.notesSlide+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20.xml" ContentType="application/vnd.openxmlformats-officedocument.presentationml.slideLayout+xml"/>
  <Override PartName="/ppt/notesSlides/notesSlide23.xml" ContentType="application/vnd.openxmlformats-officedocument.presentationml.notesSlide+xml"/>
  <Override PartName="/ppt/notesSlides/notesSlide41.xml" ContentType="application/vnd.openxmlformats-officedocument.presentationml.notesSlide+xml"/>
  <Override PartName="/ppt/notesSlides/notesSlide52.xml" ContentType="application/vnd.openxmlformats-officedocument.presentationml.notesSlide+xml"/>
  <Override PartName="/ppt/notesSlides/notesSlide12.xml" ContentType="application/vnd.openxmlformats-officedocument.presentationml.notesSlide+xml"/>
  <Override PartName="/ppt/notesSlides/notesSlide30.xml" ContentType="application/vnd.openxmlformats-officedocument.presentationml.notesSlide+xml"/>
  <Override PartName="/ppt/notesSlides/notesSlide7.xml" ContentType="application/vnd.openxmlformats-officedocument.presentationml.notesSlide+xml"/>
  <Override PartName="/ppt/slideMasters/slideMaster4.xml" ContentType="application/vnd.openxmlformats-officedocument.presentationml.slideMaster+xml"/>
  <Override PartName="/ppt/slides/slide9.xml" ContentType="application/vnd.openxmlformats-officedocument.presentationml.slide+xml"/>
  <Override PartName="/ppt/viewProps.xml" ContentType="application/vnd.openxmlformats-officedocument.presentationml.viewProps+xml"/>
  <Override PartName="/ppt/theme/theme6.xml" ContentType="application/vnd.openxmlformats-officedocument.theme+xml"/>
  <Override PartName="/ppt/slides/slide5.xml" ContentType="application/vnd.openxmlformats-officedocument.presentationml.slide+xml"/>
  <Override PartName="/ppt/slides/slide19.xml" ContentType="application/vnd.openxmlformats-officedocument.presentationml.slide+xml"/>
  <Override PartName="/ppt/slides/slide48.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3.xml" ContentType="application/vnd.openxmlformats-officedocument.presentationml.notesSlide+xml"/>
  <Override PartName="/ppt/slides/slide26.xml" ContentType="application/vnd.openxmlformats-officedocument.presentationml.slide+xml"/>
  <Override PartName="/ppt/slides/slide37.xml" ContentType="application/vnd.openxmlformats-officedocument.presentationml.slide+xml"/>
  <Override PartName="/ppt/slides/slide55.xml" ContentType="application/vnd.openxmlformats-officedocument.presentationml.slide+xml"/>
  <Override PartName="/ppt/presProps.xml" ContentType="application/vnd.openxmlformats-officedocument.presentationml.presProps+xml"/>
  <Override PartName="/ppt/theme/theme2.xml" ContentType="application/vnd.openxmlformats-officedocument.theme+xml"/>
  <Override PartName="/ppt/slideLayouts/slideLayout18.xml" ContentType="application/vnd.openxmlformats-officedocument.presentationml.slideLayout+xml"/>
  <Override PartName="/ppt/notesSlides/notesSlide3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33.xml" ContentType="application/vnd.openxmlformats-officedocument.presentationml.slide+xml"/>
  <Override PartName="/ppt/slides/slide44.xml" ContentType="application/vnd.openxmlformats-officedocument.presentationml.slide+xml"/>
  <Override PartName="/ppt/slideLayouts/slideLayout3.xml" ContentType="application/vnd.openxmlformats-officedocument.presentationml.slideLayout+xml"/>
  <Override PartName="/ppt/slideLayouts/slideLayout25.xml" ContentType="application/vnd.openxmlformats-officedocument.presentationml.slideLayout+xml"/>
  <Default Extension="emf" ContentType="image/x-emf"/>
  <Override PartName="/ppt/notesSlides/notesSlide17.xml" ContentType="application/vnd.openxmlformats-officedocument.presentationml.notesSlide+xml"/>
  <Override PartName="/ppt/notesSlides/notesSlide28.xml" ContentType="application/vnd.openxmlformats-officedocument.presentationml.notesSlide+xml"/>
  <Override PartName="/ppt/notesSlides/notesSlide46.xml" ContentType="application/vnd.openxmlformats-officedocument.presentationml.notesSlide+xml"/>
  <Override PartName="/ppt/presentation.xml" ContentType="application/vnd.openxmlformats-officedocument.presentationml.presentation.main+xml"/>
  <Override PartName="/ppt/slides/slide22.xml" ContentType="application/vnd.openxmlformats-officedocument.presentationml.slide+xml"/>
  <Override PartName="/ppt/slides/slide51.xml" ContentType="application/vnd.openxmlformats-officedocument.presentationml.slide+xml"/>
  <Override PartName="/ppt/tags/tag1.xml" ContentType="application/vnd.openxmlformats-officedocument.presentationml.tags+xml"/>
  <Override PartName="/ppt/slideLayouts/slideLayout14.xml" ContentType="application/vnd.openxmlformats-officedocument.presentationml.slideLayout+xml"/>
  <Override PartName="/ppt/notesSlides/notesSlide24.xml" ContentType="application/vnd.openxmlformats-officedocument.presentationml.notesSlide+xml"/>
  <Override PartName="/ppt/notesSlides/notesSlide35.xml" ContentType="application/vnd.openxmlformats-officedocument.presentationml.notesSlide+xml"/>
  <Override PartName="/ppt/notesSlides/notesSlide53.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2.xml" ContentType="application/vnd.openxmlformats-officedocument.presentationml.slideLayout+xml"/>
  <Override PartName="/ppt/slideLayouts/slideLayout21.xml" ContentType="application/vnd.openxmlformats-officedocument.presentationml.slideLayout+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notesSlides/notesSlide33.xml" ContentType="application/vnd.openxmlformats-officedocument.presentationml.notesSlide+xml"/>
  <Override PartName="/ppt/notesSlides/notesSlide42.xml" ContentType="application/vnd.openxmlformats-officedocument.presentationml.notesSlide+xml"/>
  <Override PartName="/ppt/notesSlides/notesSlide51.xml" ContentType="application/vnd.openxmlformats-officedocument.presentationml.notesSlide+xml"/>
  <Override PartName="/ppt/slideLayouts/slideLayout10.xml" ContentType="application/vnd.openxmlformats-officedocument.presentationml.slideLayout+xml"/>
  <Default Extension="vml" ContentType="application/vnd.openxmlformats-officedocument.vmlDrawing"/>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0.xml" ContentType="application/vnd.openxmlformats-officedocument.presentationml.notesSlide+xml"/>
  <Override PartName="/ppt/notesSlides/notesSlide31.xml" ContentType="application/vnd.openxmlformats-officedocument.presentationml.notesSlide+xml"/>
  <Override PartName="/ppt/notesSlides/notesSlide40.xml" ContentType="application/vnd.openxmlformats-officedocument.presentationml.notesSlide+xml"/>
  <Override PartName="/ppt/notesSlides/notesSlide6.xml" ContentType="application/vnd.openxmlformats-officedocument.presentationml.notesSlide+xml"/>
  <Override PartName="/ppt/slideMasters/slideMaster5.xml" ContentType="application/vnd.openxmlformats-officedocument.presentationml.slideMaster+xml"/>
  <Override PartName="/ppt/slides/slide8.xml" ContentType="application/vnd.openxmlformats-officedocument.presentationml.slide+xml"/>
  <Override PartName="/ppt/slides/slide49.xml" ContentType="application/vnd.openxmlformats-officedocument.presentationml.slide+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Override PartName="/ppt/notesSlides/notesSlide29.xml" ContentType="application/vnd.openxmlformats-officedocument.presentationml.notesSlide+xml"/>
  <Override PartName="/ppt/notesSlides/notesSlide47.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Override PartName="/ppt/slideLayouts/slideLayout15.xml" ContentType="application/vnd.openxmlformats-officedocument.presentationml.slideLayout+xml"/>
  <Override PartName="/ppt/slideLayouts/slideLayout26.xml" ContentType="application/vnd.openxmlformats-officedocument.presentationml.slideLayout+xml"/>
  <Default Extension="xls" ContentType="application/vnd.ms-excel"/>
  <Override PartName="/ppt/notesSlides/notesSlide18.xml" ContentType="application/vnd.openxmlformats-officedocument.presentationml.notesSlide+xml"/>
  <Override PartName="/ppt/notesSlides/notesSlide36.xml" ContentType="application/vnd.openxmlformats-officedocument.presentationml.notesSlide+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slideLayouts/slideLayout22.xml" ContentType="application/vnd.openxmlformats-officedocument.presentationml.slideLayout+xml"/>
  <Override PartName="/ppt/notesSlides/notesSlide25.xml" ContentType="application/vnd.openxmlformats-officedocument.presentationml.notesSlide+xml"/>
  <Override PartName="/ppt/notesSlides/notesSlide43.xml" ContentType="application/vnd.openxmlformats-officedocument.presentationml.notesSlide+xml"/>
  <Override PartName="/ppt/notesSlides/notesSlide54.xml" ContentType="application/vnd.openxmlformats-officedocument.presentationml.notesSlide+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32.xml" ContentType="application/vnd.openxmlformats-officedocument.presentationml.notesSlide+xml"/>
  <Override PartName="/ppt/notesSlides/notesSlide9.xml" ContentType="application/vnd.openxmlformats-officedocument.presentationml.notesSlide+xml"/>
  <Override PartName="/ppt/notesSlides/notesSlide21.xml" ContentType="application/vnd.openxmlformats-officedocument.presentationml.notesSlide+xml"/>
  <Override PartName="/ppt/notesSlides/notesSlide50.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Masters/slideMaster2.xml" ContentType="application/vnd.openxmlformats-officedocument.presentationml.slideMaster+xml"/>
  <Override PartName="/ppt/slides/slide28.xml" ContentType="application/vnd.openxmlformats-officedocument.presentationml.slide+xml"/>
  <Override PartName="/ppt/slides/slide39.xml" ContentType="application/vnd.openxmlformats-officedocument.presentationml.slide+xml"/>
  <Override PartName="/ppt/slides/slide57.xml" ContentType="application/vnd.openxmlformats-officedocument.presentationml.slide+xml"/>
  <Override PartName="/ppt/theme/theme4.xml" ContentType="application/vnd.openxmlformats-officedocument.theme+xml"/>
  <Override PartName="/ppt/notesSlides/notesSlide1.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46.xml" ContentType="application/vnd.openxmlformats-officedocument.presentationml.slide+xml"/>
  <Override PartName="/ppt/slideLayouts/slideLayout5.xml" ContentType="application/vnd.openxmlformats-officedocument.presentationml.slideLayout+xml"/>
  <Override PartName="/ppt/slideLayouts/slideLayout27.xml" ContentType="application/vnd.openxmlformats-officedocument.presentationml.slideLayout+xml"/>
  <Override PartName="/ppt/notesSlides/notesSlide19.xml" ContentType="application/vnd.openxmlformats-officedocument.presentationml.notesSlide+xml"/>
  <Override PartName="/ppt/notesSlides/notesSlide48.xml" ContentType="application/vnd.openxmlformats-officedocument.presentationml.notesSlide+xml"/>
  <Override PartName="/ppt/slides/slide24.xml" ContentType="application/vnd.openxmlformats-officedocument.presentationml.slide+xml"/>
  <Override PartName="/ppt/slides/slide35.xml" ContentType="application/vnd.openxmlformats-officedocument.presentationml.slide+xml"/>
  <Override PartName="/ppt/slides/slide53.xml" ContentType="application/vnd.openxmlformats-officedocument.presentationml.slide+xml"/>
  <Default Extension="jpeg" ContentType="image/jpeg"/>
  <Override PartName="/ppt/slideLayouts/slideLayout16.xml" ContentType="application/vnd.openxmlformats-officedocument.presentationml.slideLayout+xml"/>
  <Override PartName="/ppt/notesSlides/notesSlide37.xml" ContentType="application/vnd.openxmlformats-officedocument.presentationml.notesSlide+xml"/>
  <Override PartName="/ppt/notesSlides/notesSlide55.xml" ContentType="application/vnd.openxmlformats-officedocument.presentationml.notesSlide+xml"/>
  <Override PartName="/ppt/slides/slide13.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Layouts/slideLayout1.xml" ContentType="application/vnd.openxmlformats-officedocument.presentationml.slideLayout+xml"/>
  <Override PartName="/ppt/slideLayouts/slideLayout23.xml" ContentType="application/vnd.openxmlformats-officedocument.presentationml.slideLayout+xml"/>
  <Override PartName="/ppt/notesSlides/notesSlide15.xml" ContentType="application/vnd.openxmlformats-officedocument.presentationml.notesSlide+xml"/>
  <Override PartName="/ppt/notesSlides/notesSlide26.xml" ContentType="application/vnd.openxmlformats-officedocument.presentationml.notesSlide+xml"/>
  <Override PartName="/ppt/notesSlides/notesSlide44.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55" r:id="rId1"/>
    <p:sldMasterId id="2147483928" r:id="rId2"/>
    <p:sldMasterId id="2147483850" r:id="rId3"/>
    <p:sldMasterId id="2147483925" r:id="rId4"/>
    <p:sldMasterId id="2147483951" r:id="rId5"/>
  </p:sldMasterIdLst>
  <p:notesMasterIdLst>
    <p:notesMasterId r:id="rId63"/>
  </p:notesMasterIdLst>
  <p:sldIdLst>
    <p:sldId id="273" r:id="rId6"/>
    <p:sldId id="498" r:id="rId7"/>
    <p:sldId id="499" r:id="rId8"/>
    <p:sldId id="470" r:id="rId9"/>
    <p:sldId id="500" r:id="rId10"/>
    <p:sldId id="472" r:id="rId11"/>
    <p:sldId id="501" r:id="rId12"/>
    <p:sldId id="473" r:id="rId13"/>
    <p:sldId id="474" r:id="rId14"/>
    <p:sldId id="502" r:id="rId15"/>
    <p:sldId id="475" r:id="rId16"/>
    <p:sldId id="503" r:id="rId17"/>
    <p:sldId id="476" r:id="rId18"/>
    <p:sldId id="504" r:id="rId19"/>
    <p:sldId id="496" r:id="rId20"/>
    <p:sldId id="480" r:id="rId21"/>
    <p:sldId id="481" r:id="rId22"/>
    <p:sldId id="513" r:id="rId23"/>
    <p:sldId id="482" r:id="rId24"/>
    <p:sldId id="483" r:id="rId25"/>
    <p:sldId id="508" r:id="rId26"/>
    <p:sldId id="509" r:id="rId27"/>
    <p:sldId id="484" r:id="rId28"/>
    <p:sldId id="485" r:id="rId29"/>
    <p:sldId id="486" r:id="rId30"/>
    <p:sldId id="487" r:id="rId31"/>
    <p:sldId id="488" r:id="rId32"/>
    <p:sldId id="489" r:id="rId33"/>
    <p:sldId id="490" r:id="rId34"/>
    <p:sldId id="505" r:id="rId35"/>
    <p:sldId id="506" r:id="rId36"/>
    <p:sldId id="507" r:id="rId37"/>
    <p:sldId id="511" r:id="rId38"/>
    <p:sldId id="449" r:id="rId39"/>
    <p:sldId id="450" r:id="rId40"/>
    <p:sldId id="441" r:id="rId41"/>
    <p:sldId id="514" r:id="rId42"/>
    <p:sldId id="435" r:id="rId43"/>
    <p:sldId id="468" r:id="rId44"/>
    <p:sldId id="438" r:id="rId45"/>
    <p:sldId id="437" r:id="rId46"/>
    <p:sldId id="439" r:id="rId47"/>
    <p:sldId id="440" r:id="rId48"/>
    <p:sldId id="512" r:id="rId49"/>
    <p:sldId id="515" r:id="rId50"/>
    <p:sldId id="453" r:id="rId51"/>
    <p:sldId id="516" r:id="rId52"/>
    <p:sldId id="517" r:id="rId53"/>
    <p:sldId id="466" r:id="rId54"/>
    <p:sldId id="467" r:id="rId55"/>
    <p:sldId id="464" r:id="rId56"/>
    <p:sldId id="461" r:id="rId57"/>
    <p:sldId id="462" r:id="rId58"/>
    <p:sldId id="455" r:id="rId59"/>
    <p:sldId id="456" r:id="rId60"/>
    <p:sldId id="457" r:id="rId61"/>
    <p:sldId id="463" r:id="rId62"/>
  </p:sldIdLst>
  <p:sldSz cx="9144000" cy="6858000" type="screen4x3"/>
  <p:notesSz cx="6662738" cy="9926638"/>
  <p:custDataLst>
    <p:tags r:id="rId64"/>
  </p:custDataLst>
  <p:defaultTextStyle>
    <a:defPPr>
      <a:defRPr lang="de-DE"/>
    </a:defPPr>
    <a:lvl1pPr algn="l" rtl="0" fontAlgn="base">
      <a:spcBef>
        <a:spcPct val="0"/>
      </a:spcBef>
      <a:spcAft>
        <a:spcPct val="0"/>
      </a:spcAft>
      <a:defRPr kern="1200">
        <a:solidFill>
          <a:schemeClr val="tx1"/>
        </a:solidFill>
        <a:latin typeface="Arial" pitchFamily="34" charset="0"/>
        <a:ea typeface="+mn-ea"/>
        <a:cs typeface="Arial" pitchFamily="34" charset="0"/>
      </a:defRPr>
    </a:lvl1pPr>
    <a:lvl2pPr marL="457200" algn="l" rtl="0" fontAlgn="base">
      <a:spcBef>
        <a:spcPct val="0"/>
      </a:spcBef>
      <a:spcAft>
        <a:spcPct val="0"/>
      </a:spcAft>
      <a:defRPr kern="1200">
        <a:solidFill>
          <a:schemeClr val="tx1"/>
        </a:solidFill>
        <a:latin typeface="Arial" pitchFamily="34" charset="0"/>
        <a:ea typeface="+mn-ea"/>
        <a:cs typeface="Arial" pitchFamily="34" charset="0"/>
      </a:defRPr>
    </a:lvl2pPr>
    <a:lvl3pPr marL="914400" algn="l" rtl="0" fontAlgn="base">
      <a:spcBef>
        <a:spcPct val="0"/>
      </a:spcBef>
      <a:spcAft>
        <a:spcPct val="0"/>
      </a:spcAft>
      <a:defRPr kern="1200">
        <a:solidFill>
          <a:schemeClr val="tx1"/>
        </a:solidFill>
        <a:latin typeface="Arial" pitchFamily="34" charset="0"/>
        <a:ea typeface="+mn-ea"/>
        <a:cs typeface="Arial" pitchFamily="34" charset="0"/>
      </a:defRPr>
    </a:lvl3pPr>
    <a:lvl4pPr marL="1371600" algn="l" rtl="0" fontAlgn="base">
      <a:spcBef>
        <a:spcPct val="0"/>
      </a:spcBef>
      <a:spcAft>
        <a:spcPct val="0"/>
      </a:spcAft>
      <a:defRPr kern="1200">
        <a:solidFill>
          <a:schemeClr val="tx1"/>
        </a:solidFill>
        <a:latin typeface="Arial" pitchFamily="34" charset="0"/>
        <a:ea typeface="+mn-ea"/>
        <a:cs typeface="Arial" pitchFamily="34" charset="0"/>
      </a:defRPr>
    </a:lvl4pPr>
    <a:lvl5pPr marL="1828800" algn="l" rtl="0" fontAlgn="base">
      <a:spcBef>
        <a:spcPct val="0"/>
      </a:spcBef>
      <a:spcAft>
        <a:spcPct val="0"/>
      </a:spcAft>
      <a:defRPr kern="1200">
        <a:solidFill>
          <a:schemeClr val="tx1"/>
        </a:solidFill>
        <a:latin typeface="Arial" pitchFamily="34" charset="0"/>
        <a:ea typeface="+mn-ea"/>
        <a:cs typeface="Arial" pitchFamily="34" charset="0"/>
      </a:defRPr>
    </a:lvl5pPr>
    <a:lvl6pPr marL="2286000" algn="l" defTabSz="914400" rtl="0" eaLnBrk="1" latinLnBrk="0" hangingPunct="1">
      <a:defRPr kern="1200">
        <a:solidFill>
          <a:schemeClr val="tx1"/>
        </a:solidFill>
        <a:latin typeface="Arial" pitchFamily="34" charset="0"/>
        <a:ea typeface="+mn-ea"/>
        <a:cs typeface="Arial" pitchFamily="34" charset="0"/>
      </a:defRPr>
    </a:lvl6pPr>
    <a:lvl7pPr marL="2743200" algn="l" defTabSz="914400" rtl="0" eaLnBrk="1" latinLnBrk="0" hangingPunct="1">
      <a:defRPr kern="1200">
        <a:solidFill>
          <a:schemeClr val="tx1"/>
        </a:solidFill>
        <a:latin typeface="Arial" pitchFamily="34" charset="0"/>
        <a:ea typeface="+mn-ea"/>
        <a:cs typeface="Arial" pitchFamily="34" charset="0"/>
      </a:defRPr>
    </a:lvl7pPr>
    <a:lvl8pPr marL="3200400" algn="l" defTabSz="914400" rtl="0" eaLnBrk="1" latinLnBrk="0" hangingPunct="1">
      <a:defRPr kern="1200">
        <a:solidFill>
          <a:schemeClr val="tx1"/>
        </a:solidFill>
        <a:latin typeface="Arial" pitchFamily="34" charset="0"/>
        <a:ea typeface="+mn-ea"/>
        <a:cs typeface="Arial" pitchFamily="34" charset="0"/>
      </a:defRPr>
    </a:lvl8pPr>
    <a:lvl9pPr marL="3657600" algn="l" defTabSz="914400" rtl="0" eaLnBrk="1" latinLnBrk="0" hangingPunct="1">
      <a:defRPr kern="1200">
        <a:solidFill>
          <a:schemeClr val="tx1"/>
        </a:solidFill>
        <a:latin typeface="Arial" pitchFamily="34" charset="0"/>
        <a:ea typeface="+mn-ea"/>
        <a:cs typeface="Arial" pitchFamily="34"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FF"/>
    <a:srgbClr val="281051"/>
    <a:srgbClr val="339933"/>
    <a:srgbClr val="003399"/>
    <a:srgbClr val="FBB040"/>
    <a:srgbClr val="FF3300"/>
    <a:srgbClr val="008080"/>
    <a:srgbClr val="33CC33"/>
  </p:clrMru>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0A15C55-8517-42AA-B614-E9B94910E393}" styleName="Stile medio 2 - Colore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21E4AEA4-8DFA-4A89-87EB-49C32662AFE0}" styleName="Stile medio 2 - Color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0554" autoAdjust="0"/>
    <p:restoredTop sz="92317" autoAdjust="0"/>
  </p:normalViewPr>
  <p:slideViewPr>
    <p:cSldViewPr snapToGrid="0">
      <p:cViewPr>
        <p:scale>
          <a:sx n="80" d="100"/>
          <a:sy n="80" d="100"/>
        </p:scale>
        <p:origin x="-1488" y="-366"/>
      </p:cViewPr>
      <p:guideLst>
        <p:guide orient="horz" pos="1191"/>
        <p:guide orient="horz" pos="250"/>
        <p:guide orient="horz" pos="28"/>
        <p:guide orient="horz" pos="3614"/>
        <p:guide pos="236"/>
        <p:guide pos="5094"/>
        <p:guide pos="2880"/>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11726"/>
    </p:cViewPr>
  </p:sorterViewPr>
  <p:notesViewPr>
    <p:cSldViewPr snapToGrid="0">
      <p:cViewPr>
        <p:scale>
          <a:sx n="100" d="100"/>
          <a:sy n="100" d="100"/>
        </p:scale>
        <p:origin x="-1548" y="624"/>
      </p:cViewPr>
      <p:guideLst>
        <p:guide orient="horz" pos="3127"/>
        <p:guide pos="2099"/>
      </p:guideLst>
    </p:cSldViewPr>
  </p:notesViewPr>
  <p:gridSpacing cx="36868100" cy="368681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slide" Target="slides/slide34.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slide" Target="slides/slide37.xml"/><Relationship Id="rId47" Type="http://schemas.openxmlformats.org/officeDocument/2006/relationships/slide" Target="slides/slide42.xml"/><Relationship Id="rId50" Type="http://schemas.openxmlformats.org/officeDocument/2006/relationships/slide" Target="slides/slide45.xml"/><Relationship Id="rId55" Type="http://schemas.openxmlformats.org/officeDocument/2006/relationships/slide" Target="slides/slide50.xml"/><Relationship Id="rId63" Type="http://schemas.openxmlformats.org/officeDocument/2006/relationships/notesMaster" Target="notesMasters/notesMaster1.xml"/><Relationship Id="rId68" Type="http://schemas.openxmlformats.org/officeDocument/2006/relationships/tableStyles" Target="tableStyles.xml"/><Relationship Id="rId7" Type="http://schemas.openxmlformats.org/officeDocument/2006/relationships/slide" Target="slides/slide2.xml"/><Relationship Id="rId2" Type="http://schemas.openxmlformats.org/officeDocument/2006/relationships/slideMaster" Target="slideMasters/slideMaster2.xml"/><Relationship Id="rId16" Type="http://schemas.openxmlformats.org/officeDocument/2006/relationships/slide" Target="slides/slide11.xml"/><Relationship Id="rId29" Type="http://schemas.openxmlformats.org/officeDocument/2006/relationships/slide" Target="slides/slide24.xml"/><Relationship Id="rId1" Type="http://schemas.openxmlformats.org/officeDocument/2006/relationships/slideMaster" Target="slideMasters/slideMaster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schemas.openxmlformats.org/officeDocument/2006/relationships/slide" Target="slides/slide40.xml"/><Relationship Id="rId53" Type="http://schemas.openxmlformats.org/officeDocument/2006/relationships/slide" Target="slides/slide48.xml"/><Relationship Id="rId58" Type="http://schemas.openxmlformats.org/officeDocument/2006/relationships/slide" Target="slides/slide53.xml"/><Relationship Id="rId66" Type="http://schemas.openxmlformats.org/officeDocument/2006/relationships/viewProps" Target="viewProps.xml"/><Relationship Id="rId5" Type="http://schemas.openxmlformats.org/officeDocument/2006/relationships/slideMaster" Target="slideMasters/slideMaster5.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openxmlformats.org/officeDocument/2006/relationships/slide" Target="slides/slide44.xml"/><Relationship Id="rId57" Type="http://schemas.openxmlformats.org/officeDocument/2006/relationships/slide" Target="slides/slide52.xml"/><Relationship Id="rId61" Type="http://schemas.openxmlformats.org/officeDocument/2006/relationships/slide" Target="slides/slide56.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4" Type="http://schemas.openxmlformats.org/officeDocument/2006/relationships/slide" Target="slides/slide39.xml"/><Relationship Id="rId52" Type="http://schemas.openxmlformats.org/officeDocument/2006/relationships/slide" Target="slides/slide47.xml"/><Relationship Id="rId60" Type="http://schemas.openxmlformats.org/officeDocument/2006/relationships/slide" Target="slides/slide55.xml"/><Relationship Id="rId65" Type="http://schemas.openxmlformats.org/officeDocument/2006/relationships/presProps" Target="presProps.xml"/><Relationship Id="rId4" Type="http://schemas.openxmlformats.org/officeDocument/2006/relationships/slideMaster" Target="slideMasters/slideMaster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slide" Target="slides/slide38.xml"/><Relationship Id="rId48" Type="http://schemas.openxmlformats.org/officeDocument/2006/relationships/slide" Target="slides/slide43.xml"/><Relationship Id="rId56" Type="http://schemas.openxmlformats.org/officeDocument/2006/relationships/slide" Target="slides/slide51.xml"/><Relationship Id="rId64" Type="http://schemas.openxmlformats.org/officeDocument/2006/relationships/tags" Target="tags/tag1.xml"/><Relationship Id="rId8" Type="http://schemas.openxmlformats.org/officeDocument/2006/relationships/slide" Target="slides/slide3.xml"/><Relationship Id="rId51" Type="http://schemas.openxmlformats.org/officeDocument/2006/relationships/slide" Target="slides/slide46.xml"/><Relationship Id="rId3" Type="http://schemas.openxmlformats.org/officeDocument/2006/relationships/slideMaster" Target="slideMasters/slideMaster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slide" Target="slides/slide41.xml"/><Relationship Id="rId59" Type="http://schemas.openxmlformats.org/officeDocument/2006/relationships/slide" Target="slides/slide54.xml"/><Relationship Id="rId67" Type="http://schemas.openxmlformats.org/officeDocument/2006/relationships/theme" Target="theme/theme1.xml"/><Relationship Id="rId20" Type="http://schemas.openxmlformats.org/officeDocument/2006/relationships/slide" Target="slides/slide15.xml"/><Relationship Id="rId41" Type="http://schemas.openxmlformats.org/officeDocument/2006/relationships/slide" Target="slides/slide36.xml"/><Relationship Id="rId54" Type="http://schemas.openxmlformats.org/officeDocument/2006/relationships/slide" Target="slides/slide49.xml"/><Relationship Id="rId62" Type="http://schemas.openxmlformats.org/officeDocument/2006/relationships/slide" Target="slides/slide57.xml"/></Relationships>
</file>

<file path=ppt/drawings/_rels/vmlDrawing1.v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image" Target="../media/image6.emf"/></Relationships>
</file>

<file path=ppt/drawings/_rels/vmlDrawing10.vml.rels><?xml version="1.0" encoding="UTF-8" standalone="yes"?>
<Relationships xmlns="http://schemas.openxmlformats.org/package/2006/relationships"><Relationship Id="rId2" Type="http://schemas.openxmlformats.org/officeDocument/2006/relationships/image" Target="../media/image22.emf"/><Relationship Id="rId1" Type="http://schemas.openxmlformats.org/officeDocument/2006/relationships/image" Target="../media/image21.emf"/></Relationships>
</file>

<file path=ppt/drawings/_rels/vmlDrawing11.v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image" Target="../media/image23.png"/></Relationships>
</file>

<file path=ppt/drawings/_rels/vmlDrawing12.vml.rels><?xml version="1.0" encoding="UTF-8" standalone="yes"?>
<Relationships xmlns="http://schemas.openxmlformats.org/package/2006/relationships"><Relationship Id="rId1" Type="http://schemas.openxmlformats.org/officeDocument/2006/relationships/image" Target="../media/image29.emf"/></Relationships>
</file>

<file path=ppt/drawings/_rels/vmlDrawing13.vml.rels><?xml version="1.0" encoding="UTF-8" standalone="yes"?>
<Relationships xmlns="http://schemas.openxmlformats.org/package/2006/relationships"><Relationship Id="rId1" Type="http://schemas.openxmlformats.org/officeDocument/2006/relationships/image" Target="../media/image49.emf"/></Relationships>
</file>

<file path=ppt/drawings/_rels/vmlDrawing14.vml.rels><?xml version="1.0" encoding="UTF-8" standalone="yes"?>
<Relationships xmlns="http://schemas.openxmlformats.org/package/2006/relationships"><Relationship Id="rId2" Type="http://schemas.openxmlformats.org/officeDocument/2006/relationships/image" Target="../media/image62.emf"/><Relationship Id="rId1" Type="http://schemas.openxmlformats.org/officeDocument/2006/relationships/image" Target="../media/image61.emf"/></Relationships>
</file>

<file path=ppt/drawings/_rels/vmlDrawing15.vml.rels><?xml version="1.0" encoding="UTF-8" standalone="yes"?>
<Relationships xmlns="http://schemas.openxmlformats.org/package/2006/relationships"><Relationship Id="rId1" Type="http://schemas.openxmlformats.org/officeDocument/2006/relationships/image" Target="../media/image64.emf"/></Relationships>
</file>

<file path=ppt/drawings/_rels/vmlDrawing16.vml.rels><?xml version="1.0" encoding="UTF-8" standalone="yes"?>
<Relationships xmlns="http://schemas.openxmlformats.org/package/2006/relationships"><Relationship Id="rId1" Type="http://schemas.openxmlformats.org/officeDocument/2006/relationships/image" Target="../media/image65.emf"/></Relationships>
</file>

<file path=ppt/drawings/_rels/vmlDrawing2.v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image" Target="../media/image8.png"/></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0.emf"/></Relationships>
</file>

<file path=ppt/drawings/_rels/vmlDrawing4.vml.rels><?xml version="1.0" encoding="UTF-8" standalone="yes"?>
<Relationships xmlns="http://schemas.openxmlformats.org/package/2006/relationships"><Relationship Id="rId2" Type="http://schemas.openxmlformats.org/officeDocument/2006/relationships/image" Target="../media/image12.emf"/><Relationship Id="rId1" Type="http://schemas.openxmlformats.org/officeDocument/2006/relationships/image" Target="../media/image11.png"/></Relationships>
</file>

<file path=ppt/drawings/_rels/vmlDrawing5.vml.rels><?xml version="1.0" encoding="UTF-8" standalone="yes"?>
<Relationships xmlns="http://schemas.openxmlformats.org/package/2006/relationships"><Relationship Id="rId1" Type="http://schemas.openxmlformats.org/officeDocument/2006/relationships/image" Target="../media/image13.e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14.emf"/></Relationships>
</file>

<file path=ppt/drawings/_rels/vmlDrawing7.v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image" Target="../media/image15.png"/></Relationships>
</file>

<file path=ppt/drawings/_rels/vmlDrawing8.vml.rels><?xml version="1.0" encoding="UTF-8" standalone="yes"?>
<Relationships xmlns="http://schemas.openxmlformats.org/package/2006/relationships"><Relationship Id="rId2" Type="http://schemas.openxmlformats.org/officeDocument/2006/relationships/image" Target="../media/image18.emf"/><Relationship Id="rId1" Type="http://schemas.openxmlformats.org/officeDocument/2006/relationships/image" Target="../media/image17.emf"/></Relationships>
</file>

<file path=ppt/drawings/_rels/vmlDrawing9.v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image" Target="../media/image19.png"/></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887663" cy="496888"/>
          </a:xfrm>
          <a:prstGeom prst="rect">
            <a:avLst/>
          </a:prstGeom>
        </p:spPr>
        <p:txBody>
          <a:bodyPr vert="horz" lIns="91440" tIns="45720" rIns="91440" bIns="45720" rtlCol="0"/>
          <a:lstStyle>
            <a:lvl1pPr algn="l" fontAlgn="auto">
              <a:spcBef>
                <a:spcPts val="0"/>
              </a:spcBef>
              <a:spcAft>
                <a:spcPts val="0"/>
              </a:spcAft>
              <a:defRPr sz="1200">
                <a:latin typeface="+mn-lt"/>
                <a:cs typeface="+mn-cs"/>
              </a:defRPr>
            </a:lvl1pPr>
          </a:lstStyle>
          <a:p>
            <a:pPr>
              <a:defRPr/>
            </a:pPr>
            <a:endParaRPr lang="en-US"/>
          </a:p>
        </p:txBody>
      </p:sp>
      <p:sp>
        <p:nvSpPr>
          <p:cNvPr id="3" name="Datumsplatzhalter 2"/>
          <p:cNvSpPr>
            <a:spLocks noGrp="1"/>
          </p:cNvSpPr>
          <p:nvPr>
            <p:ph type="dt" idx="1"/>
          </p:nvPr>
        </p:nvSpPr>
        <p:spPr>
          <a:xfrm>
            <a:off x="3773488" y="0"/>
            <a:ext cx="2887662" cy="496888"/>
          </a:xfrm>
          <a:prstGeom prst="rect">
            <a:avLst/>
          </a:prstGeom>
        </p:spPr>
        <p:txBody>
          <a:bodyPr vert="horz" lIns="91440" tIns="45720" rIns="91440" bIns="45720" rtlCol="0"/>
          <a:lstStyle>
            <a:lvl1pPr algn="r" fontAlgn="auto">
              <a:spcBef>
                <a:spcPts val="0"/>
              </a:spcBef>
              <a:spcAft>
                <a:spcPts val="0"/>
              </a:spcAft>
              <a:defRPr sz="1200">
                <a:latin typeface="+mn-lt"/>
                <a:cs typeface="+mn-cs"/>
              </a:defRPr>
            </a:lvl1pPr>
          </a:lstStyle>
          <a:p>
            <a:pPr>
              <a:defRPr/>
            </a:pPr>
            <a:fld id="{44998D15-942A-4835-92D7-528DCD0461FE}" type="datetimeFigureOut">
              <a:rPr lang="en-US"/>
              <a:pPr>
                <a:defRPr/>
              </a:pPr>
              <a:t>3/28/2013</a:t>
            </a:fld>
            <a:endParaRPr lang="en-US"/>
          </a:p>
        </p:txBody>
      </p:sp>
      <p:sp>
        <p:nvSpPr>
          <p:cNvPr id="4" name="Folienbildplatzhalter 3"/>
          <p:cNvSpPr>
            <a:spLocks noGrp="1" noRot="1" noChangeAspect="1"/>
          </p:cNvSpPr>
          <p:nvPr>
            <p:ph type="sldImg" idx="2"/>
          </p:nvPr>
        </p:nvSpPr>
        <p:spPr>
          <a:xfrm>
            <a:off x="850900" y="744538"/>
            <a:ext cx="4964113" cy="3722687"/>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izenplatzhalter 4"/>
          <p:cNvSpPr>
            <a:spLocks noGrp="1"/>
          </p:cNvSpPr>
          <p:nvPr>
            <p:ph type="body" sz="quarter" idx="3"/>
          </p:nvPr>
        </p:nvSpPr>
        <p:spPr>
          <a:xfrm>
            <a:off x="666750" y="4714875"/>
            <a:ext cx="5329238" cy="4467225"/>
          </a:xfrm>
          <a:prstGeom prst="rect">
            <a:avLst/>
          </a:prstGeom>
        </p:spPr>
        <p:txBody>
          <a:bodyPr vert="horz" wrap="square" lIns="91440" tIns="45720" rIns="91440" bIns="45720" numCol="1" anchor="t" anchorCtr="0" compatLnSpc="1">
            <a:prstTxWarp prst="textNoShape">
              <a:avLst/>
            </a:prstTxWarp>
          </a:bodyPr>
          <a:lstStyle/>
          <a:p>
            <a:pPr lvl="0"/>
            <a:r>
              <a:rPr lang="de-DE" noProof="0" smtClean="0"/>
              <a:t>Textmasterformat bearbeiten</a:t>
            </a:r>
          </a:p>
          <a:p>
            <a:pPr lvl="1"/>
            <a:r>
              <a:rPr lang="de-DE" noProof="0" smtClean="0"/>
              <a:t>Zweite Ebene</a:t>
            </a:r>
          </a:p>
          <a:p>
            <a:pPr lvl="2"/>
            <a:r>
              <a:rPr lang="de-DE" noProof="0" smtClean="0"/>
              <a:t>Dritte Ebene</a:t>
            </a:r>
          </a:p>
          <a:p>
            <a:pPr lvl="3"/>
            <a:r>
              <a:rPr lang="de-DE" noProof="0" smtClean="0"/>
              <a:t>Vierte Ebene</a:t>
            </a:r>
          </a:p>
          <a:p>
            <a:pPr lvl="4"/>
            <a:r>
              <a:rPr lang="de-DE" noProof="0" smtClean="0"/>
              <a:t>Fünfte Ebene</a:t>
            </a:r>
            <a:endParaRPr lang="en-US" noProof="0" smtClean="0"/>
          </a:p>
        </p:txBody>
      </p:sp>
      <p:sp>
        <p:nvSpPr>
          <p:cNvPr id="6" name="Fußzeilenplatzhalter 5"/>
          <p:cNvSpPr>
            <a:spLocks noGrp="1"/>
          </p:cNvSpPr>
          <p:nvPr>
            <p:ph type="ftr" sz="quarter" idx="4"/>
          </p:nvPr>
        </p:nvSpPr>
        <p:spPr>
          <a:xfrm>
            <a:off x="0" y="9428163"/>
            <a:ext cx="2887663" cy="496887"/>
          </a:xfrm>
          <a:prstGeom prst="rect">
            <a:avLst/>
          </a:prstGeom>
        </p:spPr>
        <p:txBody>
          <a:bodyPr vert="horz" lIns="91440" tIns="45720" rIns="91440" bIns="45720" rtlCol="0" anchor="b"/>
          <a:lstStyle>
            <a:lvl1pPr algn="l" fontAlgn="auto">
              <a:spcBef>
                <a:spcPts val="0"/>
              </a:spcBef>
              <a:spcAft>
                <a:spcPts val="0"/>
              </a:spcAft>
              <a:defRPr sz="1200">
                <a:latin typeface="+mn-lt"/>
                <a:cs typeface="+mn-cs"/>
              </a:defRPr>
            </a:lvl1pPr>
          </a:lstStyle>
          <a:p>
            <a:pPr>
              <a:defRPr/>
            </a:pPr>
            <a:endParaRPr lang="en-US"/>
          </a:p>
        </p:txBody>
      </p:sp>
      <p:sp>
        <p:nvSpPr>
          <p:cNvPr id="7" name="Foliennummernplatzhalter 6"/>
          <p:cNvSpPr>
            <a:spLocks noGrp="1"/>
          </p:cNvSpPr>
          <p:nvPr>
            <p:ph type="sldNum" sz="quarter" idx="5"/>
          </p:nvPr>
        </p:nvSpPr>
        <p:spPr>
          <a:xfrm>
            <a:off x="3773488" y="9428163"/>
            <a:ext cx="2887662" cy="496887"/>
          </a:xfrm>
          <a:prstGeom prst="rect">
            <a:avLst/>
          </a:prstGeom>
        </p:spPr>
        <p:txBody>
          <a:bodyPr vert="horz" lIns="91440" tIns="45720" rIns="91440" bIns="45720" rtlCol="0" anchor="b"/>
          <a:lstStyle>
            <a:lvl1pPr algn="r" fontAlgn="auto">
              <a:spcBef>
                <a:spcPts val="0"/>
              </a:spcBef>
              <a:spcAft>
                <a:spcPts val="0"/>
              </a:spcAft>
              <a:defRPr sz="1200">
                <a:latin typeface="+mn-lt"/>
                <a:cs typeface="+mn-cs"/>
              </a:defRPr>
            </a:lvl1pPr>
          </a:lstStyle>
          <a:p>
            <a:pPr>
              <a:defRPr/>
            </a:pPr>
            <a:fld id="{DF0778F0-E1FA-4DE6-BB9D-2101E5CC2F2F}" type="slidenum">
              <a:rPr lang="en-US"/>
              <a:pPr>
                <a:defRPr/>
              </a:pPr>
              <a:t>‹N›</a:t>
            </a:fld>
            <a:endParaRPr 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37891" name="Rectangle 3"/>
          <p:cNvSpPr>
            <a:spLocks noGrp="1" noChangeArrowheads="1"/>
          </p:cNvSpPr>
          <p:nvPr>
            <p:ph type="body" idx="1"/>
          </p:nvPr>
        </p:nvSpPr>
        <p:spPr bwMode="auto">
          <a:xfrm>
            <a:off x="666750" y="4716463"/>
            <a:ext cx="5329238" cy="4465637"/>
          </a:xfrm>
          <a:noFill/>
        </p:spPr>
        <p:txBody>
          <a:bodyPr/>
          <a:lstStyle/>
          <a:p>
            <a:pPr eaLnBrk="1" hangingPunct="1"/>
            <a:endParaRPr lang="en-GB"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2"/>
          <p:cNvSpPr>
            <a:spLocks noGrp="1" noRot="1" noChangeAspect="1" noTextEdit="1"/>
          </p:cNvSpPr>
          <p:nvPr>
            <p:ph type="sldImg"/>
          </p:nvPr>
        </p:nvSpPr>
        <p:spPr bwMode="auto">
          <a:xfrm>
            <a:off x="850900" y="744538"/>
            <a:ext cx="4960938" cy="3722687"/>
          </a:xfrm>
          <a:noFill/>
          <a:ln>
            <a:solidFill>
              <a:srgbClr val="000000"/>
            </a:solidFill>
            <a:miter lim="800000"/>
            <a:headEnd/>
            <a:tailEnd/>
          </a:ln>
        </p:spPr>
      </p:sp>
      <p:sp>
        <p:nvSpPr>
          <p:cNvPr id="78851" name="Rectangle 3"/>
          <p:cNvSpPr>
            <a:spLocks noGrp="1"/>
          </p:cNvSpPr>
          <p:nvPr>
            <p:ph type="body" idx="1"/>
          </p:nvPr>
        </p:nvSpPr>
        <p:spPr bwMode="auto">
          <a:noFill/>
        </p:spPr>
        <p:txBody>
          <a:bodyPr wrap="square" numCol="1" anchor="t" anchorCtr="0" compatLnSpc="1">
            <a:prstTxWarp prst="textNoShape">
              <a:avLst/>
            </a:prstTxWarp>
          </a:bodyPr>
          <a:lstStyle/>
          <a:p>
            <a:pPr eaLnBrk="1" hangingPunct="1"/>
            <a:endParaRPr lang="it-IT"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Rectangle 2"/>
          <p:cNvSpPr>
            <a:spLocks noGrp="1" noRot="1" noChangeAspect="1" noTextEdit="1"/>
          </p:cNvSpPr>
          <p:nvPr>
            <p:ph type="sldImg"/>
          </p:nvPr>
        </p:nvSpPr>
        <p:spPr bwMode="auto">
          <a:xfrm>
            <a:off x="850900" y="744538"/>
            <a:ext cx="4962525" cy="3722687"/>
          </a:xfrm>
          <a:noFill/>
          <a:ln>
            <a:solidFill>
              <a:srgbClr val="000000"/>
            </a:solidFill>
            <a:miter lim="800000"/>
            <a:headEnd/>
            <a:tailEnd/>
          </a:ln>
        </p:spPr>
      </p:sp>
      <p:sp>
        <p:nvSpPr>
          <p:cNvPr id="79875" name="Rectangle 3"/>
          <p:cNvSpPr>
            <a:spLocks noGrp="1"/>
          </p:cNvSpPr>
          <p:nvPr>
            <p:ph type="body" idx="1"/>
          </p:nvPr>
        </p:nvSpPr>
        <p:spPr bwMode="auto">
          <a:noFill/>
        </p:spPr>
        <p:txBody>
          <a:bodyPr wrap="square" numCol="1" anchor="t" anchorCtr="0" compatLnSpc="1">
            <a:prstTxWarp prst="textNoShape">
              <a:avLst/>
            </a:prstTxWarp>
          </a:bodyPr>
          <a:lstStyle/>
          <a:p>
            <a:pPr eaLnBrk="1" hangingPunct="1"/>
            <a:endParaRPr lang="it-IT" smtClean="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2"/>
          <p:cNvSpPr>
            <a:spLocks noGrp="1" noRot="1" noChangeAspect="1" noTextEdit="1"/>
          </p:cNvSpPr>
          <p:nvPr>
            <p:ph type="sldImg"/>
          </p:nvPr>
        </p:nvSpPr>
        <p:spPr bwMode="auto">
          <a:xfrm>
            <a:off x="850900" y="744538"/>
            <a:ext cx="4960938" cy="3722687"/>
          </a:xfrm>
          <a:noFill/>
          <a:ln>
            <a:solidFill>
              <a:srgbClr val="000000"/>
            </a:solidFill>
            <a:miter lim="800000"/>
            <a:headEnd/>
            <a:tailEnd/>
          </a:ln>
        </p:spPr>
      </p:sp>
      <p:sp>
        <p:nvSpPr>
          <p:cNvPr id="80899" name="Rectangle 3"/>
          <p:cNvSpPr>
            <a:spLocks noGrp="1"/>
          </p:cNvSpPr>
          <p:nvPr>
            <p:ph type="body" idx="1"/>
          </p:nvPr>
        </p:nvSpPr>
        <p:spPr bwMode="auto">
          <a:noFill/>
        </p:spPr>
        <p:txBody>
          <a:bodyPr wrap="square" numCol="1" anchor="t" anchorCtr="0" compatLnSpc="1">
            <a:prstTxWarp prst="textNoShape">
              <a:avLst/>
            </a:prstTxWarp>
          </a:bodyPr>
          <a:lstStyle/>
          <a:p>
            <a:pPr eaLnBrk="1" hangingPunct="1"/>
            <a:endParaRPr lang="it-IT" smtClean="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37891" name="Rectangle 3"/>
          <p:cNvSpPr>
            <a:spLocks noGrp="1" noChangeArrowheads="1"/>
          </p:cNvSpPr>
          <p:nvPr>
            <p:ph type="body" idx="1"/>
          </p:nvPr>
        </p:nvSpPr>
        <p:spPr bwMode="auto">
          <a:xfrm>
            <a:off x="666750" y="4716463"/>
            <a:ext cx="5329238" cy="4465637"/>
          </a:xfrm>
          <a:noFill/>
        </p:spPr>
        <p:txBody>
          <a:bodyPr/>
          <a:lstStyle/>
          <a:p>
            <a:pPr eaLnBrk="1" hangingPunct="1"/>
            <a:endParaRPr lang="en-GB" smtClean="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Rot="1" noChangeAspect="1" noTextEdit="1"/>
          </p:cNvSpPr>
          <p:nvPr>
            <p:ph type="sldImg"/>
          </p:nvPr>
        </p:nvSpPr>
        <p:spPr bwMode="auto">
          <a:xfrm>
            <a:off x="1110457" y="744498"/>
            <a:ext cx="4441825" cy="3722489"/>
          </a:xfrm>
          <a:noFill/>
          <a:ln>
            <a:solidFill>
              <a:srgbClr val="000000"/>
            </a:solidFill>
            <a:miter lim="800000"/>
            <a:headEnd/>
            <a:tailEnd/>
          </a:ln>
        </p:spPr>
      </p:sp>
      <p:sp>
        <p:nvSpPr>
          <p:cNvPr id="19459" name="Rectangle 3"/>
          <p:cNvSpPr>
            <a:spLocks noGrp="1"/>
          </p:cNvSpPr>
          <p:nvPr>
            <p:ph type="body" idx="1"/>
          </p:nvPr>
        </p:nvSpPr>
        <p:spPr bwMode="auto">
          <a:xfrm>
            <a:off x="665963" y="4714876"/>
            <a:ext cx="5330813" cy="4467225"/>
          </a:xfrm>
          <a:noFill/>
        </p:spPr>
        <p:txBody>
          <a:bodyPr/>
          <a:lstStyle/>
          <a:p>
            <a:pPr eaLnBrk="1" hangingPunct="1"/>
            <a:endParaRPr lang="it-IT" smtClean="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Rot="1" noChangeAspect="1" noTextEdit="1"/>
          </p:cNvSpPr>
          <p:nvPr>
            <p:ph type="sldImg"/>
          </p:nvPr>
        </p:nvSpPr>
        <p:spPr bwMode="auto">
          <a:xfrm>
            <a:off x="1110457" y="744498"/>
            <a:ext cx="4441825" cy="3722489"/>
          </a:xfrm>
          <a:noFill/>
          <a:ln>
            <a:solidFill>
              <a:srgbClr val="000000"/>
            </a:solidFill>
            <a:miter lim="800000"/>
            <a:headEnd/>
            <a:tailEnd/>
          </a:ln>
        </p:spPr>
      </p:sp>
      <p:sp>
        <p:nvSpPr>
          <p:cNvPr id="19459" name="Rectangle 3"/>
          <p:cNvSpPr>
            <a:spLocks noGrp="1"/>
          </p:cNvSpPr>
          <p:nvPr>
            <p:ph type="body" idx="1"/>
          </p:nvPr>
        </p:nvSpPr>
        <p:spPr bwMode="auto">
          <a:xfrm>
            <a:off x="665963" y="4714876"/>
            <a:ext cx="5330813" cy="4467225"/>
          </a:xfrm>
          <a:noFill/>
        </p:spPr>
        <p:txBody>
          <a:bodyPr/>
          <a:lstStyle/>
          <a:p>
            <a:pPr eaLnBrk="1" hangingPunct="1"/>
            <a:endParaRPr lang="it-IT" smtClean="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Rot="1" noChangeAspect="1" noTextEdit="1"/>
          </p:cNvSpPr>
          <p:nvPr>
            <p:ph type="sldImg"/>
          </p:nvPr>
        </p:nvSpPr>
        <p:spPr bwMode="auto">
          <a:xfrm>
            <a:off x="850900" y="744538"/>
            <a:ext cx="4962525" cy="3722687"/>
          </a:xfrm>
          <a:noFill/>
          <a:ln>
            <a:solidFill>
              <a:srgbClr val="000000"/>
            </a:solidFill>
            <a:miter lim="800000"/>
            <a:headEnd/>
            <a:tailEnd/>
          </a:ln>
        </p:spPr>
      </p:sp>
      <p:sp>
        <p:nvSpPr>
          <p:cNvPr id="19459" name="Rectangle 3"/>
          <p:cNvSpPr>
            <a:spLocks noGrp="1"/>
          </p:cNvSpPr>
          <p:nvPr>
            <p:ph type="body" idx="1"/>
          </p:nvPr>
        </p:nvSpPr>
        <p:spPr bwMode="auto">
          <a:xfrm>
            <a:off x="665963" y="4714876"/>
            <a:ext cx="5330813" cy="4467225"/>
          </a:xfrm>
          <a:noFill/>
        </p:spPr>
        <p:txBody>
          <a:bodyPr/>
          <a:lstStyle/>
          <a:p>
            <a:pPr eaLnBrk="1" hangingPunct="1"/>
            <a:endParaRPr lang="it-IT" smtClean="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Rot="1" noChangeAspect="1" noTextEdit="1"/>
          </p:cNvSpPr>
          <p:nvPr>
            <p:ph type="sldImg"/>
          </p:nvPr>
        </p:nvSpPr>
        <p:spPr bwMode="auto">
          <a:xfrm>
            <a:off x="1110457" y="744498"/>
            <a:ext cx="4441825" cy="3722489"/>
          </a:xfrm>
          <a:noFill/>
          <a:ln>
            <a:solidFill>
              <a:srgbClr val="000000"/>
            </a:solidFill>
            <a:miter lim="800000"/>
            <a:headEnd/>
            <a:tailEnd/>
          </a:ln>
        </p:spPr>
      </p:sp>
      <p:sp>
        <p:nvSpPr>
          <p:cNvPr id="19459" name="Rectangle 3"/>
          <p:cNvSpPr>
            <a:spLocks noGrp="1"/>
          </p:cNvSpPr>
          <p:nvPr>
            <p:ph type="body" idx="1"/>
          </p:nvPr>
        </p:nvSpPr>
        <p:spPr bwMode="auto">
          <a:xfrm>
            <a:off x="665963" y="4714876"/>
            <a:ext cx="5330813" cy="4467225"/>
          </a:xfrm>
          <a:noFill/>
        </p:spPr>
        <p:txBody>
          <a:bodyPr/>
          <a:lstStyle/>
          <a:p>
            <a:pPr eaLnBrk="1" hangingPunct="1"/>
            <a:endParaRPr lang="it-IT" smtClean="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Rot="1" noChangeAspect="1" noTextEdit="1"/>
          </p:cNvSpPr>
          <p:nvPr>
            <p:ph type="sldImg"/>
          </p:nvPr>
        </p:nvSpPr>
        <p:spPr bwMode="auto">
          <a:xfrm>
            <a:off x="1110457" y="744498"/>
            <a:ext cx="4441825" cy="3722489"/>
          </a:xfrm>
          <a:noFill/>
          <a:ln>
            <a:solidFill>
              <a:srgbClr val="000000"/>
            </a:solidFill>
            <a:miter lim="800000"/>
            <a:headEnd/>
            <a:tailEnd/>
          </a:ln>
        </p:spPr>
      </p:sp>
      <p:sp>
        <p:nvSpPr>
          <p:cNvPr id="19459" name="Rectangle 3"/>
          <p:cNvSpPr>
            <a:spLocks noGrp="1"/>
          </p:cNvSpPr>
          <p:nvPr>
            <p:ph type="body" idx="1"/>
          </p:nvPr>
        </p:nvSpPr>
        <p:spPr bwMode="auto">
          <a:xfrm>
            <a:off x="665963" y="4714876"/>
            <a:ext cx="5330813" cy="4467225"/>
          </a:xfrm>
          <a:noFill/>
        </p:spPr>
        <p:txBody>
          <a:bodyPr/>
          <a:lstStyle/>
          <a:p>
            <a:pPr eaLnBrk="1" hangingPunct="1"/>
            <a:endParaRPr lang="it-IT" smtClean="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Rot="1" noChangeAspect="1" noTextEdit="1"/>
          </p:cNvSpPr>
          <p:nvPr>
            <p:ph type="sldImg"/>
          </p:nvPr>
        </p:nvSpPr>
        <p:spPr bwMode="auto">
          <a:xfrm>
            <a:off x="913365" y="745296"/>
            <a:ext cx="4836009" cy="3721691"/>
          </a:xfrm>
          <a:noFill/>
          <a:ln>
            <a:solidFill>
              <a:srgbClr val="000000"/>
            </a:solidFill>
            <a:miter lim="800000"/>
            <a:headEnd/>
            <a:tailEnd/>
          </a:ln>
        </p:spPr>
      </p:sp>
      <p:sp>
        <p:nvSpPr>
          <p:cNvPr id="19459" name="Rectangle 3"/>
          <p:cNvSpPr>
            <a:spLocks noGrp="1"/>
          </p:cNvSpPr>
          <p:nvPr>
            <p:ph type="body" idx="1"/>
          </p:nvPr>
        </p:nvSpPr>
        <p:spPr bwMode="auto">
          <a:xfrm>
            <a:off x="665964" y="4714876"/>
            <a:ext cx="5330813" cy="4467225"/>
          </a:xfrm>
          <a:noFill/>
        </p:spPr>
        <p:txBody>
          <a:bodyPr/>
          <a:lstStyle/>
          <a:p>
            <a:pPr eaLnBrk="1" hangingPunct="1"/>
            <a:endParaRPr lang="it-IT"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2"/>
          <p:cNvSpPr>
            <a:spLocks noGrp="1" noRot="1" noChangeAspect="1" noTextEdit="1"/>
          </p:cNvSpPr>
          <p:nvPr>
            <p:ph type="sldImg"/>
          </p:nvPr>
        </p:nvSpPr>
        <p:spPr bwMode="auto">
          <a:xfrm>
            <a:off x="850900" y="744538"/>
            <a:ext cx="4962525" cy="3722687"/>
          </a:xfrm>
          <a:noFill/>
          <a:ln>
            <a:solidFill>
              <a:srgbClr val="000000"/>
            </a:solidFill>
            <a:miter lim="800000"/>
            <a:headEnd/>
            <a:tailEnd/>
          </a:ln>
        </p:spPr>
      </p:sp>
      <p:sp>
        <p:nvSpPr>
          <p:cNvPr id="70659" name="Rectangle 3"/>
          <p:cNvSpPr>
            <a:spLocks noGrp="1"/>
          </p:cNvSpPr>
          <p:nvPr>
            <p:ph type="body" idx="1"/>
          </p:nvPr>
        </p:nvSpPr>
        <p:spPr bwMode="auto">
          <a:noFill/>
        </p:spPr>
        <p:txBody>
          <a:bodyPr wrap="square" numCol="1" anchor="t" anchorCtr="0" compatLnSpc="1">
            <a:prstTxWarp prst="textNoShape">
              <a:avLst/>
            </a:prstTxWarp>
          </a:bodyPr>
          <a:lstStyle/>
          <a:p>
            <a:pPr eaLnBrk="1" hangingPunct="1"/>
            <a:r>
              <a:rPr lang="en-GB" smtClean="0"/>
              <a:t>Indagine SHARE  383.4 k € in 2012, (217k€ in 2013)</a:t>
            </a:r>
          </a:p>
          <a:p>
            <a:pPr eaLnBrk="1" hangingPunct="1"/>
            <a:r>
              <a:rPr lang="en-GB" smtClean="0"/>
              <a:t>Presidenza della Repubblica 45 k € </a:t>
            </a:r>
          </a:p>
          <a:p>
            <a:pPr eaLnBrk="1" hangingPunct="1"/>
            <a:r>
              <a:rPr lang="en-GB" smtClean="0"/>
              <a:t>Reputation study per IIT (Istituto Italiano per la tecnologia) 40 k €. </a:t>
            </a:r>
          </a:p>
          <a:p>
            <a:pPr eaLnBrk="1" hangingPunct="1"/>
            <a:r>
              <a:rPr lang="en-GB" smtClean="0"/>
              <a:t>Primi lavori per Amministrative: Palermo 20 k €  L’ Aquila for 8 k € </a:t>
            </a:r>
          </a:p>
          <a:p>
            <a:pPr eaLnBrk="1" hangingPunct="1"/>
            <a:r>
              <a:rPr lang="en-GB" smtClean="0"/>
              <a:t>Top*Star per RTI 40 k € e RAI 37.5 k € </a:t>
            </a:r>
          </a:p>
          <a:p>
            <a:pPr eaLnBrk="1" hangingPunct="1"/>
            <a:r>
              <a:rPr lang="en-GB" smtClean="0"/>
              <a:t>Polimetro per Avvenire 25.1 k €</a:t>
            </a:r>
            <a:r>
              <a:rPr lang="it-IT" smtClean="0"/>
              <a:t> </a:t>
            </a: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Rot="1" noChangeAspect="1" noTextEdit="1"/>
          </p:cNvSpPr>
          <p:nvPr>
            <p:ph type="sldImg"/>
          </p:nvPr>
        </p:nvSpPr>
        <p:spPr bwMode="auto">
          <a:xfrm>
            <a:off x="913365" y="745296"/>
            <a:ext cx="4836009" cy="3721691"/>
          </a:xfrm>
          <a:noFill/>
          <a:ln>
            <a:solidFill>
              <a:srgbClr val="000000"/>
            </a:solidFill>
            <a:miter lim="800000"/>
            <a:headEnd/>
            <a:tailEnd/>
          </a:ln>
        </p:spPr>
      </p:sp>
      <p:sp>
        <p:nvSpPr>
          <p:cNvPr id="19459" name="Rectangle 3"/>
          <p:cNvSpPr>
            <a:spLocks noGrp="1"/>
          </p:cNvSpPr>
          <p:nvPr>
            <p:ph type="body" idx="1"/>
          </p:nvPr>
        </p:nvSpPr>
        <p:spPr bwMode="auto">
          <a:xfrm>
            <a:off x="665964" y="4714876"/>
            <a:ext cx="5330813" cy="4467225"/>
          </a:xfrm>
          <a:noFill/>
        </p:spPr>
        <p:txBody>
          <a:bodyPr/>
          <a:lstStyle/>
          <a:p>
            <a:pPr eaLnBrk="1" hangingPunct="1"/>
            <a:endParaRPr lang="it-IT" smtClean="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Rot="1" noChangeAspect="1" noTextEdit="1"/>
          </p:cNvSpPr>
          <p:nvPr>
            <p:ph type="sldImg"/>
          </p:nvPr>
        </p:nvSpPr>
        <p:spPr bwMode="auto">
          <a:xfrm>
            <a:off x="1110457" y="744498"/>
            <a:ext cx="4441825" cy="3722489"/>
          </a:xfrm>
          <a:noFill/>
          <a:ln>
            <a:solidFill>
              <a:srgbClr val="000000"/>
            </a:solidFill>
            <a:miter lim="800000"/>
            <a:headEnd/>
            <a:tailEnd/>
          </a:ln>
        </p:spPr>
      </p:sp>
      <p:sp>
        <p:nvSpPr>
          <p:cNvPr id="19459" name="Rectangle 3"/>
          <p:cNvSpPr>
            <a:spLocks noGrp="1"/>
          </p:cNvSpPr>
          <p:nvPr>
            <p:ph type="body" idx="1"/>
          </p:nvPr>
        </p:nvSpPr>
        <p:spPr bwMode="auto">
          <a:xfrm>
            <a:off x="665963" y="4714876"/>
            <a:ext cx="5330813" cy="4467225"/>
          </a:xfrm>
          <a:noFill/>
        </p:spPr>
        <p:txBody>
          <a:bodyPr/>
          <a:lstStyle/>
          <a:p>
            <a:pPr eaLnBrk="1" hangingPunct="1"/>
            <a:endParaRPr lang="it-IT" smtClean="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Rot="1" noChangeAspect="1" noTextEdit="1"/>
          </p:cNvSpPr>
          <p:nvPr>
            <p:ph type="sldImg"/>
          </p:nvPr>
        </p:nvSpPr>
        <p:spPr bwMode="auto">
          <a:xfrm>
            <a:off x="1110457" y="744498"/>
            <a:ext cx="4441825" cy="3722489"/>
          </a:xfrm>
          <a:noFill/>
          <a:ln>
            <a:solidFill>
              <a:srgbClr val="000000"/>
            </a:solidFill>
            <a:miter lim="800000"/>
            <a:headEnd/>
            <a:tailEnd/>
          </a:ln>
        </p:spPr>
      </p:sp>
      <p:sp>
        <p:nvSpPr>
          <p:cNvPr id="19459" name="Rectangle 3"/>
          <p:cNvSpPr>
            <a:spLocks noGrp="1"/>
          </p:cNvSpPr>
          <p:nvPr>
            <p:ph type="body" idx="1"/>
          </p:nvPr>
        </p:nvSpPr>
        <p:spPr bwMode="auto">
          <a:xfrm>
            <a:off x="665963" y="4714876"/>
            <a:ext cx="5330813" cy="4467225"/>
          </a:xfrm>
          <a:noFill/>
        </p:spPr>
        <p:txBody>
          <a:bodyPr/>
          <a:lstStyle/>
          <a:p>
            <a:pPr eaLnBrk="1" hangingPunct="1"/>
            <a:endParaRPr lang="it-IT" dirty="0" smtClean="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Rot="1" noChangeAspect="1" noTextEdit="1"/>
          </p:cNvSpPr>
          <p:nvPr>
            <p:ph type="sldImg"/>
          </p:nvPr>
        </p:nvSpPr>
        <p:spPr bwMode="auto">
          <a:xfrm>
            <a:off x="1110457" y="744498"/>
            <a:ext cx="4441825" cy="3722489"/>
          </a:xfrm>
          <a:noFill/>
          <a:ln>
            <a:solidFill>
              <a:srgbClr val="000000"/>
            </a:solidFill>
            <a:miter lim="800000"/>
            <a:headEnd/>
            <a:tailEnd/>
          </a:ln>
        </p:spPr>
      </p:sp>
      <p:sp>
        <p:nvSpPr>
          <p:cNvPr id="19459" name="Rectangle 3"/>
          <p:cNvSpPr>
            <a:spLocks noGrp="1"/>
          </p:cNvSpPr>
          <p:nvPr>
            <p:ph type="body" idx="1"/>
          </p:nvPr>
        </p:nvSpPr>
        <p:spPr bwMode="auto">
          <a:xfrm>
            <a:off x="665963" y="4714876"/>
            <a:ext cx="5330813" cy="4467225"/>
          </a:xfrm>
          <a:noFill/>
        </p:spPr>
        <p:txBody>
          <a:bodyPr/>
          <a:lstStyle/>
          <a:p>
            <a:pPr eaLnBrk="1" hangingPunct="1"/>
            <a:endParaRPr lang="it-IT" smtClean="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Rot="1" noChangeAspect="1" noTextEdit="1"/>
          </p:cNvSpPr>
          <p:nvPr>
            <p:ph type="sldImg"/>
          </p:nvPr>
        </p:nvSpPr>
        <p:spPr bwMode="auto">
          <a:xfrm>
            <a:off x="1110457" y="744498"/>
            <a:ext cx="4441825" cy="3722489"/>
          </a:xfrm>
          <a:noFill/>
          <a:ln>
            <a:solidFill>
              <a:srgbClr val="000000"/>
            </a:solidFill>
            <a:miter lim="800000"/>
            <a:headEnd/>
            <a:tailEnd/>
          </a:ln>
        </p:spPr>
      </p:sp>
      <p:sp>
        <p:nvSpPr>
          <p:cNvPr id="19459" name="Rectangle 3"/>
          <p:cNvSpPr>
            <a:spLocks noGrp="1"/>
          </p:cNvSpPr>
          <p:nvPr>
            <p:ph type="body" idx="1"/>
          </p:nvPr>
        </p:nvSpPr>
        <p:spPr bwMode="auto">
          <a:xfrm>
            <a:off x="665963" y="4714876"/>
            <a:ext cx="5330813" cy="4467225"/>
          </a:xfrm>
          <a:noFill/>
        </p:spPr>
        <p:txBody>
          <a:bodyPr/>
          <a:lstStyle/>
          <a:p>
            <a:pPr eaLnBrk="1" hangingPunct="1"/>
            <a:endParaRPr lang="it-IT" smtClean="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Rot="1" noChangeAspect="1" noTextEdit="1"/>
          </p:cNvSpPr>
          <p:nvPr>
            <p:ph type="sldImg"/>
          </p:nvPr>
        </p:nvSpPr>
        <p:spPr bwMode="auto">
          <a:xfrm>
            <a:off x="1110457" y="744498"/>
            <a:ext cx="4441825" cy="3722489"/>
          </a:xfrm>
          <a:noFill/>
          <a:ln>
            <a:solidFill>
              <a:srgbClr val="000000"/>
            </a:solidFill>
            <a:miter lim="800000"/>
            <a:headEnd/>
            <a:tailEnd/>
          </a:ln>
        </p:spPr>
      </p:sp>
      <p:sp>
        <p:nvSpPr>
          <p:cNvPr id="19459" name="Rectangle 3"/>
          <p:cNvSpPr>
            <a:spLocks noGrp="1"/>
          </p:cNvSpPr>
          <p:nvPr>
            <p:ph type="body" idx="1"/>
          </p:nvPr>
        </p:nvSpPr>
        <p:spPr bwMode="auto">
          <a:xfrm>
            <a:off x="665963" y="4714876"/>
            <a:ext cx="5330813" cy="4467225"/>
          </a:xfrm>
          <a:noFill/>
        </p:spPr>
        <p:txBody>
          <a:bodyPr/>
          <a:lstStyle/>
          <a:p>
            <a:pPr eaLnBrk="1" hangingPunct="1"/>
            <a:endParaRPr lang="it-IT" smtClean="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Rot="1" noChangeAspect="1" noTextEdit="1"/>
          </p:cNvSpPr>
          <p:nvPr>
            <p:ph type="sldImg"/>
          </p:nvPr>
        </p:nvSpPr>
        <p:spPr bwMode="auto">
          <a:xfrm>
            <a:off x="1110457" y="744498"/>
            <a:ext cx="4441825" cy="3722489"/>
          </a:xfrm>
          <a:noFill/>
          <a:ln>
            <a:solidFill>
              <a:srgbClr val="000000"/>
            </a:solidFill>
            <a:miter lim="800000"/>
            <a:headEnd/>
            <a:tailEnd/>
          </a:ln>
        </p:spPr>
      </p:sp>
      <p:sp>
        <p:nvSpPr>
          <p:cNvPr id="19459" name="Rectangle 3"/>
          <p:cNvSpPr>
            <a:spLocks noGrp="1"/>
          </p:cNvSpPr>
          <p:nvPr>
            <p:ph type="body" idx="1"/>
          </p:nvPr>
        </p:nvSpPr>
        <p:spPr bwMode="auto">
          <a:xfrm>
            <a:off x="665963" y="4714876"/>
            <a:ext cx="5330813" cy="4467225"/>
          </a:xfrm>
          <a:noFill/>
        </p:spPr>
        <p:txBody>
          <a:bodyPr/>
          <a:lstStyle/>
          <a:p>
            <a:pPr eaLnBrk="1" hangingPunct="1"/>
            <a:endParaRPr lang="it-IT" smtClean="0"/>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Rot="1" noChangeAspect="1" noTextEdit="1"/>
          </p:cNvSpPr>
          <p:nvPr>
            <p:ph type="sldImg"/>
          </p:nvPr>
        </p:nvSpPr>
        <p:spPr bwMode="auto">
          <a:xfrm>
            <a:off x="1110457" y="744498"/>
            <a:ext cx="4441825" cy="3722489"/>
          </a:xfrm>
          <a:noFill/>
          <a:ln>
            <a:solidFill>
              <a:srgbClr val="000000"/>
            </a:solidFill>
            <a:miter lim="800000"/>
            <a:headEnd/>
            <a:tailEnd/>
          </a:ln>
        </p:spPr>
      </p:sp>
      <p:sp>
        <p:nvSpPr>
          <p:cNvPr id="19459" name="Rectangle 3"/>
          <p:cNvSpPr>
            <a:spLocks noGrp="1"/>
          </p:cNvSpPr>
          <p:nvPr>
            <p:ph type="body" idx="1"/>
          </p:nvPr>
        </p:nvSpPr>
        <p:spPr bwMode="auto">
          <a:xfrm>
            <a:off x="665963" y="4714876"/>
            <a:ext cx="5330813" cy="4467225"/>
          </a:xfrm>
          <a:noFill/>
        </p:spPr>
        <p:txBody>
          <a:bodyPr/>
          <a:lstStyle/>
          <a:p>
            <a:pPr eaLnBrk="1" hangingPunct="1"/>
            <a:endParaRPr lang="it-IT" smtClean="0"/>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Rot="1" noChangeAspect="1" noTextEdit="1"/>
          </p:cNvSpPr>
          <p:nvPr>
            <p:ph type="sldImg"/>
          </p:nvPr>
        </p:nvSpPr>
        <p:spPr bwMode="auto">
          <a:xfrm>
            <a:off x="913365" y="745296"/>
            <a:ext cx="4836009" cy="3721691"/>
          </a:xfrm>
          <a:noFill/>
          <a:ln>
            <a:solidFill>
              <a:srgbClr val="000000"/>
            </a:solidFill>
            <a:miter lim="800000"/>
            <a:headEnd/>
            <a:tailEnd/>
          </a:ln>
        </p:spPr>
      </p:sp>
      <p:sp>
        <p:nvSpPr>
          <p:cNvPr id="19459" name="Rectangle 3"/>
          <p:cNvSpPr>
            <a:spLocks noGrp="1"/>
          </p:cNvSpPr>
          <p:nvPr>
            <p:ph type="body" idx="1"/>
          </p:nvPr>
        </p:nvSpPr>
        <p:spPr bwMode="auto">
          <a:xfrm>
            <a:off x="665964" y="4714876"/>
            <a:ext cx="5330813" cy="4467225"/>
          </a:xfrm>
          <a:noFill/>
        </p:spPr>
        <p:txBody>
          <a:bodyPr/>
          <a:lstStyle/>
          <a:p>
            <a:pPr eaLnBrk="1" hangingPunct="1"/>
            <a:endParaRPr lang="it-IT" smtClean="0"/>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Rot="1" noChangeAspect="1" noTextEdit="1"/>
          </p:cNvSpPr>
          <p:nvPr>
            <p:ph type="sldImg"/>
          </p:nvPr>
        </p:nvSpPr>
        <p:spPr bwMode="auto">
          <a:xfrm>
            <a:off x="913365" y="745296"/>
            <a:ext cx="4836009" cy="3721691"/>
          </a:xfrm>
          <a:noFill/>
          <a:ln>
            <a:solidFill>
              <a:srgbClr val="000000"/>
            </a:solidFill>
            <a:miter lim="800000"/>
            <a:headEnd/>
            <a:tailEnd/>
          </a:ln>
        </p:spPr>
      </p:sp>
      <p:sp>
        <p:nvSpPr>
          <p:cNvPr id="19459" name="Rectangle 3"/>
          <p:cNvSpPr>
            <a:spLocks noGrp="1"/>
          </p:cNvSpPr>
          <p:nvPr>
            <p:ph type="body" idx="1"/>
          </p:nvPr>
        </p:nvSpPr>
        <p:spPr bwMode="auto">
          <a:xfrm>
            <a:off x="665964" y="4714876"/>
            <a:ext cx="5330813" cy="4467225"/>
          </a:xfrm>
          <a:noFill/>
        </p:spPr>
        <p:txBody>
          <a:bodyPr/>
          <a:lstStyle/>
          <a:p>
            <a:pPr eaLnBrk="1" hangingPunct="1"/>
            <a:endParaRPr lang="it-IT"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2"/>
          <p:cNvSpPr>
            <a:spLocks noGrp="1" noRot="1" noChangeAspect="1" noTextEdit="1"/>
          </p:cNvSpPr>
          <p:nvPr>
            <p:ph type="sldImg"/>
          </p:nvPr>
        </p:nvSpPr>
        <p:spPr bwMode="auto">
          <a:xfrm>
            <a:off x="850900" y="744538"/>
            <a:ext cx="4960938" cy="3722687"/>
          </a:xfrm>
          <a:noFill/>
          <a:ln>
            <a:solidFill>
              <a:srgbClr val="000000"/>
            </a:solidFill>
            <a:miter lim="800000"/>
            <a:headEnd/>
            <a:tailEnd/>
          </a:ln>
        </p:spPr>
      </p:sp>
      <p:sp>
        <p:nvSpPr>
          <p:cNvPr id="71683" name="Rectangle 3"/>
          <p:cNvSpPr>
            <a:spLocks noGrp="1"/>
          </p:cNvSpPr>
          <p:nvPr>
            <p:ph type="body" idx="1"/>
          </p:nvPr>
        </p:nvSpPr>
        <p:spPr bwMode="auto">
          <a:noFill/>
        </p:spPr>
        <p:txBody>
          <a:bodyPr wrap="square" numCol="1" anchor="t" anchorCtr="0" compatLnSpc="1">
            <a:prstTxWarp prst="textNoShape">
              <a:avLst/>
            </a:prstTxWarp>
          </a:bodyPr>
          <a:lstStyle/>
          <a:p>
            <a:pPr eaLnBrk="1" hangingPunct="1"/>
            <a:r>
              <a:rPr lang="en-GB" smtClean="0"/>
              <a:t>Indagine SHARE  383.4 k € in 2012, (217k€ in 2013)</a:t>
            </a:r>
          </a:p>
          <a:p>
            <a:pPr eaLnBrk="1" hangingPunct="1"/>
            <a:r>
              <a:rPr lang="en-GB" smtClean="0"/>
              <a:t>Presidenza della Repubblica 45 k € </a:t>
            </a:r>
          </a:p>
          <a:p>
            <a:pPr eaLnBrk="1" hangingPunct="1"/>
            <a:r>
              <a:rPr lang="en-GB" smtClean="0"/>
              <a:t>Reputation study per IIT (Istituto Italiano per la tecnologia) 40 k €. </a:t>
            </a:r>
          </a:p>
          <a:p>
            <a:pPr eaLnBrk="1" hangingPunct="1"/>
            <a:r>
              <a:rPr lang="en-GB" smtClean="0"/>
              <a:t>Primi lavori per Amministrative: Palermo 20 k €  L’ Aquila for 8 k € </a:t>
            </a:r>
          </a:p>
          <a:p>
            <a:pPr eaLnBrk="1" hangingPunct="1"/>
            <a:r>
              <a:rPr lang="en-GB" smtClean="0"/>
              <a:t>Top*Star per RTI 40 k € e RAI 37.5 k € </a:t>
            </a:r>
          </a:p>
          <a:p>
            <a:pPr eaLnBrk="1" hangingPunct="1"/>
            <a:r>
              <a:rPr lang="en-GB" smtClean="0"/>
              <a:t>Polimetro per Avvenire 25.1 k €</a:t>
            </a:r>
            <a:r>
              <a:rPr lang="it-IT" smtClean="0"/>
              <a:t> </a:t>
            </a: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Rot="1" noChangeAspect="1" noTextEdit="1"/>
          </p:cNvSpPr>
          <p:nvPr>
            <p:ph type="sldImg"/>
          </p:nvPr>
        </p:nvSpPr>
        <p:spPr bwMode="auto">
          <a:xfrm>
            <a:off x="913365" y="745296"/>
            <a:ext cx="4836009" cy="3721691"/>
          </a:xfrm>
          <a:noFill/>
          <a:ln>
            <a:solidFill>
              <a:srgbClr val="000000"/>
            </a:solidFill>
            <a:miter lim="800000"/>
            <a:headEnd/>
            <a:tailEnd/>
          </a:ln>
        </p:spPr>
      </p:sp>
      <p:sp>
        <p:nvSpPr>
          <p:cNvPr id="19459" name="Rectangle 3"/>
          <p:cNvSpPr>
            <a:spLocks noGrp="1"/>
          </p:cNvSpPr>
          <p:nvPr>
            <p:ph type="body" idx="1"/>
          </p:nvPr>
        </p:nvSpPr>
        <p:spPr bwMode="auto">
          <a:xfrm>
            <a:off x="665964" y="4714876"/>
            <a:ext cx="5330813" cy="4467225"/>
          </a:xfrm>
          <a:noFill/>
        </p:spPr>
        <p:txBody>
          <a:bodyPr/>
          <a:lstStyle/>
          <a:p>
            <a:pPr eaLnBrk="1" hangingPunct="1"/>
            <a:endParaRPr lang="it-IT" smtClean="0"/>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37891" name="Rectangle 3"/>
          <p:cNvSpPr>
            <a:spLocks noGrp="1" noChangeArrowheads="1"/>
          </p:cNvSpPr>
          <p:nvPr>
            <p:ph type="body" idx="1"/>
          </p:nvPr>
        </p:nvSpPr>
        <p:spPr bwMode="auto">
          <a:xfrm>
            <a:off x="666750" y="4716463"/>
            <a:ext cx="5329238" cy="4465637"/>
          </a:xfrm>
          <a:noFill/>
        </p:spPr>
        <p:txBody>
          <a:bodyPr/>
          <a:lstStyle/>
          <a:p>
            <a:pPr eaLnBrk="1" hangingPunct="1"/>
            <a:endParaRPr lang="en-GB" smtClean="0"/>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Rot="1" noChangeAspect="1" noTextEdit="1"/>
          </p:cNvSpPr>
          <p:nvPr>
            <p:ph type="sldImg"/>
          </p:nvPr>
        </p:nvSpPr>
        <p:spPr bwMode="auto">
          <a:xfrm>
            <a:off x="850900" y="744538"/>
            <a:ext cx="4962525" cy="3722687"/>
          </a:xfrm>
          <a:noFill/>
          <a:ln>
            <a:solidFill>
              <a:srgbClr val="000000"/>
            </a:solidFill>
            <a:miter lim="800000"/>
            <a:headEnd/>
            <a:tailEnd/>
          </a:ln>
        </p:spPr>
      </p:sp>
      <p:sp>
        <p:nvSpPr>
          <p:cNvPr id="19459" name="Rectangle 3"/>
          <p:cNvSpPr>
            <a:spLocks noGrp="1"/>
          </p:cNvSpPr>
          <p:nvPr>
            <p:ph type="body" idx="1"/>
          </p:nvPr>
        </p:nvSpPr>
        <p:spPr bwMode="auto">
          <a:xfrm>
            <a:off x="665963" y="4714876"/>
            <a:ext cx="5330813" cy="4467225"/>
          </a:xfrm>
          <a:noFill/>
        </p:spPr>
        <p:txBody>
          <a:bodyPr/>
          <a:lstStyle/>
          <a:p>
            <a:pPr eaLnBrk="1" hangingPunct="1"/>
            <a:endParaRPr lang="it-IT" smtClean="0"/>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Rot="1" noChangeAspect="1" noTextEdit="1"/>
          </p:cNvSpPr>
          <p:nvPr>
            <p:ph type="sldImg"/>
          </p:nvPr>
        </p:nvSpPr>
        <p:spPr bwMode="auto">
          <a:xfrm>
            <a:off x="850900" y="744538"/>
            <a:ext cx="4962525" cy="3722687"/>
          </a:xfrm>
          <a:noFill/>
          <a:ln>
            <a:solidFill>
              <a:srgbClr val="000000"/>
            </a:solidFill>
            <a:miter lim="800000"/>
            <a:headEnd/>
            <a:tailEnd/>
          </a:ln>
        </p:spPr>
      </p:sp>
      <p:sp>
        <p:nvSpPr>
          <p:cNvPr id="19459" name="Rectangle 3"/>
          <p:cNvSpPr>
            <a:spLocks noGrp="1"/>
          </p:cNvSpPr>
          <p:nvPr>
            <p:ph type="body" idx="1"/>
          </p:nvPr>
        </p:nvSpPr>
        <p:spPr bwMode="auto">
          <a:xfrm>
            <a:off x="665963" y="4714876"/>
            <a:ext cx="5330813" cy="4467225"/>
          </a:xfrm>
          <a:noFill/>
        </p:spPr>
        <p:txBody>
          <a:bodyPr/>
          <a:lstStyle/>
          <a:p>
            <a:pPr eaLnBrk="1" hangingPunct="1"/>
            <a:endParaRPr lang="it-IT" smtClean="0"/>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Rot="1" noChangeAspect="1" noTextEdit="1"/>
          </p:cNvSpPr>
          <p:nvPr>
            <p:ph type="sldImg"/>
          </p:nvPr>
        </p:nvSpPr>
        <p:spPr bwMode="auto">
          <a:xfrm>
            <a:off x="850900" y="744538"/>
            <a:ext cx="4962525" cy="3722687"/>
          </a:xfrm>
          <a:noFill/>
          <a:ln>
            <a:solidFill>
              <a:srgbClr val="000000"/>
            </a:solidFill>
            <a:miter lim="800000"/>
            <a:headEnd/>
            <a:tailEnd/>
          </a:ln>
        </p:spPr>
      </p:sp>
      <p:sp>
        <p:nvSpPr>
          <p:cNvPr id="19459" name="Rectangle 3"/>
          <p:cNvSpPr>
            <a:spLocks noGrp="1"/>
          </p:cNvSpPr>
          <p:nvPr>
            <p:ph type="body" idx="1"/>
          </p:nvPr>
        </p:nvSpPr>
        <p:spPr bwMode="auto">
          <a:xfrm>
            <a:off x="665963" y="4714876"/>
            <a:ext cx="5330813" cy="4467225"/>
          </a:xfrm>
          <a:noFill/>
        </p:spPr>
        <p:txBody>
          <a:bodyPr/>
          <a:lstStyle/>
          <a:p>
            <a:pPr eaLnBrk="1" hangingPunct="1"/>
            <a:endParaRPr lang="it-IT" smtClean="0"/>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Rot="1" noChangeAspect="1" noTextEdit="1"/>
          </p:cNvSpPr>
          <p:nvPr>
            <p:ph type="sldImg"/>
          </p:nvPr>
        </p:nvSpPr>
        <p:spPr bwMode="auto">
          <a:xfrm>
            <a:off x="850900" y="744538"/>
            <a:ext cx="4962525" cy="3722687"/>
          </a:xfrm>
          <a:noFill/>
          <a:ln>
            <a:solidFill>
              <a:srgbClr val="000000"/>
            </a:solidFill>
            <a:miter lim="800000"/>
            <a:headEnd/>
            <a:tailEnd/>
          </a:ln>
        </p:spPr>
      </p:sp>
      <p:sp>
        <p:nvSpPr>
          <p:cNvPr id="19459" name="Rectangle 3"/>
          <p:cNvSpPr>
            <a:spLocks noGrp="1"/>
          </p:cNvSpPr>
          <p:nvPr>
            <p:ph type="body" idx="1"/>
          </p:nvPr>
        </p:nvSpPr>
        <p:spPr bwMode="auto">
          <a:xfrm>
            <a:off x="665963" y="4714876"/>
            <a:ext cx="5330813" cy="4467225"/>
          </a:xfrm>
          <a:noFill/>
        </p:spPr>
        <p:txBody>
          <a:bodyPr/>
          <a:lstStyle/>
          <a:p>
            <a:pPr eaLnBrk="1" hangingPunct="1"/>
            <a:endParaRPr lang="it-IT" smtClean="0"/>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Rot="1" noChangeAspect="1" noTextEdit="1"/>
          </p:cNvSpPr>
          <p:nvPr>
            <p:ph type="sldImg"/>
          </p:nvPr>
        </p:nvSpPr>
        <p:spPr bwMode="auto">
          <a:xfrm>
            <a:off x="850900" y="744538"/>
            <a:ext cx="4962525" cy="3722687"/>
          </a:xfrm>
          <a:noFill/>
          <a:ln>
            <a:solidFill>
              <a:srgbClr val="000000"/>
            </a:solidFill>
            <a:miter lim="800000"/>
            <a:headEnd/>
            <a:tailEnd/>
          </a:ln>
        </p:spPr>
      </p:sp>
      <p:sp>
        <p:nvSpPr>
          <p:cNvPr id="19459" name="Rectangle 3"/>
          <p:cNvSpPr>
            <a:spLocks noGrp="1"/>
          </p:cNvSpPr>
          <p:nvPr>
            <p:ph type="body" idx="1"/>
          </p:nvPr>
        </p:nvSpPr>
        <p:spPr bwMode="auto">
          <a:xfrm>
            <a:off x="665963" y="4714876"/>
            <a:ext cx="5330813" cy="4467225"/>
          </a:xfrm>
          <a:noFill/>
        </p:spPr>
        <p:txBody>
          <a:bodyPr/>
          <a:lstStyle/>
          <a:p>
            <a:pPr eaLnBrk="1" hangingPunct="1"/>
            <a:endParaRPr lang="it-IT" smtClean="0"/>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Rot="1" noChangeAspect="1" noTextEdit="1"/>
          </p:cNvSpPr>
          <p:nvPr>
            <p:ph type="sldImg"/>
          </p:nvPr>
        </p:nvSpPr>
        <p:spPr bwMode="auto">
          <a:xfrm>
            <a:off x="850900" y="744538"/>
            <a:ext cx="4962525" cy="3722687"/>
          </a:xfrm>
          <a:noFill/>
          <a:ln>
            <a:solidFill>
              <a:srgbClr val="000000"/>
            </a:solidFill>
            <a:miter lim="800000"/>
            <a:headEnd/>
            <a:tailEnd/>
          </a:ln>
        </p:spPr>
      </p:sp>
      <p:sp>
        <p:nvSpPr>
          <p:cNvPr id="19459" name="Rectangle 3"/>
          <p:cNvSpPr>
            <a:spLocks noGrp="1"/>
          </p:cNvSpPr>
          <p:nvPr>
            <p:ph type="body" idx="1"/>
          </p:nvPr>
        </p:nvSpPr>
        <p:spPr bwMode="auto">
          <a:xfrm>
            <a:off x="665963" y="4714876"/>
            <a:ext cx="5330813" cy="4467225"/>
          </a:xfrm>
          <a:noFill/>
        </p:spPr>
        <p:txBody>
          <a:bodyPr/>
          <a:lstStyle/>
          <a:p>
            <a:pPr eaLnBrk="1" hangingPunct="1"/>
            <a:endParaRPr lang="it-IT" smtClean="0"/>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Rot="1" noChangeAspect="1" noTextEdit="1"/>
          </p:cNvSpPr>
          <p:nvPr>
            <p:ph type="sldImg"/>
          </p:nvPr>
        </p:nvSpPr>
        <p:spPr bwMode="auto">
          <a:xfrm>
            <a:off x="850900" y="744538"/>
            <a:ext cx="4962525" cy="3722687"/>
          </a:xfrm>
          <a:noFill/>
          <a:ln>
            <a:solidFill>
              <a:srgbClr val="000000"/>
            </a:solidFill>
            <a:miter lim="800000"/>
            <a:headEnd/>
            <a:tailEnd/>
          </a:ln>
        </p:spPr>
      </p:sp>
      <p:sp>
        <p:nvSpPr>
          <p:cNvPr id="19459" name="Rectangle 3"/>
          <p:cNvSpPr>
            <a:spLocks noGrp="1"/>
          </p:cNvSpPr>
          <p:nvPr>
            <p:ph type="body" idx="1"/>
          </p:nvPr>
        </p:nvSpPr>
        <p:spPr bwMode="auto">
          <a:xfrm>
            <a:off x="665963" y="4714876"/>
            <a:ext cx="5330813" cy="4467225"/>
          </a:xfrm>
          <a:noFill/>
        </p:spPr>
        <p:txBody>
          <a:bodyPr/>
          <a:lstStyle/>
          <a:p>
            <a:pPr eaLnBrk="1" hangingPunct="1"/>
            <a:endParaRPr lang="it-IT" dirty="0" smtClean="0"/>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Rot="1" noChangeAspect="1" noTextEdit="1"/>
          </p:cNvSpPr>
          <p:nvPr>
            <p:ph type="sldImg"/>
          </p:nvPr>
        </p:nvSpPr>
        <p:spPr bwMode="auto">
          <a:xfrm>
            <a:off x="850900" y="744538"/>
            <a:ext cx="4962525" cy="3722687"/>
          </a:xfrm>
          <a:noFill/>
          <a:ln>
            <a:solidFill>
              <a:srgbClr val="000000"/>
            </a:solidFill>
            <a:miter lim="800000"/>
            <a:headEnd/>
            <a:tailEnd/>
          </a:ln>
        </p:spPr>
      </p:sp>
      <p:sp>
        <p:nvSpPr>
          <p:cNvPr id="19459" name="Rectangle 3"/>
          <p:cNvSpPr>
            <a:spLocks noGrp="1"/>
          </p:cNvSpPr>
          <p:nvPr>
            <p:ph type="body" idx="1"/>
          </p:nvPr>
        </p:nvSpPr>
        <p:spPr bwMode="auto">
          <a:xfrm>
            <a:off x="665963" y="4714876"/>
            <a:ext cx="5330813" cy="4467225"/>
          </a:xfrm>
          <a:noFill/>
        </p:spPr>
        <p:txBody>
          <a:bodyPr/>
          <a:lstStyle/>
          <a:p>
            <a:pPr eaLnBrk="1" hangingPunct="1"/>
            <a:endParaRPr lang="it-IT"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2"/>
          <p:cNvSpPr>
            <a:spLocks noGrp="1" noRot="1" noChangeAspect="1" noTextEdit="1"/>
          </p:cNvSpPr>
          <p:nvPr>
            <p:ph type="sldImg"/>
          </p:nvPr>
        </p:nvSpPr>
        <p:spPr bwMode="auto">
          <a:xfrm>
            <a:off x="850900" y="744538"/>
            <a:ext cx="4962525" cy="3722687"/>
          </a:xfrm>
          <a:noFill/>
          <a:ln>
            <a:solidFill>
              <a:srgbClr val="000000"/>
            </a:solidFill>
            <a:miter lim="800000"/>
            <a:headEnd/>
            <a:tailEnd/>
          </a:ln>
        </p:spPr>
      </p:sp>
      <p:sp>
        <p:nvSpPr>
          <p:cNvPr id="72707" name="Rectangle 3"/>
          <p:cNvSpPr>
            <a:spLocks noGrp="1"/>
          </p:cNvSpPr>
          <p:nvPr>
            <p:ph type="body" idx="1"/>
          </p:nvPr>
        </p:nvSpPr>
        <p:spPr bwMode="auto">
          <a:noFill/>
        </p:spPr>
        <p:txBody>
          <a:bodyPr wrap="square" numCol="1" anchor="t" anchorCtr="0" compatLnSpc="1">
            <a:prstTxWarp prst="textNoShape">
              <a:avLst/>
            </a:prstTxWarp>
          </a:bodyPr>
          <a:lstStyle/>
          <a:p>
            <a:pPr eaLnBrk="1" hangingPunct="1"/>
            <a:r>
              <a:rPr lang="en-GB" smtClean="0"/>
              <a:t>Indagine SHARE  383.4 k € in 2012, (217k€ in 2013)</a:t>
            </a:r>
          </a:p>
          <a:p>
            <a:pPr eaLnBrk="1" hangingPunct="1"/>
            <a:r>
              <a:rPr lang="en-GB" smtClean="0"/>
              <a:t>Presidenza della Repubblica 45 k € </a:t>
            </a:r>
          </a:p>
          <a:p>
            <a:pPr eaLnBrk="1" hangingPunct="1"/>
            <a:r>
              <a:rPr lang="en-GB" smtClean="0"/>
              <a:t>Reputation study per IIT (Istituto Italiano per la tecnologia) 40 k €. </a:t>
            </a:r>
          </a:p>
          <a:p>
            <a:pPr eaLnBrk="1" hangingPunct="1"/>
            <a:r>
              <a:rPr lang="en-GB" smtClean="0"/>
              <a:t>Primi lavori per Amministrative: Palermo 20 k €  L’ Aquila for 8 k € </a:t>
            </a:r>
          </a:p>
          <a:p>
            <a:pPr eaLnBrk="1" hangingPunct="1"/>
            <a:r>
              <a:rPr lang="en-GB" smtClean="0"/>
              <a:t>Top*Star per RTI 40 k € e RAI 37.5 k € </a:t>
            </a:r>
          </a:p>
          <a:p>
            <a:pPr eaLnBrk="1" hangingPunct="1"/>
            <a:r>
              <a:rPr lang="en-GB" smtClean="0"/>
              <a:t>Polimetro per Avvenire 25.1 k €</a:t>
            </a:r>
            <a:r>
              <a:rPr lang="it-IT" smtClean="0"/>
              <a:t> </a:t>
            </a:r>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Rot="1" noChangeAspect="1" noTextEdit="1"/>
          </p:cNvSpPr>
          <p:nvPr>
            <p:ph type="sldImg"/>
          </p:nvPr>
        </p:nvSpPr>
        <p:spPr bwMode="auto">
          <a:xfrm>
            <a:off x="850900" y="744538"/>
            <a:ext cx="4962525" cy="3722687"/>
          </a:xfrm>
          <a:noFill/>
          <a:ln>
            <a:solidFill>
              <a:srgbClr val="000000"/>
            </a:solidFill>
            <a:miter lim="800000"/>
            <a:headEnd/>
            <a:tailEnd/>
          </a:ln>
        </p:spPr>
      </p:sp>
      <p:sp>
        <p:nvSpPr>
          <p:cNvPr id="19459" name="Rectangle 3"/>
          <p:cNvSpPr>
            <a:spLocks noGrp="1"/>
          </p:cNvSpPr>
          <p:nvPr>
            <p:ph type="body" idx="1"/>
          </p:nvPr>
        </p:nvSpPr>
        <p:spPr bwMode="auto">
          <a:xfrm>
            <a:off x="665963" y="4714876"/>
            <a:ext cx="5330813" cy="4467225"/>
          </a:xfrm>
          <a:noFill/>
        </p:spPr>
        <p:txBody>
          <a:bodyPr/>
          <a:lstStyle/>
          <a:p>
            <a:pPr eaLnBrk="1" hangingPunct="1"/>
            <a:endParaRPr lang="it-IT" smtClean="0"/>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Rot="1" noChangeAspect="1" noTextEdit="1"/>
          </p:cNvSpPr>
          <p:nvPr>
            <p:ph type="sldImg"/>
          </p:nvPr>
        </p:nvSpPr>
        <p:spPr bwMode="auto">
          <a:xfrm>
            <a:off x="850900" y="744538"/>
            <a:ext cx="4962525" cy="3722687"/>
          </a:xfrm>
          <a:noFill/>
          <a:ln>
            <a:solidFill>
              <a:srgbClr val="000000"/>
            </a:solidFill>
            <a:miter lim="800000"/>
            <a:headEnd/>
            <a:tailEnd/>
          </a:ln>
        </p:spPr>
      </p:sp>
      <p:sp>
        <p:nvSpPr>
          <p:cNvPr id="19459" name="Rectangle 3"/>
          <p:cNvSpPr>
            <a:spLocks noGrp="1"/>
          </p:cNvSpPr>
          <p:nvPr>
            <p:ph type="body" idx="1"/>
          </p:nvPr>
        </p:nvSpPr>
        <p:spPr bwMode="auto">
          <a:xfrm>
            <a:off x="665963" y="4714876"/>
            <a:ext cx="5330813" cy="4467225"/>
          </a:xfrm>
          <a:noFill/>
        </p:spPr>
        <p:txBody>
          <a:bodyPr/>
          <a:lstStyle/>
          <a:p>
            <a:pPr eaLnBrk="1" hangingPunct="1"/>
            <a:endParaRPr lang="it-IT" smtClean="0"/>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37891" name="Rectangle 3"/>
          <p:cNvSpPr>
            <a:spLocks noGrp="1" noChangeArrowheads="1"/>
          </p:cNvSpPr>
          <p:nvPr>
            <p:ph type="body" idx="1"/>
          </p:nvPr>
        </p:nvSpPr>
        <p:spPr bwMode="auto">
          <a:xfrm>
            <a:off x="666750" y="4716463"/>
            <a:ext cx="5329238" cy="4465637"/>
          </a:xfrm>
          <a:noFill/>
        </p:spPr>
        <p:txBody>
          <a:bodyPr/>
          <a:lstStyle/>
          <a:p>
            <a:pPr eaLnBrk="1" hangingPunct="1"/>
            <a:endParaRPr lang="en-GB" smtClean="0"/>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Rot="1" noChangeAspect="1" noTextEdit="1"/>
          </p:cNvSpPr>
          <p:nvPr>
            <p:ph type="sldImg"/>
          </p:nvPr>
        </p:nvSpPr>
        <p:spPr bwMode="auto">
          <a:xfrm>
            <a:off x="850900" y="744538"/>
            <a:ext cx="4962525" cy="3722687"/>
          </a:xfrm>
          <a:noFill/>
          <a:ln>
            <a:solidFill>
              <a:srgbClr val="000000"/>
            </a:solidFill>
            <a:miter lim="800000"/>
            <a:headEnd/>
            <a:tailEnd/>
          </a:ln>
        </p:spPr>
      </p:sp>
      <p:sp>
        <p:nvSpPr>
          <p:cNvPr id="19459" name="Rectangle 3"/>
          <p:cNvSpPr>
            <a:spLocks noGrp="1"/>
          </p:cNvSpPr>
          <p:nvPr>
            <p:ph type="body" idx="1"/>
          </p:nvPr>
        </p:nvSpPr>
        <p:spPr bwMode="auto">
          <a:xfrm>
            <a:off x="665963" y="4714876"/>
            <a:ext cx="5330813" cy="4467225"/>
          </a:xfrm>
          <a:noFill/>
        </p:spPr>
        <p:txBody>
          <a:bodyPr/>
          <a:lstStyle/>
          <a:p>
            <a:pPr eaLnBrk="1" hangingPunct="1"/>
            <a:endParaRPr lang="it-IT" smtClean="0"/>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Rot="1" noChangeAspect="1" noTextEdit="1"/>
          </p:cNvSpPr>
          <p:nvPr>
            <p:ph type="sldImg"/>
          </p:nvPr>
        </p:nvSpPr>
        <p:spPr bwMode="auto">
          <a:xfrm>
            <a:off x="850900" y="744538"/>
            <a:ext cx="4962525" cy="3722687"/>
          </a:xfrm>
          <a:noFill/>
          <a:ln>
            <a:solidFill>
              <a:srgbClr val="000000"/>
            </a:solidFill>
            <a:miter lim="800000"/>
            <a:headEnd/>
            <a:tailEnd/>
          </a:ln>
        </p:spPr>
      </p:sp>
      <p:sp>
        <p:nvSpPr>
          <p:cNvPr id="19459" name="Rectangle 3"/>
          <p:cNvSpPr>
            <a:spLocks noGrp="1"/>
          </p:cNvSpPr>
          <p:nvPr>
            <p:ph type="body" idx="1"/>
          </p:nvPr>
        </p:nvSpPr>
        <p:spPr bwMode="auto">
          <a:xfrm>
            <a:off x="665963" y="4714876"/>
            <a:ext cx="5330813" cy="4467225"/>
          </a:xfrm>
          <a:noFill/>
        </p:spPr>
        <p:txBody>
          <a:bodyPr/>
          <a:lstStyle/>
          <a:p>
            <a:pPr eaLnBrk="1" hangingPunct="1"/>
            <a:endParaRPr lang="it-IT" smtClean="0"/>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Rot="1" noChangeAspect="1" noTextEdit="1"/>
          </p:cNvSpPr>
          <p:nvPr>
            <p:ph type="sldImg"/>
          </p:nvPr>
        </p:nvSpPr>
        <p:spPr bwMode="auto">
          <a:xfrm>
            <a:off x="850900" y="744538"/>
            <a:ext cx="4962525" cy="3722687"/>
          </a:xfrm>
          <a:noFill/>
          <a:ln>
            <a:solidFill>
              <a:srgbClr val="000000"/>
            </a:solidFill>
            <a:miter lim="800000"/>
            <a:headEnd/>
            <a:tailEnd/>
          </a:ln>
        </p:spPr>
      </p:sp>
      <p:sp>
        <p:nvSpPr>
          <p:cNvPr id="19459" name="Rectangle 3"/>
          <p:cNvSpPr>
            <a:spLocks noGrp="1"/>
          </p:cNvSpPr>
          <p:nvPr>
            <p:ph type="body" idx="1"/>
          </p:nvPr>
        </p:nvSpPr>
        <p:spPr bwMode="auto">
          <a:xfrm>
            <a:off x="665963" y="4714876"/>
            <a:ext cx="5330813" cy="4467225"/>
          </a:xfrm>
          <a:noFill/>
        </p:spPr>
        <p:txBody>
          <a:bodyPr/>
          <a:lstStyle/>
          <a:p>
            <a:pPr eaLnBrk="1" hangingPunct="1"/>
            <a:endParaRPr lang="it-IT" smtClean="0"/>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Rot="1" noChangeAspect="1" noTextEdit="1"/>
          </p:cNvSpPr>
          <p:nvPr>
            <p:ph type="sldImg"/>
          </p:nvPr>
        </p:nvSpPr>
        <p:spPr bwMode="auto">
          <a:xfrm>
            <a:off x="850900" y="744538"/>
            <a:ext cx="4962525" cy="3722687"/>
          </a:xfrm>
          <a:noFill/>
          <a:ln>
            <a:solidFill>
              <a:srgbClr val="000000"/>
            </a:solidFill>
            <a:miter lim="800000"/>
            <a:headEnd/>
            <a:tailEnd/>
          </a:ln>
        </p:spPr>
      </p:sp>
      <p:sp>
        <p:nvSpPr>
          <p:cNvPr id="19459" name="Rectangle 3"/>
          <p:cNvSpPr>
            <a:spLocks noGrp="1"/>
          </p:cNvSpPr>
          <p:nvPr>
            <p:ph type="body" idx="1"/>
          </p:nvPr>
        </p:nvSpPr>
        <p:spPr bwMode="auto">
          <a:xfrm>
            <a:off x="665963" y="4714876"/>
            <a:ext cx="5330813" cy="4467225"/>
          </a:xfrm>
          <a:noFill/>
        </p:spPr>
        <p:txBody>
          <a:bodyPr/>
          <a:lstStyle/>
          <a:p>
            <a:pPr eaLnBrk="1" hangingPunct="1"/>
            <a:endParaRPr lang="it-IT" smtClean="0"/>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Rot="1" noChangeAspect="1" noTextEdit="1"/>
          </p:cNvSpPr>
          <p:nvPr>
            <p:ph type="sldImg"/>
          </p:nvPr>
        </p:nvSpPr>
        <p:spPr bwMode="auto">
          <a:xfrm>
            <a:off x="850900" y="744538"/>
            <a:ext cx="4962525" cy="3722687"/>
          </a:xfrm>
          <a:noFill/>
          <a:ln>
            <a:solidFill>
              <a:srgbClr val="000000"/>
            </a:solidFill>
            <a:miter lim="800000"/>
            <a:headEnd/>
            <a:tailEnd/>
          </a:ln>
        </p:spPr>
      </p:sp>
      <p:sp>
        <p:nvSpPr>
          <p:cNvPr id="19459" name="Rectangle 3"/>
          <p:cNvSpPr>
            <a:spLocks noGrp="1"/>
          </p:cNvSpPr>
          <p:nvPr>
            <p:ph type="body" idx="1"/>
          </p:nvPr>
        </p:nvSpPr>
        <p:spPr bwMode="auto">
          <a:xfrm>
            <a:off x="665963" y="4714876"/>
            <a:ext cx="5330813" cy="4467225"/>
          </a:xfrm>
          <a:noFill/>
        </p:spPr>
        <p:txBody>
          <a:bodyPr/>
          <a:lstStyle/>
          <a:p>
            <a:pPr eaLnBrk="1" hangingPunct="1"/>
            <a:endParaRPr lang="it-IT" smtClean="0"/>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Rot="1" noChangeAspect="1" noTextEdit="1"/>
          </p:cNvSpPr>
          <p:nvPr>
            <p:ph type="sldImg"/>
          </p:nvPr>
        </p:nvSpPr>
        <p:spPr bwMode="auto">
          <a:xfrm>
            <a:off x="850900" y="744538"/>
            <a:ext cx="4962525" cy="3722687"/>
          </a:xfrm>
          <a:noFill/>
          <a:ln>
            <a:solidFill>
              <a:srgbClr val="000000"/>
            </a:solidFill>
            <a:miter lim="800000"/>
            <a:headEnd/>
            <a:tailEnd/>
          </a:ln>
        </p:spPr>
      </p:sp>
      <p:sp>
        <p:nvSpPr>
          <p:cNvPr id="19459" name="Rectangle 3"/>
          <p:cNvSpPr>
            <a:spLocks noGrp="1"/>
          </p:cNvSpPr>
          <p:nvPr>
            <p:ph type="body" idx="1"/>
          </p:nvPr>
        </p:nvSpPr>
        <p:spPr bwMode="auto">
          <a:xfrm>
            <a:off x="665963" y="4714876"/>
            <a:ext cx="5330813" cy="4467225"/>
          </a:xfrm>
          <a:noFill/>
        </p:spPr>
        <p:txBody>
          <a:bodyPr/>
          <a:lstStyle/>
          <a:p>
            <a:pPr eaLnBrk="1" hangingPunct="1"/>
            <a:endParaRPr lang="it-IT" smtClean="0"/>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Rot="1" noChangeAspect="1" noTextEdit="1"/>
          </p:cNvSpPr>
          <p:nvPr>
            <p:ph type="sldImg"/>
          </p:nvPr>
        </p:nvSpPr>
        <p:spPr bwMode="auto">
          <a:xfrm>
            <a:off x="850900" y="744538"/>
            <a:ext cx="4962525" cy="3722687"/>
          </a:xfrm>
          <a:noFill/>
          <a:ln>
            <a:solidFill>
              <a:srgbClr val="000000"/>
            </a:solidFill>
            <a:miter lim="800000"/>
            <a:headEnd/>
            <a:tailEnd/>
          </a:ln>
        </p:spPr>
      </p:sp>
      <p:sp>
        <p:nvSpPr>
          <p:cNvPr id="19459" name="Rectangle 3"/>
          <p:cNvSpPr>
            <a:spLocks noGrp="1"/>
          </p:cNvSpPr>
          <p:nvPr>
            <p:ph type="body" idx="1"/>
          </p:nvPr>
        </p:nvSpPr>
        <p:spPr bwMode="auto">
          <a:xfrm>
            <a:off x="665963" y="4714876"/>
            <a:ext cx="5330813" cy="4467225"/>
          </a:xfrm>
          <a:noFill/>
        </p:spPr>
        <p:txBody>
          <a:bodyPr/>
          <a:lstStyle/>
          <a:p>
            <a:pPr eaLnBrk="1" hangingPunct="1"/>
            <a:endParaRPr lang="it-IT"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2"/>
          <p:cNvSpPr>
            <a:spLocks noGrp="1" noRot="1" noChangeAspect="1" noTextEdit="1"/>
          </p:cNvSpPr>
          <p:nvPr>
            <p:ph type="sldImg"/>
          </p:nvPr>
        </p:nvSpPr>
        <p:spPr bwMode="auto">
          <a:xfrm>
            <a:off x="850900" y="744538"/>
            <a:ext cx="4960938" cy="3722687"/>
          </a:xfrm>
          <a:noFill/>
          <a:ln>
            <a:solidFill>
              <a:srgbClr val="000000"/>
            </a:solidFill>
            <a:miter lim="800000"/>
            <a:headEnd/>
            <a:tailEnd/>
          </a:ln>
        </p:spPr>
      </p:sp>
      <p:sp>
        <p:nvSpPr>
          <p:cNvPr id="73731" name="Rectangle 3"/>
          <p:cNvSpPr>
            <a:spLocks noGrp="1"/>
          </p:cNvSpPr>
          <p:nvPr>
            <p:ph type="body" idx="1"/>
          </p:nvPr>
        </p:nvSpPr>
        <p:spPr bwMode="auto">
          <a:noFill/>
        </p:spPr>
        <p:txBody>
          <a:bodyPr wrap="square" numCol="1" anchor="t" anchorCtr="0" compatLnSpc="1">
            <a:prstTxWarp prst="textNoShape">
              <a:avLst/>
            </a:prstTxWarp>
          </a:bodyPr>
          <a:lstStyle/>
          <a:p>
            <a:pPr eaLnBrk="1" hangingPunct="1"/>
            <a:r>
              <a:rPr lang="en-GB" smtClean="0"/>
              <a:t>Indagine SHARE  383.4 k € in 2012, (217k€ in 2013)</a:t>
            </a:r>
          </a:p>
          <a:p>
            <a:pPr eaLnBrk="1" hangingPunct="1"/>
            <a:r>
              <a:rPr lang="en-GB" smtClean="0"/>
              <a:t>Presidenza della Repubblica 45 k € </a:t>
            </a:r>
          </a:p>
          <a:p>
            <a:pPr eaLnBrk="1" hangingPunct="1"/>
            <a:r>
              <a:rPr lang="en-GB" smtClean="0"/>
              <a:t>Reputation study per IIT (Istituto Italiano per la tecnologia) 40 k €. </a:t>
            </a:r>
          </a:p>
          <a:p>
            <a:pPr eaLnBrk="1" hangingPunct="1"/>
            <a:r>
              <a:rPr lang="en-GB" smtClean="0"/>
              <a:t>Primi lavori per Amministrative: Palermo 20 k €  L’ Aquila for 8 k € </a:t>
            </a:r>
          </a:p>
          <a:p>
            <a:pPr eaLnBrk="1" hangingPunct="1"/>
            <a:r>
              <a:rPr lang="en-GB" smtClean="0"/>
              <a:t>Top*Star per RTI 40 k € e RAI 37.5 k € </a:t>
            </a:r>
          </a:p>
          <a:p>
            <a:pPr eaLnBrk="1" hangingPunct="1"/>
            <a:r>
              <a:rPr lang="en-GB" smtClean="0"/>
              <a:t>Polimetro per Avvenire 25.1 k €</a:t>
            </a:r>
            <a:r>
              <a:rPr lang="it-IT" smtClean="0"/>
              <a:t> </a:t>
            </a:r>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Rot="1" noChangeAspect="1" noTextEdit="1"/>
          </p:cNvSpPr>
          <p:nvPr>
            <p:ph type="sldImg"/>
          </p:nvPr>
        </p:nvSpPr>
        <p:spPr bwMode="auto">
          <a:xfrm>
            <a:off x="850900" y="744538"/>
            <a:ext cx="4962525" cy="3722687"/>
          </a:xfrm>
          <a:noFill/>
          <a:ln>
            <a:solidFill>
              <a:srgbClr val="000000"/>
            </a:solidFill>
            <a:miter lim="800000"/>
            <a:headEnd/>
            <a:tailEnd/>
          </a:ln>
        </p:spPr>
      </p:sp>
      <p:sp>
        <p:nvSpPr>
          <p:cNvPr id="19459" name="Rectangle 3"/>
          <p:cNvSpPr>
            <a:spLocks noGrp="1"/>
          </p:cNvSpPr>
          <p:nvPr>
            <p:ph type="body" idx="1"/>
          </p:nvPr>
        </p:nvSpPr>
        <p:spPr bwMode="auto">
          <a:xfrm>
            <a:off x="665963" y="4714876"/>
            <a:ext cx="5330813" cy="4467225"/>
          </a:xfrm>
          <a:noFill/>
        </p:spPr>
        <p:txBody>
          <a:bodyPr/>
          <a:lstStyle/>
          <a:p>
            <a:pPr eaLnBrk="1" hangingPunct="1"/>
            <a:endParaRPr lang="it-IT" smtClean="0"/>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Rot="1" noChangeAspect="1" noTextEdit="1"/>
          </p:cNvSpPr>
          <p:nvPr>
            <p:ph type="sldImg"/>
          </p:nvPr>
        </p:nvSpPr>
        <p:spPr bwMode="auto">
          <a:xfrm>
            <a:off x="850900" y="744538"/>
            <a:ext cx="4962525" cy="3722687"/>
          </a:xfrm>
          <a:noFill/>
          <a:ln>
            <a:solidFill>
              <a:srgbClr val="000000"/>
            </a:solidFill>
            <a:miter lim="800000"/>
            <a:headEnd/>
            <a:tailEnd/>
          </a:ln>
        </p:spPr>
      </p:sp>
      <p:sp>
        <p:nvSpPr>
          <p:cNvPr id="19459" name="Rectangle 3"/>
          <p:cNvSpPr>
            <a:spLocks noGrp="1"/>
          </p:cNvSpPr>
          <p:nvPr>
            <p:ph type="body" idx="1"/>
          </p:nvPr>
        </p:nvSpPr>
        <p:spPr bwMode="auto">
          <a:xfrm>
            <a:off x="665963" y="4714876"/>
            <a:ext cx="5330813" cy="4467225"/>
          </a:xfrm>
          <a:noFill/>
        </p:spPr>
        <p:txBody>
          <a:bodyPr/>
          <a:lstStyle/>
          <a:p>
            <a:pPr eaLnBrk="1" hangingPunct="1"/>
            <a:endParaRPr lang="it-IT" smtClean="0"/>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Rot="1" noChangeAspect="1" noTextEdit="1"/>
          </p:cNvSpPr>
          <p:nvPr>
            <p:ph type="sldImg"/>
          </p:nvPr>
        </p:nvSpPr>
        <p:spPr bwMode="auto">
          <a:xfrm>
            <a:off x="850900" y="744538"/>
            <a:ext cx="4962525" cy="3722687"/>
          </a:xfrm>
          <a:noFill/>
          <a:ln>
            <a:solidFill>
              <a:srgbClr val="000000"/>
            </a:solidFill>
            <a:miter lim="800000"/>
            <a:headEnd/>
            <a:tailEnd/>
          </a:ln>
        </p:spPr>
      </p:sp>
      <p:sp>
        <p:nvSpPr>
          <p:cNvPr id="19459" name="Rectangle 3"/>
          <p:cNvSpPr>
            <a:spLocks noGrp="1"/>
          </p:cNvSpPr>
          <p:nvPr>
            <p:ph type="body" idx="1"/>
          </p:nvPr>
        </p:nvSpPr>
        <p:spPr bwMode="auto">
          <a:xfrm>
            <a:off x="665963" y="4714876"/>
            <a:ext cx="5330813" cy="4467225"/>
          </a:xfrm>
          <a:noFill/>
        </p:spPr>
        <p:txBody>
          <a:bodyPr/>
          <a:lstStyle/>
          <a:p>
            <a:pPr eaLnBrk="1" hangingPunct="1"/>
            <a:endParaRPr lang="it-IT" smtClean="0"/>
          </a:p>
        </p:txBody>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Rot="1" noChangeAspect="1" noTextEdit="1"/>
          </p:cNvSpPr>
          <p:nvPr>
            <p:ph type="sldImg"/>
          </p:nvPr>
        </p:nvSpPr>
        <p:spPr bwMode="auto">
          <a:xfrm>
            <a:off x="850900" y="744538"/>
            <a:ext cx="4962525" cy="3722687"/>
          </a:xfrm>
          <a:noFill/>
          <a:ln>
            <a:solidFill>
              <a:srgbClr val="000000"/>
            </a:solidFill>
            <a:miter lim="800000"/>
            <a:headEnd/>
            <a:tailEnd/>
          </a:ln>
        </p:spPr>
      </p:sp>
      <p:sp>
        <p:nvSpPr>
          <p:cNvPr id="19459" name="Rectangle 3"/>
          <p:cNvSpPr>
            <a:spLocks noGrp="1"/>
          </p:cNvSpPr>
          <p:nvPr>
            <p:ph type="body" idx="1"/>
          </p:nvPr>
        </p:nvSpPr>
        <p:spPr bwMode="auto">
          <a:xfrm>
            <a:off x="665963" y="4714876"/>
            <a:ext cx="5330813" cy="4467225"/>
          </a:xfrm>
          <a:noFill/>
        </p:spPr>
        <p:txBody>
          <a:bodyPr/>
          <a:lstStyle/>
          <a:p>
            <a:pPr eaLnBrk="1" hangingPunct="1"/>
            <a:endParaRPr lang="it-IT" smtClean="0"/>
          </a:p>
        </p:txBody>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Rot="1" noChangeAspect="1" noTextEdit="1"/>
          </p:cNvSpPr>
          <p:nvPr>
            <p:ph type="sldImg"/>
          </p:nvPr>
        </p:nvSpPr>
        <p:spPr bwMode="auto">
          <a:xfrm>
            <a:off x="850900" y="744538"/>
            <a:ext cx="4962525" cy="3722687"/>
          </a:xfrm>
          <a:noFill/>
          <a:ln>
            <a:solidFill>
              <a:srgbClr val="000000"/>
            </a:solidFill>
            <a:miter lim="800000"/>
            <a:headEnd/>
            <a:tailEnd/>
          </a:ln>
        </p:spPr>
      </p:sp>
      <p:sp>
        <p:nvSpPr>
          <p:cNvPr id="19459" name="Rectangle 3"/>
          <p:cNvSpPr>
            <a:spLocks noGrp="1"/>
          </p:cNvSpPr>
          <p:nvPr>
            <p:ph type="body" idx="1"/>
          </p:nvPr>
        </p:nvSpPr>
        <p:spPr bwMode="auto">
          <a:xfrm>
            <a:off x="665963" y="4714876"/>
            <a:ext cx="5330813" cy="4467225"/>
          </a:xfrm>
          <a:noFill/>
        </p:spPr>
        <p:txBody>
          <a:bodyPr/>
          <a:lstStyle/>
          <a:p>
            <a:pPr eaLnBrk="1" hangingPunct="1"/>
            <a:endParaRPr lang="it-IT" smtClean="0"/>
          </a:p>
        </p:txBody>
      </p:sp>
    </p:spTree>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Rot="1" noChangeAspect="1" noTextEdit="1"/>
          </p:cNvSpPr>
          <p:nvPr>
            <p:ph type="sldImg"/>
          </p:nvPr>
        </p:nvSpPr>
        <p:spPr bwMode="auto">
          <a:xfrm>
            <a:off x="850900" y="744538"/>
            <a:ext cx="4962525" cy="3722687"/>
          </a:xfrm>
          <a:noFill/>
          <a:ln>
            <a:solidFill>
              <a:srgbClr val="000000"/>
            </a:solidFill>
            <a:miter lim="800000"/>
            <a:headEnd/>
            <a:tailEnd/>
          </a:ln>
        </p:spPr>
      </p:sp>
      <p:sp>
        <p:nvSpPr>
          <p:cNvPr id="19459" name="Rectangle 3"/>
          <p:cNvSpPr>
            <a:spLocks noGrp="1"/>
          </p:cNvSpPr>
          <p:nvPr>
            <p:ph type="body" idx="1"/>
          </p:nvPr>
        </p:nvSpPr>
        <p:spPr bwMode="auto">
          <a:xfrm>
            <a:off x="665963" y="4714876"/>
            <a:ext cx="5330813" cy="4467225"/>
          </a:xfrm>
          <a:noFill/>
        </p:spPr>
        <p:txBody>
          <a:bodyPr/>
          <a:lstStyle/>
          <a:p>
            <a:pPr eaLnBrk="1" hangingPunct="1"/>
            <a:endParaRPr lang="it-IT"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2"/>
          <p:cNvSpPr>
            <a:spLocks noGrp="1" noRot="1" noChangeAspect="1" noTextEdit="1"/>
          </p:cNvSpPr>
          <p:nvPr>
            <p:ph type="sldImg"/>
          </p:nvPr>
        </p:nvSpPr>
        <p:spPr bwMode="auto">
          <a:xfrm>
            <a:off x="850900" y="744538"/>
            <a:ext cx="4962525" cy="3722687"/>
          </a:xfrm>
          <a:noFill/>
          <a:ln>
            <a:solidFill>
              <a:srgbClr val="000000"/>
            </a:solidFill>
            <a:miter lim="800000"/>
            <a:headEnd/>
            <a:tailEnd/>
          </a:ln>
        </p:spPr>
      </p:sp>
      <p:sp>
        <p:nvSpPr>
          <p:cNvPr id="74755" name="Rectangle 3"/>
          <p:cNvSpPr>
            <a:spLocks noGrp="1"/>
          </p:cNvSpPr>
          <p:nvPr>
            <p:ph type="body" idx="1"/>
          </p:nvPr>
        </p:nvSpPr>
        <p:spPr bwMode="auto">
          <a:noFill/>
        </p:spPr>
        <p:txBody>
          <a:bodyPr wrap="square" numCol="1" anchor="t" anchorCtr="0" compatLnSpc="1">
            <a:prstTxWarp prst="textNoShape">
              <a:avLst/>
            </a:prstTxWarp>
          </a:bodyPr>
          <a:lstStyle/>
          <a:p>
            <a:pPr eaLnBrk="1" hangingPunct="1"/>
            <a:r>
              <a:rPr lang="en-GB" smtClean="0"/>
              <a:t>Indagine SHARE  383.4 k € in 2012, (217k€ in 2013)</a:t>
            </a:r>
          </a:p>
          <a:p>
            <a:pPr eaLnBrk="1" hangingPunct="1"/>
            <a:r>
              <a:rPr lang="en-GB" smtClean="0"/>
              <a:t>Presidenza della Repubblica 45 k € </a:t>
            </a:r>
          </a:p>
          <a:p>
            <a:pPr eaLnBrk="1" hangingPunct="1"/>
            <a:r>
              <a:rPr lang="en-GB" smtClean="0"/>
              <a:t>Reputation study per IIT (Istituto Italiano per la tecnologia) 40 k €. </a:t>
            </a:r>
          </a:p>
          <a:p>
            <a:pPr eaLnBrk="1" hangingPunct="1"/>
            <a:r>
              <a:rPr lang="en-GB" smtClean="0"/>
              <a:t>Primi lavori per Amministrative: Palermo 20 k €  L’ Aquila for 8 k € </a:t>
            </a:r>
          </a:p>
          <a:p>
            <a:pPr eaLnBrk="1" hangingPunct="1"/>
            <a:r>
              <a:rPr lang="en-GB" smtClean="0"/>
              <a:t>Top*Star per RTI 40 k € e RAI 37.5 k € </a:t>
            </a:r>
          </a:p>
          <a:p>
            <a:pPr eaLnBrk="1" hangingPunct="1"/>
            <a:r>
              <a:rPr lang="en-GB" smtClean="0"/>
              <a:t>Polimetro per Avvenire 25.1 k €</a:t>
            </a:r>
            <a:r>
              <a:rPr lang="it-IT" smtClean="0"/>
              <a:t> </a:t>
            </a: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2"/>
          <p:cNvSpPr>
            <a:spLocks noGrp="1" noRot="1" noChangeAspect="1" noTextEdit="1"/>
          </p:cNvSpPr>
          <p:nvPr>
            <p:ph type="sldImg"/>
          </p:nvPr>
        </p:nvSpPr>
        <p:spPr bwMode="auto">
          <a:xfrm>
            <a:off x="850900" y="744538"/>
            <a:ext cx="4962525" cy="3722687"/>
          </a:xfrm>
          <a:noFill/>
          <a:ln>
            <a:solidFill>
              <a:srgbClr val="000000"/>
            </a:solidFill>
            <a:miter lim="800000"/>
            <a:headEnd/>
            <a:tailEnd/>
          </a:ln>
        </p:spPr>
      </p:sp>
      <p:sp>
        <p:nvSpPr>
          <p:cNvPr id="75779" name="Rectangle 3"/>
          <p:cNvSpPr>
            <a:spLocks noGrp="1"/>
          </p:cNvSpPr>
          <p:nvPr>
            <p:ph type="body" idx="1"/>
          </p:nvPr>
        </p:nvSpPr>
        <p:spPr bwMode="auto">
          <a:noFill/>
        </p:spPr>
        <p:txBody>
          <a:bodyPr wrap="square" numCol="1" anchor="t" anchorCtr="0" compatLnSpc="1">
            <a:prstTxWarp prst="textNoShape">
              <a:avLst/>
            </a:prstTxWarp>
          </a:bodyPr>
          <a:lstStyle/>
          <a:p>
            <a:pPr eaLnBrk="1" hangingPunct="1"/>
            <a:r>
              <a:rPr lang="en-GB" smtClean="0"/>
              <a:t>Indagine SHARE  383.4 k € in 2012, (217k€ in 2013)</a:t>
            </a:r>
          </a:p>
          <a:p>
            <a:pPr eaLnBrk="1" hangingPunct="1"/>
            <a:r>
              <a:rPr lang="en-GB" smtClean="0"/>
              <a:t>Presidenza della Repubblica 45 k € </a:t>
            </a:r>
          </a:p>
          <a:p>
            <a:pPr eaLnBrk="1" hangingPunct="1"/>
            <a:r>
              <a:rPr lang="en-GB" smtClean="0"/>
              <a:t>Reputation study per IIT (Istituto Italiano per la tecnologia) 40 k €. </a:t>
            </a:r>
          </a:p>
          <a:p>
            <a:pPr eaLnBrk="1" hangingPunct="1"/>
            <a:r>
              <a:rPr lang="en-GB" smtClean="0"/>
              <a:t>Primi lavori per Amministrative: Palermo 20 k €  L’ Aquila for 8 k € </a:t>
            </a:r>
          </a:p>
          <a:p>
            <a:pPr eaLnBrk="1" hangingPunct="1"/>
            <a:r>
              <a:rPr lang="en-GB" smtClean="0"/>
              <a:t>Top*Star per RTI 40 k € e RAI 37.5 k € </a:t>
            </a:r>
          </a:p>
          <a:p>
            <a:pPr eaLnBrk="1" hangingPunct="1"/>
            <a:r>
              <a:rPr lang="en-GB" smtClean="0"/>
              <a:t>Polimetro per Avvenire 25.1 k €</a:t>
            </a:r>
            <a:r>
              <a:rPr lang="it-IT" smtClean="0"/>
              <a:t> </a:t>
            </a: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2"/>
          <p:cNvSpPr>
            <a:spLocks noGrp="1" noRot="1" noChangeAspect="1" noTextEdit="1"/>
          </p:cNvSpPr>
          <p:nvPr>
            <p:ph type="sldImg"/>
          </p:nvPr>
        </p:nvSpPr>
        <p:spPr bwMode="auto">
          <a:xfrm>
            <a:off x="850900" y="744538"/>
            <a:ext cx="4960938" cy="3722687"/>
          </a:xfrm>
          <a:noFill/>
          <a:ln>
            <a:solidFill>
              <a:srgbClr val="000000"/>
            </a:solidFill>
            <a:miter lim="800000"/>
            <a:headEnd/>
            <a:tailEnd/>
          </a:ln>
        </p:spPr>
      </p:sp>
      <p:sp>
        <p:nvSpPr>
          <p:cNvPr id="76803" name="Rectangle 3"/>
          <p:cNvSpPr>
            <a:spLocks noGrp="1"/>
          </p:cNvSpPr>
          <p:nvPr>
            <p:ph type="body" idx="1"/>
          </p:nvPr>
        </p:nvSpPr>
        <p:spPr bwMode="auto">
          <a:noFill/>
        </p:spPr>
        <p:txBody>
          <a:bodyPr wrap="square" numCol="1" anchor="t" anchorCtr="0" compatLnSpc="1">
            <a:prstTxWarp prst="textNoShape">
              <a:avLst/>
            </a:prstTxWarp>
          </a:bodyPr>
          <a:lstStyle/>
          <a:p>
            <a:pPr eaLnBrk="1" hangingPunct="1"/>
            <a:r>
              <a:rPr lang="en-GB" smtClean="0"/>
              <a:t>Indagine SHARE  383.4 k € in 2012, (217k€ in 2013)</a:t>
            </a:r>
          </a:p>
          <a:p>
            <a:pPr eaLnBrk="1" hangingPunct="1"/>
            <a:r>
              <a:rPr lang="en-GB" smtClean="0"/>
              <a:t>Presidenza della Repubblica 45 k € </a:t>
            </a:r>
          </a:p>
          <a:p>
            <a:pPr eaLnBrk="1" hangingPunct="1"/>
            <a:r>
              <a:rPr lang="en-GB" smtClean="0"/>
              <a:t>Reputation study per IIT (Istituto Italiano per la tecnologia) 40 k €. </a:t>
            </a:r>
          </a:p>
          <a:p>
            <a:pPr eaLnBrk="1" hangingPunct="1"/>
            <a:r>
              <a:rPr lang="en-GB" smtClean="0"/>
              <a:t>Primi lavori per Amministrative: Palermo 20 k €  L’ Aquila for 8 k € </a:t>
            </a:r>
          </a:p>
          <a:p>
            <a:pPr eaLnBrk="1" hangingPunct="1"/>
            <a:r>
              <a:rPr lang="en-GB" smtClean="0"/>
              <a:t>Top*Star per RTI 40 k € e RAI 37.5 k € </a:t>
            </a:r>
          </a:p>
          <a:p>
            <a:pPr eaLnBrk="1" hangingPunct="1"/>
            <a:r>
              <a:rPr lang="en-GB" smtClean="0"/>
              <a:t>Polimetro per Avvenire 25.1 k €</a:t>
            </a:r>
            <a:r>
              <a:rPr lang="it-IT" smtClean="0"/>
              <a:t> </a:t>
            </a: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2"/>
          <p:cNvSpPr>
            <a:spLocks noGrp="1" noRot="1" noChangeAspect="1" noTextEdit="1"/>
          </p:cNvSpPr>
          <p:nvPr>
            <p:ph type="sldImg"/>
          </p:nvPr>
        </p:nvSpPr>
        <p:spPr bwMode="auto">
          <a:xfrm>
            <a:off x="850900" y="744538"/>
            <a:ext cx="4962525" cy="3722687"/>
          </a:xfrm>
          <a:noFill/>
          <a:ln>
            <a:solidFill>
              <a:srgbClr val="000000"/>
            </a:solidFill>
            <a:miter lim="800000"/>
            <a:headEnd/>
            <a:tailEnd/>
          </a:ln>
        </p:spPr>
      </p:sp>
      <p:sp>
        <p:nvSpPr>
          <p:cNvPr id="77827" name="Rectangle 3"/>
          <p:cNvSpPr>
            <a:spLocks noGrp="1"/>
          </p:cNvSpPr>
          <p:nvPr>
            <p:ph type="body" idx="1"/>
          </p:nvPr>
        </p:nvSpPr>
        <p:spPr bwMode="auto">
          <a:noFill/>
        </p:spPr>
        <p:txBody>
          <a:bodyPr wrap="square" numCol="1" anchor="t" anchorCtr="0" compatLnSpc="1">
            <a:prstTxWarp prst="textNoShape">
              <a:avLst/>
            </a:prstTxWarp>
          </a:bodyPr>
          <a:lstStyle/>
          <a:p>
            <a:pPr eaLnBrk="1" hangingPunct="1"/>
            <a:endParaRPr lang="it-IT"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4.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olo 1"/>
          <p:cNvSpPr>
            <a:spLocks noGrp="1"/>
          </p:cNvSpPr>
          <p:nvPr>
            <p:ph type="ctrTitle"/>
          </p:nvPr>
        </p:nvSpPr>
        <p:spPr>
          <a:xfrm>
            <a:off x="685800" y="2130425"/>
            <a:ext cx="7772400" cy="1470025"/>
          </a:xfrm>
          <a:prstGeom prst="rect">
            <a:avLst/>
          </a:prstGeom>
        </p:spPr>
        <p:txBody>
          <a:bodyPr/>
          <a:lstStyle/>
          <a:p>
            <a:r>
              <a:rPr lang="it-IT" smtClean="0"/>
              <a:t>Fare clic per modificare lo stile del titolo</a:t>
            </a:r>
            <a:endParaRPr lang="it-IT"/>
          </a:p>
        </p:txBody>
      </p:sp>
      <p:sp>
        <p:nvSpPr>
          <p:cNvPr id="3" name="Sottotitolo 2"/>
          <p:cNvSpPr>
            <a:spLocks noGrp="1"/>
          </p:cNvSpPr>
          <p:nvPr>
            <p:ph type="subTitle" idx="1"/>
          </p:nvPr>
        </p:nvSpPr>
        <p:spPr>
          <a:xfrm>
            <a:off x="1371600" y="3886200"/>
            <a:ext cx="6400800" cy="1752600"/>
          </a:xfrm>
          <a:prstGeom prst="rect">
            <a:avLst/>
          </a:prstGeo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it-IT" dirty="0" smtClean="0"/>
              <a:t>Fare clic per modificare lo stile del sottotitolo dello schema</a:t>
            </a:r>
            <a:endParaRPr lang="it-IT"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p:cNvSpPr>
            <a:spLocks noGrp="1"/>
          </p:cNvSpPr>
          <p:nvPr>
            <p:ph type="title"/>
          </p:nvPr>
        </p:nvSpPr>
        <p:spPr>
          <a:xfrm>
            <a:off x="457200" y="274638"/>
            <a:ext cx="8229600" cy="1143000"/>
          </a:xfrm>
          <a:prstGeom prst="rect">
            <a:avLst/>
          </a:prstGeom>
        </p:spPr>
        <p:txBody>
          <a:bodyPr/>
          <a:lstStyle/>
          <a:p>
            <a:r>
              <a:rPr lang="it-IT" smtClean="0"/>
              <a:t>Fare clic per modificare lo stile del titolo</a:t>
            </a:r>
            <a:endParaRPr lang="it-IT"/>
          </a:p>
        </p:txBody>
      </p:sp>
      <p:sp>
        <p:nvSpPr>
          <p:cNvPr id="3" name="Segnaposto testo verticale 2"/>
          <p:cNvSpPr>
            <a:spLocks noGrp="1"/>
          </p:cNvSpPr>
          <p:nvPr>
            <p:ph type="body" orient="vert" idx="1"/>
          </p:nvPr>
        </p:nvSpPr>
        <p:spPr>
          <a:xfrm>
            <a:off x="457200" y="1600200"/>
            <a:ext cx="8229600" cy="4525963"/>
          </a:xfrm>
          <a:prstGeom prst="rect">
            <a:avLst/>
          </a:prstGeom>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Titolo verticale 1"/>
          <p:cNvSpPr>
            <a:spLocks noGrp="1"/>
          </p:cNvSpPr>
          <p:nvPr>
            <p:ph type="title" orient="vert"/>
          </p:nvPr>
        </p:nvSpPr>
        <p:spPr>
          <a:xfrm>
            <a:off x="6629400" y="274638"/>
            <a:ext cx="2057400" cy="5851525"/>
          </a:xfrm>
          <a:prstGeom prst="rect">
            <a:avLst/>
          </a:prstGeom>
        </p:spPr>
        <p:txBody>
          <a:bodyPr vert="eaVert"/>
          <a:lstStyle/>
          <a:p>
            <a:r>
              <a:rPr lang="it-IT" smtClean="0"/>
              <a:t>Fare clic per modificare lo stile del titolo</a:t>
            </a:r>
            <a:endParaRPr lang="it-IT"/>
          </a:p>
        </p:txBody>
      </p:sp>
      <p:sp>
        <p:nvSpPr>
          <p:cNvPr id="3" name="Segnaposto testo verticale 2"/>
          <p:cNvSpPr>
            <a:spLocks noGrp="1"/>
          </p:cNvSpPr>
          <p:nvPr>
            <p:ph type="body" orient="vert" idx="1"/>
          </p:nvPr>
        </p:nvSpPr>
        <p:spPr>
          <a:xfrm>
            <a:off x="457200" y="274638"/>
            <a:ext cx="6019800" cy="5851525"/>
          </a:xfrm>
          <a:prstGeom prst="rect">
            <a:avLst/>
          </a:prstGeom>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obj" preserve="1">
  <p:cSld name="Results and Topics">
    <p:spTree>
      <p:nvGrpSpPr>
        <p:cNvPr id="1" name=""/>
        <p:cNvGrpSpPr/>
        <p:nvPr/>
      </p:nvGrpSpPr>
      <p:grpSpPr>
        <a:xfrm>
          <a:off x="0" y="0"/>
          <a:ext cx="0" cy="0"/>
          <a:chOff x="0" y="0"/>
          <a:chExt cx="0" cy="0"/>
        </a:xfrm>
      </p:grpSpPr>
      <p:grpSp>
        <p:nvGrpSpPr>
          <p:cNvPr id="4" name="Group 18"/>
          <p:cNvGrpSpPr>
            <a:grpSpLocks noChangeAspect="1"/>
          </p:cNvGrpSpPr>
          <p:nvPr userDrawn="1"/>
        </p:nvGrpSpPr>
        <p:grpSpPr bwMode="auto">
          <a:xfrm>
            <a:off x="150813" y="150813"/>
            <a:ext cx="522287" cy="468312"/>
            <a:chOff x="1352" y="681"/>
            <a:chExt cx="3519" cy="3153"/>
          </a:xfrm>
        </p:grpSpPr>
        <p:sp>
          <p:nvSpPr>
            <p:cNvPr id="5" name="Freeform 19"/>
            <p:cNvSpPr>
              <a:spLocks noChangeAspect="1"/>
            </p:cNvSpPr>
            <p:nvPr/>
          </p:nvSpPr>
          <p:spPr bwMode="auto">
            <a:xfrm>
              <a:off x="1352" y="681"/>
              <a:ext cx="3519" cy="3153"/>
            </a:xfrm>
            <a:custGeom>
              <a:avLst/>
              <a:gdLst>
                <a:gd name="T0" fmla="*/ 0 w 3862"/>
                <a:gd name="T1" fmla="*/ 3449 h 3449"/>
                <a:gd name="T2" fmla="*/ 0 w 3862"/>
                <a:gd name="T3" fmla="*/ 3449 h 3449"/>
                <a:gd name="T4" fmla="*/ 0 w 3862"/>
                <a:gd name="T5" fmla="*/ 0 h 3449"/>
                <a:gd name="T6" fmla="*/ 3696 w 3862"/>
                <a:gd name="T7" fmla="*/ 0 h 3449"/>
                <a:gd name="T8" fmla="*/ 3327 w 3862"/>
                <a:gd name="T9" fmla="*/ 3449 h 3449"/>
                <a:gd name="T10" fmla="*/ 0 w 3862"/>
                <a:gd name="T11" fmla="*/ 3449 h 3449"/>
              </a:gdLst>
              <a:ahLst/>
              <a:cxnLst>
                <a:cxn ang="0">
                  <a:pos x="T0" y="T1"/>
                </a:cxn>
                <a:cxn ang="0">
                  <a:pos x="T2" y="T3"/>
                </a:cxn>
                <a:cxn ang="0">
                  <a:pos x="T4" y="T5"/>
                </a:cxn>
                <a:cxn ang="0">
                  <a:pos x="T6" y="T7"/>
                </a:cxn>
                <a:cxn ang="0">
                  <a:pos x="T8" y="T9"/>
                </a:cxn>
                <a:cxn ang="0">
                  <a:pos x="T10" y="T11"/>
                </a:cxn>
              </a:cxnLst>
              <a:rect l="0" t="0" r="r" b="b"/>
              <a:pathLst>
                <a:path w="3862" h="3449">
                  <a:moveTo>
                    <a:pt x="0" y="3449"/>
                  </a:moveTo>
                  <a:lnTo>
                    <a:pt x="0" y="3449"/>
                  </a:lnTo>
                  <a:lnTo>
                    <a:pt x="0" y="0"/>
                  </a:lnTo>
                  <a:lnTo>
                    <a:pt x="3696" y="0"/>
                  </a:lnTo>
                  <a:cubicBezTo>
                    <a:pt x="3862" y="1150"/>
                    <a:pt x="3797" y="2241"/>
                    <a:pt x="3327" y="3449"/>
                  </a:cubicBezTo>
                  <a:lnTo>
                    <a:pt x="0" y="3449"/>
                  </a:lnTo>
                  <a:close/>
                </a:path>
              </a:pathLst>
            </a:custGeom>
            <a:solidFill>
              <a:srgbClr val="009D9C"/>
            </a:solidFill>
            <a:ln>
              <a:noFill/>
            </a:ln>
            <a:extLst>
              <a:ext uri="{91240B29-F687-4F45-9708-019B960494DF}"/>
            </a:extLst>
          </p:spPr>
          <p:txBody>
            <a:bodyPr/>
            <a:lstStyle/>
            <a:p>
              <a:pPr fontAlgn="auto">
                <a:spcBef>
                  <a:spcPts val="0"/>
                </a:spcBef>
                <a:spcAft>
                  <a:spcPts val="0"/>
                </a:spcAft>
                <a:defRPr/>
              </a:pPr>
              <a:endParaRPr lang="en-US">
                <a:solidFill>
                  <a:srgbClr val="1F497D"/>
                </a:solidFill>
              </a:endParaRPr>
            </a:p>
          </p:txBody>
        </p:sp>
        <p:sp>
          <p:nvSpPr>
            <p:cNvPr id="6" name="Freeform 20"/>
            <p:cNvSpPr>
              <a:spLocks noChangeAspect="1"/>
            </p:cNvSpPr>
            <p:nvPr/>
          </p:nvSpPr>
          <p:spPr bwMode="auto">
            <a:xfrm>
              <a:off x="2710" y="1846"/>
              <a:ext cx="75" cy="53"/>
            </a:xfrm>
            <a:custGeom>
              <a:avLst/>
              <a:gdLst>
                <a:gd name="T0" fmla="*/ 16 w 81"/>
                <a:gd name="T1" fmla="*/ 40 h 66"/>
                <a:gd name="T2" fmla="*/ 16 w 81"/>
                <a:gd name="T3" fmla="*/ 40 h 66"/>
                <a:gd name="T4" fmla="*/ 0 w 81"/>
                <a:gd name="T5" fmla="*/ 54 h 66"/>
                <a:gd name="T6" fmla="*/ 79 w 81"/>
                <a:gd name="T7" fmla="*/ 22 h 66"/>
                <a:gd name="T8" fmla="*/ 81 w 81"/>
                <a:gd name="T9" fmla="*/ 0 h 66"/>
                <a:gd name="T10" fmla="*/ 16 w 81"/>
                <a:gd name="T11" fmla="*/ 40 h 66"/>
              </a:gdLst>
              <a:ahLst/>
              <a:cxnLst>
                <a:cxn ang="0">
                  <a:pos x="T0" y="T1"/>
                </a:cxn>
                <a:cxn ang="0">
                  <a:pos x="T2" y="T3"/>
                </a:cxn>
                <a:cxn ang="0">
                  <a:pos x="T4" y="T5"/>
                </a:cxn>
                <a:cxn ang="0">
                  <a:pos x="T6" y="T7"/>
                </a:cxn>
                <a:cxn ang="0">
                  <a:pos x="T8" y="T9"/>
                </a:cxn>
                <a:cxn ang="0">
                  <a:pos x="T10" y="T11"/>
                </a:cxn>
              </a:cxnLst>
              <a:rect l="0" t="0" r="r" b="b"/>
              <a:pathLst>
                <a:path w="81" h="66">
                  <a:moveTo>
                    <a:pt x="16" y="40"/>
                  </a:moveTo>
                  <a:lnTo>
                    <a:pt x="16" y="40"/>
                  </a:lnTo>
                  <a:lnTo>
                    <a:pt x="0" y="54"/>
                  </a:lnTo>
                  <a:cubicBezTo>
                    <a:pt x="35" y="66"/>
                    <a:pt x="72" y="42"/>
                    <a:pt x="79" y="22"/>
                  </a:cubicBezTo>
                  <a:lnTo>
                    <a:pt x="81" y="0"/>
                  </a:lnTo>
                  <a:cubicBezTo>
                    <a:pt x="54" y="6"/>
                    <a:pt x="27" y="19"/>
                    <a:pt x="16" y="40"/>
                  </a:cubicBezTo>
                  <a:close/>
                </a:path>
              </a:pathLst>
            </a:custGeom>
            <a:solidFill>
              <a:srgbClr val="2F469C"/>
            </a:solidFill>
            <a:ln>
              <a:noFill/>
            </a:ln>
            <a:extLst>
              <a:ext uri="{91240B29-F687-4F45-9708-019B960494DF}"/>
            </a:extLst>
          </p:spPr>
          <p:txBody>
            <a:bodyPr/>
            <a:lstStyle/>
            <a:p>
              <a:pPr fontAlgn="auto">
                <a:spcBef>
                  <a:spcPts val="0"/>
                </a:spcBef>
                <a:spcAft>
                  <a:spcPts val="0"/>
                </a:spcAft>
                <a:defRPr/>
              </a:pPr>
              <a:endParaRPr lang="en-US">
                <a:solidFill>
                  <a:srgbClr val="1F497D"/>
                </a:solidFill>
              </a:endParaRPr>
            </a:p>
          </p:txBody>
        </p:sp>
        <p:sp>
          <p:nvSpPr>
            <p:cNvPr id="7" name="Freeform 21"/>
            <p:cNvSpPr>
              <a:spLocks noChangeAspect="1"/>
            </p:cNvSpPr>
            <p:nvPr/>
          </p:nvSpPr>
          <p:spPr bwMode="auto">
            <a:xfrm>
              <a:off x="2871" y="1974"/>
              <a:ext cx="64" cy="53"/>
            </a:xfrm>
            <a:custGeom>
              <a:avLst/>
              <a:gdLst>
                <a:gd name="T0" fmla="*/ 27 w 81"/>
                <a:gd name="T1" fmla="*/ 1 h 63"/>
                <a:gd name="T2" fmla="*/ 27 w 81"/>
                <a:gd name="T3" fmla="*/ 1 h 63"/>
                <a:gd name="T4" fmla="*/ 0 w 81"/>
                <a:gd name="T5" fmla="*/ 0 h 63"/>
                <a:gd name="T6" fmla="*/ 33 w 81"/>
                <a:gd name="T7" fmla="*/ 58 h 63"/>
                <a:gd name="T8" fmla="*/ 53 w 81"/>
                <a:gd name="T9" fmla="*/ 63 h 63"/>
                <a:gd name="T10" fmla="*/ 27 w 81"/>
                <a:gd name="T11" fmla="*/ 1 h 63"/>
              </a:gdLst>
              <a:ahLst/>
              <a:cxnLst>
                <a:cxn ang="0">
                  <a:pos x="T0" y="T1"/>
                </a:cxn>
                <a:cxn ang="0">
                  <a:pos x="T2" y="T3"/>
                </a:cxn>
                <a:cxn ang="0">
                  <a:pos x="T4" y="T5"/>
                </a:cxn>
                <a:cxn ang="0">
                  <a:pos x="T6" y="T7"/>
                </a:cxn>
                <a:cxn ang="0">
                  <a:pos x="T8" y="T9"/>
                </a:cxn>
                <a:cxn ang="0">
                  <a:pos x="T10" y="T11"/>
                </a:cxn>
              </a:cxnLst>
              <a:rect l="0" t="0" r="r" b="b"/>
              <a:pathLst>
                <a:path w="81" h="63">
                  <a:moveTo>
                    <a:pt x="27" y="1"/>
                  </a:moveTo>
                  <a:lnTo>
                    <a:pt x="27" y="1"/>
                  </a:lnTo>
                  <a:lnTo>
                    <a:pt x="0" y="0"/>
                  </a:lnTo>
                  <a:cubicBezTo>
                    <a:pt x="0" y="24"/>
                    <a:pt x="8" y="43"/>
                    <a:pt x="33" y="58"/>
                  </a:cubicBezTo>
                  <a:lnTo>
                    <a:pt x="53" y="63"/>
                  </a:lnTo>
                  <a:cubicBezTo>
                    <a:pt x="81" y="39"/>
                    <a:pt x="44" y="15"/>
                    <a:pt x="27" y="1"/>
                  </a:cubicBezTo>
                  <a:close/>
                </a:path>
              </a:pathLst>
            </a:custGeom>
            <a:solidFill>
              <a:srgbClr val="2F469C"/>
            </a:solidFill>
            <a:ln>
              <a:noFill/>
            </a:ln>
            <a:extLst>
              <a:ext uri="{91240B29-F687-4F45-9708-019B960494DF}"/>
            </a:extLst>
          </p:spPr>
          <p:txBody>
            <a:bodyPr/>
            <a:lstStyle/>
            <a:p>
              <a:pPr fontAlgn="auto">
                <a:spcBef>
                  <a:spcPts val="0"/>
                </a:spcBef>
                <a:spcAft>
                  <a:spcPts val="0"/>
                </a:spcAft>
                <a:defRPr/>
              </a:pPr>
              <a:endParaRPr lang="en-US">
                <a:solidFill>
                  <a:srgbClr val="1F497D"/>
                </a:solidFill>
              </a:endParaRPr>
            </a:p>
          </p:txBody>
        </p:sp>
        <p:sp>
          <p:nvSpPr>
            <p:cNvPr id="8" name="Freeform 22"/>
            <p:cNvSpPr>
              <a:spLocks noChangeAspect="1"/>
            </p:cNvSpPr>
            <p:nvPr/>
          </p:nvSpPr>
          <p:spPr bwMode="auto">
            <a:xfrm>
              <a:off x="2625" y="1408"/>
              <a:ext cx="86" cy="86"/>
            </a:xfrm>
            <a:custGeom>
              <a:avLst/>
              <a:gdLst>
                <a:gd name="T0" fmla="*/ 20 w 96"/>
                <a:gd name="T1" fmla="*/ 50 h 79"/>
                <a:gd name="T2" fmla="*/ 20 w 96"/>
                <a:gd name="T3" fmla="*/ 50 h 79"/>
                <a:gd name="T4" fmla="*/ 0 w 96"/>
                <a:gd name="T5" fmla="*/ 64 h 79"/>
                <a:gd name="T6" fmla="*/ 89 w 96"/>
                <a:gd name="T7" fmla="*/ 27 h 79"/>
                <a:gd name="T8" fmla="*/ 96 w 96"/>
                <a:gd name="T9" fmla="*/ 0 h 79"/>
                <a:gd name="T10" fmla="*/ 20 w 96"/>
                <a:gd name="T11" fmla="*/ 50 h 79"/>
              </a:gdLst>
              <a:ahLst/>
              <a:cxnLst>
                <a:cxn ang="0">
                  <a:pos x="T0" y="T1"/>
                </a:cxn>
                <a:cxn ang="0">
                  <a:pos x="T2" y="T3"/>
                </a:cxn>
                <a:cxn ang="0">
                  <a:pos x="T4" y="T5"/>
                </a:cxn>
                <a:cxn ang="0">
                  <a:pos x="T6" y="T7"/>
                </a:cxn>
                <a:cxn ang="0">
                  <a:pos x="T8" y="T9"/>
                </a:cxn>
                <a:cxn ang="0">
                  <a:pos x="T10" y="T11"/>
                </a:cxn>
              </a:cxnLst>
              <a:rect l="0" t="0" r="r" b="b"/>
              <a:pathLst>
                <a:path w="96" h="79">
                  <a:moveTo>
                    <a:pt x="20" y="50"/>
                  </a:moveTo>
                  <a:lnTo>
                    <a:pt x="20" y="50"/>
                  </a:lnTo>
                  <a:lnTo>
                    <a:pt x="0" y="64"/>
                  </a:lnTo>
                  <a:cubicBezTo>
                    <a:pt x="41" y="79"/>
                    <a:pt x="75" y="57"/>
                    <a:pt x="89" y="27"/>
                  </a:cubicBezTo>
                  <a:lnTo>
                    <a:pt x="96" y="0"/>
                  </a:lnTo>
                  <a:cubicBezTo>
                    <a:pt x="63" y="8"/>
                    <a:pt x="38" y="8"/>
                    <a:pt x="20" y="50"/>
                  </a:cubicBezTo>
                  <a:close/>
                </a:path>
              </a:pathLst>
            </a:custGeom>
            <a:solidFill>
              <a:srgbClr val="2F469C"/>
            </a:solidFill>
            <a:ln>
              <a:noFill/>
            </a:ln>
            <a:extLst>
              <a:ext uri="{91240B29-F687-4F45-9708-019B960494DF}"/>
            </a:extLst>
          </p:spPr>
          <p:txBody>
            <a:bodyPr/>
            <a:lstStyle/>
            <a:p>
              <a:pPr fontAlgn="auto">
                <a:spcBef>
                  <a:spcPts val="0"/>
                </a:spcBef>
                <a:spcAft>
                  <a:spcPts val="0"/>
                </a:spcAft>
                <a:defRPr/>
              </a:pPr>
              <a:endParaRPr lang="en-US">
                <a:solidFill>
                  <a:srgbClr val="1F497D"/>
                </a:solidFill>
              </a:endParaRPr>
            </a:p>
          </p:txBody>
        </p:sp>
        <p:sp>
          <p:nvSpPr>
            <p:cNvPr id="9" name="Freeform 23"/>
            <p:cNvSpPr>
              <a:spLocks noChangeAspect="1"/>
            </p:cNvSpPr>
            <p:nvPr/>
          </p:nvSpPr>
          <p:spPr bwMode="auto">
            <a:xfrm>
              <a:off x="2571" y="1568"/>
              <a:ext cx="75" cy="75"/>
            </a:xfrm>
            <a:custGeom>
              <a:avLst/>
              <a:gdLst>
                <a:gd name="T0" fmla="*/ 77 w 77"/>
                <a:gd name="T1" fmla="*/ 22 h 77"/>
                <a:gd name="T2" fmla="*/ 77 w 77"/>
                <a:gd name="T3" fmla="*/ 22 h 77"/>
                <a:gd name="T4" fmla="*/ 71 w 77"/>
                <a:gd name="T5" fmla="*/ 0 h 77"/>
                <a:gd name="T6" fmla="*/ 0 w 77"/>
                <a:gd name="T7" fmla="*/ 44 h 77"/>
                <a:gd name="T8" fmla="*/ 0 w 77"/>
                <a:gd name="T9" fmla="*/ 62 h 77"/>
                <a:gd name="T10" fmla="*/ 77 w 77"/>
                <a:gd name="T11" fmla="*/ 22 h 77"/>
              </a:gdLst>
              <a:ahLst/>
              <a:cxnLst>
                <a:cxn ang="0">
                  <a:pos x="T0" y="T1"/>
                </a:cxn>
                <a:cxn ang="0">
                  <a:pos x="T2" y="T3"/>
                </a:cxn>
                <a:cxn ang="0">
                  <a:pos x="T4" y="T5"/>
                </a:cxn>
                <a:cxn ang="0">
                  <a:pos x="T6" y="T7"/>
                </a:cxn>
                <a:cxn ang="0">
                  <a:pos x="T8" y="T9"/>
                </a:cxn>
                <a:cxn ang="0">
                  <a:pos x="T10" y="T11"/>
                </a:cxn>
              </a:cxnLst>
              <a:rect l="0" t="0" r="r" b="b"/>
              <a:pathLst>
                <a:path w="77" h="77">
                  <a:moveTo>
                    <a:pt x="77" y="22"/>
                  </a:moveTo>
                  <a:lnTo>
                    <a:pt x="77" y="22"/>
                  </a:lnTo>
                  <a:lnTo>
                    <a:pt x="71" y="0"/>
                  </a:lnTo>
                  <a:cubicBezTo>
                    <a:pt x="38" y="7"/>
                    <a:pt x="14" y="19"/>
                    <a:pt x="0" y="44"/>
                  </a:cubicBezTo>
                  <a:lnTo>
                    <a:pt x="0" y="62"/>
                  </a:lnTo>
                  <a:cubicBezTo>
                    <a:pt x="42" y="77"/>
                    <a:pt x="64" y="40"/>
                    <a:pt x="77" y="22"/>
                  </a:cubicBezTo>
                  <a:close/>
                </a:path>
              </a:pathLst>
            </a:custGeom>
            <a:solidFill>
              <a:srgbClr val="2F469C"/>
            </a:solidFill>
            <a:ln>
              <a:noFill/>
            </a:ln>
            <a:extLst>
              <a:ext uri="{91240B29-F687-4F45-9708-019B960494DF}"/>
            </a:extLst>
          </p:spPr>
          <p:txBody>
            <a:bodyPr/>
            <a:lstStyle/>
            <a:p>
              <a:pPr fontAlgn="auto">
                <a:spcBef>
                  <a:spcPts val="0"/>
                </a:spcBef>
                <a:spcAft>
                  <a:spcPts val="0"/>
                </a:spcAft>
                <a:defRPr/>
              </a:pPr>
              <a:endParaRPr lang="en-US">
                <a:solidFill>
                  <a:srgbClr val="1F497D"/>
                </a:solidFill>
              </a:endParaRPr>
            </a:p>
          </p:txBody>
        </p:sp>
        <p:sp>
          <p:nvSpPr>
            <p:cNvPr id="10" name="Freeform 24"/>
            <p:cNvSpPr>
              <a:spLocks noChangeAspect="1"/>
            </p:cNvSpPr>
            <p:nvPr/>
          </p:nvSpPr>
          <p:spPr bwMode="auto">
            <a:xfrm>
              <a:off x="2550" y="1728"/>
              <a:ext cx="86" cy="64"/>
            </a:xfrm>
            <a:custGeom>
              <a:avLst/>
              <a:gdLst>
                <a:gd name="T0" fmla="*/ 0 w 90"/>
                <a:gd name="T1" fmla="*/ 52 h 74"/>
                <a:gd name="T2" fmla="*/ 0 w 90"/>
                <a:gd name="T3" fmla="*/ 52 h 74"/>
                <a:gd name="T4" fmla="*/ 14 w 90"/>
                <a:gd name="T5" fmla="*/ 60 h 74"/>
                <a:gd name="T6" fmla="*/ 73 w 90"/>
                <a:gd name="T7" fmla="*/ 23 h 74"/>
                <a:gd name="T8" fmla="*/ 90 w 90"/>
                <a:gd name="T9" fmla="*/ 8 h 74"/>
                <a:gd name="T10" fmla="*/ 0 w 90"/>
                <a:gd name="T11" fmla="*/ 52 h 74"/>
              </a:gdLst>
              <a:ahLst/>
              <a:cxnLst>
                <a:cxn ang="0">
                  <a:pos x="T0" y="T1"/>
                </a:cxn>
                <a:cxn ang="0">
                  <a:pos x="T2" y="T3"/>
                </a:cxn>
                <a:cxn ang="0">
                  <a:pos x="T4" y="T5"/>
                </a:cxn>
                <a:cxn ang="0">
                  <a:pos x="T6" y="T7"/>
                </a:cxn>
                <a:cxn ang="0">
                  <a:pos x="T8" y="T9"/>
                </a:cxn>
                <a:cxn ang="0">
                  <a:pos x="T10" y="T11"/>
                </a:cxn>
              </a:cxnLst>
              <a:rect l="0" t="0" r="r" b="b"/>
              <a:pathLst>
                <a:path w="90" h="74">
                  <a:moveTo>
                    <a:pt x="0" y="52"/>
                  </a:moveTo>
                  <a:lnTo>
                    <a:pt x="0" y="52"/>
                  </a:lnTo>
                  <a:lnTo>
                    <a:pt x="14" y="60"/>
                  </a:lnTo>
                  <a:cubicBezTo>
                    <a:pt x="59" y="74"/>
                    <a:pt x="62" y="38"/>
                    <a:pt x="73" y="23"/>
                  </a:cubicBezTo>
                  <a:lnTo>
                    <a:pt x="90" y="8"/>
                  </a:lnTo>
                  <a:cubicBezTo>
                    <a:pt x="48" y="0"/>
                    <a:pt x="11" y="31"/>
                    <a:pt x="0" y="52"/>
                  </a:cubicBezTo>
                  <a:close/>
                </a:path>
              </a:pathLst>
            </a:custGeom>
            <a:solidFill>
              <a:srgbClr val="2F469C"/>
            </a:solidFill>
            <a:ln>
              <a:noFill/>
            </a:ln>
            <a:extLst>
              <a:ext uri="{91240B29-F687-4F45-9708-019B960494DF}"/>
            </a:extLst>
          </p:spPr>
          <p:txBody>
            <a:bodyPr/>
            <a:lstStyle/>
            <a:p>
              <a:pPr fontAlgn="auto">
                <a:spcBef>
                  <a:spcPts val="0"/>
                </a:spcBef>
                <a:spcAft>
                  <a:spcPts val="0"/>
                </a:spcAft>
                <a:defRPr/>
              </a:pPr>
              <a:endParaRPr lang="en-US">
                <a:solidFill>
                  <a:srgbClr val="1F497D"/>
                </a:solidFill>
              </a:endParaRPr>
            </a:p>
          </p:txBody>
        </p:sp>
        <p:sp>
          <p:nvSpPr>
            <p:cNvPr id="11" name="Freeform 25"/>
            <p:cNvSpPr>
              <a:spLocks noChangeAspect="1"/>
            </p:cNvSpPr>
            <p:nvPr/>
          </p:nvSpPr>
          <p:spPr bwMode="auto">
            <a:xfrm>
              <a:off x="2775" y="1173"/>
              <a:ext cx="86" cy="75"/>
            </a:xfrm>
            <a:custGeom>
              <a:avLst/>
              <a:gdLst>
                <a:gd name="T0" fmla="*/ 16 w 88"/>
                <a:gd name="T1" fmla="*/ 4 h 72"/>
                <a:gd name="T2" fmla="*/ 16 w 88"/>
                <a:gd name="T3" fmla="*/ 4 h 72"/>
                <a:gd name="T4" fmla="*/ 0 w 88"/>
                <a:gd name="T5" fmla="*/ 12 h 72"/>
                <a:gd name="T6" fmla="*/ 86 w 88"/>
                <a:gd name="T7" fmla="*/ 49 h 72"/>
                <a:gd name="T8" fmla="*/ 88 w 88"/>
                <a:gd name="T9" fmla="*/ 22 h 72"/>
                <a:gd name="T10" fmla="*/ 16 w 88"/>
                <a:gd name="T11" fmla="*/ 4 h 72"/>
              </a:gdLst>
              <a:ahLst/>
              <a:cxnLst>
                <a:cxn ang="0">
                  <a:pos x="T0" y="T1"/>
                </a:cxn>
                <a:cxn ang="0">
                  <a:pos x="T2" y="T3"/>
                </a:cxn>
                <a:cxn ang="0">
                  <a:pos x="T4" y="T5"/>
                </a:cxn>
                <a:cxn ang="0">
                  <a:pos x="T6" y="T7"/>
                </a:cxn>
                <a:cxn ang="0">
                  <a:pos x="T8" y="T9"/>
                </a:cxn>
                <a:cxn ang="0">
                  <a:pos x="T10" y="T11"/>
                </a:cxn>
              </a:cxnLst>
              <a:rect l="0" t="0" r="r" b="b"/>
              <a:pathLst>
                <a:path w="88" h="72">
                  <a:moveTo>
                    <a:pt x="16" y="4"/>
                  </a:moveTo>
                  <a:lnTo>
                    <a:pt x="16" y="4"/>
                  </a:lnTo>
                  <a:lnTo>
                    <a:pt x="0" y="12"/>
                  </a:lnTo>
                  <a:cubicBezTo>
                    <a:pt x="4" y="40"/>
                    <a:pt x="70" y="72"/>
                    <a:pt x="86" y="49"/>
                  </a:cubicBezTo>
                  <a:lnTo>
                    <a:pt x="88" y="22"/>
                  </a:lnTo>
                  <a:cubicBezTo>
                    <a:pt x="67" y="8"/>
                    <a:pt x="45" y="0"/>
                    <a:pt x="16" y="4"/>
                  </a:cubicBezTo>
                  <a:close/>
                </a:path>
              </a:pathLst>
            </a:custGeom>
            <a:solidFill>
              <a:srgbClr val="2F469C"/>
            </a:solidFill>
            <a:ln>
              <a:noFill/>
            </a:ln>
            <a:extLst>
              <a:ext uri="{91240B29-F687-4F45-9708-019B960494DF}"/>
            </a:extLst>
          </p:spPr>
          <p:txBody>
            <a:bodyPr/>
            <a:lstStyle/>
            <a:p>
              <a:pPr fontAlgn="auto">
                <a:spcBef>
                  <a:spcPts val="0"/>
                </a:spcBef>
                <a:spcAft>
                  <a:spcPts val="0"/>
                </a:spcAft>
                <a:defRPr/>
              </a:pPr>
              <a:endParaRPr lang="en-US">
                <a:solidFill>
                  <a:srgbClr val="1F497D"/>
                </a:solidFill>
              </a:endParaRPr>
            </a:p>
          </p:txBody>
        </p:sp>
        <p:sp>
          <p:nvSpPr>
            <p:cNvPr id="12" name="Freeform 26"/>
            <p:cNvSpPr>
              <a:spLocks noChangeAspect="1"/>
            </p:cNvSpPr>
            <p:nvPr/>
          </p:nvSpPr>
          <p:spPr bwMode="auto">
            <a:xfrm>
              <a:off x="2956" y="1109"/>
              <a:ext cx="75" cy="86"/>
            </a:xfrm>
            <a:custGeom>
              <a:avLst/>
              <a:gdLst>
                <a:gd name="T0" fmla="*/ 46 w 86"/>
                <a:gd name="T1" fmla="*/ 7 h 92"/>
                <a:gd name="T2" fmla="*/ 46 w 86"/>
                <a:gd name="T3" fmla="*/ 7 h 92"/>
                <a:gd name="T4" fmla="*/ 21 w 86"/>
                <a:gd name="T5" fmla="*/ 0 h 92"/>
                <a:gd name="T6" fmla="*/ 14 w 86"/>
                <a:gd name="T7" fmla="*/ 66 h 92"/>
                <a:gd name="T8" fmla="*/ 27 w 86"/>
                <a:gd name="T9" fmla="*/ 92 h 92"/>
                <a:gd name="T10" fmla="*/ 46 w 86"/>
                <a:gd name="T11" fmla="*/ 7 h 92"/>
              </a:gdLst>
              <a:ahLst/>
              <a:cxnLst>
                <a:cxn ang="0">
                  <a:pos x="T0" y="T1"/>
                </a:cxn>
                <a:cxn ang="0">
                  <a:pos x="T2" y="T3"/>
                </a:cxn>
                <a:cxn ang="0">
                  <a:pos x="T4" y="T5"/>
                </a:cxn>
                <a:cxn ang="0">
                  <a:pos x="T6" y="T7"/>
                </a:cxn>
                <a:cxn ang="0">
                  <a:pos x="T8" y="T9"/>
                </a:cxn>
                <a:cxn ang="0">
                  <a:pos x="T10" y="T11"/>
                </a:cxn>
              </a:cxnLst>
              <a:rect l="0" t="0" r="r" b="b"/>
              <a:pathLst>
                <a:path w="86" h="92">
                  <a:moveTo>
                    <a:pt x="46" y="7"/>
                  </a:moveTo>
                  <a:lnTo>
                    <a:pt x="46" y="7"/>
                  </a:lnTo>
                  <a:lnTo>
                    <a:pt x="21" y="0"/>
                  </a:lnTo>
                  <a:cubicBezTo>
                    <a:pt x="7" y="19"/>
                    <a:pt x="0" y="33"/>
                    <a:pt x="14" y="66"/>
                  </a:cubicBezTo>
                  <a:lnTo>
                    <a:pt x="27" y="92"/>
                  </a:lnTo>
                  <a:cubicBezTo>
                    <a:pt x="57" y="63"/>
                    <a:pt x="86" y="36"/>
                    <a:pt x="46" y="7"/>
                  </a:cubicBezTo>
                  <a:close/>
                </a:path>
              </a:pathLst>
            </a:custGeom>
            <a:solidFill>
              <a:srgbClr val="2F469C"/>
            </a:solidFill>
            <a:ln>
              <a:noFill/>
            </a:ln>
            <a:extLst>
              <a:ext uri="{91240B29-F687-4F45-9708-019B960494DF}"/>
            </a:extLst>
          </p:spPr>
          <p:txBody>
            <a:bodyPr/>
            <a:lstStyle/>
            <a:p>
              <a:pPr fontAlgn="auto">
                <a:spcBef>
                  <a:spcPts val="0"/>
                </a:spcBef>
                <a:spcAft>
                  <a:spcPts val="0"/>
                </a:spcAft>
                <a:defRPr/>
              </a:pPr>
              <a:endParaRPr lang="en-US">
                <a:solidFill>
                  <a:srgbClr val="1F497D"/>
                </a:solidFill>
              </a:endParaRPr>
            </a:p>
          </p:txBody>
        </p:sp>
        <p:sp>
          <p:nvSpPr>
            <p:cNvPr id="13" name="Freeform 27"/>
            <p:cNvSpPr>
              <a:spLocks noChangeAspect="1" noEditPoints="1"/>
            </p:cNvSpPr>
            <p:nvPr/>
          </p:nvSpPr>
          <p:spPr bwMode="auto">
            <a:xfrm>
              <a:off x="3149" y="927"/>
              <a:ext cx="663" cy="1678"/>
            </a:xfrm>
            <a:custGeom>
              <a:avLst/>
              <a:gdLst>
                <a:gd name="T0" fmla="*/ 451 w 724"/>
                <a:gd name="T1" fmla="*/ 808 h 1845"/>
                <a:gd name="T2" fmla="*/ 451 w 724"/>
                <a:gd name="T3" fmla="*/ 808 h 1845"/>
                <a:gd name="T4" fmla="*/ 326 w 724"/>
                <a:gd name="T5" fmla="*/ 776 h 1845"/>
                <a:gd name="T6" fmla="*/ 477 w 724"/>
                <a:gd name="T7" fmla="*/ 746 h 1845"/>
                <a:gd name="T8" fmla="*/ 493 w 724"/>
                <a:gd name="T9" fmla="*/ 773 h 1845"/>
                <a:gd name="T10" fmla="*/ 451 w 724"/>
                <a:gd name="T11" fmla="*/ 808 h 1845"/>
                <a:gd name="T12" fmla="*/ 451 w 724"/>
                <a:gd name="T13" fmla="*/ 808 h 1845"/>
                <a:gd name="T14" fmla="*/ 639 w 724"/>
                <a:gd name="T15" fmla="*/ 841 h 1845"/>
                <a:gd name="T16" fmla="*/ 639 w 724"/>
                <a:gd name="T17" fmla="*/ 841 h 1845"/>
                <a:gd name="T18" fmla="*/ 601 w 724"/>
                <a:gd name="T19" fmla="*/ 701 h 1845"/>
                <a:gd name="T20" fmla="*/ 634 w 724"/>
                <a:gd name="T21" fmla="*/ 646 h 1845"/>
                <a:gd name="T22" fmla="*/ 627 w 724"/>
                <a:gd name="T23" fmla="*/ 477 h 1845"/>
                <a:gd name="T24" fmla="*/ 641 w 724"/>
                <a:gd name="T25" fmla="*/ 463 h 1845"/>
                <a:gd name="T26" fmla="*/ 627 w 724"/>
                <a:gd name="T27" fmla="*/ 414 h 1845"/>
                <a:gd name="T28" fmla="*/ 615 w 724"/>
                <a:gd name="T29" fmla="*/ 342 h 1845"/>
                <a:gd name="T30" fmla="*/ 590 w 724"/>
                <a:gd name="T31" fmla="*/ 286 h 1845"/>
                <a:gd name="T32" fmla="*/ 602 w 724"/>
                <a:gd name="T33" fmla="*/ 260 h 1845"/>
                <a:gd name="T34" fmla="*/ 560 w 724"/>
                <a:gd name="T35" fmla="*/ 236 h 1845"/>
                <a:gd name="T36" fmla="*/ 523 w 724"/>
                <a:gd name="T37" fmla="*/ 213 h 1845"/>
                <a:gd name="T38" fmla="*/ 514 w 724"/>
                <a:gd name="T39" fmla="*/ 180 h 1845"/>
                <a:gd name="T40" fmla="*/ 483 w 724"/>
                <a:gd name="T41" fmla="*/ 195 h 1845"/>
                <a:gd name="T42" fmla="*/ 476 w 724"/>
                <a:gd name="T43" fmla="*/ 154 h 1845"/>
                <a:gd name="T44" fmla="*/ 434 w 724"/>
                <a:gd name="T45" fmla="*/ 171 h 1845"/>
                <a:gd name="T46" fmla="*/ 411 w 724"/>
                <a:gd name="T47" fmla="*/ 119 h 1845"/>
                <a:gd name="T48" fmla="*/ 389 w 724"/>
                <a:gd name="T49" fmla="*/ 124 h 1845"/>
                <a:gd name="T50" fmla="*/ 356 w 724"/>
                <a:gd name="T51" fmla="*/ 150 h 1845"/>
                <a:gd name="T52" fmla="*/ 356 w 724"/>
                <a:gd name="T53" fmla="*/ 101 h 1845"/>
                <a:gd name="T54" fmla="*/ 341 w 724"/>
                <a:gd name="T55" fmla="*/ 93 h 1845"/>
                <a:gd name="T56" fmla="*/ 314 w 724"/>
                <a:gd name="T57" fmla="*/ 81 h 1845"/>
                <a:gd name="T58" fmla="*/ 276 w 724"/>
                <a:gd name="T59" fmla="*/ 97 h 1845"/>
                <a:gd name="T60" fmla="*/ 292 w 724"/>
                <a:gd name="T61" fmla="*/ 51 h 1845"/>
                <a:gd name="T62" fmla="*/ 244 w 724"/>
                <a:gd name="T63" fmla="*/ 106 h 1845"/>
                <a:gd name="T64" fmla="*/ 216 w 724"/>
                <a:gd name="T65" fmla="*/ 112 h 1845"/>
                <a:gd name="T66" fmla="*/ 266 w 724"/>
                <a:gd name="T67" fmla="*/ 43 h 1845"/>
                <a:gd name="T68" fmla="*/ 214 w 724"/>
                <a:gd name="T69" fmla="*/ 91 h 1845"/>
                <a:gd name="T70" fmla="*/ 173 w 724"/>
                <a:gd name="T71" fmla="*/ 98 h 1845"/>
                <a:gd name="T72" fmla="*/ 186 w 724"/>
                <a:gd name="T73" fmla="*/ 38 h 1845"/>
                <a:gd name="T74" fmla="*/ 173 w 724"/>
                <a:gd name="T75" fmla="*/ 69 h 1845"/>
                <a:gd name="T76" fmla="*/ 166 w 724"/>
                <a:gd name="T77" fmla="*/ 36 h 1845"/>
                <a:gd name="T78" fmla="*/ 142 w 724"/>
                <a:gd name="T79" fmla="*/ 114 h 1845"/>
                <a:gd name="T80" fmla="*/ 126 w 724"/>
                <a:gd name="T81" fmla="*/ 39 h 1845"/>
                <a:gd name="T82" fmla="*/ 80 w 724"/>
                <a:gd name="T83" fmla="*/ 112 h 1845"/>
                <a:gd name="T84" fmla="*/ 56 w 724"/>
                <a:gd name="T85" fmla="*/ 117 h 1845"/>
                <a:gd name="T86" fmla="*/ 37 w 724"/>
                <a:gd name="T87" fmla="*/ 43 h 1845"/>
                <a:gd name="T88" fmla="*/ 5 w 724"/>
                <a:gd name="T89" fmla="*/ 1808 h 1845"/>
                <a:gd name="T90" fmla="*/ 0 w 724"/>
                <a:gd name="T91" fmla="*/ 1840 h 1845"/>
                <a:gd name="T92" fmla="*/ 162 w 724"/>
                <a:gd name="T93" fmla="*/ 1823 h 1845"/>
                <a:gd name="T94" fmla="*/ 529 w 724"/>
                <a:gd name="T95" fmla="*/ 1842 h 1845"/>
                <a:gd name="T96" fmla="*/ 614 w 724"/>
                <a:gd name="T97" fmla="*/ 1829 h 1845"/>
                <a:gd name="T98" fmla="*/ 421 w 724"/>
                <a:gd name="T99" fmla="*/ 1778 h 1845"/>
                <a:gd name="T100" fmla="*/ 272 w 724"/>
                <a:gd name="T101" fmla="*/ 1664 h 1845"/>
                <a:gd name="T102" fmla="*/ 237 w 724"/>
                <a:gd name="T103" fmla="*/ 1566 h 1845"/>
                <a:gd name="T104" fmla="*/ 239 w 724"/>
                <a:gd name="T105" fmla="*/ 1432 h 1845"/>
                <a:gd name="T106" fmla="*/ 315 w 724"/>
                <a:gd name="T107" fmla="*/ 1404 h 1845"/>
                <a:gd name="T108" fmla="*/ 586 w 724"/>
                <a:gd name="T109" fmla="*/ 1387 h 1845"/>
                <a:gd name="T110" fmla="*/ 605 w 724"/>
                <a:gd name="T111" fmla="*/ 1286 h 1845"/>
                <a:gd name="T112" fmla="*/ 609 w 724"/>
                <a:gd name="T113" fmla="*/ 1223 h 1845"/>
                <a:gd name="T114" fmla="*/ 630 w 724"/>
                <a:gd name="T115" fmla="*/ 1174 h 1845"/>
                <a:gd name="T116" fmla="*/ 590 w 724"/>
                <a:gd name="T117" fmla="*/ 1133 h 1845"/>
                <a:gd name="T118" fmla="*/ 650 w 724"/>
                <a:gd name="T119" fmla="*/ 1082 h 1845"/>
                <a:gd name="T120" fmla="*/ 621 w 724"/>
                <a:gd name="T121" fmla="*/ 1018 h 1845"/>
                <a:gd name="T122" fmla="*/ 704 w 724"/>
                <a:gd name="T123" fmla="*/ 959 h 1845"/>
                <a:gd name="T124" fmla="*/ 639 w 724"/>
                <a:gd name="T125" fmla="*/ 841 h 18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724" h="1845">
                  <a:moveTo>
                    <a:pt x="451" y="808"/>
                  </a:moveTo>
                  <a:lnTo>
                    <a:pt x="451" y="808"/>
                  </a:lnTo>
                  <a:cubicBezTo>
                    <a:pt x="397" y="820"/>
                    <a:pt x="315" y="783"/>
                    <a:pt x="326" y="776"/>
                  </a:cubicBezTo>
                  <a:cubicBezTo>
                    <a:pt x="353" y="757"/>
                    <a:pt x="416" y="725"/>
                    <a:pt x="477" y="746"/>
                  </a:cubicBezTo>
                  <a:cubicBezTo>
                    <a:pt x="488" y="750"/>
                    <a:pt x="492" y="760"/>
                    <a:pt x="493" y="773"/>
                  </a:cubicBezTo>
                  <a:cubicBezTo>
                    <a:pt x="496" y="804"/>
                    <a:pt x="471" y="805"/>
                    <a:pt x="451" y="808"/>
                  </a:cubicBezTo>
                  <a:lnTo>
                    <a:pt x="451" y="808"/>
                  </a:lnTo>
                  <a:close/>
                  <a:moveTo>
                    <a:pt x="639" y="841"/>
                  </a:moveTo>
                  <a:lnTo>
                    <a:pt x="639" y="841"/>
                  </a:lnTo>
                  <a:cubicBezTo>
                    <a:pt x="610" y="803"/>
                    <a:pt x="557" y="751"/>
                    <a:pt x="601" y="701"/>
                  </a:cubicBezTo>
                  <a:cubicBezTo>
                    <a:pt x="624" y="684"/>
                    <a:pt x="631" y="670"/>
                    <a:pt x="634" y="646"/>
                  </a:cubicBezTo>
                  <a:cubicBezTo>
                    <a:pt x="644" y="560"/>
                    <a:pt x="639" y="524"/>
                    <a:pt x="627" y="477"/>
                  </a:cubicBezTo>
                  <a:cubicBezTo>
                    <a:pt x="629" y="473"/>
                    <a:pt x="638" y="478"/>
                    <a:pt x="641" y="463"/>
                  </a:cubicBezTo>
                  <a:cubicBezTo>
                    <a:pt x="650" y="422"/>
                    <a:pt x="627" y="414"/>
                    <a:pt x="627" y="414"/>
                  </a:cubicBezTo>
                  <a:cubicBezTo>
                    <a:pt x="645" y="399"/>
                    <a:pt x="643" y="342"/>
                    <a:pt x="615" y="342"/>
                  </a:cubicBezTo>
                  <a:cubicBezTo>
                    <a:pt x="631" y="317"/>
                    <a:pt x="617" y="277"/>
                    <a:pt x="590" y="286"/>
                  </a:cubicBezTo>
                  <a:cubicBezTo>
                    <a:pt x="590" y="286"/>
                    <a:pt x="604" y="278"/>
                    <a:pt x="602" y="260"/>
                  </a:cubicBezTo>
                  <a:cubicBezTo>
                    <a:pt x="599" y="224"/>
                    <a:pt x="547" y="259"/>
                    <a:pt x="560" y="236"/>
                  </a:cubicBezTo>
                  <a:cubicBezTo>
                    <a:pt x="567" y="223"/>
                    <a:pt x="538" y="180"/>
                    <a:pt x="523" y="213"/>
                  </a:cubicBezTo>
                  <a:cubicBezTo>
                    <a:pt x="515" y="207"/>
                    <a:pt x="529" y="187"/>
                    <a:pt x="514" y="180"/>
                  </a:cubicBezTo>
                  <a:cubicBezTo>
                    <a:pt x="504" y="181"/>
                    <a:pt x="495" y="188"/>
                    <a:pt x="483" y="195"/>
                  </a:cubicBezTo>
                  <a:cubicBezTo>
                    <a:pt x="479" y="181"/>
                    <a:pt x="494" y="174"/>
                    <a:pt x="476" y="154"/>
                  </a:cubicBezTo>
                  <a:cubicBezTo>
                    <a:pt x="452" y="138"/>
                    <a:pt x="451" y="162"/>
                    <a:pt x="434" y="171"/>
                  </a:cubicBezTo>
                  <a:cubicBezTo>
                    <a:pt x="404" y="164"/>
                    <a:pt x="476" y="146"/>
                    <a:pt x="411" y="119"/>
                  </a:cubicBezTo>
                  <a:cubicBezTo>
                    <a:pt x="395" y="159"/>
                    <a:pt x="396" y="130"/>
                    <a:pt x="389" y="124"/>
                  </a:cubicBezTo>
                  <a:cubicBezTo>
                    <a:pt x="384" y="121"/>
                    <a:pt x="375" y="131"/>
                    <a:pt x="356" y="150"/>
                  </a:cubicBezTo>
                  <a:cubicBezTo>
                    <a:pt x="366" y="124"/>
                    <a:pt x="388" y="92"/>
                    <a:pt x="356" y="101"/>
                  </a:cubicBezTo>
                  <a:cubicBezTo>
                    <a:pt x="320" y="117"/>
                    <a:pt x="341" y="96"/>
                    <a:pt x="341" y="93"/>
                  </a:cubicBezTo>
                  <a:cubicBezTo>
                    <a:pt x="372" y="79"/>
                    <a:pt x="312" y="45"/>
                    <a:pt x="314" y="81"/>
                  </a:cubicBezTo>
                  <a:cubicBezTo>
                    <a:pt x="313" y="105"/>
                    <a:pt x="261" y="126"/>
                    <a:pt x="276" y="97"/>
                  </a:cubicBezTo>
                  <a:cubicBezTo>
                    <a:pt x="286" y="60"/>
                    <a:pt x="331" y="116"/>
                    <a:pt x="292" y="51"/>
                  </a:cubicBezTo>
                  <a:cubicBezTo>
                    <a:pt x="268" y="78"/>
                    <a:pt x="248" y="96"/>
                    <a:pt x="244" y="106"/>
                  </a:cubicBezTo>
                  <a:cubicBezTo>
                    <a:pt x="225" y="181"/>
                    <a:pt x="236" y="113"/>
                    <a:pt x="216" y="112"/>
                  </a:cubicBezTo>
                  <a:cubicBezTo>
                    <a:pt x="242" y="94"/>
                    <a:pt x="276" y="63"/>
                    <a:pt x="266" y="43"/>
                  </a:cubicBezTo>
                  <a:cubicBezTo>
                    <a:pt x="237" y="41"/>
                    <a:pt x="172" y="87"/>
                    <a:pt x="214" y="91"/>
                  </a:cubicBezTo>
                  <a:cubicBezTo>
                    <a:pt x="211" y="106"/>
                    <a:pt x="187" y="123"/>
                    <a:pt x="173" y="98"/>
                  </a:cubicBezTo>
                  <a:cubicBezTo>
                    <a:pt x="196" y="92"/>
                    <a:pt x="235" y="15"/>
                    <a:pt x="186" y="38"/>
                  </a:cubicBezTo>
                  <a:cubicBezTo>
                    <a:pt x="181" y="42"/>
                    <a:pt x="181" y="56"/>
                    <a:pt x="173" y="69"/>
                  </a:cubicBezTo>
                  <a:cubicBezTo>
                    <a:pt x="161" y="58"/>
                    <a:pt x="170" y="42"/>
                    <a:pt x="166" y="36"/>
                  </a:cubicBezTo>
                  <a:cubicBezTo>
                    <a:pt x="127" y="0"/>
                    <a:pt x="141" y="93"/>
                    <a:pt x="142" y="114"/>
                  </a:cubicBezTo>
                  <a:cubicBezTo>
                    <a:pt x="92" y="82"/>
                    <a:pt x="139" y="91"/>
                    <a:pt x="126" y="39"/>
                  </a:cubicBezTo>
                  <a:cubicBezTo>
                    <a:pt x="84" y="47"/>
                    <a:pt x="73" y="64"/>
                    <a:pt x="80" y="112"/>
                  </a:cubicBezTo>
                  <a:cubicBezTo>
                    <a:pt x="74" y="123"/>
                    <a:pt x="63" y="149"/>
                    <a:pt x="56" y="117"/>
                  </a:cubicBezTo>
                  <a:cubicBezTo>
                    <a:pt x="79" y="87"/>
                    <a:pt x="77" y="44"/>
                    <a:pt x="37" y="43"/>
                  </a:cubicBezTo>
                  <a:cubicBezTo>
                    <a:pt x="101" y="631"/>
                    <a:pt x="97" y="1225"/>
                    <a:pt x="5" y="1808"/>
                  </a:cubicBezTo>
                  <a:lnTo>
                    <a:pt x="0" y="1840"/>
                  </a:lnTo>
                  <a:cubicBezTo>
                    <a:pt x="46" y="1839"/>
                    <a:pt x="113" y="1825"/>
                    <a:pt x="162" y="1823"/>
                  </a:cubicBezTo>
                  <a:cubicBezTo>
                    <a:pt x="301" y="1827"/>
                    <a:pt x="298" y="1845"/>
                    <a:pt x="529" y="1842"/>
                  </a:cubicBezTo>
                  <a:cubicBezTo>
                    <a:pt x="582" y="1837"/>
                    <a:pt x="597" y="1829"/>
                    <a:pt x="614" y="1829"/>
                  </a:cubicBezTo>
                  <a:cubicBezTo>
                    <a:pt x="597" y="1758"/>
                    <a:pt x="481" y="1798"/>
                    <a:pt x="421" y="1778"/>
                  </a:cubicBezTo>
                  <a:cubicBezTo>
                    <a:pt x="321" y="1768"/>
                    <a:pt x="304" y="1708"/>
                    <a:pt x="272" y="1664"/>
                  </a:cubicBezTo>
                  <a:cubicBezTo>
                    <a:pt x="258" y="1639"/>
                    <a:pt x="237" y="1608"/>
                    <a:pt x="237" y="1566"/>
                  </a:cubicBezTo>
                  <a:cubicBezTo>
                    <a:pt x="230" y="1513"/>
                    <a:pt x="240" y="1484"/>
                    <a:pt x="239" y="1432"/>
                  </a:cubicBezTo>
                  <a:cubicBezTo>
                    <a:pt x="243" y="1393"/>
                    <a:pt x="287" y="1401"/>
                    <a:pt x="315" y="1404"/>
                  </a:cubicBezTo>
                  <a:cubicBezTo>
                    <a:pt x="402" y="1413"/>
                    <a:pt x="547" y="1399"/>
                    <a:pt x="586" y="1387"/>
                  </a:cubicBezTo>
                  <a:cubicBezTo>
                    <a:pt x="641" y="1371"/>
                    <a:pt x="642" y="1337"/>
                    <a:pt x="605" y="1286"/>
                  </a:cubicBezTo>
                  <a:cubicBezTo>
                    <a:pt x="597" y="1261"/>
                    <a:pt x="598" y="1245"/>
                    <a:pt x="609" y="1223"/>
                  </a:cubicBezTo>
                  <a:cubicBezTo>
                    <a:pt x="625" y="1206"/>
                    <a:pt x="644" y="1195"/>
                    <a:pt x="630" y="1174"/>
                  </a:cubicBezTo>
                  <a:cubicBezTo>
                    <a:pt x="630" y="1174"/>
                    <a:pt x="504" y="1147"/>
                    <a:pt x="590" y="1133"/>
                  </a:cubicBezTo>
                  <a:cubicBezTo>
                    <a:pt x="679" y="1118"/>
                    <a:pt x="650" y="1082"/>
                    <a:pt x="650" y="1082"/>
                  </a:cubicBezTo>
                  <a:cubicBezTo>
                    <a:pt x="650" y="1082"/>
                    <a:pt x="635" y="1045"/>
                    <a:pt x="621" y="1018"/>
                  </a:cubicBezTo>
                  <a:cubicBezTo>
                    <a:pt x="611" y="998"/>
                    <a:pt x="695" y="991"/>
                    <a:pt x="704" y="959"/>
                  </a:cubicBezTo>
                  <a:cubicBezTo>
                    <a:pt x="724" y="932"/>
                    <a:pt x="661" y="871"/>
                    <a:pt x="639" y="841"/>
                  </a:cubicBezTo>
                  <a:close/>
                </a:path>
              </a:pathLst>
            </a:custGeom>
            <a:solidFill>
              <a:srgbClr val="2F469C"/>
            </a:solidFill>
            <a:ln>
              <a:noFill/>
            </a:ln>
            <a:extLst>
              <a:ext uri="{91240B29-F687-4F45-9708-019B960494DF}"/>
            </a:extLst>
          </p:spPr>
          <p:txBody>
            <a:bodyPr/>
            <a:lstStyle/>
            <a:p>
              <a:pPr fontAlgn="auto">
                <a:spcBef>
                  <a:spcPts val="0"/>
                </a:spcBef>
                <a:spcAft>
                  <a:spcPts val="0"/>
                </a:spcAft>
                <a:defRPr/>
              </a:pPr>
              <a:endParaRPr lang="en-US">
                <a:solidFill>
                  <a:srgbClr val="1F497D"/>
                </a:solidFill>
              </a:endParaRPr>
            </a:p>
          </p:txBody>
        </p:sp>
        <p:sp>
          <p:nvSpPr>
            <p:cNvPr id="14" name="Freeform 28"/>
            <p:cNvSpPr>
              <a:spLocks noChangeAspect="1"/>
            </p:cNvSpPr>
            <p:nvPr/>
          </p:nvSpPr>
          <p:spPr bwMode="auto">
            <a:xfrm>
              <a:off x="1352" y="681"/>
              <a:ext cx="1829" cy="3153"/>
            </a:xfrm>
            <a:custGeom>
              <a:avLst/>
              <a:gdLst>
                <a:gd name="T0" fmla="*/ 1974 w 2011"/>
                <a:gd name="T1" fmla="*/ 2106 h 3449"/>
                <a:gd name="T2" fmla="*/ 0 w 2011"/>
                <a:gd name="T3" fmla="*/ 3449 h 3449"/>
                <a:gd name="T4" fmla="*/ 1972 w 2011"/>
                <a:gd name="T5" fmla="*/ 0 h 3449"/>
                <a:gd name="T6" fmla="*/ 1980 w 2011"/>
                <a:gd name="T7" fmla="*/ 347 h 3449"/>
                <a:gd name="T8" fmla="*/ 1982 w 2011"/>
                <a:gd name="T9" fmla="*/ 392 h 3449"/>
                <a:gd name="T10" fmla="*/ 1923 w 2011"/>
                <a:gd name="T11" fmla="*/ 324 h 3449"/>
                <a:gd name="T12" fmla="*/ 1878 w 2011"/>
                <a:gd name="T13" fmla="*/ 384 h 3449"/>
                <a:gd name="T14" fmla="*/ 1858 w 2011"/>
                <a:gd name="T15" fmla="*/ 411 h 3449"/>
                <a:gd name="T16" fmla="*/ 1823 w 2011"/>
                <a:gd name="T17" fmla="*/ 348 h 3449"/>
                <a:gd name="T18" fmla="*/ 1766 w 2011"/>
                <a:gd name="T19" fmla="*/ 359 h 3449"/>
                <a:gd name="T20" fmla="*/ 1702 w 2011"/>
                <a:gd name="T21" fmla="*/ 494 h 3449"/>
                <a:gd name="T22" fmla="*/ 1680 w 2011"/>
                <a:gd name="T23" fmla="*/ 420 h 3449"/>
                <a:gd name="T24" fmla="*/ 1605 w 2011"/>
                <a:gd name="T25" fmla="*/ 427 h 3449"/>
                <a:gd name="T26" fmla="*/ 1609 w 2011"/>
                <a:gd name="T27" fmla="*/ 499 h 3449"/>
                <a:gd name="T28" fmla="*/ 1520 w 2011"/>
                <a:gd name="T29" fmla="*/ 498 h 3449"/>
                <a:gd name="T30" fmla="*/ 1513 w 2011"/>
                <a:gd name="T31" fmla="*/ 560 h 3449"/>
                <a:gd name="T32" fmla="*/ 1407 w 2011"/>
                <a:gd name="T33" fmla="*/ 521 h 3449"/>
                <a:gd name="T34" fmla="*/ 1521 w 2011"/>
                <a:gd name="T35" fmla="*/ 578 h 3449"/>
                <a:gd name="T36" fmla="*/ 1453 w 2011"/>
                <a:gd name="T37" fmla="*/ 612 h 3449"/>
                <a:gd name="T38" fmla="*/ 1441 w 2011"/>
                <a:gd name="T39" fmla="*/ 603 h 3449"/>
                <a:gd name="T40" fmla="*/ 1404 w 2011"/>
                <a:gd name="T41" fmla="*/ 640 h 3449"/>
                <a:gd name="T42" fmla="*/ 1448 w 2011"/>
                <a:gd name="T43" fmla="*/ 632 h 3449"/>
                <a:gd name="T44" fmla="*/ 1433 w 2011"/>
                <a:gd name="T45" fmla="*/ 703 h 3449"/>
                <a:gd name="T46" fmla="*/ 1392 w 2011"/>
                <a:gd name="T47" fmla="*/ 719 h 3449"/>
                <a:gd name="T48" fmla="*/ 1410 w 2011"/>
                <a:gd name="T49" fmla="*/ 785 h 3449"/>
                <a:gd name="T50" fmla="*/ 1321 w 2011"/>
                <a:gd name="T51" fmla="*/ 761 h 3449"/>
                <a:gd name="T52" fmla="*/ 1255 w 2011"/>
                <a:gd name="T53" fmla="*/ 760 h 3449"/>
                <a:gd name="T54" fmla="*/ 1205 w 2011"/>
                <a:gd name="T55" fmla="*/ 829 h 3449"/>
                <a:gd name="T56" fmla="*/ 1350 w 2011"/>
                <a:gd name="T57" fmla="*/ 845 h 3449"/>
                <a:gd name="T58" fmla="*/ 1308 w 2011"/>
                <a:gd name="T59" fmla="*/ 881 h 3449"/>
                <a:gd name="T60" fmla="*/ 1308 w 2011"/>
                <a:gd name="T61" fmla="*/ 953 h 3449"/>
                <a:gd name="T62" fmla="*/ 1358 w 2011"/>
                <a:gd name="T63" fmla="*/ 951 h 3449"/>
                <a:gd name="T64" fmla="*/ 1319 w 2011"/>
                <a:gd name="T65" fmla="*/ 1061 h 3449"/>
                <a:gd name="T66" fmla="*/ 1324 w 2011"/>
                <a:gd name="T67" fmla="*/ 1115 h 3449"/>
                <a:gd name="T68" fmla="*/ 1283 w 2011"/>
                <a:gd name="T69" fmla="*/ 1185 h 3449"/>
                <a:gd name="T70" fmla="*/ 1257 w 2011"/>
                <a:gd name="T71" fmla="*/ 1226 h 3449"/>
                <a:gd name="T72" fmla="*/ 1285 w 2011"/>
                <a:gd name="T73" fmla="*/ 1267 h 3449"/>
                <a:gd name="T74" fmla="*/ 1314 w 2011"/>
                <a:gd name="T75" fmla="*/ 1311 h 3449"/>
                <a:gd name="T76" fmla="*/ 1363 w 2011"/>
                <a:gd name="T77" fmla="*/ 1376 h 3449"/>
                <a:gd name="T78" fmla="*/ 1438 w 2011"/>
                <a:gd name="T79" fmla="*/ 1413 h 3449"/>
                <a:gd name="T80" fmla="*/ 1494 w 2011"/>
                <a:gd name="T81" fmla="*/ 1379 h 3449"/>
                <a:gd name="T82" fmla="*/ 1513 w 2011"/>
                <a:gd name="T83" fmla="*/ 1471 h 3449"/>
                <a:gd name="T84" fmla="*/ 1605 w 2011"/>
                <a:gd name="T85" fmla="*/ 1474 h 3449"/>
                <a:gd name="T86" fmla="*/ 1584 w 2011"/>
                <a:gd name="T87" fmla="*/ 1525 h 3449"/>
                <a:gd name="T88" fmla="*/ 1618 w 2011"/>
                <a:gd name="T89" fmla="*/ 1559 h 3449"/>
                <a:gd name="T90" fmla="*/ 1644 w 2011"/>
                <a:gd name="T91" fmla="*/ 1602 h 3449"/>
                <a:gd name="T92" fmla="*/ 1700 w 2011"/>
                <a:gd name="T93" fmla="*/ 1594 h 3449"/>
                <a:gd name="T94" fmla="*/ 1729 w 2011"/>
                <a:gd name="T95" fmla="*/ 1535 h 3449"/>
                <a:gd name="T96" fmla="*/ 1794 w 2011"/>
                <a:gd name="T97" fmla="*/ 1574 h 3449"/>
                <a:gd name="T98" fmla="*/ 1808 w 2011"/>
                <a:gd name="T99" fmla="*/ 1711 h 3449"/>
                <a:gd name="T100" fmla="*/ 1870 w 2011"/>
                <a:gd name="T101" fmla="*/ 1688 h 3449"/>
                <a:gd name="T102" fmla="*/ 1839 w 2011"/>
                <a:gd name="T103" fmla="*/ 1844 h 3449"/>
                <a:gd name="T104" fmla="*/ 1446 w 2011"/>
                <a:gd name="T105" fmla="*/ 2092 h 3449"/>
                <a:gd name="T106" fmla="*/ 1654 w 2011"/>
                <a:gd name="T107" fmla="*/ 2103 h 3449"/>
                <a:gd name="T108" fmla="*/ 1974 w 2011"/>
                <a:gd name="T109" fmla="*/ 2105 h 34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2011" h="3449">
                  <a:moveTo>
                    <a:pt x="1974" y="2106"/>
                  </a:moveTo>
                  <a:lnTo>
                    <a:pt x="1974" y="2106"/>
                  </a:lnTo>
                  <a:cubicBezTo>
                    <a:pt x="1903" y="2543"/>
                    <a:pt x="1782" y="2987"/>
                    <a:pt x="1602" y="3449"/>
                  </a:cubicBezTo>
                  <a:lnTo>
                    <a:pt x="0" y="3449"/>
                  </a:lnTo>
                  <a:lnTo>
                    <a:pt x="0" y="0"/>
                  </a:lnTo>
                  <a:lnTo>
                    <a:pt x="1972" y="0"/>
                  </a:lnTo>
                  <a:cubicBezTo>
                    <a:pt x="1988" y="113"/>
                    <a:pt x="1999" y="197"/>
                    <a:pt x="2011" y="309"/>
                  </a:cubicBezTo>
                  <a:cubicBezTo>
                    <a:pt x="2011" y="309"/>
                    <a:pt x="1977" y="320"/>
                    <a:pt x="1980" y="347"/>
                  </a:cubicBezTo>
                  <a:cubicBezTo>
                    <a:pt x="1984" y="378"/>
                    <a:pt x="1997" y="385"/>
                    <a:pt x="1997" y="385"/>
                  </a:cubicBezTo>
                  <a:lnTo>
                    <a:pt x="1982" y="392"/>
                  </a:lnTo>
                  <a:cubicBezTo>
                    <a:pt x="1982" y="392"/>
                    <a:pt x="1966" y="368"/>
                    <a:pt x="1966" y="369"/>
                  </a:cubicBezTo>
                  <a:cubicBezTo>
                    <a:pt x="1966" y="346"/>
                    <a:pt x="1976" y="311"/>
                    <a:pt x="1923" y="324"/>
                  </a:cubicBezTo>
                  <a:cubicBezTo>
                    <a:pt x="1904" y="365"/>
                    <a:pt x="1952" y="373"/>
                    <a:pt x="1939" y="401"/>
                  </a:cubicBezTo>
                  <a:cubicBezTo>
                    <a:pt x="1883" y="404"/>
                    <a:pt x="1923" y="359"/>
                    <a:pt x="1878" y="384"/>
                  </a:cubicBezTo>
                  <a:cubicBezTo>
                    <a:pt x="1881" y="371"/>
                    <a:pt x="1871" y="336"/>
                    <a:pt x="1857" y="339"/>
                  </a:cubicBezTo>
                  <a:cubicBezTo>
                    <a:pt x="1851" y="358"/>
                    <a:pt x="1836" y="391"/>
                    <a:pt x="1858" y="411"/>
                  </a:cubicBezTo>
                  <a:cubicBezTo>
                    <a:pt x="1851" y="416"/>
                    <a:pt x="1830" y="413"/>
                    <a:pt x="1825" y="406"/>
                  </a:cubicBezTo>
                  <a:cubicBezTo>
                    <a:pt x="1819" y="396"/>
                    <a:pt x="1840" y="379"/>
                    <a:pt x="1823" y="348"/>
                  </a:cubicBezTo>
                  <a:cubicBezTo>
                    <a:pt x="1771" y="371"/>
                    <a:pt x="1819" y="421"/>
                    <a:pt x="1776" y="440"/>
                  </a:cubicBezTo>
                  <a:cubicBezTo>
                    <a:pt x="1729" y="434"/>
                    <a:pt x="1803" y="394"/>
                    <a:pt x="1766" y="359"/>
                  </a:cubicBezTo>
                  <a:cubicBezTo>
                    <a:pt x="1723" y="369"/>
                    <a:pt x="1707" y="413"/>
                    <a:pt x="1724" y="439"/>
                  </a:cubicBezTo>
                  <a:cubicBezTo>
                    <a:pt x="1723" y="462"/>
                    <a:pt x="1705" y="474"/>
                    <a:pt x="1702" y="494"/>
                  </a:cubicBezTo>
                  <a:cubicBezTo>
                    <a:pt x="1681" y="491"/>
                    <a:pt x="1672" y="483"/>
                    <a:pt x="1670" y="475"/>
                  </a:cubicBezTo>
                  <a:cubicBezTo>
                    <a:pt x="1667" y="460"/>
                    <a:pt x="1708" y="453"/>
                    <a:pt x="1680" y="420"/>
                  </a:cubicBezTo>
                  <a:cubicBezTo>
                    <a:pt x="1635" y="427"/>
                    <a:pt x="1665" y="500"/>
                    <a:pt x="1629" y="461"/>
                  </a:cubicBezTo>
                  <a:cubicBezTo>
                    <a:pt x="1626" y="444"/>
                    <a:pt x="1614" y="429"/>
                    <a:pt x="1605" y="427"/>
                  </a:cubicBezTo>
                  <a:cubicBezTo>
                    <a:pt x="1588" y="439"/>
                    <a:pt x="1580" y="459"/>
                    <a:pt x="1591" y="476"/>
                  </a:cubicBezTo>
                  <a:lnTo>
                    <a:pt x="1609" y="499"/>
                  </a:lnTo>
                  <a:cubicBezTo>
                    <a:pt x="1607" y="499"/>
                    <a:pt x="1617" y="513"/>
                    <a:pt x="1615" y="512"/>
                  </a:cubicBezTo>
                  <a:cubicBezTo>
                    <a:pt x="1585" y="488"/>
                    <a:pt x="1545" y="471"/>
                    <a:pt x="1520" y="498"/>
                  </a:cubicBezTo>
                  <a:cubicBezTo>
                    <a:pt x="1523" y="523"/>
                    <a:pt x="1545" y="525"/>
                    <a:pt x="1579" y="533"/>
                  </a:cubicBezTo>
                  <a:cubicBezTo>
                    <a:pt x="1536" y="537"/>
                    <a:pt x="1527" y="552"/>
                    <a:pt x="1513" y="560"/>
                  </a:cubicBezTo>
                  <a:cubicBezTo>
                    <a:pt x="1508" y="532"/>
                    <a:pt x="1475" y="527"/>
                    <a:pt x="1444" y="523"/>
                  </a:cubicBezTo>
                  <a:cubicBezTo>
                    <a:pt x="1426" y="527"/>
                    <a:pt x="1415" y="515"/>
                    <a:pt x="1407" y="521"/>
                  </a:cubicBezTo>
                  <a:cubicBezTo>
                    <a:pt x="1420" y="553"/>
                    <a:pt x="1451" y="578"/>
                    <a:pt x="1490" y="586"/>
                  </a:cubicBezTo>
                  <a:cubicBezTo>
                    <a:pt x="1507" y="584"/>
                    <a:pt x="1509" y="584"/>
                    <a:pt x="1521" y="578"/>
                  </a:cubicBezTo>
                  <a:cubicBezTo>
                    <a:pt x="1544" y="588"/>
                    <a:pt x="1542" y="592"/>
                    <a:pt x="1548" y="608"/>
                  </a:cubicBezTo>
                  <a:cubicBezTo>
                    <a:pt x="1514" y="623"/>
                    <a:pt x="1487" y="604"/>
                    <a:pt x="1453" y="612"/>
                  </a:cubicBezTo>
                  <a:cubicBezTo>
                    <a:pt x="1453" y="614"/>
                    <a:pt x="1445" y="614"/>
                    <a:pt x="1444" y="611"/>
                  </a:cubicBezTo>
                  <a:cubicBezTo>
                    <a:pt x="1445" y="611"/>
                    <a:pt x="1440" y="603"/>
                    <a:pt x="1441" y="603"/>
                  </a:cubicBezTo>
                  <a:cubicBezTo>
                    <a:pt x="1426" y="575"/>
                    <a:pt x="1387" y="586"/>
                    <a:pt x="1366" y="592"/>
                  </a:cubicBezTo>
                  <a:cubicBezTo>
                    <a:pt x="1363" y="614"/>
                    <a:pt x="1386" y="632"/>
                    <a:pt x="1404" y="640"/>
                  </a:cubicBezTo>
                  <a:cubicBezTo>
                    <a:pt x="1429" y="649"/>
                    <a:pt x="1438" y="641"/>
                    <a:pt x="1438" y="641"/>
                  </a:cubicBezTo>
                  <a:lnTo>
                    <a:pt x="1448" y="632"/>
                  </a:lnTo>
                  <a:cubicBezTo>
                    <a:pt x="1459" y="672"/>
                    <a:pt x="1473" y="674"/>
                    <a:pt x="1494" y="690"/>
                  </a:cubicBezTo>
                  <a:cubicBezTo>
                    <a:pt x="1471" y="698"/>
                    <a:pt x="1462" y="705"/>
                    <a:pt x="1433" y="703"/>
                  </a:cubicBezTo>
                  <a:cubicBezTo>
                    <a:pt x="1400" y="652"/>
                    <a:pt x="1301" y="630"/>
                    <a:pt x="1305" y="654"/>
                  </a:cubicBezTo>
                  <a:cubicBezTo>
                    <a:pt x="1319" y="706"/>
                    <a:pt x="1392" y="719"/>
                    <a:pt x="1392" y="719"/>
                  </a:cubicBezTo>
                  <a:cubicBezTo>
                    <a:pt x="1392" y="719"/>
                    <a:pt x="1354" y="733"/>
                    <a:pt x="1360" y="746"/>
                  </a:cubicBezTo>
                  <a:cubicBezTo>
                    <a:pt x="1367" y="758"/>
                    <a:pt x="1417" y="766"/>
                    <a:pt x="1410" y="785"/>
                  </a:cubicBezTo>
                  <a:cubicBezTo>
                    <a:pt x="1358" y="762"/>
                    <a:pt x="1348" y="771"/>
                    <a:pt x="1383" y="817"/>
                  </a:cubicBezTo>
                  <a:cubicBezTo>
                    <a:pt x="1339" y="819"/>
                    <a:pt x="1349" y="772"/>
                    <a:pt x="1321" y="761"/>
                  </a:cubicBezTo>
                  <a:cubicBezTo>
                    <a:pt x="1301" y="775"/>
                    <a:pt x="1313" y="806"/>
                    <a:pt x="1313" y="806"/>
                  </a:cubicBezTo>
                  <a:cubicBezTo>
                    <a:pt x="1303" y="798"/>
                    <a:pt x="1277" y="754"/>
                    <a:pt x="1255" y="760"/>
                  </a:cubicBezTo>
                  <a:cubicBezTo>
                    <a:pt x="1248" y="765"/>
                    <a:pt x="1248" y="789"/>
                    <a:pt x="1265" y="805"/>
                  </a:cubicBezTo>
                  <a:cubicBezTo>
                    <a:pt x="1244" y="809"/>
                    <a:pt x="1210" y="806"/>
                    <a:pt x="1205" y="829"/>
                  </a:cubicBezTo>
                  <a:cubicBezTo>
                    <a:pt x="1239" y="855"/>
                    <a:pt x="1276" y="855"/>
                    <a:pt x="1329" y="849"/>
                  </a:cubicBezTo>
                  <a:cubicBezTo>
                    <a:pt x="1329" y="849"/>
                    <a:pt x="1339" y="848"/>
                    <a:pt x="1350" y="845"/>
                  </a:cubicBezTo>
                  <a:cubicBezTo>
                    <a:pt x="1360" y="842"/>
                    <a:pt x="1375" y="856"/>
                    <a:pt x="1375" y="856"/>
                  </a:cubicBezTo>
                  <a:cubicBezTo>
                    <a:pt x="1349" y="862"/>
                    <a:pt x="1360" y="870"/>
                    <a:pt x="1308" y="881"/>
                  </a:cubicBezTo>
                  <a:cubicBezTo>
                    <a:pt x="1274" y="897"/>
                    <a:pt x="1247" y="918"/>
                    <a:pt x="1247" y="953"/>
                  </a:cubicBezTo>
                  <a:cubicBezTo>
                    <a:pt x="1268" y="963"/>
                    <a:pt x="1294" y="973"/>
                    <a:pt x="1308" y="953"/>
                  </a:cubicBezTo>
                  <a:cubicBezTo>
                    <a:pt x="1331" y="920"/>
                    <a:pt x="1324" y="946"/>
                    <a:pt x="1340" y="945"/>
                  </a:cubicBezTo>
                  <a:lnTo>
                    <a:pt x="1358" y="951"/>
                  </a:lnTo>
                  <a:cubicBezTo>
                    <a:pt x="1344" y="986"/>
                    <a:pt x="1264" y="985"/>
                    <a:pt x="1279" y="1011"/>
                  </a:cubicBezTo>
                  <a:cubicBezTo>
                    <a:pt x="1295" y="1035"/>
                    <a:pt x="1319" y="1061"/>
                    <a:pt x="1319" y="1061"/>
                  </a:cubicBezTo>
                  <a:cubicBezTo>
                    <a:pt x="1319" y="1061"/>
                    <a:pt x="1263" y="1032"/>
                    <a:pt x="1247" y="1053"/>
                  </a:cubicBezTo>
                  <a:cubicBezTo>
                    <a:pt x="1232" y="1071"/>
                    <a:pt x="1265" y="1102"/>
                    <a:pt x="1324" y="1115"/>
                  </a:cubicBezTo>
                  <a:cubicBezTo>
                    <a:pt x="1304" y="1128"/>
                    <a:pt x="1233" y="1115"/>
                    <a:pt x="1276" y="1160"/>
                  </a:cubicBezTo>
                  <a:cubicBezTo>
                    <a:pt x="1225" y="1181"/>
                    <a:pt x="1242" y="1196"/>
                    <a:pt x="1283" y="1185"/>
                  </a:cubicBezTo>
                  <a:lnTo>
                    <a:pt x="1303" y="1188"/>
                  </a:lnTo>
                  <a:cubicBezTo>
                    <a:pt x="1291" y="1196"/>
                    <a:pt x="1254" y="1213"/>
                    <a:pt x="1257" y="1226"/>
                  </a:cubicBezTo>
                  <a:cubicBezTo>
                    <a:pt x="1259" y="1243"/>
                    <a:pt x="1300" y="1222"/>
                    <a:pt x="1307" y="1235"/>
                  </a:cubicBezTo>
                  <a:cubicBezTo>
                    <a:pt x="1310" y="1254"/>
                    <a:pt x="1287" y="1262"/>
                    <a:pt x="1285" y="1267"/>
                  </a:cubicBezTo>
                  <a:cubicBezTo>
                    <a:pt x="1314" y="1286"/>
                    <a:pt x="1331" y="1241"/>
                    <a:pt x="1358" y="1267"/>
                  </a:cubicBezTo>
                  <a:cubicBezTo>
                    <a:pt x="1348" y="1286"/>
                    <a:pt x="1305" y="1282"/>
                    <a:pt x="1314" y="1311"/>
                  </a:cubicBezTo>
                  <a:cubicBezTo>
                    <a:pt x="1330" y="1323"/>
                    <a:pt x="1357" y="1318"/>
                    <a:pt x="1373" y="1329"/>
                  </a:cubicBezTo>
                  <a:cubicBezTo>
                    <a:pt x="1373" y="1329"/>
                    <a:pt x="1351" y="1371"/>
                    <a:pt x="1363" y="1376"/>
                  </a:cubicBezTo>
                  <a:cubicBezTo>
                    <a:pt x="1386" y="1388"/>
                    <a:pt x="1408" y="1351"/>
                    <a:pt x="1416" y="1349"/>
                  </a:cubicBezTo>
                  <a:cubicBezTo>
                    <a:pt x="1410" y="1396"/>
                    <a:pt x="1450" y="1380"/>
                    <a:pt x="1438" y="1413"/>
                  </a:cubicBezTo>
                  <a:cubicBezTo>
                    <a:pt x="1438" y="1430"/>
                    <a:pt x="1436" y="1454"/>
                    <a:pt x="1454" y="1463"/>
                  </a:cubicBezTo>
                  <a:cubicBezTo>
                    <a:pt x="1491" y="1452"/>
                    <a:pt x="1495" y="1423"/>
                    <a:pt x="1494" y="1379"/>
                  </a:cubicBezTo>
                  <a:cubicBezTo>
                    <a:pt x="1494" y="1364"/>
                    <a:pt x="1537" y="1389"/>
                    <a:pt x="1537" y="1389"/>
                  </a:cubicBezTo>
                  <a:cubicBezTo>
                    <a:pt x="1563" y="1410"/>
                    <a:pt x="1492" y="1426"/>
                    <a:pt x="1513" y="1471"/>
                  </a:cubicBezTo>
                  <a:cubicBezTo>
                    <a:pt x="1573" y="1479"/>
                    <a:pt x="1573" y="1428"/>
                    <a:pt x="1621" y="1419"/>
                  </a:cubicBezTo>
                  <a:cubicBezTo>
                    <a:pt x="1643" y="1433"/>
                    <a:pt x="1612" y="1457"/>
                    <a:pt x="1605" y="1474"/>
                  </a:cubicBezTo>
                  <a:cubicBezTo>
                    <a:pt x="1575" y="1491"/>
                    <a:pt x="1538" y="1471"/>
                    <a:pt x="1509" y="1530"/>
                  </a:cubicBezTo>
                  <a:cubicBezTo>
                    <a:pt x="1551" y="1546"/>
                    <a:pt x="1570" y="1533"/>
                    <a:pt x="1584" y="1525"/>
                  </a:cubicBezTo>
                  <a:cubicBezTo>
                    <a:pt x="1597" y="1516"/>
                    <a:pt x="1596" y="1511"/>
                    <a:pt x="1606" y="1507"/>
                  </a:cubicBezTo>
                  <a:cubicBezTo>
                    <a:pt x="1607" y="1523"/>
                    <a:pt x="1603" y="1553"/>
                    <a:pt x="1618" y="1559"/>
                  </a:cubicBezTo>
                  <a:cubicBezTo>
                    <a:pt x="1632" y="1558"/>
                    <a:pt x="1633" y="1553"/>
                    <a:pt x="1645" y="1546"/>
                  </a:cubicBezTo>
                  <a:cubicBezTo>
                    <a:pt x="1657" y="1558"/>
                    <a:pt x="1626" y="1589"/>
                    <a:pt x="1644" y="1602"/>
                  </a:cubicBezTo>
                  <a:cubicBezTo>
                    <a:pt x="1661" y="1599"/>
                    <a:pt x="1667" y="1583"/>
                    <a:pt x="1667" y="1583"/>
                  </a:cubicBezTo>
                  <a:cubicBezTo>
                    <a:pt x="1677" y="1597"/>
                    <a:pt x="1689" y="1597"/>
                    <a:pt x="1700" y="1594"/>
                  </a:cubicBezTo>
                  <a:cubicBezTo>
                    <a:pt x="1706" y="1579"/>
                    <a:pt x="1707" y="1545"/>
                    <a:pt x="1688" y="1533"/>
                  </a:cubicBezTo>
                  <a:cubicBezTo>
                    <a:pt x="1697" y="1522"/>
                    <a:pt x="1720" y="1543"/>
                    <a:pt x="1729" y="1535"/>
                  </a:cubicBezTo>
                  <a:cubicBezTo>
                    <a:pt x="1748" y="1557"/>
                    <a:pt x="1707" y="1600"/>
                    <a:pt x="1737" y="1618"/>
                  </a:cubicBezTo>
                  <a:cubicBezTo>
                    <a:pt x="1766" y="1615"/>
                    <a:pt x="1765" y="1586"/>
                    <a:pt x="1794" y="1574"/>
                  </a:cubicBezTo>
                  <a:cubicBezTo>
                    <a:pt x="1789" y="1604"/>
                    <a:pt x="1824" y="1626"/>
                    <a:pt x="1779" y="1648"/>
                  </a:cubicBezTo>
                  <a:cubicBezTo>
                    <a:pt x="1779" y="1677"/>
                    <a:pt x="1834" y="1669"/>
                    <a:pt x="1808" y="1711"/>
                  </a:cubicBezTo>
                  <a:cubicBezTo>
                    <a:pt x="1818" y="1728"/>
                    <a:pt x="1831" y="1721"/>
                    <a:pt x="1843" y="1718"/>
                  </a:cubicBezTo>
                  <a:lnTo>
                    <a:pt x="1870" y="1688"/>
                  </a:lnTo>
                  <a:cubicBezTo>
                    <a:pt x="1862" y="1712"/>
                    <a:pt x="1860" y="1750"/>
                    <a:pt x="1867" y="1777"/>
                  </a:cubicBezTo>
                  <a:cubicBezTo>
                    <a:pt x="1858" y="1800"/>
                    <a:pt x="1879" y="1825"/>
                    <a:pt x="1839" y="1844"/>
                  </a:cubicBezTo>
                  <a:cubicBezTo>
                    <a:pt x="1828" y="1900"/>
                    <a:pt x="1827" y="1956"/>
                    <a:pt x="1763" y="1992"/>
                  </a:cubicBezTo>
                  <a:cubicBezTo>
                    <a:pt x="1726" y="2060"/>
                    <a:pt x="1497" y="2024"/>
                    <a:pt x="1446" y="2092"/>
                  </a:cubicBezTo>
                  <a:cubicBezTo>
                    <a:pt x="1459" y="2104"/>
                    <a:pt x="1576" y="2100"/>
                    <a:pt x="1591" y="2096"/>
                  </a:cubicBezTo>
                  <a:cubicBezTo>
                    <a:pt x="1613" y="2085"/>
                    <a:pt x="1631" y="2104"/>
                    <a:pt x="1654" y="2103"/>
                  </a:cubicBezTo>
                  <a:cubicBezTo>
                    <a:pt x="1705" y="2103"/>
                    <a:pt x="1767" y="2086"/>
                    <a:pt x="1809" y="2103"/>
                  </a:cubicBezTo>
                  <a:cubicBezTo>
                    <a:pt x="1869" y="2103"/>
                    <a:pt x="1920" y="2105"/>
                    <a:pt x="1974" y="2105"/>
                  </a:cubicBezTo>
                  <a:lnTo>
                    <a:pt x="1974" y="2106"/>
                  </a:lnTo>
                  <a:close/>
                </a:path>
              </a:pathLst>
            </a:custGeom>
            <a:solidFill>
              <a:srgbClr val="2F469C"/>
            </a:solidFill>
            <a:ln>
              <a:noFill/>
            </a:ln>
            <a:extLst>
              <a:ext uri="{91240B29-F687-4F45-9708-019B960494DF}"/>
            </a:extLst>
          </p:spPr>
          <p:txBody>
            <a:bodyPr/>
            <a:lstStyle/>
            <a:p>
              <a:pPr fontAlgn="auto">
                <a:spcBef>
                  <a:spcPts val="0"/>
                </a:spcBef>
                <a:spcAft>
                  <a:spcPts val="0"/>
                </a:spcAft>
                <a:defRPr/>
              </a:pPr>
              <a:endParaRPr lang="en-US">
                <a:solidFill>
                  <a:srgbClr val="1F497D"/>
                </a:solidFill>
              </a:endParaRPr>
            </a:p>
          </p:txBody>
        </p:sp>
        <p:sp>
          <p:nvSpPr>
            <p:cNvPr id="15" name="Freeform 29"/>
            <p:cNvSpPr>
              <a:spLocks noChangeAspect="1" noEditPoints="1"/>
            </p:cNvSpPr>
            <p:nvPr/>
          </p:nvSpPr>
          <p:spPr bwMode="auto">
            <a:xfrm>
              <a:off x="3235" y="2755"/>
              <a:ext cx="578" cy="577"/>
            </a:xfrm>
            <a:custGeom>
              <a:avLst/>
              <a:gdLst>
                <a:gd name="T0" fmla="*/ 321 w 639"/>
                <a:gd name="T1" fmla="*/ 621 h 621"/>
                <a:gd name="T2" fmla="*/ 321 w 639"/>
                <a:gd name="T3" fmla="*/ 621 h 621"/>
                <a:gd name="T4" fmla="*/ 639 w 639"/>
                <a:gd name="T5" fmla="*/ 307 h 621"/>
                <a:gd name="T6" fmla="*/ 321 w 639"/>
                <a:gd name="T7" fmla="*/ 0 h 621"/>
                <a:gd name="T8" fmla="*/ 0 w 639"/>
                <a:gd name="T9" fmla="*/ 307 h 621"/>
                <a:gd name="T10" fmla="*/ 321 w 639"/>
                <a:gd name="T11" fmla="*/ 621 h 621"/>
                <a:gd name="T12" fmla="*/ 321 w 639"/>
                <a:gd name="T13" fmla="*/ 621 h 621"/>
                <a:gd name="T14" fmla="*/ 162 w 639"/>
                <a:gd name="T15" fmla="*/ 307 h 621"/>
                <a:gd name="T16" fmla="*/ 162 w 639"/>
                <a:gd name="T17" fmla="*/ 307 h 621"/>
                <a:gd name="T18" fmla="*/ 321 w 639"/>
                <a:gd name="T19" fmla="*/ 125 h 621"/>
                <a:gd name="T20" fmla="*/ 477 w 639"/>
                <a:gd name="T21" fmla="*/ 307 h 621"/>
                <a:gd name="T22" fmla="*/ 321 w 639"/>
                <a:gd name="T23" fmla="*/ 495 h 621"/>
                <a:gd name="T24" fmla="*/ 162 w 639"/>
                <a:gd name="T25" fmla="*/ 307 h 6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39" h="621">
                  <a:moveTo>
                    <a:pt x="321" y="621"/>
                  </a:moveTo>
                  <a:lnTo>
                    <a:pt x="321" y="621"/>
                  </a:lnTo>
                  <a:cubicBezTo>
                    <a:pt x="512" y="621"/>
                    <a:pt x="639" y="480"/>
                    <a:pt x="639" y="307"/>
                  </a:cubicBezTo>
                  <a:cubicBezTo>
                    <a:pt x="639" y="124"/>
                    <a:pt x="511" y="0"/>
                    <a:pt x="321" y="0"/>
                  </a:cubicBezTo>
                  <a:cubicBezTo>
                    <a:pt x="130" y="0"/>
                    <a:pt x="0" y="121"/>
                    <a:pt x="0" y="307"/>
                  </a:cubicBezTo>
                  <a:cubicBezTo>
                    <a:pt x="0" y="489"/>
                    <a:pt x="132" y="621"/>
                    <a:pt x="321" y="621"/>
                  </a:cubicBezTo>
                  <a:lnTo>
                    <a:pt x="321" y="621"/>
                  </a:lnTo>
                  <a:close/>
                  <a:moveTo>
                    <a:pt x="162" y="307"/>
                  </a:moveTo>
                  <a:lnTo>
                    <a:pt x="162" y="307"/>
                  </a:lnTo>
                  <a:cubicBezTo>
                    <a:pt x="162" y="198"/>
                    <a:pt x="214" y="125"/>
                    <a:pt x="321" y="125"/>
                  </a:cubicBezTo>
                  <a:cubicBezTo>
                    <a:pt x="425" y="125"/>
                    <a:pt x="477" y="192"/>
                    <a:pt x="477" y="307"/>
                  </a:cubicBezTo>
                  <a:cubicBezTo>
                    <a:pt x="477" y="413"/>
                    <a:pt x="426" y="495"/>
                    <a:pt x="321" y="495"/>
                  </a:cubicBezTo>
                  <a:cubicBezTo>
                    <a:pt x="220" y="495"/>
                    <a:pt x="162" y="415"/>
                    <a:pt x="162" y="307"/>
                  </a:cubicBezTo>
                  <a:close/>
                </a:path>
              </a:pathLst>
            </a:custGeom>
            <a:solidFill>
              <a:schemeClr val="bg1"/>
            </a:solidFill>
            <a:ln>
              <a:noFill/>
            </a:ln>
            <a:extLst>
              <a:ext uri="{91240B29-F687-4F45-9708-019B960494DF}"/>
            </a:extLst>
          </p:spPr>
          <p:txBody>
            <a:bodyPr/>
            <a:lstStyle/>
            <a:p>
              <a:pPr fontAlgn="auto">
                <a:spcBef>
                  <a:spcPts val="0"/>
                </a:spcBef>
                <a:spcAft>
                  <a:spcPts val="0"/>
                </a:spcAft>
                <a:defRPr/>
              </a:pPr>
              <a:endParaRPr lang="en-US">
                <a:solidFill>
                  <a:srgbClr val="1F497D"/>
                </a:solidFill>
              </a:endParaRPr>
            </a:p>
          </p:txBody>
        </p:sp>
        <p:sp>
          <p:nvSpPr>
            <p:cNvPr id="16" name="Freeform 30"/>
            <p:cNvSpPr>
              <a:spLocks noChangeAspect="1"/>
            </p:cNvSpPr>
            <p:nvPr/>
          </p:nvSpPr>
          <p:spPr bwMode="auto">
            <a:xfrm>
              <a:off x="3887" y="2755"/>
              <a:ext cx="417" cy="577"/>
            </a:xfrm>
            <a:custGeom>
              <a:avLst/>
              <a:gdLst>
                <a:gd name="T0" fmla="*/ 377 w 441"/>
                <a:gd name="T1" fmla="*/ 128 h 621"/>
                <a:gd name="T2" fmla="*/ 377 w 441"/>
                <a:gd name="T3" fmla="*/ 128 h 621"/>
                <a:gd name="T4" fmla="*/ 270 w 441"/>
                <a:gd name="T5" fmla="*/ 114 h 621"/>
                <a:gd name="T6" fmla="*/ 163 w 441"/>
                <a:gd name="T7" fmla="*/ 160 h 621"/>
                <a:gd name="T8" fmla="*/ 290 w 441"/>
                <a:gd name="T9" fmla="*/ 260 h 621"/>
                <a:gd name="T10" fmla="*/ 441 w 441"/>
                <a:gd name="T11" fmla="*/ 443 h 621"/>
                <a:gd name="T12" fmla="*/ 187 w 441"/>
                <a:gd name="T13" fmla="*/ 621 h 621"/>
                <a:gd name="T14" fmla="*/ 11 w 441"/>
                <a:gd name="T15" fmla="*/ 594 h 621"/>
                <a:gd name="T16" fmla="*/ 11 w 441"/>
                <a:gd name="T17" fmla="*/ 469 h 621"/>
                <a:gd name="T18" fmla="*/ 193 w 441"/>
                <a:gd name="T19" fmla="*/ 506 h 621"/>
                <a:gd name="T20" fmla="*/ 279 w 441"/>
                <a:gd name="T21" fmla="*/ 448 h 621"/>
                <a:gd name="T22" fmla="*/ 153 w 441"/>
                <a:gd name="T23" fmla="*/ 349 h 621"/>
                <a:gd name="T24" fmla="*/ 0 w 441"/>
                <a:gd name="T25" fmla="*/ 160 h 621"/>
                <a:gd name="T26" fmla="*/ 243 w 441"/>
                <a:gd name="T27" fmla="*/ 0 h 621"/>
                <a:gd name="T28" fmla="*/ 377 w 441"/>
                <a:gd name="T29" fmla="*/ 10 h 621"/>
                <a:gd name="T30" fmla="*/ 377 w 441"/>
                <a:gd name="T31" fmla="*/ 128 h 6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41" h="621">
                  <a:moveTo>
                    <a:pt x="377" y="128"/>
                  </a:moveTo>
                  <a:lnTo>
                    <a:pt x="377" y="128"/>
                  </a:lnTo>
                  <a:cubicBezTo>
                    <a:pt x="341" y="122"/>
                    <a:pt x="306" y="114"/>
                    <a:pt x="270" y="114"/>
                  </a:cubicBezTo>
                  <a:cubicBezTo>
                    <a:pt x="207" y="114"/>
                    <a:pt x="163" y="129"/>
                    <a:pt x="163" y="160"/>
                  </a:cubicBezTo>
                  <a:cubicBezTo>
                    <a:pt x="163" y="195"/>
                    <a:pt x="223" y="224"/>
                    <a:pt x="290" y="260"/>
                  </a:cubicBezTo>
                  <a:cubicBezTo>
                    <a:pt x="353" y="294"/>
                    <a:pt x="441" y="340"/>
                    <a:pt x="441" y="443"/>
                  </a:cubicBezTo>
                  <a:cubicBezTo>
                    <a:pt x="441" y="557"/>
                    <a:pt x="340" y="621"/>
                    <a:pt x="187" y="621"/>
                  </a:cubicBezTo>
                  <a:cubicBezTo>
                    <a:pt x="117" y="621"/>
                    <a:pt x="69" y="607"/>
                    <a:pt x="11" y="594"/>
                  </a:cubicBezTo>
                  <a:lnTo>
                    <a:pt x="11" y="469"/>
                  </a:lnTo>
                  <a:cubicBezTo>
                    <a:pt x="56" y="482"/>
                    <a:pt x="128" y="506"/>
                    <a:pt x="193" y="506"/>
                  </a:cubicBezTo>
                  <a:cubicBezTo>
                    <a:pt x="236" y="506"/>
                    <a:pt x="279" y="487"/>
                    <a:pt x="279" y="448"/>
                  </a:cubicBezTo>
                  <a:cubicBezTo>
                    <a:pt x="279" y="412"/>
                    <a:pt x="227" y="391"/>
                    <a:pt x="153" y="349"/>
                  </a:cubicBezTo>
                  <a:cubicBezTo>
                    <a:pt x="86" y="316"/>
                    <a:pt x="0" y="247"/>
                    <a:pt x="0" y="160"/>
                  </a:cubicBezTo>
                  <a:cubicBezTo>
                    <a:pt x="0" y="57"/>
                    <a:pt x="104" y="0"/>
                    <a:pt x="243" y="0"/>
                  </a:cubicBezTo>
                  <a:cubicBezTo>
                    <a:pt x="288" y="0"/>
                    <a:pt x="333" y="4"/>
                    <a:pt x="377" y="10"/>
                  </a:cubicBezTo>
                  <a:lnTo>
                    <a:pt x="377" y="128"/>
                  </a:lnTo>
                  <a:close/>
                </a:path>
              </a:pathLst>
            </a:custGeom>
            <a:solidFill>
              <a:schemeClr val="bg1"/>
            </a:solidFill>
            <a:ln>
              <a:noFill/>
            </a:ln>
            <a:extLst>
              <a:ext uri="{91240B29-F687-4F45-9708-019B960494DF}"/>
            </a:extLst>
          </p:spPr>
          <p:txBody>
            <a:bodyPr/>
            <a:lstStyle/>
            <a:p>
              <a:pPr fontAlgn="auto">
                <a:spcBef>
                  <a:spcPts val="0"/>
                </a:spcBef>
                <a:spcAft>
                  <a:spcPts val="0"/>
                </a:spcAft>
                <a:defRPr/>
              </a:pPr>
              <a:endParaRPr lang="en-US">
                <a:solidFill>
                  <a:srgbClr val="1F497D"/>
                </a:solidFill>
              </a:endParaRPr>
            </a:p>
          </p:txBody>
        </p:sp>
        <p:sp>
          <p:nvSpPr>
            <p:cNvPr id="17" name="Freeform 31"/>
            <p:cNvSpPr>
              <a:spLocks noChangeAspect="1"/>
            </p:cNvSpPr>
            <p:nvPr/>
          </p:nvSpPr>
          <p:spPr bwMode="auto">
            <a:xfrm>
              <a:off x="1769" y="2562"/>
              <a:ext cx="214" cy="748"/>
            </a:xfrm>
            <a:custGeom>
              <a:avLst/>
              <a:gdLst>
                <a:gd name="T0" fmla="*/ 18 w 229"/>
                <a:gd name="T1" fmla="*/ 817 h 817"/>
                <a:gd name="T2" fmla="*/ 18 w 229"/>
                <a:gd name="T3" fmla="*/ 817 h 817"/>
                <a:gd name="T4" fmla="*/ 24 w 229"/>
                <a:gd name="T5" fmla="*/ 606 h 817"/>
                <a:gd name="T6" fmla="*/ 24 w 229"/>
                <a:gd name="T7" fmla="*/ 287 h 817"/>
                <a:gd name="T8" fmla="*/ 0 w 229"/>
                <a:gd name="T9" fmla="*/ 0 h 817"/>
                <a:gd name="T10" fmla="*/ 211 w 229"/>
                <a:gd name="T11" fmla="*/ 0 h 817"/>
                <a:gd name="T12" fmla="*/ 205 w 229"/>
                <a:gd name="T13" fmla="*/ 232 h 817"/>
                <a:gd name="T14" fmla="*/ 205 w 229"/>
                <a:gd name="T15" fmla="*/ 530 h 817"/>
                <a:gd name="T16" fmla="*/ 229 w 229"/>
                <a:gd name="T17" fmla="*/ 817 h 817"/>
                <a:gd name="T18" fmla="*/ 18 w 229"/>
                <a:gd name="T19" fmla="*/ 817 h 8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29" h="817">
                  <a:moveTo>
                    <a:pt x="18" y="817"/>
                  </a:moveTo>
                  <a:lnTo>
                    <a:pt x="18" y="817"/>
                  </a:lnTo>
                  <a:cubicBezTo>
                    <a:pt x="22" y="750"/>
                    <a:pt x="24" y="699"/>
                    <a:pt x="24" y="606"/>
                  </a:cubicBezTo>
                  <a:lnTo>
                    <a:pt x="24" y="287"/>
                  </a:lnTo>
                  <a:cubicBezTo>
                    <a:pt x="24" y="172"/>
                    <a:pt x="17" y="85"/>
                    <a:pt x="0" y="0"/>
                  </a:cubicBezTo>
                  <a:lnTo>
                    <a:pt x="211" y="0"/>
                  </a:lnTo>
                  <a:cubicBezTo>
                    <a:pt x="211" y="59"/>
                    <a:pt x="205" y="140"/>
                    <a:pt x="205" y="232"/>
                  </a:cubicBezTo>
                  <a:lnTo>
                    <a:pt x="205" y="530"/>
                  </a:lnTo>
                  <a:cubicBezTo>
                    <a:pt x="205" y="614"/>
                    <a:pt x="218" y="739"/>
                    <a:pt x="229" y="817"/>
                  </a:cubicBezTo>
                  <a:lnTo>
                    <a:pt x="18" y="817"/>
                  </a:lnTo>
                  <a:close/>
                </a:path>
              </a:pathLst>
            </a:custGeom>
            <a:solidFill>
              <a:schemeClr val="bg1"/>
            </a:solidFill>
            <a:ln>
              <a:noFill/>
            </a:ln>
            <a:extLst>
              <a:ext uri="{91240B29-F687-4F45-9708-019B960494DF}"/>
            </a:extLst>
          </p:spPr>
          <p:txBody>
            <a:bodyPr/>
            <a:lstStyle/>
            <a:p>
              <a:pPr fontAlgn="auto">
                <a:spcBef>
                  <a:spcPts val="0"/>
                </a:spcBef>
                <a:spcAft>
                  <a:spcPts val="0"/>
                </a:spcAft>
                <a:defRPr/>
              </a:pPr>
              <a:endParaRPr lang="en-US">
                <a:solidFill>
                  <a:srgbClr val="1F497D"/>
                </a:solidFill>
              </a:endParaRPr>
            </a:p>
          </p:txBody>
        </p:sp>
        <p:sp>
          <p:nvSpPr>
            <p:cNvPr id="18" name="Freeform 32"/>
            <p:cNvSpPr>
              <a:spLocks noChangeAspect="1" noEditPoints="1"/>
            </p:cNvSpPr>
            <p:nvPr/>
          </p:nvSpPr>
          <p:spPr bwMode="auto">
            <a:xfrm>
              <a:off x="2090" y="2755"/>
              <a:ext cx="610" cy="791"/>
            </a:xfrm>
            <a:custGeom>
              <a:avLst/>
              <a:gdLst>
                <a:gd name="T0" fmla="*/ 210 w 662"/>
                <a:gd name="T1" fmla="*/ 851 h 863"/>
                <a:gd name="T2" fmla="*/ 210 w 662"/>
                <a:gd name="T3" fmla="*/ 851 h 863"/>
                <a:gd name="T4" fmla="*/ 198 w 662"/>
                <a:gd name="T5" fmla="*/ 632 h 863"/>
                <a:gd name="T6" fmla="*/ 198 w 662"/>
                <a:gd name="T7" fmla="*/ 564 h 863"/>
                <a:gd name="T8" fmla="*/ 385 w 662"/>
                <a:gd name="T9" fmla="*/ 621 h 863"/>
                <a:gd name="T10" fmla="*/ 662 w 662"/>
                <a:gd name="T11" fmla="*/ 322 h 863"/>
                <a:gd name="T12" fmla="*/ 378 w 662"/>
                <a:gd name="T13" fmla="*/ 0 h 863"/>
                <a:gd name="T14" fmla="*/ 174 w 662"/>
                <a:gd name="T15" fmla="*/ 98 h 863"/>
                <a:gd name="T16" fmla="*/ 153 w 662"/>
                <a:gd name="T17" fmla="*/ 15 h 863"/>
                <a:gd name="T18" fmla="*/ 0 w 662"/>
                <a:gd name="T19" fmla="*/ 26 h 863"/>
                <a:gd name="T20" fmla="*/ 36 w 662"/>
                <a:gd name="T21" fmla="*/ 323 h 863"/>
                <a:gd name="T22" fmla="*/ 36 w 662"/>
                <a:gd name="T23" fmla="*/ 564 h 863"/>
                <a:gd name="T24" fmla="*/ 12 w 662"/>
                <a:gd name="T25" fmla="*/ 863 h 863"/>
                <a:gd name="T26" fmla="*/ 210 w 662"/>
                <a:gd name="T27" fmla="*/ 851 h 863"/>
                <a:gd name="T28" fmla="*/ 210 w 662"/>
                <a:gd name="T29" fmla="*/ 851 h 863"/>
                <a:gd name="T30" fmla="*/ 186 w 662"/>
                <a:gd name="T31" fmla="*/ 323 h 863"/>
                <a:gd name="T32" fmla="*/ 186 w 662"/>
                <a:gd name="T33" fmla="*/ 323 h 863"/>
                <a:gd name="T34" fmla="*/ 338 w 662"/>
                <a:gd name="T35" fmla="*/ 125 h 863"/>
                <a:gd name="T36" fmla="*/ 500 w 662"/>
                <a:gd name="T37" fmla="*/ 323 h 863"/>
                <a:gd name="T38" fmla="*/ 345 w 662"/>
                <a:gd name="T39" fmla="*/ 495 h 863"/>
                <a:gd name="T40" fmla="*/ 186 w 662"/>
                <a:gd name="T41" fmla="*/ 323 h 8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662" h="863">
                  <a:moveTo>
                    <a:pt x="210" y="851"/>
                  </a:moveTo>
                  <a:lnTo>
                    <a:pt x="210" y="851"/>
                  </a:lnTo>
                  <a:cubicBezTo>
                    <a:pt x="198" y="763"/>
                    <a:pt x="198" y="664"/>
                    <a:pt x="198" y="632"/>
                  </a:cubicBezTo>
                  <a:lnTo>
                    <a:pt x="198" y="564"/>
                  </a:lnTo>
                  <a:cubicBezTo>
                    <a:pt x="242" y="589"/>
                    <a:pt x="288" y="621"/>
                    <a:pt x="385" y="621"/>
                  </a:cubicBezTo>
                  <a:cubicBezTo>
                    <a:pt x="550" y="621"/>
                    <a:pt x="662" y="495"/>
                    <a:pt x="662" y="322"/>
                  </a:cubicBezTo>
                  <a:cubicBezTo>
                    <a:pt x="662" y="134"/>
                    <a:pt x="546" y="0"/>
                    <a:pt x="378" y="0"/>
                  </a:cubicBezTo>
                  <a:cubicBezTo>
                    <a:pt x="261" y="0"/>
                    <a:pt x="213" y="56"/>
                    <a:pt x="174" y="98"/>
                  </a:cubicBezTo>
                  <a:cubicBezTo>
                    <a:pt x="166" y="67"/>
                    <a:pt x="162" y="41"/>
                    <a:pt x="153" y="15"/>
                  </a:cubicBezTo>
                  <a:lnTo>
                    <a:pt x="0" y="26"/>
                  </a:lnTo>
                  <a:cubicBezTo>
                    <a:pt x="19" y="127"/>
                    <a:pt x="36" y="220"/>
                    <a:pt x="36" y="323"/>
                  </a:cubicBezTo>
                  <a:lnTo>
                    <a:pt x="36" y="564"/>
                  </a:lnTo>
                  <a:cubicBezTo>
                    <a:pt x="36" y="648"/>
                    <a:pt x="18" y="808"/>
                    <a:pt x="12" y="863"/>
                  </a:cubicBezTo>
                  <a:lnTo>
                    <a:pt x="210" y="851"/>
                  </a:lnTo>
                  <a:lnTo>
                    <a:pt x="210" y="851"/>
                  </a:lnTo>
                  <a:close/>
                  <a:moveTo>
                    <a:pt x="186" y="323"/>
                  </a:moveTo>
                  <a:lnTo>
                    <a:pt x="186" y="323"/>
                  </a:lnTo>
                  <a:cubicBezTo>
                    <a:pt x="186" y="206"/>
                    <a:pt x="236" y="125"/>
                    <a:pt x="338" y="125"/>
                  </a:cubicBezTo>
                  <a:cubicBezTo>
                    <a:pt x="433" y="125"/>
                    <a:pt x="500" y="207"/>
                    <a:pt x="500" y="323"/>
                  </a:cubicBezTo>
                  <a:cubicBezTo>
                    <a:pt x="500" y="426"/>
                    <a:pt x="448" y="495"/>
                    <a:pt x="345" y="495"/>
                  </a:cubicBezTo>
                  <a:cubicBezTo>
                    <a:pt x="244" y="495"/>
                    <a:pt x="186" y="437"/>
                    <a:pt x="186" y="323"/>
                  </a:cubicBezTo>
                  <a:close/>
                </a:path>
              </a:pathLst>
            </a:custGeom>
            <a:solidFill>
              <a:schemeClr val="bg1"/>
            </a:solidFill>
            <a:ln>
              <a:noFill/>
            </a:ln>
            <a:extLst>
              <a:ext uri="{91240B29-F687-4F45-9708-019B960494DF}"/>
            </a:extLst>
          </p:spPr>
          <p:txBody>
            <a:bodyPr/>
            <a:lstStyle/>
            <a:p>
              <a:pPr fontAlgn="auto">
                <a:spcBef>
                  <a:spcPts val="0"/>
                </a:spcBef>
                <a:spcAft>
                  <a:spcPts val="0"/>
                </a:spcAft>
                <a:defRPr/>
              </a:pPr>
              <a:endParaRPr lang="en-US">
                <a:solidFill>
                  <a:srgbClr val="1F497D"/>
                </a:solidFill>
              </a:endParaRPr>
            </a:p>
          </p:txBody>
        </p:sp>
        <p:sp>
          <p:nvSpPr>
            <p:cNvPr id="19" name="Freeform 33"/>
            <p:cNvSpPr>
              <a:spLocks noChangeAspect="1"/>
            </p:cNvSpPr>
            <p:nvPr/>
          </p:nvSpPr>
          <p:spPr bwMode="auto">
            <a:xfrm>
              <a:off x="2775" y="2755"/>
              <a:ext cx="396" cy="577"/>
            </a:xfrm>
            <a:custGeom>
              <a:avLst/>
              <a:gdLst>
                <a:gd name="T0" fmla="*/ 364 w 440"/>
                <a:gd name="T1" fmla="*/ 126 h 621"/>
                <a:gd name="T2" fmla="*/ 364 w 440"/>
                <a:gd name="T3" fmla="*/ 126 h 621"/>
                <a:gd name="T4" fmla="*/ 270 w 440"/>
                <a:gd name="T5" fmla="*/ 114 h 621"/>
                <a:gd name="T6" fmla="*/ 162 w 440"/>
                <a:gd name="T7" fmla="*/ 160 h 621"/>
                <a:gd name="T8" fmla="*/ 289 w 440"/>
                <a:gd name="T9" fmla="*/ 260 h 621"/>
                <a:gd name="T10" fmla="*/ 440 w 440"/>
                <a:gd name="T11" fmla="*/ 443 h 621"/>
                <a:gd name="T12" fmla="*/ 186 w 440"/>
                <a:gd name="T13" fmla="*/ 621 h 621"/>
                <a:gd name="T14" fmla="*/ 11 w 440"/>
                <a:gd name="T15" fmla="*/ 594 h 621"/>
                <a:gd name="T16" fmla="*/ 11 w 440"/>
                <a:gd name="T17" fmla="*/ 469 h 621"/>
                <a:gd name="T18" fmla="*/ 192 w 440"/>
                <a:gd name="T19" fmla="*/ 506 h 621"/>
                <a:gd name="T20" fmla="*/ 278 w 440"/>
                <a:gd name="T21" fmla="*/ 448 h 621"/>
                <a:gd name="T22" fmla="*/ 152 w 440"/>
                <a:gd name="T23" fmla="*/ 349 h 621"/>
                <a:gd name="T24" fmla="*/ 0 w 440"/>
                <a:gd name="T25" fmla="*/ 160 h 621"/>
                <a:gd name="T26" fmla="*/ 242 w 440"/>
                <a:gd name="T27" fmla="*/ 0 h 621"/>
                <a:gd name="T28" fmla="*/ 387 w 440"/>
                <a:gd name="T29" fmla="*/ 12 h 621"/>
                <a:gd name="T30" fmla="*/ 364 w 440"/>
                <a:gd name="T31" fmla="*/ 126 h 6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40" h="621">
                  <a:moveTo>
                    <a:pt x="364" y="126"/>
                  </a:moveTo>
                  <a:lnTo>
                    <a:pt x="364" y="126"/>
                  </a:lnTo>
                  <a:cubicBezTo>
                    <a:pt x="328" y="120"/>
                    <a:pt x="306" y="114"/>
                    <a:pt x="270" y="114"/>
                  </a:cubicBezTo>
                  <a:cubicBezTo>
                    <a:pt x="206" y="114"/>
                    <a:pt x="162" y="129"/>
                    <a:pt x="162" y="160"/>
                  </a:cubicBezTo>
                  <a:cubicBezTo>
                    <a:pt x="162" y="195"/>
                    <a:pt x="222" y="224"/>
                    <a:pt x="289" y="260"/>
                  </a:cubicBezTo>
                  <a:cubicBezTo>
                    <a:pt x="353" y="294"/>
                    <a:pt x="440" y="340"/>
                    <a:pt x="440" y="443"/>
                  </a:cubicBezTo>
                  <a:cubicBezTo>
                    <a:pt x="440" y="557"/>
                    <a:pt x="339" y="621"/>
                    <a:pt x="186" y="621"/>
                  </a:cubicBezTo>
                  <a:cubicBezTo>
                    <a:pt x="116" y="621"/>
                    <a:pt x="68" y="607"/>
                    <a:pt x="11" y="594"/>
                  </a:cubicBezTo>
                  <a:lnTo>
                    <a:pt x="11" y="469"/>
                  </a:lnTo>
                  <a:cubicBezTo>
                    <a:pt x="55" y="482"/>
                    <a:pt x="127" y="506"/>
                    <a:pt x="192" y="506"/>
                  </a:cubicBezTo>
                  <a:cubicBezTo>
                    <a:pt x="235" y="506"/>
                    <a:pt x="278" y="487"/>
                    <a:pt x="278" y="448"/>
                  </a:cubicBezTo>
                  <a:cubicBezTo>
                    <a:pt x="278" y="412"/>
                    <a:pt x="227" y="391"/>
                    <a:pt x="152" y="349"/>
                  </a:cubicBezTo>
                  <a:cubicBezTo>
                    <a:pt x="85" y="316"/>
                    <a:pt x="0" y="247"/>
                    <a:pt x="0" y="160"/>
                  </a:cubicBezTo>
                  <a:cubicBezTo>
                    <a:pt x="0" y="57"/>
                    <a:pt x="103" y="0"/>
                    <a:pt x="242" y="0"/>
                  </a:cubicBezTo>
                  <a:cubicBezTo>
                    <a:pt x="288" y="0"/>
                    <a:pt x="342" y="6"/>
                    <a:pt x="387" y="12"/>
                  </a:cubicBezTo>
                  <a:lnTo>
                    <a:pt x="364" y="126"/>
                  </a:lnTo>
                  <a:close/>
                </a:path>
              </a:pathLst>
            </a:custGeom>
            <a:solidFill>
              <a:schemeClr val="bg1"/>
            </a:solidFill>
            <a:ln>
              <a:noFill/>
            </a:ln>
            <a:extLst>
              <a:ext uri="{91240B29-F687-4F45-9708-019B960494DF}"/>
            </a:extLst>
          </p:spPr>
          <p:txBody>
            <a:bodyPr/>
            <a:lstStyle/>
            <a:p>
              <a:pPr fontAlgn="auto">
                <a:spcBef>
                  <a:spcPts val="0"/>
                </a:spcBef>
                <a:spcAft>
                  <a:spcPts val="0"/>
                </a:spcAft>
                <a:defRPr/>
              </a:pPr>
              <a:endParaRPr lang="en-US">
                <a:solidFill>
                  <a:srgbClr val="1F497D"/>
                </a:solidFill>
              </a:endParaRPr>
            </a:p>
          </p:txBody>
        </p:sp>
      </p:grpSp>
      <p:sp>
        <p:nvSpPr>
          <p:cNvPr id="20" name="Freeform 34"/>
          <p:cNvSpPr>
            <a:spLocks/>
          </p:cNvSpPr>
          <p:nvPr userDrawn="1"/>
        </p:nvSpPr>
        <p:spPr bwMode="auto">
          <a:xfrm>
            <a:off x="8193088" y="1311275"/>
            <a:ext cx="950912" cy="1949450"/>
          </a:xfrm>
          <a:custGeom>
            <a:avLst/>
            <a:gdLst>
              <a:gd name="T0" fmla="*/ 950912 w 304"/>
              <a:gd name="T1" fmla="*/ 3315 h 588"/>
              <a:gd name="T2" fmla="*/ 919632 w 304"/>
              <a:gd name="T3" fmla="*/ 0 h 588"/>
              <a:gd name="T4" fmla="*/ 0 w 304"/>
              <a:gd name="T5" fmla="*/ 974725 h 588"/>
              <a:gd name="T6" fmla="*/ 919632 w 304"/>
              <a:gd name="T7" fmla="*/ 1949450 h 588"/>
              <a:gd name="T8" fmla="*/ 950912 w 304"/>
              <a:gd name="T9" fmla="*/ 1949450 h 588"/>
              <a:gd name="T10" fmla="*/ 950912 w 304"/>
              <a:gd name="T11" fmla="*/ 3315 h 588"/>
              <a:gd name="T12" fmla="*/ 0 60000 65536"/>
              <a:gd name="T13" fmla="*/ 0 60000 65536"/>
              <a:gd name="T14" fmla="*/ 0 60000 65536"/>
              <a:gd name="T15" fmla="*/ 0 60000 65536"/>
              <a:gd name="T16" fmla="*/ 0 60000 65536"/>
              <a:gd name="T17" fmla="*/ 0 60000 65536"/>
              <a:gd name="T18" fmla="*/ 0 w 304"/>
              <a:gd name="T19" fmla="*/ 0 h 588"/>
              <a:gd name="T20" fmla="*/ 304 w 304"/>
              <a:gd name="T21" fmla="*/ 588 h 588"/>
            </a:gdLst>
            <a:ahLst/>
            <a:cxnLst>
              <a:cxn ang="T12">
                <a:pos x="T0" y="T1"/>
              </a:cxn>
              <a:cxn ang="T13">
                <a:pos x="T2" y="T3"/>
              </a:cxn>
              <a:cxn ang="T14">
                <a:pos x="T4" y="T5"/>
              </a:cxn>
              <a:cxn ang="T15">
                <a:pos x="T6" y="T7"/>
              </a:cxn>
              <a:cxn ang="T16">
                <a:pos x="T8" y="T9"/>
              </a:cxn>
              <a:cxn ang="T17">
                <a:pos x="T10" y="T11"/>
              </a:cxn>
            </a:cxnLst>
            <a:rect l="T18" t="T19" r="T20" b="T21"/>
            <a:pathLst>
              <a:path w="304" h="588">
                <a:moveTo>
                  <a:pt x="304" y="1"/>
                </a:moveTo>
                <a:cubicBezTo>
                  <a:pt x="301" y="1"/>
                  <a:pt x="298" y="0"/>
                  <a:pt x="294" y="0"/>
                </a:cubicBezTo>
                <a:cubicBezTo>
                  <a:pt x="132" y="0"/>
                  <a:pt x="0" y="132"/>
                  <a:pt x="0" y="294"/>
                </a:cubicBezTo>
                <a:cubicBezTo>
                  <a:pt x="0" y="457"/>
                  <a:pt x="132" y="588"/>
                  <a:pt x="294" y="588"/>
                </a:cubicBezTo>
                <a:cubicBezTo>
                  <a:pt x="298" y="588"/>
                  <a:pt x="301" y="588"/>
                  <a:pt x="304" y="588"/>
                </a:cubicBezTo>
                <a:lnTo>
                  <a:pt x="304" y="1"/>
                </a:lnTo>
                <a:close/>
              </a:path>
            </a:pathLst>
          </a:custGeom>
          <a:solidFill>
            <a:schemeClr val="accent2"/>
          </a:solidFill>
          <a:ln w="9525">
            <a:noFill/>
            <a:round/>
            <a:headEnd/>
            <a:tailEnd/>
          </a:ln>
        </p:spPr>
        <p:txBody>
          <a:bodyPr/>
          <a:lstStyle/>
          <a:p>
            <a:pPr>
              <a:defRPr/>
            </a:pPr>
            <a:endParaRPr lang="it-IT">
              <a:solidFill>
                <a:srgbClr val="1F497D"/>
              </a:solidFill>
            </a:endParaRPr>
          </a:p>
        </p:txBody>
      </p:sp>
      <p:sp>
        <p:nvSpPr>
          <p:cNvPr id="21" name="Freeform 35"/>
          <p:cNvSpPr>
            <a:spLocks/>
          </p:cNvSpPr>
          <p:nvPr userDrawn="1"/>
        </p:nvSpPr>
        <p:spPr bwMode="auto">
          <a:xfrm>
            <a:off x="8845550" y="803275"/>
            <a:ext cx="298450" cy="584200"/>
          </a:xfrm>
          <a:custGeom>
            <a:avLst/>
            <a:gdLst>
              <a:gd name="T0" fmla="*/ 298450 w 104"/>
              <a:gd name="T1" fmla="*/ 0 h 193"/>
              <a:gd name="T2" fmla="*/ 0 w 104"/>
              <a:gd name="T3" fmla="*/ 435880 h 193"/>
              <a:gd name="T4" fmla="*/ 22958 w 104"/>
              <a:gd name="T5" fmla="*/ 584200 h 193"/>
              <a:gd name="T6" fmla="*/ 269753 w 104"/>
              <a:gd name="T7" fmla="*/ 544850 h 193"/>
              <a:gd name="T8" fmla="*/ 298450 w 104"/>
              <a:gd name="T9" fmla="*/ 547877 h 193"/>
              <a:gd name="T10" fmla="*/ 298450 w 104"/>
              <a:gd name="T11" fmla="*/ 0 h 193"/>
              <a:gd name="T12" fmla="*/ 0 60000 65536"/>
              <a:gd name="T13" fmla="*/ 0 60000 65536"/>
              <a:gd name="T14" fmla="*/ 0 60000 65536"/>
              <a:gd name="T15" fmla="*/ 0 60000 65536"/>
              <a:gd name="T16" fmla="*/ 0 60000 65536"/>
              <a:gd name="T17" fmla="*/ 0 60000 65536"/>
              <a:gd name="T18" fmla="*/ 0 w 104"/>
              <a:gd name="T19" fmla="*/ 0 h 193"/>
              <a:gd name="T20" fmla="*/ 104 w 104"/>
              <a:gd name="T21" fmla="*/ 193 h 193"/>
            </a:gdLst>
            <a:ahLst/>
            <a:cxnLst>
              <a:cxn ang="T12">
                <a:pos x="T0" y="T1"/>
              </a:cxn>
              <a:cxn ang="T13">
                <a:pos x="T2" y="T3"/>
              </a:cxn>
              <a:cxn ang="T14">
                <a:pos x="T4" y="T5"/>
              </a:cxn>
              <a:cxn ang="T15">
                <a:pos x="T6" y="T7"/>
              </a:cxn>
              <a:cxn ang="T16">
                <a:pos x="T8" y="T9"/>
              </a:cxn>
              <a:cxn ang="T17">
                <a:pos x="T10" y="T11"/>
              </a:cxn>
            </a:cxnLst>
            <a:rect l="T18" t="T19" r="T20" b="T21"/>
            <a:pathLst>
              <a:path w="104" h="193">
                <a:moveTo>
                  <a:pt x="104" y="0"/>
                </a:moveTo>
                <a:cubicBezTo>
                  <a:pt x="44" y="21"/>
                  <a:pt x="0" y="77"/>
                  <a:pt x="0" y="144"/>
                </a:cubicBezTo>
                <a:cubicBezTo>
                  <a:pt x="0" y="162"/>
                  <a:pt x="3" y="178"/>
                  <a:pt x="8" y="193"/>
                </a:cubicBezTo>
                <a:cubicBezTo>
                  <a:pt x="36" y="185"/>
                  <a:pt x="65" y="180"/>
                  <a:pt x="94" y="180"/>
                </a:cubicBezTo>
                <a:cubicBezTo>
                  <a:pt x="98" y="180"/>
                  <a:pt x="101" y="181"/>
                  <a:pt x="104" y="181"/>
                </a:cubicBezTo>
                <a:lnTo>
                  <a:pt x="104" y="0"/>
                </a:lnTo>
                <a:close/>
              </a:path>
            </a:pathLst>
          </a:custGeom>
          <a:solidFill>
            <a:schemeClr val="accent2"/>
          </a:solidFill>
          <a:ln w="9525">
            <a:noFill/>
            <a:round/>
            <a:headEnd/>
            <a:tailEnd/>
          </a:ln>
        </p:spPr>
        <p:txBody>
          <a:bodyPr/>
          <a:lstStyle/>
          <a:p>
            <a:pPr>
              <a:defRPr/>
            </a:pPr>
            <a:endParaRPr lang="it-IT">
              <a:solidFill>
                <a:srgbClr val="1F497D"/>
              </a:solidFill>
            </a:endParaRPr>
          </a:p>
        </p:txBody>
      </p:sp>
      <p:sp>
        <p:nvSpPr>
          <p:cNvPr id="22" name="Freeform 36"/>
          <p:cNvSpPr>
            <a:spLocks/>
          </p:cNvSpPr>
          <p:nvPr userDrawn="1"/>
        </p:nvSpPr>
        <p:spPr bwMode="auto">
          <a:xfrm>
            <a:off x="5637213" y="0"/>
            <a:ext cx="3216275" cy="1200150"/>
          </a:xfrm>
          <a:custGeom>
            <a:avLst/>
            <a:gdLst>
              <a:gd name="T0" fmla="*/ 3216275 w 2026"/>
              <a:gd name="T1" fmla="*/ 1200150 h 756"/>
              <a:gd name="T2" fmla="*/ 1673225 w 2026"/>
              <a:gd name="T3" fmla="*/ 431800 h 756"/>
              <a:gd name="T4" fmla="*/ 0 w 2026"/>
              <a:gd name="T5" fmla="*/ 0 h 756"/>
              <a:gd name="T6" fmla="*/ 0 60000 65536"/>
              <a:gd name="T7" fmla="*/ 0 60000 65536"/>
              <a:gd name="T8" fmla="*/ 0 60000 65536"/>
              <a:gd name="T9" fmla="*/ 0 w 2026"/>
              <a:gd name="T10" fmla="*/ 0 h 756"/>
              <a:gd name="T11" fmla="*/ 2026 w 2026"/>
              <a:gd name="T12" fmla="*/ 756 h 756"/>
            </a:gdLst>
            <a:ahLst/>
            <a:cxnLst>
              <a:cxn ang="T6">
                <a:pos x="T0" y="T1"/>
              </a:cxn>
              <a:cxn ang="T7">
                <a:pos x="T2" y="T3"/>
              </a:cxn>
              <a:cxn ang="T8">
                <a:pos x="T4" y="T5"/>
              </a:cxn>
            </a:cxnLst>
            <a:rect l="T9" t="T10" r="T11" b="T12"/>
            <a:pathLst>
              <a:path w="2026" h="756">
                <a:moveTo>
                  <a:pt x="2026" y="756"/>
                </a:moveTo>
                <a:cubicBezTo>
                  <a:pt x="1709" y="577"/>
                  <a:pt x="1392" y="398"/>
                  <a:pt x="1054" y="272"/>
                </a:cubicBezTo>
                <a:cubicBezTo>
                  <a:pt x="716" y="146"/>
                  <a:pt x="358" y="73"/>
                  <a:pt x="0" y="0"/>
                </a:cubicBezTo>
              </a:path>
            </a:pathLst>
          </a:custGeom>
          <a:noFill/>
          <a:ln w="12700" cmpd="sng">
            <a:solidFill>
              <a:schemeClr val="accent2">
                <a:alpha val="50195"/>
              </a:schemeClr>
            </a:solidFill>
            <a:round/>
            <a:headEnd/>
            <a:tailEnd/>
          </a:ln>
        </p:spPr>
        <p:txBody>
          <a:bodyPr/>
          <a:lstStyle/>
          <a:p>
            <a:pPr>
              <a:defRPr/>
            </a:pPr>
            <a:endParaRPr lang="it-IT">
              <a:solidFill>
                <a:srgbClr val="1F497D"/>
              </a:solidFill>
            </a:endParaRPr>
          </a:p>
        </p:txBody>
      </p:sp>
      <p:sp>
        <p:nvSpPr>
          <p:cNvPr id="23" name="Freeform 37"/>
          <p:cNvSpPr>
            <a:spLocks/>
          </p:cNvSpPr>
          <p:nvPr userDrawn="1"/>
        </p:nvSpPr>
        <p:spPr bwMode="auto">
          <a:xfrm>
            <a:off x="1152525" y="6553200"/>
            <a:ext cx="1198563" cy="304800"/>
          </a:xfrm>
          <a:custGeom>
            <a:avLst/>
            <a:gdLst>
              <a:gd name="T0" fmla="*/ 1198563 w 368"/>
              <a:gd name="T1" fmla="*/ 304800 h 104"/>
              <a:gd name="T2" fmla="*/ 599282 w 368"/>
              <a:gd name="T3" fmla="*/ 0 h 104"/>
              <a:gd name="T4" fmla="*/ 0 w 368"/>
              <a:gd name="T5" fmla="*/ 304800 h 104"/>
              <a:gd name="T6" fmla="*/ 1198563 w 368"/>
              <a:gd name="T7" fmla="*/ 304800 h 104"/>
              <a:gd name="T8" fmla="*/ 0 60000 65536"/>
              <a:gd name="T9" fmla="*/ 0 60000 65536"/>
              <a:gd name="T10" fmla="*/ 0 60000 65536"/>
              <a:gd name="T11" fmla="*/ 0 60000 65536"/>
              <a:gd name="T12" fmla="*/ 0 w 368"/>
              <a:gd name="T13" fmla="*/ 0 h 104"/>
              <a:gd name="T14" fmla="*/ 368 w 368"/>
              <a:gd name="T15" fmla="*/ 104 h 104"/>
            </a:gdLst>
            <a:ahLst/>
            <a:cxnLst>
              <a:cxn ang="T8">
                <a:pos x="T0" y="T1"/>
              </a:cxn>
              <a:cxn ang="T9">
                <a:pos x="T2" y="T3"/>
              </a:cxn>
              <a:cxn ang="T10">
                <a:pos x="T4" y="T5"/>
              </a:cxn>
              <a:cxn ang="T11">
                <a:pos x="T6" y="T7"/>
              </a:cxn>
            </a:cxnLst>
            <a:rect l="T12" t="T13" r="T14" b="T15"/>
            <a:pathLst>
              <a:path w="368" h="104">
                <a:moveTo>
                  <a:pt x="368" y="104"/>
                </a:moveTo>
                <a:cubicBezTo>
                  <a:pt x="330" y="42"/>
                  <a:pt x="262" y="0"/>
                  <a:pt x="184" y="0"/>
                </a:cubicBezTo>
                <a:cubicBezTo>
                  <a:pt x="106" y="0"/>
                  <a:pt x="38" y="42"/>
                  <a:pt x="0" y="104"/>
                </a:cubicBezTo>
                <a:lnTo>
                  <a:pt x="368" y="104"/>
                </a:lnTo>
                <a:close/>
              </a:path>
            </a:pathLst>
          </a:custGeom>
          <a:solidFill>
            <a:schemeClr val="accent2"/>
          </a:solidFill>
          <a:ln w="9525">
            <a:noFill/>
            <a:round/>
            <a:headEnd/>
            <a:tailEnd/>
          </a:ln>
        </p:spPr>
        <p:txBody>
          <a:bodyPr/>
          <a:lstStyle/>
          <a:p>
            <a:pPr>
              <a:defRPr/>
            </a:pPr>
            <a:endParaRPr lang="it-IT">
              <a:solidFill>
                <a:srgbClr val="1F497D"/>
              </a:solidFill>
            </a:endParaRPr>
          </a:p>
        </p:txBody>
      </p:sp>
      <p:sp>
        <p:nvSpPr>
          <p:cNvPr id="24" name="Freeform 38"/>
          <p:cNvSpPr>
            <a:spLocks/>
          </p:cNvSpPr>
          <p:nvPr userDrawn="1"/>
        </p:nvSpPr>
        <p:spPr bwMode="auto">
          <a:xfrm>
            <a:off x="0" y="4794250"/>
            <a:ext cx="1177925" cy="2019300"/>
          </a:xfrm>
          <a:custGeom>
            <a:avLst/>
            <a:gdLst>
              <a:gd name="T0" fmla="*/ 1177925 w 742"/>
              <a:gd name="T1" fmla="*/ 2019300 h 1272"/>
              <a:gd name="T2" fmla="*/ 1085850 w 742"/>
              <a:gd name="T3" fmla="*/ 1936750 h 1272"/>
              <a:gd name="T4" fmla="*/ 914400 w 742"/>
              <a:gd name="T5" fmla="*/ 1762125 h 1272"/>
              <a:gd name="T6" fmla="*/ 720725 w 742"/>
              <a:gd name="T7" fmla="*/ 1539875 h 1272"/>
              <a:gd name="T8" fmla="*/ 565150 w 742"/>
              <a:gd name="T9" fmla="*/ 1311275 h 1272"/>
              <a:gd name="T10" fmla="*/ 422275 w 742"/>
              <a:gd name="T11" fmla="*/ 1069975 h 1272"/>
              <a:gd name="T12" fmla="*/ 295275 w 742"/>
              <a:gd name="T13" fmla="*/ 812800 h 1272"/>
              <a:gd name="T14" fmla="*/ 177800 w 742"/>
              <a:gd name="T15" fmla="*/ 523875 h 1272"/>
              <a:gd name="T16" fmla="*/ 0 w 742"/>
              <a:gd name="T17" fmla="*/ 0 h 127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742"/>
              <a:gd name="T28" fmla="*/ 0 h 1272"/>
              <a:gd name="T29" fmla="*/ 742 w 742"/>
              <a:gd name="T30" fmla="*/ 1272 h 1272"/>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742" h="1272">
                <a:moveTo>
                  <a:pt x="742" y="1272"/>
                </a:moveTo>
                <a:cubicBezTo>
                  <a:pt x="727" y="1259"/>
                  <a:pt x="712" y="1247"/>
                  <a:pt x="684" y="1220"/>
                </a:cubicBezTo>
                <a:cubicBezTo>
                  <a:pt x="656" y="1193"/>
                  <a:pt x="614" y="1152"/>
                  <a:pt x="576" y="1110"/>
                </a:cubicBezTo>
                <a:cubicBezTo>
                  <a:pt x="538" y="1068"/>
                  <a:pt x="491" y="1017"/>
                  <a:pt x="454" y="970"/>
                </a:cubicBezTo>
                <a:cubicBezTo>
                  <a:pt x="417" y="923"/>
                  <a:pt x="387" y="875"/>
                  <a:pt x="356" y="826"/>
                </a:cubicBezTo>
                <a:cubicBezTo>
                  <a:pt x="325" y="777"/>
                  <a:pt x="294" y="726"/>
                  <a:pt x="266" y="674"/>
                </a:cubicBezTo>
                <a:cubicBezTo>
                  <a:pt x="238" y="622"/>
                  <a:pt x="212" y="569"/>
                  <a:pt x="186" y="512"/>
                </a:cubicBezTo>
                <a:cubicBezTo>
                  <a:pt x="160" y="455"/>
                  <a:pt x="143" y="415"/>
                  <a:pt x="112" y="330"/>
                </a:cubicBezTo>
                <a:cubicBezTo>
                  <a:pt x="81" y="245"/>
                  <a:pt x="19" y="55"/>
                  <a:pt x="0" y="0"/>
                </a:cubicBezTo>
              </a:path>
            </a:pathLst>
          </a:custGeom>
          <a:noFill/>
          <a:ln w="12700" cmpd="sng">
            <a:solidFill>
              <a:schemeClr val="accent2">
                <a:alpha val="50195"/>
              </a:schemeClr>
            </a:solidFill>
            <a:round/>
            <a:headEnd/>
            <a:tailEnd/>
          </a:ln>
        </p:spPr>
        <p:txBody>
          <a:bodyPr/>
          <a:lstStyle/>
          <a:p>
            <a:pPr>
              <a:defRPr/>
            </a:pPr>
            <a:endParaRPr lang="it-IT">
              <a:solidFill>
                <a:srgbClr val="1F497D"/>
              </a:solidFill>
            </a:endParaRPr>
          </a:p>
        </p:txBody>
      </p:sp>
      <p:pic>
        <p:nvPicPr>
          <p:cNvPr id="25" name="Picture 2" descr="Public Affairs"/>
          <p:cNvPicPr>
            <a:picLocks noChangeAspect="1" noChangeArrowheads="1"/>
          </p:cNvPicPr>
          <p:nvPr userDrawn="1"/>
        </p:nvPicPr>
        <p:blipFill>
          <a:blip r:embed="rId2" cstate="print"/>
          <a:srcRect/>
          <a:stretch>
            <a:fillRect/>
          </a:stretch>
        </p:blipFill>
        <p:spPr bwMode="auto">
          <a:xfrm>
            <a:off x="6535738" y="6562725"/>
            <a:ext cx="1900237" cy="215900"/>
          </a:xfrm>
          <a:prstGeom prst="rect">
            <a:avLst/>
          </a:prstGeom>
          <a:noFill/>
          <a:ln w="9525">
            <a:noFill/>
            <a:miter lim="800000"/>
            <a:headEnd/>
            <a:tailEnd/>
          </a:ln>
        </p:spPr>
      </p:pic>
      <p:sp>
        <p:nvSpPr>
          <p:cNvPr id="2" name="Titel 1"/>
          <p:cNvSpPr>
            <a:spLocks noGrp="1"/>
          </p:cNvSpPr>
          <p:nvPr>
            <p:ph type="title"/>
          </p:nvPr>
        </p:nvSpPr>
        <p:spPr>
          <a:xfrm>
            <a:off x="838800" y="118800"/>
            <a:ext cx="8162325" cy="553998"/>
          </a:xfrm>
          <a:prstGeom prst="rect">
            <a:avLst/>
          </a:prstGeom>
        </p:spPr>
        <p:txBody>
          <a:bodyPr wrap="square" lIns="0" tIns="0" rIns="0" bIns="0" anchor="ctr" anchorCtr="0">
            <a:spAutoFit/>
          </a:bodyPr>
          <a:lstStyle>
            <a:lvl1pPr algn="l">
              <a:lnSpc>
                <a:spcPct val="90000"/>
              </a:lnSpc>
              <a:defRPr sz="2000" b="1"/>
            </a:lvl1pPr>
          </a:lstStyle>
          <a:p>
            <a:r>
              <a:rPr lang="en-US" noProof="0" dirty="0" err="1" smtClean="0"/>
              <a:t>Click to edit Master title style</a:t>
            </a:r>
            <a:endParaRPr lang="en-US" noProof="0" dirty="0"/>
          </a:p>
        </p:txBody>
      </p:sp>
      <p:sp>
        <p:nvSpPr>
          <p:cNvPr id="3" name="Inhaltsplatzhalter 2"/>
          <p:cNvSpPr>
            <a:spLocks noGrp="1"/>
          </p:cNvSpPr>
          <p:nvPr>
            <p:ph idx="1"/>
          </p:nvPr>
        </p:nvSpPr>
        <p:spPr>
          <a:xfrm>
            <a:off x="352800" y="979200"/>
            <a:ext cx="7740000" cy="5490000"/>
          </a:xfrm>
          <a:prstGeom prst="rect">
            <a:avLst/>
          </a:prstGeom>
        </p:spPr>
        <p:txBody>
          <a:bodyPr lIns="0" tIns="0" rIns="0" bIns="0"/>
          <a:lstStyle>
            <a:lvl1pPr marL="182563" indent="-182563">
              <a:lnSpc>
                <a:spcPct val="90000"/>
              </a:lnSpc>
              <a:spcBef>
                <a:spcPts val="800"/>
              </a:spcBef>
              <a:buFont typeface="Wingdings" pitchFamily="2" charset="2"/>
              <a:buChar char="§"/>
              <a:defRPr sz="1800"/>
            </a:lvl1pPr>
            <a:lvl2pPr marL="539750" indent="-274638">
              <a:lnSpc>
                <a:spcPct val="90000"/>
              </a:lnSpc>
              <a:spcBef>
                <a:spcPts val="800"/>
              </a:spcBef>
              <a:buClr>
                <a:schemeClr val="tx1"/>
              </a:buClr>
              <a:buFont typeface="Wingdings" pitchFamily="2" charset="2"/>
              <a:buChar char="ð"/>
              <a:defRPr sz="1600"/>
            </a:lvl2pPr>
            <a:lvl3pPr marL="804863" indent="-174625">
              <a:lnSpc>
                <a:spcPct val="90000"/>
              </a:lnSpc>
              <a:spcBef>
                <a:spcPts val="800"/>
              </a:spcBef>
              <a:buClr>
                <a:schemeClr val="tx1"/>
              </a:buClr>
              <a:buFont typeface="Calibri" pitchFamily="34" charset="0"/>
              <a:buChar char="─"/>
              <a:defRPr sz="1400"/>
            </a:lvl3pPr>
          </a:lstStyle>
          <a:p>
            <a:pPr lvl="0"/>
            <a:r>
              <a:rPr lang="en-US" noProof="0" smtClean="0"/>
              <a:t>Click to edit Master text styles</a:t>
            </a:r>
          </a:p>
          <a:p>
            <a:pPr lvl="1"/>
            <a:r>
              <a:rPr lang="en-US" noProof="0" smtClean="0"/>
              <a:t>Second level</a:t>
            </a:r>
          </a:p>
          <a:p>
            <a:pPr lvl="2"/>
            <a:r>
              <a:rPr lang="en-US" noProof="0" smtClean="0"/>
              <a:t>Third level</a:t>
            </a:r>
          </a:p>
        </p:txBody>
      </p:sp>
      <p:sp>
        <p:nvSpPr>
          <p:cNvPr id="26" name="Foliennummernplatzhalter 5"/>
          <p:cNvSpPr>
            <a:spLocks noGrp="1"/>
          </p:cNvSpPr>
          <p:nvPr>
            <p:ph type="sldNum" sz="quarter" idx="10"/>
          </p:nvPr>
        </p:nvSpPr>
        <p:spPr>
          <a:xfrm>
            <a:off x="8769350" y="6569075"/>
            <a:ext cx="211138" cy="182563"/>
          </a:xfrm>
          <a:prstGeom prst="rect">
            <a:avLst/>
          </a:prstGeom>
        </p:spPr>
        <p:txBody>
          <a:bodyPr wrap="none" lIns="0" tIns="0" rIns="0" bIns="0" anchor="b" anchorCtr="0">
            <a:spAutoFit/>
          </a:bodyPr>
          <a:lstStyle>
            <a:lvl1pPr algn="r" fontAlgn="auto">
              <a:spcBef>
                <a:spcPts val="0"/>
              </a:spcBef>
              <a:spcAft>
                <a:spcPts val="0"/>
              </a:spcAft>
              <a:defRPr sz="1200" b="1">
                <a:solidFill>
                  <a:srgbClr val="1F497D"/>
                </a:solidFill>
                <a:latin typeface="+mn-lt"/>
                <a:cs typeface="+mn-cs"/>
              </a:defRPr>
            </a:lvl1pPr>
          </a:lstStyle>
          <a:p>
            <a:pPr>
              <a:defRPr/>
            </a:pPr>
            <a:fld id="{ACBEEDF1-1274-428C-966C-BCB174A86098}" type="slidenum">
              <a:rPr lang="de-DE"/>
              <a:pPr>
                <a:defRPr/>
              </a:pPr>
              <a:t>‹N›</a:t>
            </a:fld>
            <a:endParaRPr lang="de-DE"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obj" preserve="1">
  <p:cSld name="Results and Topics">
    <p:spTree>
      <p:nvGrpSpPr>
        <p:cNvPr id="1" name=""/>
        <p:cNvGrpSpPr/>
        <p:nvPr/>
      </p:nvGrpSpPr>
      <p:grpSpPr>
        <a:xfrm>
          <a:off x="0" y="0"/>
          <a:ext cx="0" cy="0"/>
          <a:chOff x="0" y="0"/>
          <a:chExt cx="0" cy="0"/>
        </a:xfrm>
      </p:grpSpPr>
      <p:grpSp>
        <p:nvGrpSpPr>
          <p:cNvPr id="4" name="Group 18"/>
          <p:cNvGrpSpPr>
            <a:grpSpLocks noChangeAspect="1"/>
          </p:cNvGrpSpPr>
          <p:nvPr userDrawn="1"/>
        </p:nvGrpSpPr>
        <p:grpSpPr bwMode="auto">
          <a:xfrm>
            <a:off x="150813" y="150813"/>
            <a:ext cx="522287" cy="468312"/>
            <a:chOff x="1352" y="681"/>
            <a:chExt cx="3519" cy="3153"/>
          </a:xfrm>
        </p:grpSpPr>
        <p:sp>
          <p:nvSpPr>
            <p:cNvPr id="5" name="Freeform 19"/>
            <p:cNvSpPr>
              <a:spLocks noChangeAspect="1"/>
            </p:cNvSpPr>
            <p:nvPr/>
          </p:nvSpPr>
          <p:spPr bwMode="auto">
            <a:xfrm>
              <a:off x="1352" y="681"/>
              <a:ext cx="3519" cy="3153"/>
            </a:xfrm>
            <a:custGeom>
              <a:avLst/>
              <a:gdLst>
                <a:gd name="T0" fmla="*/ 0 w 3862"/>
                <a:gd name="T1" fmla="*/ 3449 h 3449"/>
                <a:gd name="T2" fmla="*/ 0 w 3862"/>
                <a:gd name="T3" fmla="*/ 3449 h 3449"/>
                <a:gd name="T4" fmla="*/ 0 w 3862"/>
                <a:gd name="T5" fmla="*/ 0 h 3449"/>
                <a:gd name="T6" fmla="*/ 3696 w 3862"/>
                <a:gd name="T7" fmla="*/ 0 h 3449"/>
                <a:gd name="T8" fmla="*/ 3327 w 3862"/>
                <a:gd name="T9" fmla="*/ 3449 h 3449"/>
                <a:gd name="T10" fmla="*/ 0 w 3862"/>
                <a:gd name="T11" fmla="*/ 3449 h 3449"/>
              </a:gdLst>
              <a:ahLst/>
              <a:cxnLst>
                <a:cxn ang="0">
                  <a:pos x="T0" y="T1"/>
                </a:cxn>
                <a:cxn ang="0">
                  <a:pos x="T2" y="T3"/>
                </a:cxn>
                <a:cxn ang="0">
                  <a:pos x="T4" y="T5"/>
                </a:cxn>
                <a:cxn ang="0">
                  <a:pos x="T6" y="T7"/>
                </a:cxn>
                <a:cxn ang="0">
                  <a:pos x="T8" y="T9"/>
                </a:cxn>
                <a:cxn ang="0">
                  <a:pos x="T10" y="T11"/>
                </a:cxn>
              </a:cxnLst>
              <a:rect l="0" t="0" r="r" b="b"/>
              <a:pathLst>
                <a:path w="3862" h="3449">
                  <a:moveTo>
                    <a:pt x="0" y="3449"/>
                  </a:moveTo>
                  <a:lnTo>
                    <a:pt x="0" y="3449"/>
                  </a:lnTo>
                  <a:lnTo>
                    <a:pt x="0" y="0"/>
                  </a:lnTo>
                  <a:lnTo>
                    <a:pt x="3696" y="0"/>
                  </a:lnTo>
                  <a:cubicBezTo>
                    <a:pt x="3862" y="1150"/>
                    <a:pt x="3797" y="2241"/>
                    <a:pt x="3327" y="3449"/>
                  </a:cubicBezTo>
                  <a:lnTo>
                    <a:pt x="0" y="3449"/>
                  </a:lnTo>
                  <a:close/>
                </a:path>
              </a:pathLst>
            </a:custGeom>
            <a:solidFill>
              <a:srgbClr val="009D9C"/>
            </a:solidFill>
            <a:ln>
              <a:noFill/>
            </a:ln>
            <a:extLst>
              <a:ext uri="{91240B29-F687-4F45-9708-019B960494DF}"/>
            </a:extLst>
          </p:spPr>
          <p:txBody>
            <a:bodyPr/>
            <a:lstStyle/>
            <a:p>
              <a:pPr fontAlgn="auto">
                <a:spcBef>
                  <a:spcPts val="0"/>
                </a:spcBef>
                <a:spcAft>
                  <a:spcPts val="0"/>
                </a:spcAft>
                <a:defRPr/>
              </a:pPr>
              <a:endParaRPr lang="en-US">
                <a:latin typeface="+mn-lt"/>
                <a:cs typeface="+mn-cs"/>
              </a:endParaRPr>
            </a:p>
          </p:txBody>
        </p:sp>
        <p:sp>
          <p:nvSpPr>
            <p:cNvPr id="6" name="Freeform 20"/>
            <p:cNvSpPr>
              <a:spLocks noChangeAspect="1"/>
            </p:cNvSpPr>
            <p:nvPr/>
          </p:nvSpPr>
          <p:spPr bwMode="auto">
            <a:xfrm>
              <a:off x="2710" y="1846"/>
              <a:ext cx="75" cy="53"/>
            </a:xfrm>
            <a:custGeom>
              <a:avLst/>
              <a:gdLst>
                <a:gd name="T0" fmla="*/ 16 w 81"/>
                <a:gd name="T1" fmla="*/ 40 h 66"/>
                <a:gd name="T2" fmla="*/ 16 w 81"/>
                <a:gd name="T3" fmla="*/ 40 h 66"/>
                <a:gd name="T4" fmla="*/ 0 w 81"/>
                <a:gd name="T5" fmla="*/ 54 h 66"/>
                <a:gd name="T6" fmla="*/ 79 w 81"/>
                <a:gd name="T7" fmla="*/ 22 h 66"/>
                <a:gd name="T8" fmla="*/ 81 w 81"/>
                <a:gd name="T9" fmla="*/ 0 h 66"/>
                <a:gd name="T10" fmla="*/ 16 w 81"/>
                <a:gd name="T11" fmla="*/ 40 h 66"/>
              </a:gdLst>
              <a:ahLst/>
              <a:cxnLst>
                <a:cxn ang="0">
                  <a:pos x="T0" y="T1"/>
                </a:cxn>
                <a:cxn ang="0">
                  <a:pos x="T2" y="T3"/>
                </a:cxn>
                <a:cxn ang="0">
                  <a:pos x="T4" y="T5"/>
                </a:cxn>
                <a:cxn ang="0">
                  <a:pos x="T6" y="T7"/>
                </a:cxn>
                <a:cxn ang="0">
                  <a:pos x="T8" y="T9"/>
                </a:cxn>
                <a:cxn ang="0">
                  <a:pos x="T10" y="T11"/>
                </a:cxn>
              </a:cxnLst>
              <a:rect l="0" t="0" r="r" b="b"/>
              <a:pathLst>
                <a:path w="81" h="66">
                  <a:moveTo>
                    <a:pt x="16" y="40"/>
                  </a:moveTo>
                  <a:lnTo>
                    <a:pt x="16" y="40"/>
                  </a:lnTo>
                  <a:lnTo>
                    <a:pt x="0" y="54"/>
                  </a:lnTo>
                  <a:cubicBezTo>
                    <a:pt x="35" y="66"/>
                    <a:pt x="72" y="42"/>
                    <a:pt x="79" y="22"/>
                  </a:cubicBezTo>
                  <a:lnTo>
                    <a:pt x="81" y="0"/>
                  </a:lnTo>
                  <a:cubicBezTo>
                    <a:pt x="54" y="6"/>
                    <a:pt x="27" y="19"/>
                    <a:pt x="16" y="40"/>
                  </a:cubicBezTo>
                  <a:close/>
                </a:path>
              </a:pathLst>
            </a:custGeom>
            <a:solidFill>
              <a:srgbClr val="2F469C"/>
            </a:solidFill>
            <a:ln>
              <a:noFill/>
            </a:ln>
            <a:extLst>
              <a:ext uri="{91240B29-F687-4F45-9708-019B960494DF}"/>
            </a:extLst>
          </p:spPr>
          <p:txBody>
            <a:bodyPr/>
            <a:lstStyle/>
            <a:p>
              <a:pPr fontAlgn="auto">
                <a:spcBef>
                  <a:spcPts val="0"/>
                </a:spcBef>
                <a:spcAft>
                  <a:spcPts val="0"/>
                </a:spcAft>
                <a:defRPr/>
              </a:pPr>
              <a:endParaRPr lang="en-US">
                <a:latin typeface="+mn-lt"/>
                <a:cs typeface="+mn-cs"/>
              </a:endParaRPr>
            </a:p>
          </p:txBody>
        </p:sp>
        <p:sp>
          <p:nvSpPr>
            <p:cNvPr id="7" name="Freeform 21"/>
            <p:cNvSpPr>
              <a:spLocks noChangeAspect="1"/>
            </p:cNvSpPr>
            <p:nvPr/>
          </p:nvSpPr>
          <p:spPr bwMode="auto">
            <a:xfrm>
              <a:off x="2871" y="1974"/>
              <a:ext cx="64" cy="53"/>
            </a:xfrm>
            <a:custGeom>
              <a:avLst/>
              <a:gdLst>
                <a:gd name="T0" fmla="*/ 27 w 81"/>
                <a:gd name="T1" fmla="*/ 1 h 63"/>
                <a:gd name="T2" fmla="*/ 27 w 81"/>
                <a:gd name="T3" fmla="*/ 1 h 63"/>
                <a:gd name="T4" fmla="*/ 0 w 81"/>
                <a:gd name="T5" fmla="*/ 0 h 63"/>
                <a:gd name="T6" fmla="*/ 33 w 81"/>
                <a:gd name="T7" fmla="*/ 58 h 63"/>
                <a:gd name="T8" fmla="*/ 53 w 81"/>
                <a:gd name="T9" fmla="*/ 63 h 63"/>
                <a:gd name="T10" fmla="*/ 27 w 81"/>
                <a:gd name="T11" fmla="*/ 1 h 63"/>
              </a:gdLst>
              <a:ahLst/>
              <a:cxnLst>
                <a:cxn ang="0">
                  <a:pos x="T0" y="T1"/>
                </a:cxn>
                <a:cxn ang="0">
                  <a:pos x="T2" y="T3"/>
                </a:cxn>
                <a:cxn ang="0">
                  <a:pos x="T4" y="T5"/>
                </a:cxn>
                <a:cxn ang="0">
                  <a:pos x="T6" y="T7"/>
                </a:cxn>
                <a:cxn ang="0">
                  <a:pos x="T8" y="T9"/>
                </a:cxn>
                <a:cxn ang="0">
                  <a:pos x="T10" y="T11"/>
                </a:cxn>
              </a:cxnLst>
              <a:rect l="0" t="0" r="r" b="b"/>
              <a:pathLst>
                <a:path w="81" h="63">
                  <a:moveTo>
                    <a:pt x="27" y="1"/>
                  </a:moveTo>
                  <a:lnTo>
                    <a:pt x="27" y="1"/>
                  </a:lnTo>
                  <a:lnTo>
                    <a:pt x="0" y="0"/>
                  </a:lnTo>
                  <a:cubicBezTo>
                    <a:pt x="0" y="24"/>
                    <a:pt x="8" y="43"/>
                    <a:pt x="33" y="58"/>
                  </a:cubicBezTo>
                  <a:lnTo>
                    <a:pt x="53" y="63"/>
                  </a:lnTo>
                  <a:cubicBezTo>
                    <a:pt x="81" y="39"/>
                    <a:pt x="44" y="15"/>
                    <a:pt x="27" y="1"/>
                  </a:cubicBezTo>
                  <a:close/>
                </a:path>
              </a:pathLst>
            </a:custGeom>
            <a:solidFill>
              <a:srgbClr val="2F469C"/>
            </a:solidFill>
            <a:ln>
              <a:noFill/>
            </a:ln>
            <a:extLst>
              <a:ext uri="{91240B29-F687-4F45-9708-019B960494DF}"/>
            </a:extLst>
          </p:spPr>
          <p:txBody>
            <a:bodyPr/>
            <a:lstStyle/>
            <a:p>
              <a:pPr fontAlgn="auto">
                <a:spcBef>
                  <a:spcPts val="0"/>
                </a:spcBef>
                <a:spcAft>
                  <a:spcPts val="0"/>
                </a:spcAft>
                <a:defRPr/>
              </a:pPr>
              <a:endParaRPr lang="en-US">
                <a:latin typeface="+mn-lt"/>
                <a:cs typeface="+mn-cs"/>
              </a:endParaRPr>
            </a:p>
          </p:txBody>
        </p:sp>
        <p:sp>
          <p:nvSpPr>
            <p:cNvPr id="8" name="Freeform 22"/>
            <p:cNvSpPr>
              <a:spLocks noChangeAspect="1"/>
            </p:cNvSpPr>
            <p:nvPr/>
          </p:nvSpPr>
          <p:spPr bwMode="auto">
            <a:xfrm>
              <a:off x="2625" y="1408"/>
              <a:ext cx="86" cy="86"/>
            </a:xfrm>
            <a:custGeom>
              <a:avLst/>
              <a:gdLst>
                <a:gd name="T0" fmla="*/ 20 w 96"/>
                <a:gd name="T1" fmla="*/ 50 h 79"/>
                <a:gd name="T2" fmla="*/ 20 w 96"/>
                <a:gd name="T3" fmla="*/ 50 h 79"/>
                <a:gd name="T4" fmla="*/ 0 w 96"/>
                <a:gd name="T5" fmla="*/ 64 h 79"/>
                <a:gd name="T6" fmla="*/ 89 w 96"/>
                <a:gd name="T7" fmla="*/ 27 h 79"/>
                <a:gd name="T8" fmla="*/ 96 w 96"/>
                <a:gd name="T9" fmla="*/ 0 h 79"/>
                <a:gd name="T10" fmla="*/ 20 w 96"/>
                <a:gd name="T11" fmla="*/ 50 h 79"/>
              </a:gdLst>
              <a:ahLst/>
              <a:cxnLst>
                <a:cxn ang="0">
                  <a:pos x="T0" y="T1"/>
                </a:cxn>
                <a:cxn ang="0">
                  <a:pos x="T2" y="T3"/>
                </a:cxn>
                <a:cxn ang="0">
                  <a:pos x="T4" y="T5"/>
                </a:cxn>
                <a:cxn ang="0">
                  <a:pos x="T6" y="T7"/>
                </a:cxn>
                <a:cxn ang="0">
                  <a:pos x="T8" y="T9"/>
                </a:cxn>
                <a:cxn ang="0">
                  <a:pos x="T10" y="T11"/>
                </a:cxn>
              </a:cxnLst>
              <a:rect l="0" t="0" r="r" b="b"/>
              <a:pathLst>
                <a:path w="96" h="79">
                  <a:moveTo>
                    <a:pt x="20" y="50"/>
                  </a:moveTo>
                  <a:lnTo>
                    <a:pt x="20" y="50"/>
                  </a:lnTo>
                  <a:lnTo>
                    <a:pt x="0" y="64"/>
                  </a:lnTo>
                  <a:cubicBezTo>
                    <a:pt x="41" y="79"/>
                    <a:pt x="75" y="57"/>
                    <a:pt x="89" y="27"/>
                  </a:cubicBezTo>
                  <a:lnTo>
                    <a:pt x="96" y="0"/>
                  </a:lnTo>
                  <a:cubicBezTo>
                    <a:pt x="63" y="8"/>
                    <a:pt x="38" y="8"/>
                    <a:pt x="20" y="50"/>
                  </a:cubicBezTo>
                  <a:close/>
                </a:path>
              </a:pathLst>
            </a:custGeom>
            <a:solidFill>
              <a:srgbClr val="2F469C"/>
            </a:solidFill>
            <a:ln>
              <a:noFill/>
            </a:ln>
            <a:extLst>
              <a:ext uri="{91240B29-F687-4F45-9708-019B960494DF}"/>
            </a:extLst>
          </p:spPr>
          <p:txBody>
            <a:bodyPr/>
            <a:lstStyle/>
            <a:p>
              <a:pPr fontAlgn="auto">
                <a:spcBef>
                  <a:spcPts val="0"/>
                </a:spcBef>
                <a:spcAft>
                  <a:spcPts val="0"/>
                </a:spcAft>
                <a:defRPr/>
              </a:pPr>
              <a:endParaRPr lang="en-US">
                <a:latin typeface="+mn-lt"/>
                <a:cs typeface="+mn-cs"/>
              </a:endParaRPr>
            </a:p>
          </p:txBody>
        </p:sp>
        <p:sp>
          <p:nvSpPr>
            <p:cNvPr id="9" name="Freeform 23"/>
            <p:cNvSpPr>
              <a:spLocks noChangeAspect="1"/>
            </p:cNvSpPr>
            <p:nvPr/>
          </p:nvSpPr>
          <p:spPr bwMode="auto">
            <a:xfrm>
              <a:off x="2571" y="1568"/>
              <a:ext cx="75" cy="75"/>
            </a:xfrm>
            <a:custGeom>
              <a:avLst/>
              <a:gdLst>
                <a:gd name="T0" fmla="*/ 77 w 77"/>
                <a:gd name="T1" fmla="*/ 22 h 77"/>
                <a:gd name="T2" fmla="*/ 77 w 77"/>
                <a:gd name="T3" fmla="*/ 22 h 77"/>
                <a:gd name="T4" fmla="*/ 71 w 77"/>
                <a:gd name="T5" fmla="*/ 0 h 77"/>
                <a:gd name="T6" fmla="*/ 0 w 77"/>
                <a:gd name="T7" fmla="*/ 44 h 77"/>
                <a:gd name="T8" fmla="*/ 0 w 77"/>
                <a:gd name="T9" fmla="*/ 62 h 77"/>
                <a:gd name="T10" fmla="*/ 77 w 77"/>
                <a:gd name="T11" fmla="*/ 22 h 77"/>
              </a:gdLst>
              <a:ahLst/>
              <a:cxnLst>
                <a:cxn ang="0">
                  <a:pos x="T0" y="T1"/>
                </a:cxn>
                <a:cxn ang="0">
                  <a:pos x="T2" y="T3"/>
                </a:cxn>
                <a:cxn ang="0">
                  <a:pos x="T4" y="T5"/>
                </a:cxn>
                <a:cxn ang="0">
                  <a:pos x="T6" y="T7"/>
                </a:cxn>
                <a:cxn ang="0">
                  <a:pos x="T8" y="T9"/>
                </a:cxn>
                <a:cxn ang="0">
                  <a:pos x="T10" y="T11"/>
                </a:cxn>
              </a:cxnLst>
              <a:rect l="0" t="0" r="r" b="b"/>
              <a:pathLst>
                <a:path w="77" h="77">
                  <a:moveTo>
                    <a:pt x="77" y="22"/>
                  </a:moveTo>
                  <a:lnTo>
                    <a:pt x="77" y="22"/>
                  </a:lnTo>
                  <a:lnTo>
                    <a:pt x="71" y="0"/>
                  </a:lnTo>
                  <a:cubicBezTo>
                    <a:pt x="38" y="7"/>
                    <a:pt x="14" y="19"/>
                    <a:pt x="0" y="44"/>
                  </a:cubicBezTo>
                  <a:lnTo>
                    <a:pt x="0" y="62"/>
                  </a:lnTo>
                  <a:cubicBezTo>
                    <a:pt x="42" y="77"/>
                    <a:pt x="64" y="40"/>
                    <a:pt x="77" y="22"/>
                  </a:cubicBezTo>
                  <a:close/>
                </a:path>
              </a:pathLst>
            </a:custGeom>
            <a:solidFill>
              <a:srgbClr val="2F469C"/>
            </a:solidFill>
            <a:ln>
              <a:noFill/>
            </a:ln>
            <a:extLst>
              <a:ext uri="{91240B29-F687-4F45-9708-019B960494DF}"/>
            </a:extLst>
          </p:spPr>
          <p:txBody>
            <a:bodyPr/>
            <a:lstStyle/>
            <a:p>
              <a:pPr fontAlgn="auto">
                <a:spcBef>
                  <a:spcPts val="0"/>
                </a:spcBef>
                <a:spcAft>
                  <a:spcPts val="0"/>
                </a:spcAft>
                <a:defRPr/>
              </a:pPr>
              <a:endParaRPr lang="en-US">
                <a:latin typeface="+mn-lt"/>
                <a:cs typeface="+mn-cs"/>
              </a:endParaRPr>
            </a:p>
          </p:txBody>
        </p:sp>
        <p:sp>
          <p:nvSpPr>
            <p:cNvPr id="10" name="Freeform 24"/>
            <p:cNvSpPr>
              <a:spLocks noChangeAspect="1"/>
            </p:cNvSpPr>
            <p:nvPr/>
          </p:nvSpPr>
          <p:spPr bwMode="auto">
            <a:xfrm>
              <a:off x="2550" y="1728"/>
              <a:ext cx="86" cy="64"/>
            </a:xfrm>
            <a:custGeom>
              <a:avLst/>
              <a:gdLst>
                <a:gd name="T0" fmla="*/ 0 w 90"/>
                <a:gd name="T1" fmla="*/ 52 h 74"/>
                <a:gd name="T2" fmla="*/ 0 w 90"/>
                <a:gd name="T3" fmla="*/ 52 h 74"/>
                <a:gd name="T4" fmla="*/ 14 w 90"/>
                <a:gd name="T5" fmla="*/ 60 h 74"/>
                <a:gd name="T6" fmla="*/ 73 w 90"/>
                <a:gd name="T7" fmla="*/ 23 h 74"/>
                <a:gd name="T8" fmla="*/ 90 w 90"/>
                <a:gd name="T9" fmla="*/ 8 h 74"/>
                <a:gd name="T10" fmla="*/ 0 w 90"/>
                <a:gd name="T11" fmla="*/ 52 h 74"/>
              </a:gdLst>
              <a:ahLst/>
              <a:cxnLst>
                <a:cxn ang="0">
                  <a:pos x="T0" y="T1"/>
                </a:cxn>
                <a:cxn ang="0">
                  <a:pos x="T2" y="T3"/>
                </a:cxn>
                <a:cxn ang="0">
                  <a:pos x="T4" y="T5"/>
                </a:cxn>
                <a:cxn ang="0">
                  <a:pos x="T6" y="T7"/>
                </a:cxn>
                <a:cxn ang="0">
                  <a:pos x="T8" y="T9"/>
                </a:cxn>
                <a:cxn ang="0">
                  <a:pos x="T10" y="T11"/>
                </a:cxn>
              </a:cxnLst>
              <a:rect l="0" t="0" r="r" b="b"/>
              <a:pathLst>
                <a:path w="90" h="74">
                  <a:moveTo>
                    <a:pt x="0" y="52"/>
                  </a:moveTo>
                  <a:lnTo>
                    <a:pt x="0" y="52"/>
                  </a:lnTo>
                  <a:lnTo>
                    <a:pt x="14" y="60"/>
                  </a:lnTo>
                  <a:cubicBezTo>
                    <a:pt x="59" y="74"/>
                    <a:pt x="62" y="38"/>
                    <a:pt x="73" y="23"/>
                  </a:cubicBezTo>
                  <a:lnTo>
                    <a:pt x="90" y="8"/>
                  </a:lnTo>
                  <a:cubicBezTo>
                    <a:pt x="48" y="0"/>
                    <a:pt x="11" y="31"/>
                    <a:pt x="0" y="52"/>
                  </a:cubicBezTo>
                  <a:close/>
                </a:path>
              </a:pathLst>
            </a:custGeom>
            <a:solidFill>
              <a:srgbClr val="2F469C"/>
            </a:solidFill>
            <a:ln>
              <a:noFill/>
            </a:ln>
            <a:extLst>
              <a:ext uri="{91240B29-F687-4F45-9708-019B960494DF}"/>
            </a:extLst>
          </p:spPr>
          <p:txBody>
            <a:bodyPr/>
            <a:lstStyle/>
            <a:p>
              <a:pPr fontAlgn="auto">
                <a:spcBef>
                  <a:spcPts val="0"/>
                </a:spcBef>
                <a:spcAft>
                  <a:spcPts val="0"/>
                </a:spcAft>
                <a:defRPr/>
              </a:pPr>
              <a:endParaRPr lang="en-US">
                <a:latin typeface="+mn-lt"/>
                <a:cs typeface="+mn-cs"/>
              </a:endParaRPr>
            </a:p>
          </p:txBody>
        </p:sp>
        <p:sp>
          <p:nvSpPr>
            <p:cNvPr id="11" name="Freeform 25"/>
            <p:cNvSpPr>
              <a:spLocks noChangeAspect="1"/>
            </p:cNvSpPr>
            <p:nvPr/>
          </p:nvSpPr>
          <p:spPr bwMode="auto">
            <a:xfrm>
              <a:off x="2775" y="1173"/>
              <a:ext cx="86" cy="75"/>
            </a:xfrm>
            <a:custGeom>
              <a:avLst/>
              <a:gdLst>
                <a:gd name="T0" fmla="*/ 16 w 88"/>
                <a:gd name="T1" fmla="*/ 4 h 72"/>
                <a:gd name="T2" fmla="*/ 16 w 88"/>
                <a:gd name="T3" fmla="*/ 4 h 72"/>
                <a:gd name="T4" fmla="*/ 0 w 88"/>
                <a:gd name="T5" fmla="*/ 12 h 72"/>
                <a:gd name="T6" fmla="*/ 86 w 88"/>
                <a:gd name="T7" fmla="*/ 49 h 72"/>
                <a:gd name="T8" fmla="*/ 88 w 88"/>
                <a:gd name="T9" fmla="*/ 22 h 72"/>
                <a:gd name="T10" fmla="*/ 16 w 88"/>
                <a:gd name="T11" fmla="*/ 4 h 72"/>
              </a:gdLst>
              <a:ahLst/>
              <a:cxnLst>
                <a:cxn ang="0">
                  <a:pos x="T0" y="T1"/>
                </a:cxn>
                <a:cxn ang="0">
                  <a:pos x="T2" y="T3"/>
                </a:cxn>
                <a:cxn ang="0">
                  <a:pos x="T4" y="T5"/>
                </a:cxn>
                <a:cxn ang="0">
                  <a:pos x="T6" y="T7"/>
                </a:cxn>
                <a:cxn ang="0">
                  <a:pos x="T8" y="T9"/>
                </a:cxn>
                <a:cxn ang="0">
                  <a:pos x="T10" y="T11"/>
                </a:cxn>
              </a:cxnLst>
              <a:rect l="0" t="0" r="r" b="b"/>
              <a:pathLst>
                <a:path w="88" h="72">
                  <a:moveTo>
                    <a:pt x="16" y="4"/>
                  </a:moveTo>
                  <a:lnTo>
                    <a:pt x="16" y="4"/>
                  </a:lnTo>
                  <a:lnTo>
                    <a:pt x="0" y="12"/>
                  </a:lnTo>
                  <a:cubicBezTo>
                    <a:pt x="4" y="40"/>
                    <a:pt x="70" y="72"/>
                    <a:pt x="86" y="49"/>
                  </a:cubicBezTo>
                  <a:lnTo>
                    <a:pt x="88" y="22"/>
                  </a:lnTo>
                  <a:cubicBezTo>
                    <a:pt x="67" y="8"/>
                    <a:pt x="45" y="0"/>
                    <a:pt x="16" y="4"/>
                  </a:cubicBezTo>
                  <a:close/>
                </a:path>
              </a:pathLst>
            </a:custGeom>
            <a:solidFill>
              <a:srgbClr val="2F469C"/>
            </a:solidFill>
            <a:ln>
              <a:noFill/>
            </a:ln>
            <a:extLst>
              <a:ext uri="{91240B29-F687-4F45-9708-019B960494DF}"/>
            </a:extLst>
          </p:spPr>
          <p:txBody>
            <a:bodyPr/>
            <a:lstStyle/>
            <a:p>
              <a:pPr fontAlgn="auto">
                <a:spcBef>
                  <a:spcPts val="0"/>
                </a:spcBef>
                <a:spcAft>
                  <a:spcPts val="0"/>
                </a:spcAft>
                <a:defRPr/>
              </a:pPr>
              <a:endParaRPr lang="en-US">
                <a:latin typeface="+mn-lt"/>
                <a:cs typeface="+mn-cs"/>
              </a:endParaRPr>
            </a:p>
          </p:txBody>
        </p:sp>
        <p:sp>
          <p:nvSpPr>
            <p:cNvPr id="12" name="Freeform 26"/>
            <p:cNvSpPr>
              <a:spLocks noChangeAspect="1"/>
            </p:cNvSpPr>
            <p:nvPr/>
          </p:nvSpPr>
          <p:spPr bwMode="auto">
            <a:xfrm>
              <a:off x="2956" y="1109"/>
              <a:ext cx="75" cy="86"/>
            </a:xfrm>
            <a:custGeom>
              <a:avLst/>
              <a:gdLst>
                <a:gd name="T0" fmla="*/ 46 w 86"/>
                <a:gd name="T1" fmla="*/ 7 h 92"/>
                <a:gd name="T2" fmla="*/ 46 w 86"/>
                <a:gd name="T3" fmla="*/ 7 h 92"/>
                <a:gd name="T4" fmla="*/ 21 w 86"/>
                <a:gd name="T5" fmla="*/ 0 h 92"/>
                <a:gd name="T6" fmla="*/ 14 w 86"/>
                <a:gd name="T7" fmla="*/ 66 h 92"/>
                <a:gd name="T8" fmla="*/ 27 w 86"/>
                <a:gd name="T9" fmla="*/ 92 h 92"/>
                <a:gd name="T10" fmla="*/ 46 w 86"/>
                <a:gd name="T11" fmla="*/ 7 h 92"/>
              </a:gdLst>
              <a:ahLst/>
              <a:cxnLst>
                <a:cxn ang="0">
                  <a:pos x="T0" y="T1"/>
                </a:cxn>
                <a:cxn ang="0">
                  <a:pos x="T2" y="T3"/>
                </a:cxn>
                <a:cxn ang="0">
                  <a:pos x="T4" y="T5"/>
                </a:cxn>
                <a:cxn ang="0">
                  <a:pos x="T6" y="T7"/>
                </a:cxn>
                <a:cxn ang="0">
                  <a:pos x="T8" y="T9"/>
                </a:cxn>
                <a:cxn ang="0">
                  <a:pos x="T10" y="T11"/>
                </a:cxn>
              </a:cxnLst>
              <a:rect l="0" t="0" r="r" b="b"/>
              <a:pathLst>
                <a:path w="86" h="92">
                  <a:moveTo>
                    <a:pt x="46" y="7"/>
                  </a:moveTo>
                  <a:lnTo>
                    <a:pt x="46" y="7"/>
                  </a:lnTo>
                  <a:lnTo>
                    <a:pt x="21" y="0"/>
                  </a:lnTo>
                  <a:cubicBezTo>
                    <a:pt x="7" y="19"/>
                    <a:pt x="0" y="33"/>
                    <a:pt x="14" y="66"/>
                  </a:cubicBezTo>
                  <a:lnTo>
                    <a:pt x="27" y="92"/>
                  </a:lnTo>
                  <a:cubicBezTo>
                    <a:pt x="57" y="63"/>
                    <a:pt x="86" y="36"/>
                    <a:pt x="46" y="7"/>
                  </a:cubicBezTo>
                  <a:close/>
                </a:path>
              </a:pathLst>
            </a:custGeom>
            <a:solidFill>
              <a:srgbClr val="2F469C"/>
            </a:solidFill>
            <a:ln>
              <a:noFill/>
            </a:ln>
            <a:extLst>
              <a:ext uri="{91240B29-F687-4F45-9708-019B960494DF}"/>
            </a:extLst>
          </p:spPr>
          <p:txBody>
            <a:bodyPr/>
            <a:lstStyle/>
            <a:p>
              <a:pPr fontAlgn="auto">
                <a:spcBef>
                  <a:spcPts val="0"/>
                </a:spcBef>
                <a:spcAft>
                  <a:spcPts val="0"/>
                </a:spcAft>
                <a:defRPr/>
              </a:pPr>
              <a:endParaRPr lang="en-US">
                <a:latin typeface="+mn-lt"/>
                <a:cs typeface="+mn-cs"/>
              </a:endParaRPr>
            </a:p>
          </p:txBody>
        </p:sp>
        <p:sp>
          <p:nvSpPr>
            <p:cNvPr id="13" name="Freeform 27"/>
            <p:cNvSpPr>
              <a:spLocks noChangeAspect="1" noEditPoints="1"/>
            </p:cNvSpPr>
            <p:nvPr/>
          </p:nvSpPr>
          <p:spPr bwMode="auto">
            <a:xfrm>
              <a:off x="3149" y="927"/>
              <a:ext cx="663" cy="1678"/>
            </a:xfrm>
            <a:custGeom>
              <a:avLst/>
              <a:gdLst>
                <a:gd name="T0" fmla="*/ 451 w 724"/>
                <a:gd name="T1" fmla="*/ 808 h 1845"/>
                <a:gd name="T2" fmla="*/ 451 w 724"/>
                <a:gd name="T3" fmla="*/ 808 h 1845"/>
                <a:gd name="T4" fmla="*/ 326 w 724"/>
                <a:gd name="T5" fmla="*/ 776 h 1845"/>
                <a:gd name="T6" fmla="*/ 477 w 724"/>
                <a:gd name="T7" fmla="*/ 746 h 1845"/>
                <a:gd name="T8" fmla="*/ 493 w 724"/>
                <a:gd name="T9" fmla="*/ 773 h 1845"/>
                <a:gd name="T10" fmla="*/ 451 w 724"/>
                <a:gd name="T11" fmla="*/ 808 h 1845"/>
                <a:gd name="T12" fmla="*/ 451 w 724"/>
                <a:gd name="T13" fmla="*/ 808 h 1845"/>
                <a:gd name="T14" fmla="*/ 639 w 724"/>
                <a:gd name="T15" fmla="*/ 841 h 1845"/>
                <a:gd name="T16" fmla="*/ 639 w 724"/>
                <a:gd name="T17" fmla="*/ 841 h 1845"/>
                <a:gd name="T18" fmla="*/ 601 w 724"/>
                <a:gd name="T19" fmla="*/ 701 h 1845"/>
                <a:gd name="T20" fmla="*/ 634 w 724"/>
                <a:gd name="T21" fmla="*/ 646 h 1845"/>
                <a:gd name="T22" fmla="*/ 627 w 724"/>
                <a:gd name="T23" fmla="*/ 477 h 1845"/>
                <a:gd name="T24" fmla="*/ 641 w 724"/>
                <a:gd name="T25" fmla="*/ 463 h 1845"/>
                <a:gd name="T26" fmla="*/ 627 w 724"/>
                <a:gd name="T27" fmla="*/ 414 h 1845"/>
                <a:gd name="T28" fmla="*/ 615 w 724"/>
                <a:gd name="T29" fmla="*/ 342 h 1845"/>
                <a:gd name="T30" fmla="*/ 590 w 724"/>
                <a:gd name="T31" fmla="*/ 286 h 1845"/>
                <a:gd name="T32" fmla="*/ 602 w 724"/>
                <a:gd name="T33" fmla="*/ 260 h 1845"/>
                <a:gd name="T34" fmla="*/ 560 w 724"/>
                <a:gd name="T35" fmla="*/ 236 h 1845"/>
                <a:gd name="T36" fmla="*/ 523 w 724"/>
                <a:gd name="T37" fmla="*/ 213 h 1845"/>
                <a:gd name="T38" fmla="*/ 514 w 724"/>
                <a:gd name="T39" fmla="*/ 180 h 1845"/>
                <a:gd name="T40" fmla="*/ 483 w 724"/>
                <a:gd name="T41" fmla="*/ 195 h 1845"/>
                <a:gd name="T42" fmla="*/ 476 w 724"/>
                <a:gd name="T43" fmla="*/ 154 h 1845"/>
                <a:gd name="T44" fmla="*/ 434 w 724"/>
                <a:gd name="T45" fmla="*/ 171 h 1845"/>
                <a:gd name="T46" fmla="*/ 411 w 724"/>
                <a:gd name="T47" fmla="*/ 119 h 1845"/>
                <a:gd name="T48" fmla="*/ 389 w 724"/>
                <a:gd name="T49" fmla="*/ 124 h 1845"/>
                <a:gd name="T50" fmla="*/ 356 w 724"/>
                <a:gd name="T51" fmla="*/ 150 h 1845"/>
                <a:gd name="T52" fmla="*/ 356 w 724"/>
                <a:gd name="T53" fmla="*/ 101 h 1845"/>
                <a:gd name="T54" fmla="*/ 341 w 724"/>
                <a:gd name="T55" fmla="*/ 93 h 1845"/>
                <a:gd name="T56" fmla="*/ 314 w 724"/>
                <a:gd name="T57" fmla="*/ 81 h 1845"/>
                <a:gd name="T58" fmla="*/ 276 w 724"/>
                <a:gd name="T59" fmla="*/ 97 h 1845"/>
                <a:gd name="T60" fmla="*/ 292 w 724"/>
                <a:gd name="T61" fmla="*/ 51 h 1845"/>
                <a:gd name="T62" fmla="*/ 244 w 724"/>
                <a:gd name="T63" fmla="*/ 106 h 1845"/>
                <a:gd name="T64" fmla="*/ 216 w 724"/>
                <a:gd name="T65" fmla="*/ 112 h 1845"/>
                <a:gd name="T66" fmla="*/ 266 w 724"/>
                <a:gd name="T67" fmla="*/ 43 h 1845"/>
                <a:gd name="T68" fmla="*/ 214 w 724"/>
                <a:gd name="T69" fmla="*/ 91 h 1845"/>
                <a:gd name="T70" fmla="*/ 173 w 724"/>
                <a:gd name="T71" fmla="*/ 98 h 1845"/>
                <a:gd name="T72" fmla="*/ 186 w 724"/>
                <a:gd name="T73" fmla="*/ 38 h 1845"/>
                <a:gd name="T74" fmla="*/ 173 w 724"/>
                <a:gd name="T75" fmla="*/ 69 h 1845"/>
                <a:gd name="T76" fmla="*/ 166 w 724"/>
                <a:gd name="T77" fmla="*/ 36 h 1845"/>
                <a:gd name="T78" fmla="*/ 142 w 724"/>
                <a:gd name="T79" fmla="*/ 114 h 1845"/>
                <a:gd name="T80" fmla="*/ 126 w 724"/>
                <a:gd name="T81" fmla="*/ 39 h 1845"/>
                <a:gd name="T82" fmla="*/ 80 w 724"/>
                <a:gd name="T83" fmla="*/ 112 h 1845"/>
                <a:gd name="T84" fmla="*/ 56 w 724"/>
                <a:gd name="T85" fmla="*/ 117 h 1845"/>
                <a:gd name="T86" fmla="*/ 37 w 724"/>
                <a:gd name="T87" fmla="*/ 43 h 1845"/>
                <a:gd name="T88" fmla="*/ 5 w 724"/>
                <a:gd name="T89" fmla="*/ 1808 h 1845"/>
                <a:gd name="T90" fmla="*/ 0 w 724"/>
                <a:gd name="T91" fmla="*/ 1840 h 1845"/>
                <a:gd name="T92" fmla="*/ 162 w 724"/>
                <a:gd name="T93" fmla="*/ 1823 h 1845"/>
                <a:gd name="T94" fmla="*/ 529 w 724"/>
                <a:gd name="T95" fmla="*/ 1842 h 1845"/>
                <a:gd name="T96" fmla="*/ 614 w 724"/>
                <a:gd name="T97" fmla="*/ 1829 h 1845"/>
                <a:gd name="T98" fmla="*/ 421 w 724"/>
                <a:gd name="T99" fmla="*/ 1778 h 1845"/>
                <a:gd name="T100" fmla="*/ 272 w 724"/>
                <a:gd name="T101" fmla="*/ 1664 h 1845"/>
                <a:gd name="T102" fmla="*/ 237 w 724"/>
                <a:gd name="T103" fmla="*/ 1566 h 1845"/>
                <a:gd name="T104" fmla="*/ 239 w 724"/>
                <a:gd name="T105" fmla="*/ 1432 h 1845"/>
                <a:gd name="T106" fmla="*/ 315 w 724"/>
                <a:gd name="T107" fmla="*/ 1404 h 1845"/>
                <a:gd name="T108" fmla="*/ 586 w 724"/>
                <a:gd name="T109" fmla="*/ 1387 h 1845"/>
                <a:gd name="T110" fmla="*/ 605 w 724"/>
                <a:gd name="T111" fmla="*/ 1286 h 1845"/>
                <a:gd name="T112" fmla="*/ 609 w 724"/>
                <a:gd name="T113" fmla="*/ 1223 h 1845"/>
                <a:gd name="T114" fmla="*/ 630 w 724"/>
                <a:gd name="T115" fmla="*/ 1174 h 1845"/>
                <a:gd name="T116" fmla="*/ 590 w 724"/>
                <a:gd name="T117" fmla="*/ 1133 h 1845"/>
                <a:gd name="T118" fmla="*/ 650 w 724"/>
                <a:gd name="T119" fmla="*/ 1082 h 1845"/>
                <a:gd name="T120" fmla="*/ 621 w 724"/>
                <a:gd name="T121" fmla="*/ 1018 h 1845"/>
                <a:gd name="T122" fmla="*/ 704 w 724"/>
                <a:gd name="T123" fmla="*/ 959 h 1845"/>
                <a:gd name="T124" fmla="*/ 639 w 724"/>
                <a:gd name="T125" fmla="*/ 841 h 18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724" h="1845">
                  <a:moveTo>
                    <a:pt x="451" y="808"/>
                  </a:moveTo>
                  <a:lnTo>
                    <a:pt x="451" y="808"/>
                  </a:lnTo>
                  <a:cubicBezTo>
                    <a:pt x="397" y="820"/>
                    <a:pt x="315" y="783"/>
                    <a:pt x="326" y="776"/>
                  </a:cubicBezTo>
                  <a:cubicBezTo>
                    <a:pt x="353" y="757"/>
                    <a:pt x="416" y="725"/>
                    <a:pt x="477" y="746"/>
                  </a:cubicBezTo>
                  <a:cubicBezTo>
                    <a:pt x="488" y="750"/>
                    <a:pt x="492" y="760"/>
                    <a:pt x="493" y="773"/>
                  </a:cubicBezTo>
                  <a:cubicBezTo>
                    <a:pt x="496" y="804"/>
                    <a:pt x="471" y="805"/>
                    <a:pt x="451" y="808"/>
                  </a:cubicBezTo>
                  <a:lnTo>
                    <a:pt x="451" y="808"/>
                  </a:lnTo>
                  <a:close/>
                  <a:moveTo>
                    <a:pt x="639" y="841"/>
                  </a:moveTo>
                  <a:lnTo>
                    <a:pt x="639" y="841"/>
                  </a:lnTo>
                  <a:cubicBezTo>
                    <a:pt x="610" y="803"/>
                    <a:pt x="557" y="751"/>
                    <a:pt x="601" y="701"/>
                  </a:cubicBezTo>
                  <a:cubicBezTo>
                    <a:pt x="624" y="684"/>
                    <a:pt x="631" y="670"/>
                    <a:pt x="634" y="646"/>
                  </a:cubicBezTo>
                  <a:cubicBezTo>
                    <a:pt x="644" y="560"/>
                    <a:pt x="639" y="524"/>
                    <a:pt x="627" y="477"/>
                  </a:cubicBezTo>
                  <a:cubicBezTo>
                    <a:pt x="629" y="473"/>
                    <a:pt x="638" y="478"/>
                    <a:pt x="641" y="463"/>
                  </a:cubicBezTo>
                  <a:cubicBezTo>
                    <a:pt x="650" y="422"/>
                    <a:pt x="627" y="414"/>
                    <a:pt x="627" y="414"/>
                  </a:cubicBezTo>
                  <a:cubicBezTo>
                    <a:pt x="645" y="399"/>
                    <a:pt x="643" y="342"/>
                    <a:pt x="615" y="342"/>
                  </a:cubicBezTo>
                  <a:cubicBezTo>
                    <a:pt x="631" y="317"/>
                    <a:pt x="617" y="277"/>
                    <a:pt x="590" y="286"/>
                  </a:cubicBezTo>
                  <a:cubicBezTo>
                    <a:pt x="590" y="286"/>
                    <a:pt x="604" y="278"/>
                    <a:pt x="602" y="260"/>
                  </a:cubicBezTo>
                  <a:cubicBezTo>
                    <a:pt x="599" y="224"/>
                    <a:pt x="547" y="259"/>
                    <a:pt x="560" y="236"/>
                  </a:cubicBezTo>
                  <a:cubicBezTo>
                    <a:pt x="567" y="223"/>
                    <a:pt x="538" y="180"/>
                    <a:pt x="523" y="213"/>
                  </a:cubicBezTo>
                  <a:cubicBezTo>
                    <a:pt x="515" y="207"/>
                    <a:pt x="529" y="187"/>
                    <a:pt x="514" y="180"/>
                  </a:cubicBezTo>
                  <a:cubicBezTo>
                    <a:pt x="504" y="181"/>
                    <a:pt x="495" y="188"/>
                    <a:pt x="483" y="195"/>
                  </a:cubicBezTo>
                  <a:cubicBezTo>
                    <a:pt x="479" y="181"/>
                    <a:pt x="494" y="174"/>
                    <a:pt x="476" y="154"/>
                  </a:cubicBezTo>
                  <a:cubicBezTo>
                    <a:pt x="452" y="138"/>
                    <a:pt x="451" y="162"/>
                    <a:pt x="434" y="171"/>
                  </a:cubicBezTo>
                  <a:cubicBezTo>
                    <a:pt x="404" y="164"/>
                    <a:pt x="476" y="146"/>
                    <a:pt x="411" y="119"/>
                  </a:cubicBezTo>
                  <a:cubicBezTo>
                    <a:pt x="395" y="159"/>
                    <a:pt x="396" y="130"/>
                    <a:pt x="389" y="124"/>
                  </a:cubicBezTo>
                  <a:cubicBezTo>
                    <a:pt x="384" y="121"/>
                    <a:pt x="375" y="131"/>
                    <a:pt x="356" y="150"/>
                  </a:cubicBezTo>
                  <a:cubicBezTo>
                    <a:pt x="366" y="124"/>
                    <a:pt x="388" y="92"/>
                    <a:pt x="356" y="101"/>
                  </a:cubicBezTo>
                  <a:cubicBezTo>
                    <a:pt x="320" y="117"/>
                    <a:pt x="341" y="96"/>
                    <a:pt x="341" y="93"/>
                  </a:cubicBezTo>
                  <a:cubicBezTo>
                    <a:pt x="372" y="79"/>
                    <a:pt x="312" y="45"/>
                    <a:pt x="314" y="81"/>
                  </a:cubicBezTo>
                  <a:cubicBezTo>
                    <a:pt x="313" y="105"/>
                    <a:pt x="261" y="126"/>
                    <a:pt x="276" y="97"/>
                  </a:cubicBezTo>
                  <a:cubicBezTo>
                    <a:pt x="286" y="60"/>
                    <a:pt x="331" y="116"/>
                    <a:pt x="292" y="51"/>
                  </a:cubicBezTo>
                  <a:cubicBezTo>
                    <a:pt x="268" y="78"/>
                    <a:pt x="248" y="96"/>
                    <a:pt x="244" y="106"/>
                  </a:cubicBezTo>
                  <a:cubicBezTo>
                    <a:pt x="225" y="181"/>
                    <a:pt x="236" y="113"/>
                    <a:pt x="216" y="112"/>
                  </a:cubicBezTo>
                  <a:cubicBezTo>
                    <a:pt x="242" y="94"/>
                    <a:pt x="276" y="63"/>
                    <a:pt x="266" y="43"/>
                  </a:cubicBezTo>
                  <a:cubicBezTo>
                    <a:pt x="237" y="41"/>
                    <a:pt x="172" y="87"/>
                    <a:pt x="214" y="91"/>
                  </a:cubicBezTo>
                  <a:cubicBezTo>
                    <a:pt x="211" y="106"/>
                    <a:pt x="187" y="123"/>
                    <a:pt x="173" y="98"/>
                  </a:cubicBezTo>
                  <a:cubicBezTo>
                    <a:pt x="196" y="92"/>
                    <a:pt x="235" y="15"/>
                    <a:pt x="186" y="38"/>
                  </a:cubicBezTo>
                  <a:cubicBezTo>
                    <a:pt x="181" y="42"/>
                    <a:pt x="181" y="56"/>
                    <a:pt x="173" y="69"/>
                  </a:cubicBezTo>
                  <a:cubicBezTo>
                    <a:pt x="161" y="58"/>
                    <a:pt x="170" y="42"/>
                    <a:pt x="166" y="36"/>
                  </a:cubicBezTo>
                  <a:cubicBezTo>
                    <a:pt x="127" y="0"/>
                    <a:pt x="141" y="93"/>
                    <a:pt x="142" y="114"/>
                  </a:cubicBezTo>
                  <a:cubicBezTo>
                    <a:pt x="92" y="82"/>
                    <a:pt x="139" y="91"/>
                    <a:pt x="126" y="39"/>
                  </a:cubicBezTo>
                  <a:cubicBezTo>
                    <a:pt x="84" y="47"/>
                    <a:pt x="73" y="64"/>
                    <a:pt x="80" y="112"/>
                  </a:cubicBezTo>
                  <a:cubicBezTo>
                    <a:pt x="74" y="123"/>
                    <a:pt x="63" y="149"/>
                    <a:pt x="56" y="117"/>
                  </a:cubicBezTo>
                  <a:cubicBezTo>
                    <a:pt x="79" y="87"/>
                    <a:pt x="77" y="44"/>
                    <a:pt x="37" y="43"/>
                  </a:cubicBezTo>
                  <a:cubicBezTo>
                    <a:pt x="101" y="631"/>
                    <a:pt x="97" y="1225"/>
                    <a:pt x="5" y="1808"/>
                  </a:cubicBezTo>
                  <a:lnTo>
                    <a:pt x="0" y="1840"/>
                  </a:lnTo>
                  <a:cubicBezTo>
                    <a:pt x="46" y="1839"/>
                    <a:pt x="113" y="1825"/>
                    <a:pt x="162" y="1823"/>
                  </a:cubicBezTo>
                  <a:cubicBezTo>
                    <a:pt x="301" y="1827"/>
                    <a:pt x="298" y="1845"/>
                    <a:pt x="529" y="1842"/>
                  </a:cubicBezTo>
                  <a:cubicBezTo>
                    <a:pt x="582" y="1837"/>
                    <a:pt x="597" y="1829"/>
                    <a:pt x="614" y="1829"/>
                  </a:cubicBezTo>
                  <a:cubicBezTo>
                    <a:pt x="597" y="1758"/>
                    <a:pt x="481" y="1798"/>
                    <a:pt x="421" y="1778"/>
                  </a:cubicBezTo>
                  <a:cubicBezTo>
                    <a:pt x="321" y="1768"/>
                    <a:pt x="304" y="1708"/>
                    <a:pt x="272" y="1664"/>
                  </a:cubicBezTo>
                  <a:cubicBezTo>
                    <a:pt x="258" y="1639"/>
                    <a:pt x="237" y="1608"/>
                    <a:pt x="237" y="1566"/>
                  </a:cubicBezTo>
                  <a:cubicBezTo>
                    <a:pt x="230" y="1513"/>
                    <a:pt x="240" y="1484"/>
                    <a:pt x="239" y="1432"/>
                  </a:cubicBezTo>
                  <a:cubicBezTo>
                    <a:pt x="243" y="1393"/>
                    <a:pt x="287" y="1401"/>
                    <a:pt x="315" y="1404"/>
                  </a:cubicBezTo>
                  <a:cubicBezTo>
                    <a:pt x="402" y="1413"/>
                    <a:pt x="547" y="1399"/>
                    <a:pt x="586" y="1387"/>
                  </a:cubicBezTo>
                  <a:cubicBezTo>
                    <a:pt x="641" y="1371"/>
                    <a:pt x="642" y="1337"/>
                    <a:pt x="605" y="1286"/>
                  </a:cubicBezTo>
                  <a:cubicBezTo>
                    <a:pt x="597" y="1261"/>
                    <a:pt x="598" y="1245"/>
                    <a:pt x="609" y="1223"/>
                  </a:cubicBezTo>
                  <a:cubicBezTo>
                    <a:pt x="625" y="1206"/>
                    <a:pt x="644" y="1195"/>
                    <a:pt x="630" y="1174"/>
                  </a:cubicBezTo>
                  <a:cubicBezTo>
                    <a:pt x="630" y="1174"/>
                    <a:pt x="504" y="1147"/>
                    <a:pt x="590" y="1133"/>
                  </a:cubicBezTo>
                  <a:cubicBezTo>
                    <a:pt x="679" y="1118"/>
                    <a:pt x="650" y="1082"/>
                    <a:pt x="650" y="1082"/>
                  </a:cubicBezTo>
                  <a:cubicBezTo>
                    <a:pt x="650" y="1082"/>
                    <a:pt x="635" y="1045"/>
                    <a:pt x="621" y="1018"/>
                  </a:cubicBezTo>
                  <a:cubicBezTo>
                    <a:pt x="611" y="998"/>
                    <a:pt x="695" y="991"/>
                    <a:pt x="704" y="959"/>
                  </a:cubicBezTo>
                  <a:cubicBezTo>
                    <a:pt x="724" y="932"/>
                    <a:pt x="661" y="871"/>
                    <a:pt x="639" y="841"/>
                  </a:cubicBezTo>
                  <a:close/>
                </a:path>
              </a:pathLst>
            </a:custGeom>
            <a:solidFill>
              <a:srgbClr val="2F469C"/>
            </a:solidFill>
            <a:ln>
              <a:noFill/>
            </a:ln>
            <a:extLst>
              <a:ext uri="{91240B29-F687-4F45-9708-019B960494DF}"/>
            </a:extLst>
          </p:spPr>
          <p:txBody>
            <a:bodyPr/>
            <a:lstStyle/>
            <a:p>
              <a:pPr fontAlgn="auto">
                <a:spcBef>
                  <a:spcPts val="0"/>
                </a:spcBef>
                <a:spcAft>
                  <a:spcPts val="0"/>
                </a:spcAft>
                <a:defRPr/>
              </a:pPr>
              <a:endParaRPr lang="en-US">
                <a:latin typeface="+mn-lt"/>
                <a:cs typeface="+mn-cs"/>
              </a:endParaRPr>
            </a:p>
          </p:txBody>
        </p:sp>
        <p:sp>
          <p:nvSpPr>
            <p:cNvPr id="14" name="Freeform 28"/>
            <p:cNvSpPr>
              <a:spLocks noChangeAspect="1"/>
            </p:cNvSpPr>
            <p:nvPr/>
          </p:nvSpPr>
          <p:spPr bwMode="auto">
            <a:xfrm>
              <a:off x="1352" y="681"/>
              <a:ext cx="1829" cy="3153"/>
            </a:xfrm>
            <a:custGeom>
              <a:avLst/>
              <a:gdLst>
                <a:gd name="T0" fmla="*/ 1974 w 2011"/>
                <a:gd name="T1" fmla="*/ 2106 h 3449"/>
                <a:gd name="T2" fmla="*/ 0 w 2011"/>
                <a:gd name="T3" fmla="*/ 3449 h 3449"/>
                <a:gd name="T4" fmla="*/ 1972 w 2011"/>
                <a:gd name="T5" fmla="*/ 0 h 3449"/>
                <a:gd name="T6" fmla="*/ 1980 w 2011"/>
                <a:gd name="T7" fmla="*/ 347 h 3449"/>
                <a:gd name="T8" fmla="*/ 1982 w 2011"/>
                <a:gd name="T9" fmla="*/ 392 h 3449"/>
                <a:gd name="T10" fmla="*/ 1923 w 2011"/>
                <a:gd name="T11" fmla="*/ 324 h 3449"/>
                <a:gd name="T12" fmla="*/ 1878 w 2011"/>
                <a:gd name="T13" fmla="*/ 384 h 3449"/>
                <a:gd name="T14" fmla="*/ 1858 w 2011"/>
                <a:gd name="T15" fmla="*/ 411 h 3449"/>
                <a:gd name="T16" fmla="*/ 1823 w 2011"/>
                <a:gd name="T17" fmla="*/ 348 h 3449"/>
                <a:gd name="T18" fmla="*/ 1766 w 2011"/>
                <a:gd name="T19" fmla="*/ 359 h 3449"/>
                <a:gd name="T20" fmla="*/ 1702 w 2011"/>
                <a:gd name="T21" fmla="*/ 494 h 3449"/>
                <a:gd name="T22" fmla="*/ 1680 w 2011"/>
                <a:gd name="T23" fmla="*/ 420 h 3449"/>
                <a:gd name="T24" fmla="*/ 1605 w 2011"/>
                <a:gd name="T25" fmla="*/ 427 h 3449"/>
                <a:gd name="T26" fmla="*/ 1609 w 2011"/>
                <a:gd name="T27" fmla="*/ 499 h 3449"/>
                <a:gd name="T28" fmla="*/ 1520 w 2011"/>
                <a:gd name="T29" fmla="*/ 498 h 3449"/>
                <a:gd name="T30" fmla="*/ 1513 w 2011"/>
                <a:gd name="T31" fmla="*/ 560 h 3449"/>
                <a:gd name="T32" fmla="*/ 1407 w 2011"/>
                <a:gd name="T33" fmla="*/ 521 h 3449"/>
                <a:gd name="T34" fmla="*/ 1521 w 2011"/>
                <a:gd name="T35" fmla="*/ 578 h 3449"/>
                <a:gd name="T36" fmla="*/ 1453 w 2011"/>
                <a:gd name="T37" fmla="*/ 612 h 3449"/>
                <a:gd name="T38" fmla="*/ 1441 w 2011"/>
                <a:gd name="T39" fmla="*/ 603 h 3449"/>
                <a:gd name="T40" fmla="*/ 1404 w 2011"/>
                <a:gd name="T41" fmla="*/ 640 h 3449"/>
                <a:gd name="T42" fmla="*/ 1448 w 2011"/>
                <a:gd name="T43" fmla="*/ 632 h 3449"/>
                <a:gd name="T44" fmla="*/ 1433 w 2011"/>
                <a:gd name="T45" fmla="*/ 703 h 3449"/>
                <a:gd name="T46" fmla="*/ 1392 w 2011"/>
                <a:gd name="T47" fmla="*/ 719 h 3449"/>
                <a:gd name="T48" fmla="*/ 1410 w 2011"/>
                <a:gd name="T49" fmla="*/ 785 h 3449"/>
                <a:gd name="T50" fmla="*/ 1321 w 2011"/>
                <a:gd name="T51" fmla="*/ 761 h 3449"/>
                <a:gd name="T52" fmla="*/ 1255 w 2011"/>
                <a:gd name="T53" fmla="*/ 760 h 3449"/>
                <a:gd name="T54" fmla="*/ 1205 w 2011"/>
                <a:gd name="T55" fmla="*/ 829 h 3449"/>
                <a:gd name="T56" fmla="*/ 1350 w 2011"/>
                <a:gd name="T57" fmla="*/ 845 h 3449"/>
                <a:gd name="T58" fmla="*/ 1308 w 2011"/>
                <a:gd name="T59" fmla="*/ 881 h 3449"/>
                <a:gd name="T60" fmla="*/ 1308 w 2011"/>
                <a:gd name="T61" fmla="*/ 953 h 3449"/>
                <a:gd name="T62" fmla="*/ 1358 w 2011"/>
                <a:gd name="T63" fmla="*/ 951 h 3449"/>
                <a:gd name="T64" fmla="*/ 1319 w 2011"/>
                <a:gd name="T65" fmla="*/ 1061 h 3449"/>
                <a:gd name="T66" fmla="*/ 1324 w 2011"/>
                <a:gd name="T67" fmla="*/ 1115 h 3449"/>
                <a:gd name="T68" fmla="*/ 1283 w 2011"/>
                <a:gd name="T69" fmla="*/ 1185 h 3449"/>
                <a:gd name="T70" fmla="*/ 1257 w 2011"/>
                <a:gd name="T71" fmla="*/ 1226 h 3449"/>
                <a:gd name="T72" fmla="*/ 1285 w 2011"/>
                <a:gd name="T73" fmla="*/ 1267 h 3449"/>
                <a:gd name="T74" fmla="*/ 1314 w 2011"/>
                <a:gd name="T75" fmla="*/ 1311 h 3449"/>
                <a:gd name="T76" fmla="*/ 1363 w 2011"/>
                <a:gd name="T77" fmla="*/ 1376 h 3449"/>
                <a:gd name="T78" fmla="*/ 1438 w 2011"/>
                <a:gd name="T79" fmla="*/ 1413 h 3449"/>
                <a:gd name="T80" fmla="*/ 1494 w 2011"/>
                <a:gd name="T81" fmla="*/ 1379 h 3449"/>
                <a:gd name="T82" fmla="*/ 1513 w 2011"/>
                <a:gd name="T83" fmla="*/ 1471 h 3449"/>
                <a:gd name="T84" fmla="*/ 1605 w 2011"/>
                <a:gd name="T85" fmla="*/ 1474 h 3449"/>
                <a:gd name="T86" fmla="*/ 1584 w 2011"/>
                <a:gd name="T87" fmla="*/ 1525 h 3449"/>
                <a:gd name="T88" fmla="*/ 1618 w 2011"/>
                <a:gd name="T89" fmla="*/ 1559 h 3449"/>
                <a:gd name="T90" fmla="*/ 1644 w 2011"/>
                <a:gd name="T91" fmla="*/ 1602 h 3449"/>
                <a:gd name="T92" fmla="*/ 1700 w 2011"/>
                <a:gd name="T93" fmla="*/ 1594 h 3449"/>
                <a:gd name="T94" fmla="*/ 1729 w 2011"/>
                <a:gd name="T95" fmla="*/ 1535 h 3449"/>
                <a:gd name="T96" fmla="*/ 1794 w 2011"/>
                <a:gd name="T97" fmla="*/ 1574 h 3449"/>
                <a:gd name="T98" fmla="*/ 1808 w 2011"/>
                <a:gd name="T99" fmla="*/ 1711 h 3449"/>
                <a:gd name="T100" fmla="*/ 1870 w 2011"/>
                <a:gd name="T101" fmla="*/ 1688 h 3449"/>
                <a:gd name="T102" fmla="*/ 1839 w 2011"/>
                <a:gd name="T103" fmla="*/ 1844 h 3449"/>
                <a:gd name="T104" fmla="*/ 1446 w 2011"/>
                <a:gd name="T105" fmla="*/ 2092 h 3449"/>
                <a:gd name="T106" fmla="*/ 1654 w 2011"/>
                <a:gd name="T107" fmla="*/ 2103 h 3449"/>
                <a:gd name="T108" fmla="*/ 1974 w 2011"/>
                <a:gd name="T109" fmla="*/ 2105 h 34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2011" h="3449">
                  <a:moveTo>
                    <a:pt x="1974" y="2106"/>
                  </a:moveTo>
                  <a:lnTo>
                    <a:pt x="1974" y="2106"/>
                  </a:lnTo>
                  <a:cubicBezTo>
                    <a:pt x="1903" y="2543"/>
                    <a:pt x="1782" y="2987"/>
                    <a:pt x="1602" y="3449"/>
                  </a:cubicBezTo>
                  <a:lnTo>
                    <a:pt x="0" y="3449"/>
                  </a:lnTo>
                  <a:lnTo>
                    <a:pt x="0" y="0"/>
                  </a:lnTo>
                  <a:lnTo>
                    <a:pt x="1972" y="0"/>
                  </a:lnTo>
                  <a:cubicBezTo>
                    <a:pt x="1988" y="113"/>
                    <a:pt x="1999" y="197"/>
                    <a:pt x="2011" y="309"/>
                  </a:cubicBezTo>
                  <a:cubicBezTo>
                    <a:pt x="2011" y="309"/>
                    <a:pt x="1977" y="320"/>
                    <a:pt x="1980" y="347"/>
                  </a:cubicBezTo>
                  <a:cubicBezTo>
                    <a:pt x="1984" y="378"/>
                    <a:pt x="1997" y="385"/>
                    <a:pt x="1997" y="385"/>
                  </a:cubicBezTo>
                  <a:lnTo>
                    <a:pt x="1982" y="392"/>
                  </a:lnTo>
                  <a:cubicBezTo>
                    <a:pt x="1982" y="392"/>
                    <a:pt x="1966" y="368"/>
                    <a:pt x="1966" y="369"/>
                  </a:cubicBezTo>
                  <a:cubicBezTo>
                    <a:pt x="1966" y="346"/>
                    <a:pt x="1976" y="311"/>
                    <a:pt x="1923" y="324"/>
                  </a:cubicBezTo>
                  <a:cubicBezTo>
                    <a:pt x="1904" y="365"/>
                    <a:pt x="1952" y="373"/>
                    <a:pt x="1939" y="401"/>
                  </a:cubicBezTo>
                  <a:cubicBezTo>
                    <a:pt x="1883" y="404"/>
                    <a:pt x="1923" y="359"/>
                    <a:pt x="1878" y="384"/>
                  </a:cubicBezTo>
                  <a:cubicBezTo>
                    <a:pt x="1881" y="371"/>
                    <a:pt x="1871" y="336"/>
                    <a:pt x="1857" y="339"/>
                  </a:cubicBezTo>
                  <a:cubicBezTo>
                    <a:pt x="1851" y="358"/>
                    <a:pt x="1836" y="391"/>
                    <a:pt x="1858" y="411"/>
                  </a:cubicBezTo>
                  <a:cubicBezTo>
                    <a:pt x="1851" y="416"/>
                    <a:pt x="1830" y="413"/>
                    <a:pt x="1825" y="406"/>
                  </a:cubicBezTo>
                  <a:cubicBezTo>
                    <a:pt x="1819" y="396"/>
                    <a:pt x="1840" y="379"/>
                    <a:pt x="1823" y="348"/>
                  </a:cubicBezTo>
                  <a:cubicBezTo>
                    <a:pt x="1771" y="371"/>
                    <a:pt x="1819" y="421"/>
                    <a:pt x="1776" y="440"/>
                  </a:cubicBezTo>
                  <a:cubicBezTo>
                    <a:pt x="1729" y="434"/>
                    <a:pt x="1803" y="394"/>
                    <a:pt x="1766" y="359"/>
                  </a:cubicBezTo>
                  <a:cubicBezTo>
                    <a:pt x="1723" y="369"/>
                    <a:pt x="1707" y="413"/>
                    <a:pt x="1724" y="439"/>
                  </a:cubicBezTo>
                  <a:cubicBezTo>
                    <a:pt x="1723" y="462"/>
                    <a:pt x="1705" y="474"/>
                    <a:pt x="1702" y="494"/>
                  </a:cubicBezTo>
                  <a:cubicBezTo>
                    <a:pt x="1681" y="491"/>
                    <a:pt x="1672" y="483"/>
                    <a:pt x="1670" y="475"/>
                  </a:cubicBezTo>
                  <a:cubicBezTo>
                    <a:pt x="1667" y="460"/>
                    <a:pt x="1708" y="453"/>
                    <a:pt x="1680" y="420"/>
                  </a:cubicBezTo>
                  <a:cubicBezTo>
                    <a:pt x="1635" y="427"/>
                    <a:pt x="1665" y="500"/>
                    <a:pt x="1629" y="461"/>
                  </a:cubicBezTo>
                  <a:cubicBezTo>
                    <a:pt x="1626" y="444"/>
                    <a:pt x="1614" y="429"/>
                    <a:pt x="1605" y="427"/>
                  </a:cubicBezTo>
                  <a:cubicBezTo>
                    <a:pt x="1588" y="439"/>
                    <a:pt x="1580" y="459"/>
                    <a:pt x="1591" y="476"/>
                  </a:cubicBezTo>
                  <a:lnTo>
                    <a:pt x="1609" y="499"/>
                  </a:lnTo>
                  <a:cubicBezTo>
                    <a:pt x="1607" y="499"/>
                    <a:pt x="1617" y="513"/>
                    <a:pt x="1615" y="512"/>
                  </a:cubicBezTo>
                  <a:cubicBezTo>
                    <a:pt x="1585" y="488"/>
                    <a:pt x="1545" y="471"/>
                    <a:pt x="1520" y="498"/>
                  </a:cubicBezTo>
                  <a:cubicBezTo>
                    <a:pt x="1523" y="523"/>
                    <a:pt x="1545" y="525"/>
                    <a:pt x="1579" y="533"/>
                  </a:cubicBezTo>
                  <a:cubicBezTo>
                    <a:pt x="1536" y="537"/>
                    <a:pt x="1527" y="552"/>
                    <a:pt x="1513" y="560"/>
                  </a:cubicBezTo>
                  <a:cubicBezTo>
                    <a:pt x="1508" y="532"/>
                    <a:pt x="1475" y="527"/>
                    <a:pt x="1444" y="523"/>
                  </a:cubicBezTo>
                  <a:cubicBezTo>
                    <a:pt x="1426" y="527"/>
                    <a:pt x="1415" y="515"/>
                    <a:pt x="1407" y="521"/>
                  </a:cubicBezTo>
                  <a:cubicBezTo>
                    <a:pt x="1420" y="553"/>
                    <a:pt x="1451" y="578"/>
                    <a:pt x="1490" y="586"/>
                  </a:cubicBezTo>
                  <a:cubicBezTo>
                    <a:pt x="1507" y="584"/>
                    <a:pt x="1509" y="584"/>
                    <a:pt x="1521" y="578"/>
                  </a:cubicBezTo>
                  <a:cubicBezTo>
                    <a:pt x="1544" y="588"/>
                    <a:pt x="1542" y="592"/>
                    <a:pt x="1548" y="608"/>
                  </a:cubicBezTo>
                  <a:cubicBezTo>
                    <a:pt x="1514" y="623"/>
                    <a:pt x="1487" y="604"/>
                    <a:pt x="1453" y="612"/>
                  </a:cubicBezTo>
                  <a:cubicBezTo>
                    <a:pt x="1453" y="614"/>
                    <a:pt x="1445" y="614"/>
                    <a:pt x="1444" y="611"/>
                  </a:cubicBezTo>
                  <a:cubicBezTo>
                    <a:pt x="1445" y="611"/>
                    <a:pt x="1440" y="603"/>
                    <a:pt x="1441" y="603"/>
                  </a:cubicBezTo>
                  <a:cubicBezTo>
                    <a:pt x="1426" y="575"/>
                    <a:pt x="1387" y="586"/>
                    <a:pt x="1366" y="592"/>
                  </a:cubicBezTo>
                  <a:cubicBezTo>
                    <a:pt x="1363" y="614"/>
                    <a:pt x="1386" y="632"/>
                    <a:pt x="1404" y="640"/>
                  </a:cubicBezTo>
                  <a:cubicBezTo>
                    <a:pt x="1429" y="649"/>
                    <a:pt x="1438" y="641"/>
                    <a:pt x="1438" y="641"/>
                  </a:cubicBezTo>
                  <a:lnTo>
                    <a:pt x="1448" y="632"/>
                  </a:lnTo>
                  <a:cubicBezTo>
                    <a:pt x="1459" y="672"/>
                    <a:pt x="1473" y="674"/>
                    <a:pt x="1494" y="690"/>
                  </a:cubicBezTo>
                  <a:cubicBezTo>
                    <a:pt x="1471" y="698"/>
                    <a:pt x="1462" y="705"/>
                    <a:pt x="1433" y="703"/>
                  </a:cubicBezTo>
                  <a:cubicBezTo>
                    <a:pt x="1400" y="652"/>
                    <a:pt x="1301" y="630"/>
                    <a:pt x="1305" y="654"/>
                  </a:cubicBezTo>
                  <a:cubicBezTo>
                    <a:pt x="1319" y="706"/>
                    <a:pt x="1392" y="719"/>
                    <a:pt x="1392" y="719"/>
                  </a:cubicBezTo>
                  <a:cubicBezTo>
                    <a:pt x="1392" y="719"/>
                    <a:pt x="1354" y="733"/>
                    <a:pt x="1360" y="746"/>
                  </a:cubicBezTo>
                  <a:cubicBezTo>
                    <a:pt x="1367" y="758"/>
                    <a:pt x="1417" y="766"/>
                    <a:pt x="1410" y="785"/>
                  </a:cubicBezTo>
                  <a:cubicBezTo>
                    <a:pt x="1358" y="762"/>
                    <a:pt x="1348" y="771"/>
                    <a:pt x="1383" y="817"/>
                  </a:cubicBezTo>
                  <a:cubicBezTo>
                    <a:pt x="1339" y="819"/>
                    <a:pt x="1349" y="772"/>
                    <a:pt x="1321" y="761"/>
                  </a:cubicBezTo>
                  <a:cubicBezTo>
                    <a:pt x="1301" y="775"/>
                    <a:pt x="1313" y="806"/>
                    <a:pt x="1313" y="806"/>
                  </a:cubicBezTo>
                  <a:cubicBezTo>
                    <a:pt x="1303" y="798"/>
                    <a:pt x="1277" y="754"/>
                    <a:pt x="1255" y="760"/>
                  </a:cubicBezTo>
                  <a:cubicBezTo>
                    <a:pt x="1248" y="765"/>
                    <a:pt x="1248" y="789"/>
                    <a:pt x="1265" y="805"/>
                  </a:cubicBezTo>
                  <a:cubicBezTo>
                    <a:pt x="1244" y="809"/>
                    <a:pt x="1210" y="806"/>
                    <a:pt x="1205" y="829"/>
                  </a:cubicBezTo>
                  <a:cubicBezTo>
                    <a:pt x="1239" y="855"/>
                    <a:pt x="1276" y="855"/>
                    <a:pt x="1329" y="849"/>
                  </a:cubicBezTo>
                  <a:cubicBezTo>
                    <a:pt x="1329" y="849"/>
                    <a:pt x="1339" y="848"/>
                    <a:pt x="1350" y="845"/>
                  </a:cubicBezTo>
                  <a:cubicBezTo>
                    <a:pt x="1360" y="842"/>
                    <a:pt x="1375" y="856"/>
                    <a:pt x="1375" y="856"/>
                  </a:cubicBezTo>
                  <a:cubicBezTo>
                    <a:pt x="1349" y="862"/>
                    <a:pt x="1360" y="870"/>
                    <a:pt x="1308" y="881"/>
                  </a:cubicBezTo>
                  <a:cubicBezTo>
                    <a:pt x="1274" y="897"/>
                    <a:pt x="1247" y="918"/>
                    <a:pt x="1247" y="953"/>
                  </a:cubicBezTo>
                  <a:cubicBezTo>
                    <a:pt x="1268" y="963"/>
                    <a:pt x="1294" y="973"/>
                    <a:pt x="1308" y="953"/>
                  </a:cubicBezTo>
                  <a:cubicBezTo>
                    <a:pt x="1331" y="920"/>
                    <a:pt x="1324" y="946"/>
                    <a:pt x="1340" y="945"/>
                  </a:cubicBezTo>
                  <a:lnTo>
                    <a:pt x="1358" y="951"/>
                  </a:lnTo>
                  <a:cubicBezTo>
                    <a:pt x="1344" y="986"/>
                    <a:pt x="1264" y="985"/>
                    <a:pt x="1279" y="1011"/>
                  </a:cubicBezTo>
                  <a:cubicBezTo>
                    <a:pt x="1295" y="1035"/>
                    <a:pt x="1319" y="1061"/>
                    <a:pt x="1319" y="1061"/>
                  </a:cubicBezTo>
                  <a:cubicBezTo>
                    <a:pt x="1319" y="1061"/>
                    <a:pt x="1263" y="1032"/>
                    <a:pt x="1247" y="1053"/>
                  </a:cubicBezTo>
                  <a:cubicBezTo>
                    <a:pt x="1232" y="1071"/>
                    <a:pt x="1265" y="1102"/>
                    <a:pt x="1324" y="1115"/>
                  </a:cubicBezTo>
                  <a:cubicBezTo>
                    <a:pt x="1304" y="1128"/>
                    <a:pt x="1233" y="1115"/>
                    <a:pt x="1276" y="1160"/>
                  </a:cubicBezTo>
                  <a:cubicBezTo>
                    <a:pt x="1225" y="1181"/>
                    <a:pt x="1242" y="1196"/>
                    <a:pt x="1283" y="1185"/>
                  </a:cubicBezTo>
                  <a:lnTo>
                    <a:pt x="1303" y="1188"/>
                  </a:lnTo>
                  <a:cubicBezTo>
                    <a:pt x="1291" y="1196"/>
                    <a:pt x="1254" y="1213"/>
                    <a:pt x="1257" y="1226"/>
                  </a:cubicBezTo>
                  <a:cubicBezTo>
                    <a:pt x="1259" y="1243"/>
                    <a:pt x="1300" y="1222"/>
                    <a:pt x="1307" y="1235"/>
                  </a:cubicBezTo>
                  <a:cubicBezTo>
                    <a:pt x="1310" y="1254"/>
                    <a:pt x="1287" y="1262"/>
                    <a:pt x="1285" y="1267"/>
                  </a:cubicBezTo>
                  <a:cubicBezTo>
                    <a:pt x="1314" y="1286"/>
                    <a:pt x="1331" y="1241"/>
                    <a:pt x="1358" y="1267"/>
                  </a:cubicBezTo>
                  <a:cubicBezTo>
                    <a:pt x="1348" y="1286"/>
                    <a:pt x="1305" y="1282"/>
                    <a:pt x="1314" y="1311"/>
                  </a:cubicBezTo>
                  <a:cubicBezTo>
                    <a:pt x="1330" y="1323"/>
                    <a:pt x="1357" y="1318"/>
                    <a:pt x="1373" y="1329"/>
                  </a:cubicBezTo>
                  <a:cubicBezTo>
                    <a:pt x="1373" y="1329"/>
                    <a:pt x="1351" y="1371"/>
                    <a:pt x="1363" y="1376"/>
                  </a:cubicBezTo>
                  <a:cubicBezTo>
                    <a:pt x="1386" y="1388"/>
                    <a:pt x="1408" y="1351"/>
                    <a:pt x="1416" y="1349"/>
                  </a:cubicBezTo>
                  <a:cubicBezTo>
                    <a:pt x="1410" y="1396"/>
                    <a:pt x="1450" y="1380"/>
                    <a:pt x="1438" y="1413"/>
                  </a:cubicBezTo>
                  <a:cubicBezTo>
                    <a:pt x="1438" y="1430"/>
                    <a:pt x="1436" y="1454"/>
                    <a:pt x="1454" y="1463"/>
                  </a:cubicBezTo>
                  <a:cubicBezTo>
                    <a:pt x="1491" y="1452"/>
                    <a:pt x="1495" y="1423"/>
                    <a:pt x="1494" y="1379"/>
                  </a:cubicBezTo>
                  <a:cubicBezTo>
                    <a:pt x="1494" y="1364"/>
                    <a:pt x="1537" y="1389"/>
                    <a:pt x="1537" y="1389"/>
                  </a:cubicBezTo>
                  <a:cubicBezTo>
                    <a:pt x="1563" y="1410"/>
                    <a:pt x="1492" y="1426"/>
                    <a:pt x="1513" y="1471"/>
                  </a:cubicBezTo>
                  <a:cubicBezTo>
                    <a:pt x="1573" y="1479"/>
                    <a:pt x="1573" y="1428"/>
                    <a:pt x="1621" y="1419"/>
                  </a:cubicBezTo>
                  <a:cubicBezTo>
                    <a:pt x="1643" y="1433"/>
                    <a:pt x="1612" y="1457"/>
                    <a:pt x="1605" y="1474"/>
                  </a:cubicBezTo>
                  <a:cubicBezTo>
                    <a:pt x="1575" y="1491"/>
                    <a:pt x="1538" y="1471"/>
                    <a:pt x="1509" y="1530"/>
                  </a:cubicBezTo>
                  <a:cubicBezTo>
                    <a:pt x="1551" y="1546"/>
                    <a:pt x="1570" y="1533"/>
                    <a:pt x="1584" y="1525"/>
                  </a:cubicBezTo>
                  <a:cubicBezTo>
                    <a:pt x="1597" y="1516"/>
                    <a:pt x="1596" y="1511"/>
                    <a:pt x="1606" y="1507"/>
                  </a:cubicBezTo>
                  <a:cubicBezTo>
                    <a:pt x="1607" y="1523"/>
                    <a:pt x="1603" y="1553"/>
                    <a:pt x="1618" y="1559"/>
                  </a:cubicBezTo>
                  <a:cubicBezTo>
                    <a:pt x="1632" y="1558"/>
                    <a:pt x="1633" y="1553"/>
                    <a:pt x="1645" y="1546"/>
                  </a:cubicBezTo>
                  <a:cubicBezTo>
                    <a:pt x="1657" y="1558"/>
                    <a:pt x="1626" y="1589"/>
                    <a:pt x="1644" y="1602"/>
                  </a:cubicBezTo>
                  <a:cubicBezTo>
                    <a:pt x="1661" y="1599"/>
                    <a:pt x="1667" y="1583"/>
                    <a:pt x="1667" y="1583"/>
                  </a:cubicBezTo>
                  <a:cubicBezTo>
                    <a:pt x="1677" y="1597"/>
                    <a:pt x="1689" y="1597"/>
                    <a:pt x="1700" y="1594"/>
                  </a:cubicBezTo>
                  <a:cubicBezTo>
                    <a:pt x="1706" y="1579"/>
                    <a:pt x="1707" y="1545"/>
                    <a:pt x="1688" y="1533"/>
                  </a:cubicBezTo>
                  <a:cubicBezTo>
                    <a:pt x="1697" y="1522"/>
                    <a:pt x="1720" y="1543"/>
                    <a:pt x="1729" y="1535"/>
                  </a:cubicBezTo>
                  <a:cubicBezTo>
                    <a:pt x="1748" y="1557"/>
                    <a:pt x="1707" y="1600"/>
                    <a:pt x="1737" y="1618"/>
                  </a:cubicBezTo>
                  <a:cubicBezTo>
                    <a:pt x="1766" y="1615"/>
                    <a:pt x="1765" y="1586"/>
                    <a:pt x="1794" y="1574"/>
                  </a:cubicBezTo>
                  <a:cubicBezTo>
                    <a:pt x="1789" y="1604"/>
                    <a:pt x="1824" y="1626"/>
                    <a:pt x="1779" y="1648"/>
                  </a:cubicBezTo>
                  <a:cubicBezTo>
                    <a:pt x="1779" y="1677"/>
                    <a:pt x="1834" y="1669"/>
                    <a:pt x="1808" y="1711"/>
                  </a:cubicBezTo>
                  <a:cubicBezTo>
                    <a:pt x="1818" y="1728"/>
                    <a:pt x="1831" y="1721"/>
                    <a:pt x="1843" y="1718"/>
                  </a:cubicBezTo>
                  <a:lnTo>
                    <a:pt x="1870" y="1688"/>
                  </a:lnTo>
                  <a:cubicBezTo>
                    <a:pt x="1862" y="1712"/>
                    <a:pt x="1860" y="1750"/>
                    <a:pt x="1867" y="1777"/>
                  </a:cubicBezTo>
                  <a:cubicBezTo>
                    <a:pt x="1858" y="1800"/>
                    <a:pt x="1879" y="1825"/>
                    <a:pt x="1839" y="1844"/>
                  </a:cubicBezTo>
                  <a:cubicBezTo>
                    <a:pt x="1828" y="1900"/>
                    <a:pt x="1827" y="1956"/>
                    <a:pt x="1763" y="1992"/>
                  </a:cubicBezTo>
                  <a:cubicBezTo>
                    <a:pt x="1726" y="2060"/>
                    <a:pt x="1497" y="2024"/>
                    <a:pt x="1446" y="2092"/>
                  </a:cubicBezTo>
                  <a:cubicBezTo>
                    <a:pt x="1459" y="2104"/>
                    <a:pt x="1576" y="2100"/>
                    <a:pt x="1591" y="2096"/>
                  </a:cubicBezTo>
                  <a:cubicBezTo>
                    <a:pt x="1613" y="2085"/>
                    <a:pt x="1631" y="2104"/>
                    <a:pt x="1654" y="2103"/>
                  </a:cubicBezTo>
                  <a:cubicBezTo>
                    <a:pt x="1705" y="2103"/>
                    <a:pt x="1767" y="2086"/>
                    <a:pt x="1809" y="2103"/>
                  </a:cubicBezTo>
                  <a:cubicBezTo>
                    <a:pt x="1869" y="2103"/>
                    <a:pt x="1920" y="2105"/>
                    <a:pt x="1974" y="2105"/>
                  </a:cubicBezTo>
                  <a:lnTo>
                    <a:pt x="1974" y="2106"/>
                  </a:lnTo>
                  <a:close/>
                </a:path>
              </a:pathLst>
            </a:custGeom>
            <a:solidFill>
              <a:srgbClr val="2F469C"/>
            </a:solidFill>
            <a:ln>
              <a:noFill/>
            </a:ln>
            <a:extLst>
              <a:ext uri="{91240B29-F687-4F45-9708-019B960494DF}"/>
            </a:extLst>
          </p:spPr>
          <p:txBody>
            <a:bodyPr/>
            <a:lstStyle/>
            <a:p>
              <a:pPr fontAlgn="auto">
                <a:spcBef>
                  <a:spcPts val="0"/>
                </a:spcBef>
                <a:spcAft>
                  <a:spcPts val="0"/>
                </a:spcAft>
                <a:defRPr/>
              </a:pPr>
              <a:endParaRPr lang="en-US">
                <a:latin typeface="+mn-lt"/>
                <a:cs typeface="+mn-cs"/>
              </a:endParaRPr>
            </a:p>
          </p:txBody>
        </p:sp>
        <p:sp>
          <p:nvSpPr>
            <p:cNvPr id="15" name="Freeform 29"/>
            <p:cNvSpPr>
              <a:spLocks noChangeAspect="1" noEditPoints="1"/>
            </p:cNvSpPr>
            <p:nvPr/>
          </p:nvSpPr>
          <p:spPr bwMode="auto">
            <a:xfrm>
              <a:off x="3235" y="2755"/>
              <a:ext cx="578" cy="577"/>
            </a:xfrm>
            <a:custGeom>
              <a:avLst/>
              <a:gdLst>
                <a:gd name="T0" fmla="*/ 321 w 639"/>
                <a:gd name="T1" fmla="*/ 621 h 621"/>
                <a:gd name="T2" fmla="*/ 321 w 639"/>
                <a:gd name="T3" fmla="*/ 621 h 621"/>
                <a:gd name="T4" fmla="*/ 639 w 639"/>
                <a:gd name="T5" fmla="*/ 307 h 621"/>
                <a:gd name="T6" fmla="*/ 321 w 639"/>
                <a:gd name="T7" fmla="*/ 0 h 621"/>
                <a:gd name="T8" fmla="*/ 0 w 639"/>
                <a:gd name="T9" fmla="*/ 307 h 621"/>
                <a:gd name="T10" fmla="*/ 321 w 639"/>
                <a:gd name="T11" fmla="*/ 621 h 621"/>
                <a:gd name="T12" fmla="*/ 321 w 639"/>
                <a:gd name="T13" fmla="*/ 621 h 621"/>
                <a:gd name="T14" fmla="*/ 162 w 639"/>
                <a:gd name="T15" fmla="*/ 307 h 621"/>
                <a:gd name="T16" fmla="*/ 162 w 639"/>
                <a:gd name="T17" fmla="*/ 307 h 621"/>
                <a:gd name="T18" fmla="*/ 321 w 639"/>
                <a:gd name="T19" fmla="*/ 125 h 621"/>
                <a:gd name="T20" fmla="*/ 477 w 639"/>
                <a:gd name="T21" fmla="*/ 307 h 621"/>
                <a:gd name="T22" fmla="*/ 321 w 639"/>
                <a:gd name="T23" fmla="*/ 495 h 621"/>
                <a:gd name="T24" fmla="*/ 162 w 639"/>
                <a:gd name="T25" fmla="*/ 307 h 6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39" h="621">
                  <a:moveTo>
                    <a:pt x="321" y="621"/>
                  </a:moveTo>
                  <a:lnTo>
                    <a:pt x="321" y="621"/>
                  </a:lnTo>
                  <a:cubicBezTo>
                    <a:pt x="512" y="621"/>
                    <a:pt x="639" y="480"/>
                    <a:pt x="639" y="307"/>
                  </a:cubicBezTo>
                  <a:cubicBezTo>
                    <a:pt x="639" y="124"/>
                    <a:pt x="511" y="0"/>
                    <a:pt x="321" y="0"/>
                  </a:cubicBezTo>
                  <a:cubicBezTo>
                    <a:pt x="130" y="0"/>
                    <a:pt x="0" y="121"/>
                    <a:pt x="0" y="307"/>
                  </a:cubicBezTo>
                  <a:cubicBezTo>
                    <a:pt x="0" y="489"/>
                    <a:pt x="132" y="621"/>
                    <a:pt x="321" y="621"/>
                  </a:cubicBezTo>
                  <a:lnTo>
                    <a:pt x="321" y="621"/>
                  </a:lnTo>
                  <a:close/>
                  <a:moveTo>
                    <a:pt x="162" y="307"/>
                  </a:moveTo>
                  <a:lnTo>
                    <a:pt x="162" y="307"/>
                  </a:lnTo>
                  <a:cubicBezTo>
                    <a:pt x="162" y="198"/>
                    <a:pt x="214" y="125"/>
                    <a:pt x="321" y="125"/>
                  </a:cubicBezTo>
                  <a:cubicBezTo>
                    <a:pt x="425" y="125"/>
                    <a:pt x="477" y="192"/>
                    <a:pt x="477" y="307"/>
                  </a:cubicBezTo>
                  <a:cubicBezTo>
                    <a:pt x="477" y="413"/>
                    <a:pt x="426" y="495"/>
                    <a:pt x="321" y="495"/>
                  </a:cubicBezTo>
                  <a:cubicBezTo>
                    <a:pt x="220" y="495"/>
                    <a:pt x="162" y="415"/>
                    <a:pt x="162" y="307"/>
                  </a:cubicBezTo>
                  <a:close/>
                </a:path>
              </a:pathLst>
            </a:custGeom>
            <a:solidFill>
              <a:schemeClr val="bg1"/>
            </a:solidFill>
            <a:ln>
              <a:noFill/>
            </a:ln>
            <a:extLst>
              <a:ext uri="{91240B29-F687-4F45-9708-019B960494DF}"/>
            </a:extLst>
          </p:spPr>
          <p:txBody>
            <a:bodyPr/>
            <a:lstStyle/>
            <a:p>
              <a:pPr fontAlgn="auto">
                <a:spcBef>
                  <a:spcPts val="0"/>
                </a:spcBef>
                <a:spcAft>
                  <a:spcPts val="0"/>
                </a:spcAft>
                <a:defRPr/>
              </a:pPr>
              <a:endParaRPr lang="en-US">
                <a:latin typeface="+mn-lt"/>
                <a:cs typeface="+mn-cs"/>
              </a:endParaRPr>
            </a:p>
          </p:txBody>
        </p:sp>
        <p:sp>
          <p:nvSpPr>
            <p:cNvPr id="16" name="Freeform 30"/>
            <p:cNvSpPr>
              <a:spLocks noChangeAspect="1"/>
            </p:cNvSpPr>
            <p:nvPr/>
          </p:nvSpPr>
          <p:spPr bwMode="auto">
            <a:xfrm>
              <a:off x="3887" y="2755"/>
              <a:ext cx="417" cy="577"/>
            </a:xfrm>
            <a:custGeom>
              <a:avLst/>
              <a:gdLst>
                <a:gd name="T0" fmla="*/ 377 w 441"/>
                <a:gd name="T1" fmla="*/ 128 h 621"/>
                <a:gd name="T2" fmla="*/ 377 w 441"/>
                <a:gd name="T3" fmla="*/ 128 h 621"/>
                <a:gd name="T4" fmla="*/ 270 w 441"/>
                <a:gd name="T5" fmla="*/ 114 h 621"/>
                <a:gd name="T6" fmla="*/ 163 w 441"/>
                <a:gd name="T7" fmla="*/ 160 h 621"/>
                <a:gd name="T8" fmla="*/ 290 w 441"/>
                <a:gd name="T9" fmla="*/ 260 h 621"/>
                <a:gd name="T10" fmla="*/ 441 w 441"/>
                <a:gd name="T11" fmla="*/ 443 h 621"/>
                <a:gd name="T12" fmla="*/ 187 w 441"/>
                <a:gd name="T13" fmla="*/ 621 h 621"/>
                <a:gd name="T14" fmla="*/ 11 w 441"/>
                <a:gd name="T15" fmla="*/ 594 h 621"/>
                <a:gd name="T16" fmla="*/ 11 w 441"/>
                <a:gd name="T17" fmla="*/ 469 h 621"/>
                <a:gd name="T18" fmla="*/ 193 w 441"/>
                <a:gd name="T19" fmla="*/ 506 h 621"/>
                <a:gd name="T20" fmla="*/ 279 w 441"/>
                <a:gd name="T21" fmla="*/ 448 h 621"/>
                <a:gd name="T22" fmla="*/ 153 w 441"/>
                <a:gd name="T23" fmla="*/ 349 h 621"/>
                <a:gd name="T24" fmla="*/ 0 w 441"/>
                <a:gd name="T25" fmla="*/ 160 h 621"/>
                <a:gd name="T26" fmla="*/ 243 w 441"/>
                <a:gd name="T27" fmla="*/ 0 h 621"/>
                <a:gd name="T28" fmla="*/ 377 w 441"/>
                <a:gd name="T29" fmla="*/ 10 h 621"/>
                <a:gd name="T30" fmla="*/ 377 w 441"/>
                <a:gd name="T31" fmla="*/ 128 h 6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41" h="621">
                  <a:moveTo>
                    <a:pt x="377" y="128"/>
                  </a:moveTo>
                  <a:lnTo>
                    <a:pt x="377" y="128"/>
                  </a:lnTo>
                  <a:cubicBezTo>
                    <a:pt x="341" y="122"/>
                    <a:pt x="306" y="114"/>
                    <a:pt x="270" y="114"/>
                  </a:cubicBezTo>
                  <a:cubicBezTo>
                    <a:pt x="207" y="114"/>
                    <a:pt x="163" y="129"/>
                    <a:pt x="163" y="160"/>
                  </a:cubicBezTo>
                  <a:cubicBezTo>
                    <a:pt x="163" y="195"/>
                    <a:pt x="223" y="224"/>
                    <a:pt x="290" y="260"/>
                  </a:cubicBezTo>
                  <a:cubicBezTo>
                    <a:pt x="353" y="294"/>
                    <a:pt x="441" y="340"/>
                    <a:pt x="441" y="443"/>
                  </a:cubicBezTo>
                  <a:cubicBezTo>
                    <a:pt x="441" y="557"/>
                    <a:pt x="340" y="621"/>
                    <a:pt x="187" y="621"/>
                  </a:cubicBezTo>
                  <a:cubicBezTo>
                    <a:pt x="117" y="621"/>
                    <a:pt x="69" y="607"/>
                    <a:pt x="11" y="594"/>
                  </a:cubicBezTo>
                  <a:lnTo>
                    <a:pt x="11" y="469"/>
                  </a:lnTo>
                  <a:cubicBezTo>
                    <a:pt x="56" y="482"/>
                    <a:pt x="128" y="506"/>
                    <a:pt x="193" y="506"/>
                  </a:cubicBezTo>
                  <a:cubicBezTo>
                    <a:pt x="236" y="506"/>
                    <a:pt x="279" y="487"/>
                    <a:pt x="279" y="448"/>
                  </a:cubicBezTo>
                  <a:cubicBezTo>
                    <a:pt x="279" y="412"/>
                    <a:pt x="227" y="391"/>
                    <a:pt x="153" y="349"/>
                  </a:cubicBezTo>
                  <a:cubicBezTo>
                    <a:pt x="86" y="316"/>
                    <a:pt x="0" y="247"/>
                    <a:pt x="0" y="160"/>
                  </a:cubicBezTo>
                  <a:cubicBezTo>
                    <a:pt x="0" y="57"/>
                    <a:pt x="104" y="0"/>
                    <a:pt x="243" y="0"/>
                  </a:cubicBezTo>
                  <a:cubicBezTo>
                    <a:pt x="288" y="0"/>
                    <a:pt x="333" y="4"/>
                    <a:pt x="377" y="10"/>
                  </a:cubicBezTo>
                  <a:lnTo>
                    <a:pt x="377" y="128"/>
                  </a:lnTo>
                  <a:close/>
                </a:path>
              </a:pathLst>
            </a:custGeom>
            <a:solidFill>
              <a:schemeClr val="bg1"/>
            </a:solidFill>
            <a:ln>
              <a:noFill/>
            </a:ln>
            <a:extLst>
              <a:ext uri="{91240B29-F687-4F45-9708-019B960494DF}"/>
            </a:extLst>
          </p:spPr>
          <p:txBody>
            <a:bodyPr/>
            <a:lstStyle/>
            <a:p>
              <a:pPr fontAlgn="auto">
                <a:spcBef>
                  <a:spcPts val="0"/>
                </a:spcBef>
                <a:spcAft>
                  <a:spcPts val="0"/>
                </a:spcAft>
                <a:defRPr/>
              </a:pPr>
              <a:endParaRPr lang="en-US">
                <a:latin typeface="+mn-lt"/>
                <a:cs typeface="+mn-cs"/>
              </a:endParaRPr>
            </a:p>
          </p:txBody>
        </p:sp>
        <p:sp>
          <p:nvSpPr>
            <p:cNvPr id="17" name="Freeform 31"/>
            <p:cNvSpPr>
              <a:spLocks noChangeAspect="1"/>
            </p:cNvSpPr>
            <p:nvPr/>
          </p:nvSpPr>
          <p:spPr bwMode="auto">
            <a:xfrm>
              <a:off x="1769" y="2562"/>
              <a:ext cx="214" cy="748"/>
            </a:xfrm>
            <a:custGeom>
              <a:avLst/>
              <a:gdLst>
                <a:gd name="T0" fmla="*/ 18 w 229"/>
                <a:gd name="T1" fmla="*/ 817 h 817"/>
                <a:gd name="T2" fmla="*/ 18 w 229"/>
                <a:gd name="T3" fmla="*/ 817 h 817"/>
                <a:gd name="T4" fmla="*/ 24 w 229"/>
                <a:gd name="T5" fmla="*/ 606 h 817"/>
                <a:gd name="T6" fmla="*/ 24 w 229"/>
                <a:gd name="T7" fmla="*/ 287 h 817"/>
                <a:gd name="T8" fmla="*/ 0 w 229"/>
                <a:gd name="T9" fmla="*/ 0 h 817"/>
                <a:gd name="T10" fmla="*/ 211 w 229"/>
                <a:gd name="T11" fmla="*/ 0 h 817"/>
                <a:gd name="T12" fmla="*/ 205 w 229"/>
                <a:gd name="T13" fmla="*/ 232 h 817"/>
                <a:gd name="T14" fmla="*/ 205 w 229"/>
                <a:gd name="T15" fmla="*/ 530 h 817"/>
                <a:gd name="T16" fmla="*/ 229 w 229"/>
                <a:gd name="T17" fmla="*/ 817 h 817"/>
                <a:gd name="T18" fmla="*/ 18 w 229"/>
                <a:gd name="T19" fmla="*/ 817 h 8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29" h="817">
                  <a:moveTo>
                    <a:pt x="18" y="817"/>
                  </a:moveTo>
                  <a:lnTo>
                    <a:pt x="18" y="817"/>
                  </a:lnTo>
                  <a:cubicBezTo>
                    <a:pt x="22" y="750"/>
                    <a:pt x="24" y="699"/>
                    <a:pt x="24" y="606"/>
                  </a:cubicBezTo>
                  <a:lnTo>
                    <a:pt x="24" y="287"/>
                  </a:lnTo>
                  <a:cubicBezTo>
                    <a:pt x="24" y="172"/>
                    <a:pt x="17" y="85"/>
                    <a:pt x="0" y="0"/>
                  </a:cubicBezTo>
                  <a:lnTo>
                    <a:pt x="211" y="0"/>
                  </a:lnTo>
                  <a:cubicBezTo>
                    <a:pt x="211" y="59"/>
                    <a:pt x="205" y="140"/>
                    <a:pt x="205" y="232"/>
                  </a:cubicBezTo>
                  <a:lnTo>
                    <a:pt x="205" y="530"/>
                  </a:lnTo>
                  <a:cubicBezTo>
                    <a:pt x="205" y="614"/>
                    <a:pt x="218" y="739"/>
                    <a:pt x="229" y="817"/>
                  </a:cubicBezTo>
                  <a:lnTo>
                    <a:pt x="18" y="817"/>
                  </a:lnTo>
                  <a:close/>
                </a:path>
              </a:pathLst>
            </a:custGeom>
            <a:solidFill>
              <a:schemeClr val="bg1"/>
            </a:solidFill>
            <a:ln>
              <a:noFill/>
            </a:ln>
            <a:extLst>
              <a:ext uri="{91240B29-F687-4F45-9708-019B960494DF}"/>
            </a:extLst>
          </p:spPr>
          <p:txBody>
            <a:bodyPr/>
            <a:lstStyle/>
            <a:p>
              <a:pPr fontAlgn="auto">
                <a:spcBef>
                  <a:spcPts val="0"/>
                </a:spcBef>
                <a:spcAft>
                  <a:spcPts val="0"/>
                </a:spcAft>
                <a:defRPr/>
              </a:pPr>
              <a:endParaRPr lang="en-US">
                <a:latin typeface="+mn-lt"/>
                <a:cs typeface="+mn-cs"/>
              </a:endParaRPr>
            </a:p>
          </p:txBody>
        </p:sp>
        <p:sp>
          <p:nvSpPr>
            <p:cNvPr id="18" name="Freeform 32"/>
            <p:cNvSpPr>
              <a:spLocks noChangeAspect="1" noEditPoints="1"/>
            </p:cNvSpPr>
            <p:nvPr/>
          </p:nvSpPr>
          <p:spPr bwMode="auto">
            <a:xfrm>
              <a:off x="2090" y="2755"/>
              <a:ext cx="610" cy="791"/>
            </a:xfrm>
            <a:custGeom>
              <a:avLst/>
              <a:gdLst>
                <a:gd name="T0" fmla="*/ 210 w 662"/>
                <a:gd name="T1" fmla="*/ 851 h 863"/>
                <a:gd name="T2" fmla="*/ 210 w 662"/>
                <a:gd name="T3" fmla="*/ 851 h 863"/>
                <a:gd name="T4" fmla="*/ 198 w 662"/>
                <a:gd name="T5" fmla="*/ 632 h 863"/>
                <a:gd name="T6" fmla="*/ 198 w 662"/>
                <a:gd name="T7" fmla="*/ 564 h 863"/>
                <a:gd name="T8" fmla="*/ 385 w 662"/>
                <a:gd name="T9" fmla="*/ 621 h 863"/>
                <a:gd name="T10" fmla="*/ 662 w 662"/>
                <a:gd name="T11" fmla="*/ 322 h 863"/>
                <a:gd name="T12" fmla="*/ 378 w 662"/>
                <a:gd name="T13" fmla="*/ 0 h 863"/>
                <a:gd name="T14" fmla="*/ 174 w 662"/>
                <a:gd name="T15" fmla="*/ 98 h 863"/>
                <a:gd name="T16" fmla="*/ 153 w 662"/>
                <a:gd name="T17" fmla="*/ 15 h 863"/>
                <a:gd name="T18" fmla="*/ 0 w 662"/>
                <a:gd name="T19" fmla="*/ 26 h 863"/>
                <a:gd name="T20" fmla="*/ 36 w 662"/>
                <a:gd name="T21" fmla="*/ 323 h 863"/>
                <a:gd name="T22" fmla="*/ 36 w 662"/>
                <a:gd name="T23" fmla="*/ 564 h 863"/>
                <a:gd name="T24" fmla="*/ 12 w 662"/>
                <a:gd name="T25" fmla="*/ 863 h 863"/>
                <a:gd name="T26" fmla="*/ 210 w 662"/>
                <a:gd name="T27" fmla="*/ 851 h 863"/>
                <a:gd name="T28" fmla="*/ 210 w 662"/>
                <a:gd name="T29" fmla="*/ 851 h 863"/>
                <a:gd name="T30" fmla="*/ 186 w 662"/>
                <a:gd name="T31" fmla="*/ 323 h 863"/>
                <a:gd name="T32" fmla="*/ 186 w 662"/>
                <a:gd name="T33" fmla="*/ 323 h 863"/>
                <a:gd name="T34" fmla="*/ 338 w 662"/>
                <a:gd name="T35" fmla="*/ 125 h 863"/>
                <a:gd name="T36" fmla="*/ 500 w 662"/>
                <a:gd name="T37" fmla="*/ 323 h 863"/>
                <a:gd name="T38" fmla="*/ 345 w 662"/>
                <a:gd name="T39" fmla="*/ 495 h 863"/>
                <a:gd name="T40" fmla="*/ 186 w 662"/>
                <a:gd name="T41" fmla="*/ 323 h 8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662" h="863">
                  <a:moveTo>
                    <a:pt x="210" y="851"/>
                  </a:moveTo>
                  <a:lnTo>
                    <a:pt x="210" y="851"/>
                  </a:lnTo>
                  <a:cubicBezTo>
                    <a:pt x="198" y="763"/>
                    <a:pt x="198" y="664"/>
                    <a:pt x="198" y="632"/>
                  </a:cubicBezTo>
                  <a:lnTo>
                    <a:pt x="198" y="564"/>
                  </a:lnTo>
                  <a:cubicBezTo>
                    <a:pt x="242" y="589"/>
                    <a:pt x="288" y="621"/>
                    <a:pt x="385" y="621"/>
                  </a:cubicBezTo>
                  <a:cubicBezTo>
                    <a:pt x="550" y="621"/>
                    <a:pt x="662" y="495"/>
                    <a:pt x="662" y="322"/>
                  </a:cubicBezTo>
                  <a:cubicBezTo>
                    <a:pt x="662" y="134"/>
                    <a:pt x="546" y="0"/>
                    <a:pt x="378" y="0"/>
                  </a:cubicBezTo>
                  <a:cubicBezTo>
                    <a:pt x="261" y="0"/>
                    <a:pt x="213" y="56"/>
                    <a:pt x="174" y="98"/>
                  </a:cubicBezTo>
                  <a:cubicBezTo>
                    <a:pt x="166" y="67"/>
                    <a:pt x="162" y="41"/>
                    <a:pt x="153" y="15"/>
                  </a:cubicBezTo>
                  <a:lnTo>
                    <a:pt x="0" y="26"/>
                  </a:lnTo>
                  <a:cubicBezTo>
                    <a:pt x="19" y="127"/>
                    <a:pt x="36" y="220"/>
                    <a:pt x="36" y="323"/>
                  </a:cubicBezTo>
                  <a:lnTo>
                    <a:pt x="36" y="564"/>
                  </a:lnTo>
                  <a:cubicBezTo>
                    <a:pt x="36" y="648"/>
                    <a:pt x="18" y="808"/>
                    <a:pt x="12" y="863"/>
                  </a:cubicBezTo>
                  <a:lnTo>
                    <a:pt x="210" y="851"/>
                  </a:lnTo>
                  <a:lnTo>
                    <a:pt x="210" y="851"/>
                  </a:lnTo>
                  <a:close/>
                  <a:moveTo>
                    <a:pt x="186" y="323"/>
                  </a:moveTo>
                  <a:lnTo>
                    <a:pt x="186" y="323"/>
                  </a:lnTo>
                  <a:cubicBezTo>
                    <a:pt x="186" y="206"/>
                    <a:pt x="236" y="125"/>
                    <a:pt x="338" y="125"/>
                  </a:cubicBezTo>
                  <a:cubicBezTo>
                    <a:pt x="433" y="125"/>
                    <a:pt x="500" y="207"/>
                    <a:pt x="500" y="323"/>
                  </a:cubicBezTo>
                  <a:cubicBezTo>
                    <a:pt x="500" y="426"/>
                    <a:pt x="448" y="495"/>
                    <a:pt x="345" y="495"/>
                  </a:cubicBezTo>
                  <a:cubicBezTo>
                    <a:pt x="244" y="495"/>
                    <a:pt x="186" y="437"/>
                    <a:pt x="186" y="323"/>
                  </a:cubicBezTo>
                  <a:close/>
                </a:path>
              </a:pathLst>
            </a:custGeom>
            <a:solidFill>
              <a:schemeClr val="bg1"/>
            </a:solidFill>
            <a:ln>
              <a:noFill/>
            </a:ln>
            <a:extLst>
              <a:ext uri="{91240B29-F687-4F45-9708-019B960494DF}"/>
            </a:extLst>
          </p:spPr>
          <p:txBody>
            <a:bodyPr/>
            <a:lstStyle/>
            <a:p>
              <a:pPr fontAlgn="auto">
                <a:spcBef>
                  <a:spcPts val="0"/>
                </a:spcBef>
                <a:spcAft>
                  <a:spcPts val="0"/>
                </a:spcAft>
                <a:defRPr/>
              </a:pPr>
              <a:endParaRPr lang="en-US">
                <a:latin typeface="+mn-lt"/>
                <a:cs typeface="+mn-cs"/>
              </a:endParaRPr>
            </a:p>
          </p:txBody>
        </p:sp>
        <p:sp>
          <p:nvSpPr>
            <p:cNvPr id="19" name="Freeform 33"/>
            <p:cNvSpPr>
              <a:spLocks noChangeAspect="1"/>
            </p:cNvSpPr>
            <p:nvPr/>
          </p:nvSpPr>
          <p:spPr bwMode="auto">
            <a:xfrm>
              <a:off x="2775" y="2755"/>
              <a:ext cx="396" cy="577"/>
            </a:xfrm>
            <a:custGeom>
              <a:avLst/>
              <a:gdLst>
                <a:gd name="T0" fmla="*/ 364 w 440"/>
                <a:gd name="T1" fmla="*/ 126 h 621"/>
                <a:gd name="T2" fmla="*/ 364 w 440"/>
                <a:gd name="T3" fmla="*/ 126 h 621"/>
                <a:gd name="T4" fmla="*/ 270 w 440"/>
                <a:gd name="T5" fmla="*/ 114 h 621"/>
                <a:gd name="T6" fmla="*/ 162 w 440"/>
                <a:gd name="T7" fmla="*/ 160 h 621"/>
                <a:gd name="T8" fmla="*/ 289 w 440"/>
                <a:gd name="T9" fmla="*/ 260 h 621"/>
                <a:gd name="T10" fmla="*/ 440 w 440"/>
                <a:gd name="T11" fmla="*/ 443 h 621"/>
                <a:gd name="T12" fmla="*/ 186 w 440"/>
                <a:gd name="T13" fmla="*/ 621 h 621"/>
                <a:gd name="T14" fmla="*/ 11 w 440"/>
                <a:gd name="T15" fmla="*/ 594 h 621"/>
                <a:gd name="T16" fmla="*/ 11 w 440"/>
                <a:gd name="T17" fmla="*/ 469 h 621"/>
                <a:gd name="T18" fmla="*/ 192 w 440"/>
                <a:gd name="T19" fmla="*/ 506 h 621"/>
                <a:gd name="T20" fmla="*/ 278 w 440"/>
                <a:gd name="T21" fmla="*/ 448 h 621"/>
                <a:gd name="T22" fmla="*/ 152 w 440"/>
                <a:gd name="T23" fmla="*/ 349 h 621"/>
                <a:gd name="T24" fmla="*/ 0 w 440"/>
                <a:gd name="T25" fmla="*/ 160 h 621"/>
                <a:gd name="T26" fmla="*/ 242 w 440"/>
                <a:gd name="T27" fmla="*/ 0 h 621"/>
                <a:gd name="T28" fmla="*/ 387 w 440"/>
                <a:gd name="T29" fmla="*/ 12 h 621"/>
                <a:gd name="T30" fmla="*/ 364 w 440"/>
                <a:gd name="T31" fmla="*/ 126 h 6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40" h="621">
                  <a:moveTo>
                    <a:pt x="364" y="126"/>
                  </a:moveTo>
                  <a:lnTo>
                    <a:pt x="364" y="126"/>
                  </a:lnTo>
                  <a:cubicBezTo>
                    <a:pt x="328" y="120"/>
                    <a:pt x="306" y="114"/>
                    <a:pt x="270" y="114"/>
                  </a:cubicBezTo>
                  <a:cubicBezTo>
                    <a:pt x="206" y="114"/>
                    <a:pt x="162" y="129"/>
                    <a:pt x="162" y="160"/>
                  </a:cubicBezTo>
                  <a:cubicBezTo>
                    <a:pt x="162" y="195"/>
                    <a:pt x="222" y="224"/>
                    <a:pt x="289" y="260"/>
                  </a:cubicBezTo>
                  <a:cubicBezTo>
                    <a:pt x="353" y="294"/>
                    <a:pt x="440" y="340"/>
                    <a:pt x="440" y="443"/>
                  </a:cubicBezTo>
                  <a:cubicBezTo>
                    <a:pt x="440" y="557"/>
                    <a:pt x="339" y="621"/>
                    <a:pt x="186" y="621"/>
                  </a:cubicBezTo>
                  <a:cubicBezTo>
                    <a:pt x="116" y="621"/>
                    <a:pt x="68" y="607"/>
                    <a:pt x="11" y="594"/>
                  </a:cubicBezTo>
                  <a:lnTo>
                    <a:pt x="11" y="469"/>
                  </a:lnTo>
                  <a:cubicBezTo>
                    <a:pt x="55" y="482"/>
                    <a:pt x="127" y="506"/>
                    <a:pt x="192" y="506"/>
                  </a:cubicBezTo>
                  <a:cubicBezTo>
                    <a:pt x="235" y="506"/>
                    <a:pt x="278" y="487"/>
                    <a:pt x="278" y="448"/>
                  </a:cubicBezTo>
                  <a:cubicBezTo>
                    <a:pt x="278" y="412"/>
                    <a:pt x="227" y="391"/>
                    <a:pt x="152" y="349"/>
                  </a:cubicBezTo>
                  <a:cubicBezTo>
                    <a:pt x="85" y="316"/>
                    <a:pt x="0" y="247"/>
                    <a:pt x="0" y="160"/>
                  </a:cubicBezTo>
                  <a:cubicBezTo>
                    <a:pt x="0" y="57"/>
                    <a:pt x="103" y="0"/>
                    <a:pt x="242" y="0"/>
                  </a:cubicBezTo>
                  <a:cubicBezTo>
                    <a:pt x="288" y="0"/>
                    <a:pt x="342" y="6"/>
                    <a:pt x="387" y="12"/>
                  </a:cubicBezTo>
                  <a:lnTo>
                    <a:pt x="364" y="126"/>
                  </a:lnTo>
                  <a:close/>
                </a:path>
              </a:pathLst>
            </a:custGeom>
            <a:solidFill>
              <a:schemeClr val="bg1"/>
            </a:solidFill>
            <a:ln>
              <a:noFill/>
            </a:ln>
            <a:extLst>
              <a:ext uri="{91240B29-F687-4F45-9708-019B960494DF}"/>
            </a:extLst>
          </p:spPr>
          <p:txBody>
            <a:bodyPr/>
            <a:lstStyle/>
            <a:p>
              <a:pPr fontAlgn="auto">
                <a:spcBef>
                  <a:spcPts val="0"/>
                </a:spcBef>
                <a:spcAft>
                  <a:spcPts val="0"/>
                </a:spcAft>
                <a:defRPr/>
              </a:pPr>
              <a:endParaRPr lang="en-US">
                <a:latin typeface="+mn-lt"/>
                <a:cs typeface="+mn-cs"/>
              </a:endParaRPr>
            </a:p>
          </p:txBody>
        </p:sp>
      </p:grpSp>
      <p:sp>
        <p:nvSpPr>
          <p:cNvPr id="20" name="Freeform 34"/>
          <p:cNvSpPr>
            <a:spLocks/>
          </p:cNvSpPr>
          <p:nvPr userDrawn="1"/>
        </p:nvSpPr>
        <p:spPr bwMode="auto">
          <a:xfrm>
            <a:off x="8193088" y="1311275"/>
            <a:ext cx="950912" cy="1949450"/>
          </a:xfrm>
          <a:custGeom>
            <a:avLst/>
            <a:gdLst>
              <a:gd name="T0" fmla="*/ 950912 w 304"/>
              <a:gd name="T1" fmla="*/ 3315 h 588"/>
              <a:gd name="T2" fmla="*/ 919632 w 304"/>
              <a:gd name="T3" fmla="*/ 0 h 588"/>
              <a:gd name="T4" fmla="*/ 0 w 304"/>
              <a:gd name="T5" fmla="*/ 974725 h 588"/>
              <a:gd name="T6" fmla="*/ 919632 w 304"/>
              <a:gd name="T7" fmla="*/ 1949450 h 588"/>
              <a:gd name="T8" fmla="*/ 950912 w 304"/>
              <a:gd name="T9" fmla="*/ 1949450 h 588"/>
              <a:gd name="T10" fmla="*/ 950912 w 304"/>
              <a:gd name="T11" fmla="*/ 3315 h 588"/>
              <a:gd name="T12" fmla="*/ 0 60000 65536"/>
              <a:gd name="T13" fmla="*/ 0 60000 65536"/>
              <a:gd name="T14" fmla="*/ 0 60000 65536"/>
              <a:gd name="T15" fmla="*/ 0 60000 65536"/>
              <a:gd name="T16" fmla="*/ 0 60000 65536"/>
              <a:gd name="T17" fmla="*/ 0 60000 65536"/>
              <a:gd name="T18" fmla="*/ 0 w 304"/>
              <a:gd name="T19" fmla="*/ 0 h 588"/>
              <a:gd name="T20" fmla="*/ 304 w 304"/>
              <a:gd name="T21" fmla="*/ 588 h 588"/>
            </a:gdLst>
            <a:ahLst/>
            <a:cxnLst>
              <a:cxn ang="T12">
                <a:pos x="T0" y="T1"/>
              </a:cxn>
              <a:cxn ang="T13">
                <a:pos x="T2" y="T3"/>
              </a:cxn>
              <a:cxn ang="T14">
                <a:pos x="T4" y="T5"/>
              </a:cxn>
              <a:cxn ang="T15">
                <a:pos x="T6" y="T7"/>
              </a:cxn>
              <a:cxn ang="T16">
                <a:pos x="T8" y="T9"/>
              </a:cxn>
              <a:cxn ang="T17">
                <a:pos x="T10" y="T11"/>
              </a:cxn>
            </a:cxnLst>
            <a:rect l="T18" t="T19" r="T20" b="T21"/>
            <a:pathLst>
              <a:path w="304" h="588">
                <a:moveTo>
                  <a:pt x="304" y="1"/>
                </a:moveTo>
                <a:cubicBezTo>
                  <a:pt x="301" y="1"/>
                  <a:pt x="298" y="0"/>
                  <a:pt x="294" y="0"/>
                </a:cubicBezTo>
                <a:cubicBezTo>
                  <a:pt x="132" y="0"/>
                  <a:pt x="0" y="132"/>
                  <a:pt x="0" y="294"/>
                </a:cubicBezTo>
                <a:cubicBezTo>
                  <a:pt x="0" y="457"/>
                  <a:pt x="132" y="588"/>
                  <a:pt x="294" y="588"/>
                </a:cubicBezTo>
                <a:cubicBezTo>
                  <a:pt x="298" y="588"/>
                  <a:pt x="301" y="588"/>
                  <a:pt x="304" y="588"/>
                </a:cubicBezTo>
                <a:lnTo>
                  <a:pt x="304" y="1"/>
                </a:lnTo>
                <a:close/>
              </a:path>
            </a:pathLst>
          </a:custGeom>
          <a:solidFill>
            <a:schemeClr val="accent2"/>
          </a:solidFill>
          <a:ln w="9525">
            <a:noFill/>
            <a:round/>
            <a:headEnd/>
            <a:tailEnd/>
          </a:ln>
        </p:spPr>
        <p:txBody>
          <a:bodyPr/>
          <a:lstStyle/>
          <a:p>
            <a:pPr>
              <a:defRPr/>
            </a:pPr>
            <a:endParaRPr lang="it-IT"/>
          </a:p>
        </p:txBody>
      </p:sp>
      <p:sp>
        <p:nvSpPr>
          <p:cNvPr id="21" name="Freeform 35"/>
          <p:cNvSpPr>
            <a:spLocks/>
          </p:cNvSpPr>
          <p:nvPr userDrawn="1"/>
        </p:nvSpPr>
        <p:spPr bwMode="auto">
          <a:xfrm>
            <a:off x="8845550" y="803275"/>
            <a:ext cx="298450" cy="584200"/>
          </a:xfrm>
          <a:custGeom>
            <a:avLst/>
            <a:gdLst>
              <a:gd name="T0" fmla="*/ 298450 w 104"/>
              <a:gd name="T1" fmla="*/ 0 h 193"/>
              <a:gd name="T2" fmla="*/ 0 w 104"/>
              <a:gd name="T3" fmla="*/ 435880 h 193"/>
              <a:gd name="T4" fmla="*/ 22958 w 104"/>
              <a:gd name="T5" fmla="*/ 584200 h 193"/>
              <a:gd name="T6" fmla="*/ 269753 w 104"/>
              <a:gd name="T7" fmla="*/ 544850 h 193"/>
              <a:gd name="T8" fmla="*/ 298450 w 104"/>
              <a:gd name="T9" fmla="*/ 547877 h 193"/>
              <a:gd name="T10" fmla="*/ 298450 w 104"/>
              <a:gd name="T11" fmla="*/ 0 h 193"/>
              <a:gd name="T12" fmla="*/ 0 60000 65536"/>
              <a:gd name="T13" fmla="*/ 0 60000 65536"/>
              <a:gd name="T14" fmla="*/ 0 60000 65536"/>
              <a:gd name="T15" fmla="*/ 0 60000 65536"/>
              <a:gd name="T16" fmla="*/ 0 60000 65536"/>
              <a:gd name="T17" fmla="*/ 0 60000 65536"/>
              <a:gd name="T18" fmla="*/ 0 w 104"/>
              <a:gd name="T19" fmla="*/ 0 h 193"/>
              <a:gd name="T20" fmla="*/ 104 w 104"/>
              <a:gd name="T21" fmla="*/ 193 h 193"/>
            </a:gdLst>
            <a:ahLst/>
            <a:cxnLst>
              <a:cxn ang="T12">
                <a:pos x="T0" y="T1"/>
              </a:cxn>
              <a:cxn ang="T13">
                <a:pos x="T2" y="T3"/>
              </a:cxn>
              <a:cxn ang="T14">
                <a:pos x="T4" y="T5"/>
              </a:cxn>
              <a:cxn ang="T15">
                <a:pos x="T6" y="T7"/>
              </a:cxn>
              <a:cxn ang="T16">
                <a:pos x="T8" y="T9"/>
              </a:cxn>
              <a:cxn ang="T17">
                <a:pos x="T10" y="T11"/>
              </a:cxn>
            </a:cxnLst>
            <a:rect l="T18" t="T19" r="T20" b="T21"/>
            <a:pathLst>
              <a:path w="104" h="193">
                <a:moveTo>
                  <a:pt x="104" y="0"/>
                </a:moveTo>
                <a:cubicBezTo>
                  <a:pt x="44" y="21"/>
                  <a:pt x="0" y="77"/>
                  <a:pt x="0" y="144"/>
                </a:cubicBezTo>
                <a:cubicBezTo>
                  <a:pt x="0" y="162"/>
                  <a:pt x="3" y="178"/>
                  <a:pt x="8" y="193"/>
                </a:cubicBezTo>
                <a:cubicBezTo>
                  <a:pt x="36" y="185"/>
                  <a:pt x="65" y="180"/>
                  <a:pt x="94" y="180"/>
                </a:cubicBezTo>
                <a:cubicBezTo>
                  <a:pt x="98" y="180"/>
                  <a:pt x="101" y="181"/>
                  <a:pt x="104" y="181"/>
                </a:cubicBezTo>
                <a:lnTo>
                  <a:pt x="104" y="0"/>
                </a:lnTo>
                <a:close/>
              </a:path>
            </a:pathLst>
          </a:custGeom>
          <a:solidFill>
            <a:schemeClr val="accent2"/>
          </a:solidFill>
          <a:ln w="9525">
            <a:noFill/>
            <a:round/>
            <a:headEnd/>
            <a:tailEnd/>
          </a:ln>
        </p:spPr>
        <p:txBody>
          <a:bodyPr/>
          <a:lstStyle/>
          <a:p>
            <a:pPr>
              <a:defRPr/>
            </a:pPr>
            <a:endParaRPr lang="it-IT"/>
          </a:p>
        </p:txBody>
      </p:sp>
      <p:sp>
        <p:nvSpPr>
          <p:cNvPr id="22" name="Freeform 36"/>
          <p:cNvSpPr>
            <a:spLocks/>
          </p:cNvSpPr>
          <p:nvPr userDrawn="1"/>
        </p:nvSpPr>
        <p:spPr bwMode="auto">
          <a:xfrm>
            <a:off x="5637213" y="0"/>
            <a:ext cx="3216275" cy="1200150"/>
          </a:xfrm>
          <a:custGeom>
            <a:avLst/>
            <a:gdLst>
              <a:gd name="T0" fmla="*/ 3216275 w 2026"/>
              <a:gd name="T1" fmla="*/ 1200150 h 756"/>
              <a:gd name="T2" fmla="*/ 1673225 w 2026"/>
              <a:gd name="T3" fmla="*/ 431800 h 756"/>
              <a:gd name="T4" fmla="*/ 0 w 2026"/>
              <a:gd name="T5" fmla="*/ 0 h 756"/>
              <a:gd name="T6" fmla="*/ 0 60000 65536"/>
              <a:gd name="T7" fmla="*/ 0 60000 65536"/>
              <a:gd name="T8" fmla="*/ 0 60000 65536"/>
              <a:gd name="T9" fmla="*/ 0 w 2026"/>
              <a:gd name="T10" fmla="*/ 0 h 756"/>
              <a:gd name="T11" fmla="*/ 2026 w 2026"/>
              <a:gd name="T12" fmla="*/ 756 h 756"/>
            </a:gdLst>
            <a:ahLst/>
            <a:cxnLst>
              <a:cxn ang="T6">
                <a:pos x="T0" y="T1"/>
              </a:cxn>
              <a:cxn ang="T7">
                <a:pos x="T2" y="T3"/>
              </a:cxn>
              <a:cxn ang="T8">
                <a:pos x="T4" y="T5"/>
              </a:cxn>
            </a:cxnLst>
            <a:rect l="T9" t="T10" r="T11" b="T12"/>
            <a:pathLst>
              <a:path w="2026" h="756">
                <a:moveTo>
                  <a:pt x="2026" y="756"/>
                </a:moveTo>
                <a:cubicBezTo>
                  <a:pt x="1709" y="577"/>
                  <a:pt x="1392" y="398"/>
                  <a:pt x="1054" y="272"/>
                </a:cubicBezTo>
                <a:cubicBezTo>
                  <a:pt x="716" y="146"/>
                  <a:pt x="358" y="73"/>
                  <a:pt x="0" y="0"/>
                </a:cubicBezTo>
              </a:path>
            </a:pathLst>
          </a:custGeom>
          <a:noFill/>
          <a:ln w="12700" cmpd="sng">
            <a:solidFill>
              <a:schemeClr val="accent2">
                <a:alpha val="50195"/>
              </a:schemeClr>
            </a:solidFill>
            <a:round/>
            <a:headEnd/>
            <a:tailEnd/>
          </a:ln>
        </p:spPr>
        <p:txBody>
          <a:bodyPr/>
          <a:lstStyle/>
          <a:p>
            <a:pPr>
              <a:defRPr/>
            </a:pPr>
            <a:endParaRPr lang="it-IT"/>
          </a:p>
        </p:txBody>
      </p:sp>
      <p:sp>
        <p:nvSpPr>
          <p:cNvPr id="23" name="Freeform 37"/>
          <p:cNvSpPr>
            <a:spLocks/>
          </p:cNvSpPr>
          <p:nvPr userDrawn="1"/>
        </p:nvSpPr>
        <p:spPr bwMode="auto">
          <a:xfrm>
            <a:off x="1152525" y="6553200"/>
            <a:ext cx="1198563" cy="304800"/>
          </a:xfrm>
          <a:custGeom>
            <a:avLst/>
            <a:gdLst>
              <a:gd name="T0" fmla="*/ 1198563 w 368"/>
              <a:gd name="T1" fmla="*/ 304800 h 104"/>
              <a:gd name="T2" fmla="*/ 599282 w 368"/>
              <a:gd name="T3" fmla="*/ 0 h 104"/>
              <a:gd name="T4" fmla="*/ 0 w 368"/>
              <a:gd name="T5" fmla="*/ 304800 h 104"/>
              <a:gd name="T6" fmla="*/ 1198563 w 368"/>
              <a:gd name="T7" fmla="*/ 304800 h 104"/>
              <a:gd name="T8" fmla="*/ 0 60000 65536"/>
              <a:gd name="T9" fmla="*/ 0 60000 65536"/>
              <a:gd name="T10" fmla="*/ 0 60000 65536"/>
              <a:gd name="T11" fmla="*/ 0 60000 65536"/>
              <a:gd name="T12" fmla="*/ 0 w 368"/>
              <a:gd name="T13" fmla="*/ 0 h 104"/>
              <a:gd name="T14" fmla="*/ 368 w 368"/>
              <a:gd name="T15" fmla="*/ 104 h 104"/>
            </a:gdLst>
            <a:ahLst/>
            <a:cxnLst>
              <a:cxn ang="T8">
                <a:pos x="T0" y="T1"/>
              </a:cxn>
              <a:cxn ang="T9">
                <a:pos x="T2" y="T3"/>
              </a:cxn>
              <a:cxn ang="T10">
                <a:pos x="T4" y="T5"/>
              </a:cxn>
              <a:cxn ang="T11">
                <a:pos x="T6" y="T7"/>
              </a:cxn>
            </a:cxnLst>
            <a:rect l="T12" t="T13" r="T14" b="T15"/>
            <a:pathLst>
              <a:path w="368" h="104">
                <a:moveTo>
                  <a:pt x="368" y="104"/>
                </a:moveTo>
                <a:cubicBezTo>
                  <a:pt x="330" y="42"/>
                  <a:pt x="262" y="0"/>
                  <a:pt x="184" y="0"/>
                </a:cubicBezTo>
                <a:cubicBezTo>
                  <a:pt x="106" y="0"/>
                  <a:pt x="38" y="42"/>
                  <a:pt x="0" y="104"/>
                </a:cubicBezTo>
                <a:lnTo>
                  <a:pt x="368" y="104"/>
                </a:lnTo>
                <a:close/>
              </a:path>
            </a:pathLst>
          </a:custGeom>
          <a:solidFill>
            <a:schemeClr val="accent2"/>
          </a:solidFill>
          <a:ln w="9525">
            <a:noFill/>
            <a:round/>
            <a:headEnd/>
            <a:tailEnd/>
          </a:ln>
        </p:spPr>
        <p:txBody>
          <a:bodyPr/>
          <a:lstStyle/>
          <a:p>
            <a:pPr>
              <a:defRPr/>
            </a:pPr>
            <a:endParaRPr lang="it-IT"/>
          </a:p>
        </p:txBody>
      </p:sp>
      <p:sp>
        <p:nvSpPr>
          <p:cNvPr id="24" name="Freeform 38"/>
          <p:cNvSpPr>
            <a:spLocks/>
          </p:cNvSpPr>
          <p:nvPr userDrawn="1"/>
        </p:nvSpPr>
        <p:spPr bwMode="auto">
          <a:xfrm>
            <a:off x="0" y="4794250"/>
            <a:ext cx="1177925" cy="2019300"/>
          </a:xfrm>
          <a:custGeom>
            <a:avLst/>
            <a:gdLst>
              <a:gd name="T0" fmla="*/ 1177925 w 742"/>
              <a:gd name="T1" fmla="*/ 2019300 h 1272"/>
              <a:gd name="T2" fmla="*/ 1085850 w 742"/>
              <a:gd name="T3" fmla="*/ 1936750 h 1272"/>
              <a:gd name="T4" fmla="*/ 914400 w 742"/>
              <a:gd name="T5" fmla="*/ 1762125 h 1272"/>
              <a:gd name="T6" fmla="*/ 720725 w 742"/>
              <a:gd name="T7" fmla="*/ 1539875 h 1272"/>
              <a:gd name="T8" fmla="*/ 565150 w 742"/>
              <a:gd name="T9" fmla="*/ 1311275 h 1272"/>
              <a:gd name="T10" fmla="*/ 422275 w 742"/>
              <a:gd name="T11" fmla="*/ 1069975 h 1272"/>
              <a:gd name="T12" fmla="*/ 295275 w 742"/>
              <a:gd name="T13" fmla="*/ 812800 h 1272"/>
              <a:gd name="T14" fmla="*/ 177800 w 742"/>
              <a:gd name="T15" fmla="*/ 523875 h 1272"/>
              <a:gd name="T16" fmla="*/ 0 w 742"/>
              <a:gd name="T17" fmla="*/ 0 h 127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742"/>
              <a:gd name="T28" fmla="*/ 0 h 1272"/>
              <a:gd name="T29" fmla="*/ 742 w 742"/>
              <a:gd name="T30" fmla="*/ 1272 h 1272"/>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742" h="1272">
                <a:moveTo>
                  <a:pt x="742" y="1272"/>
                </a:moveTo>
                <a:cubicBezTo>
                  <a:pt x="727" y="1259"/>
                  <a:pt x="712" y="1247"/>
                  <a:pt x="684" y="1220"/>
                </a:cubicBezTo>
                <a:cubicBezTo>
                  <a:pt x="656" y="1193"/>
                  <a:pt x="614" y="1152"/>
                  <a:pt x="576" y="1110"/>
                </a:cubicBezTo>
                <a:cubicBezTo>
                  <a:pt x="538" y="1068"/>
                  <a:pt x="491" y="1017"/>
                  <a:pt x="454" y="970"/>
                </a:cubicBezTo>
                <a:cubicBezTo>
                  <a:pt x="417" y="923"/>
                  <a:pt x="387" y="875"/>
                  <a:pt x="356" y="826"/>
                </a:cubicBezTo>
                <a:cubicBezTo>
                  <a:pt x="325" y="777"/>
                  <a:pt x="294" y="726"/>
                  <a:pt x="266" y="674"/>
                </a:cubicBezTo>
                <a:cubicBezTo>
                  <a:pt x="238" y="622"/>
                  <a:pt x="212" y="569"/>
                  <a:pt x="186" y="512"/>
                </a:cubicBezTo>
                <a:cubicBezTo>
                  <a:pt x="160" y="455"/>
                  <a:pt x="143" y="415"/>
                  <a:pt x="112" y="330"/>
                </a:cubicBezTo>
                <a:cubicBezTo>
                  <a:pt x="81" y="245"/>
                  <a:pt x="19" y="55"/>
                  <a:pt x="0" y="0"/>
                </a:cubicBezTo>
              </a:path>
            </a:pathLst>
          </a:custGeom>
          <a:noFill/>
          <a:ln w="12700" cmpd="sng">
            <a:solidFill>
              <a:schemeClr val="accent2">
                <a:alpha val="50195"/>
              </a:schemeClr>
            </a:solidFill>
            <a:round/>
            <a:headEnd/>
            <a:tailEnd/>
          </a:ln>
        </p:spPr>
        <p:txBody>
          <a:bodyPr/>
          <a:lstStyle/>
          <a:p>
            <a:pPr>
              <a:defRPr/>
            </a:pPr>
            <a:endParaRPr lang="it-IT"/>
          </a:p>
        </p:txBody>
      </p:sp>
      <p:pic>
        <p:nvPicPr>
          <p:cNvPr id="25" name="Picture 2" descr="Public Affairs"/>
          <p:cNvPicPr>
            <a:picLocks noChangeAspect="1" noChangeArrowheads="1"/>
          </p:cNvPicPr>
          <p:nvPr userDrawn="1"/>
        </p:nvPicPr>
        <p:blipFill>
          <a:blip r:embed="rId2" cstate="print"/>
          <a:srcRect/>
          <a:stretch>
            <a:fillRect/>
          </a:stretch>
        </p:blipFill>
        <p:spPr bwMode="auto">
          <a:xfrm>
            <a:off x="6535738" y="6562725"/>
            <a:ext cx="1900237" cy="215900"/>
          </a:xfrm>
          <a:prstGeom prst="rect">
            <a:avLst/>
          </a:prstGeom>
          <a:noFill/>
          <a:ln w="9525">
            <a:noFill/>
            <a:miter lim="800000"/>
            <a:headEnd/>
            <a:tailEnd/>
          </a:ln>
        </p:spPr>
      </p:pic>
      <p:sp>
        <p:nvSpPr>
          <p:cNvPr id="2" name="Titel 1"/>
          <p:cNvSpPr>
            <a:spLocks noGrp="1"/>
          </p:cNvSpPr>
          <p:nvPr>
            <p:ph type="title"/>
          </p:nvPr>
        </p:nvSpPr>
        <p:spPr>
          <a:xfrm>
            <a:off x="838800" y="118800"/>
            <a:ext cx="8162325" cy="553998"/>
          </a:xfrm>
          <a:prstGeom prst="rect">
            <a:avLst/>
          </a:prstGeom>
        </p:spPr>
        <p:txBody>
          <a:bodyPr wrap="square" lIns="0" tIns="0" rIns="0" bIns="0" anchor="ctr" anchorCtr="0">
            <a:spAutoFit/>
          </a:bodyPr>
          <a:lstStyle>
            <a:lvl1pPr algn="l">
              <a:lnSpc>
                <a:spcPct val="90000"/>
              </a:lnSpc>
              <a:defRPr sz="2000" b="1"/>
            </a:lvl1pPr>
          </a:lstStyle>
          <a:p>
            <a:r>
              <a:rPr lang="en-US" noProof="0" dirty="0" err="1" smtClean="0"/>
              <a:t>Click to edit Master title style</a:t>
            </a:r>
            <a:endParaRPr lang="en-US" noProof="0" dirty="0"/>
          </a:p>
        </p:txBody>
      </p:sp>
      <p:sp>
        <p:nvSpPr>
          <p:cNvPr id="3" name="Inhaltsplatzhalter 2"/>
          <p:cNvSpPr>
            <a:spLocks noGrp="1"/>
          </p:cNvSpPr>
          <p:nvPr>
            <p:ph idx="1"/>
          </p:nvPr>
        </p:nvSpPr>
        <p:spPr>
          <a:xfrm>
            <a:off x="352800" y="979200"/>
            <a:ext cx="7740000" cy="5490000"/>
          </a:xfrm>
          <a:prstGeom prst="rect">
            <a:avLst/>
          </a:prstGeom>
        </p:spPr>
        <p:txBody>
          <a:bodyPr lIns="0" tIns="0" rIns="0" bIns="0"/>
          <a:lstStyle>
            <a:lvl1pPr marL="182563" indent="-182563">
              <a:lnSpc>
                <a:spcPct val="90000"/>
              </a:lnSpc>
              <a:spcBef>
                <a:spcPts val="800"/>
              </a:spcBef>
              <a:buFont typeface="Wingdings" pitchFamily="2" charset="2"/>
              <a:buChar char="§"/>
              <a:defRPr sz="1800"/>
            </a:lvl1pPr>
            <a:lvl2pPr marL="539750" indent="-274638">
              <a:lnSpc>
                <a:spcPct val="90000"/>
              </a:lnSpc>
              <a:spcBef>
                <a:spcPts val="800"/>
              </a:spcBef>
              <a:buClr>
                <a:schemeClr val="tx1"/>
              </a:buClr>
              <a:buFont typeface="Wingdings" pitchFamily="2" charset="2"/>
              <a:buChar char="ð"/>
              <a:defRPr sz="1600"/>
            </a:lvl2pPr>
            <a:lvl3pPr marL="804863" indent="-174625">
              <a:lnSpc>
                <a:spcPct val="90000"/>
              </a:lnSpc>
              <a:spcBef>
                <a:spcPts val="800"/>
              </a:spcBef>
              <a:buClr>
                <a:schemeClr val="tx1"/>
              </a:buClr>
              <a:buFont typeface="Calibri" pitchFamily="34" charset="0"/>
              <a:buChar char="─"/>
              <a:defRPr sz="1400"/>
            </a:lvl3pPr>
          </a:lstStyle>
          <a:p>
            <a:pPr lvl="0"/>
            <a:r>
              <a:rPr lang="en-US" noProof="0" smtClean="0"/>
              <a:t>Click to edit Master text styles</a:t>
            </a:r>
          </a:p>
          <a:p>
            <a:pPr lvl="1"/>
            <a:r>
              <a:rPr lang="en-US" noProof="0" smtClean="0"/>
              <a:t>Second level</a:t>
            </a:r>
          </a:p>
          <a:p>
            <a:pPr lvl="2"/>
            <a:r>
              <a:rPr lang="en-US" noProof="0" smtClean="0"/>
              <a:t>Third level</a:t>
            </a:r>
          </a:p>
        </p:txBody>
      </p:sp>
      <p:sp>
        <p:nvSpPr>
          <p:cNvPr id="26" name="Foliennummernplatzhalter 5"/>
          <p:cNvSpPr>
            <a:spLocks noGrp="1"/>
          </p:cNvSpPr>
          <p:nvPr>
            <p:ph type="sldNum" sz="quarter" idx="10"/>
          </p:nvPr>
        </p:nvSpPr>
        <p:spPr>
          <a:xfrm>
            <a:off x="8769350" y="6569075"/>
            <a:ext cx="211138" cy="182563"/>
          </a:xfrm>
          <a:prstGeom prst="rect">
            <a:avLst/>
          </a:prstGeom>
        </p:spPr>
        <p:txBody>
          <a:bodyPr wrap="none" lIns="0" tIns="0" rIns="0" bIns="0" anchor="b" anchorCtr="0">
            <a:spAutoFit/>
          </a:bodyPr>
          <a:lstStyle>
            <a:lvl1pPr algn="r" fontAlgn="auto">
              <a:spcBef>
                <a:spcPts val="0"/>
              </a:spcBef>
              <a:spcAft>
                <a:spcPts val="0"/>
              </a:spcAft>
              <a:defRPr sz="1200" b="1">
                <a:latin typeface="+mn-lt"/>
                <a:cs typeface="+mn-cs"/>
              </a:defRPr>
            </a:lvl1pPr>
          </a:lstStyle>
          <a:p>
            <a:pPr>
              <a:defRPr/>
            </a:pPr>
            <a:fld id="{501F1F61-1D63-4E02-B118-D581BFA0C90D}" type="slidenum">
              <a:rPr lang="de-DE"/>
              <a:pPr>
                <a:defRPr/>
              </a:pPr>
              <a:t>‹N›</a:t>
            </a:fld>
            <a:endParaRPr lang="de-DE"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type="obj" preserve="1">
  <p:cSld name="Results and Topics">
    <p:spTree>
      <p:nvGrpSpPr>
        <p:cNvPr id="1" name=""/>
        <p:cNvGrpSpPr/>
        <p:nvPr/>
      </p:nvGrpSpPr>
      <p:grpSpPr>
        <a:xfrm>
          <a:off x="0" y="0"/>
          <a:ext cx="0" cy="0"/>
          <a:chOff x="0" y="0"/>
          <a:chExt cx="0" cy="0"/>
        </a:xfrm>
      </p:grpSpPr>
      <p:grpSp>
        <p:nvGrpSpPr>
          <p:cNvPr id="4" name="Group 18"/>
          <p:cNvGrpSpPr>
            <a:grpSpLocks noChangeAspect="1"/>
          </p:cNvGrpSpPr>
          <p:nvPr userDrawn="1"/>
        </p:nvGrpSpPr>
        <p:grpSpPr bwMode="auto">
          <a:xfrm>
            <a:off x="150813" y="150813"/>
            <a:ext cx="522287" cy="468312"/>
            <a:chOff x="1352" y="681"/>
            <a:chExt cx="3519" cy="3153"/>
          </a:xfrm>
        </p:grpSpPr>
        <p:sp>
          <p:nvSpPr>
            <p:cNvPr id="5" name="Freeform 19"/>
            <p:cNvSpPr>
              <a:spLocks noChangeAspect="1"/>
            </p:cNvSpPr>
            <p:nvPr/>
          </p:nvSpPr>
          <p:spPr bwMode="auto">
            <a:xfrm>
              <a:off x="1352" y="681"/>
              <a:ext cx="3519" cy="3153"/>
            </a:xfrm>
            <a:custGeom>
              <a:avLst/>
              <a:gdLst>
                <a:gd name="T0" fmla="*/ 0 w 3862"/>
                <a:gd name="T1" fmla="*/ 3449 h 3449"/>
                <a:gd name="T2" fmla="*/ 0 w 3862"/>
                <a:gd name="T3" fmla="*/ 3449 h 3449"/>
                <a:gd name="T4" fmla="*/ 0 w 3862"/>
                <a:gd name="T5" fmla="*/ 0 h 3449"/>
                <a:gd name="T6" fmla="*/ 3696 w 3862"/>
                <a:gd name="T7" fmla="*/ 0 h 3449"/>
                <a:gd name="T8" fmla="*/ 3327 w 3862"/>
                <a:gd name="T9" fmla="*/ 3449 h 3449"/>
                <a:gd name="T10" fmla="*/ 0 w 3862"/>
                <a:gd name="T11" fmla="*/ 3449 h 3449"/>
              </a:gdLst>
              <a:ahLst/>
              <a:cxnLst>
                <a:cxn ang="0">
                  <a:pos x="T0" y="T1"/>
                </a:cxn>
                <a:cxn ang="0">
                  <a:pos x="T2" y="T3"/>
                </a:cxn>
                <a:cxn ang="0">
                  <a:pos x="T4" y="T5"/>
                </a:cxn>
                <a:cxn ang="0">
                  <a:pos x="T6" y="T7"/>
                </a:cxn>
                <a:cxn ang="0">
                  <a:pos x="T8" y="T9"/>
                </a:cxn>
                <a:cxn ang="0">
                  <a:pos x="T10" y="T11"/>
                </a:cxn>
              </a:cxnLst>
              <a:rect l="0" t="0" r="r" b="b"/>
              <a:pathLst>
                <a:path w="3862" h="3449">
                  <a:moveTo>
                    <a:pt x="0" y="3449"/>
                  </a:moveTo>
                  <a:lnTo>
                    <a:pt x="0" y="3449"/>
                  </a:lnTo>
                  <a:lnTo>
                    <a:pt x="0" y="0"/>
                  </a:lnTo>
                  <a:lnTo>
                    <a:pt x="3696" y="0"/>
                  </a:lnTo>
                  <a:cubicBezTo>
                    <a:pt x="3862" y="1150"/>
                    <a:pt x="3797" y="2241"/>
                    <a:pt x="3327" y="3449"/>
                  </a:cubicBezTo>
                  <a:lnTo>
                    <a:pt x="0" y="3449"/>
                  </a:lnTo>
                  <a:close/>
                </a:path>
              </a:pathLst>
            </a:custGeom>
            <a:solidFill>
              <a:srgbClr val="009D9C"/>
            </a:solidFill>
            <a:ln>
              <a:noFill/>
            </a:ln>
            <a:extLst>
              <a:ext uri="{91240B29-F687-4F45-9708-019B960494DF}"/>
            </a:extLst>
          </p:spPr>
          <p:txBody>
            <a:bodyPr/>
            <a:lstStyle/>
            <a:p>
              <a:pPr fontAlgn="auto">
                <a:spcBef>
                  <a:spcPts val="0"/>
                </a:spcBef>
                <a:spcAft>
                  <a:spcPts val="0"/>
                </a:spcAft>
                <a:defRPr/>
              </a:pPr>
              <a:endParaRPr lang="en-US">
                <a:solidFill>
                  <a:srgbClr val="1F497D"/>
                </a:solidFill>
              </a:endParaRPr>
            </a:p>
          </p:txBody>
        </p:sp>
        <p:sp>
          <p:nvSpPr>
            <p:cNvPr id="6" name="Freeform 20"/>
            <p:cNvSpPr>
              <a:spLocks noChangeAspect="1"/>
            </p:cNvSpPr>
            <p:nvPr/>
          </p:nvSpPr>
          <p:spPr bwMode="auto">
            <a:xfrm>
              <a:off x="2710" y="1846"/>
              <a:ext cx="75" cy="53"/>
            </a:xfrm>
            <a:custGeom>
              <a:avLst/>
              <a:gdLst>
                <a:gd name="T0" fmla="*/ 16 w 81"/>
                <a:gd name="T1" fmla="*/ 40 h 66"/>
                <a:gd name="T2" fmla="*/ 16 w 81"/>
                <a:gd name="T3" fmla="*/ 40 h 66"/>
                <a:gd name="T4" fmla="*/ 0 w 81"/>
                <a:gd name="T5" fmla="*/ 54 h 66"/>
                <a:gd name="T6" fmla="*/ 79 w 81"/>
                <a:gd name="T7" fmla="*/ 22 h 66"/>
                <a:gd name="T8" fmla="*/ 81 w 81"/>
                <a:gd name="T9" fmla="*/ 0 h 66"/>
                <a:gd name="T10" fmla="*/ 16 w 81"/>
                <a:gd name="T11" fmla="*/ 40 h 66"/>
              </a:gdLst>
              <a:ahLst/>
              <a:cxnLst>
                <a:cxn ang="0">
                  <a:pos x="T0" y="T1"/>
                </a:cxn>
                <a:cxn ang="0">
                  <a:pos x="T2" y="T3"/>
                </a:cxn>
                <a:cxn ang="0">
                  <a:pos x="T4" y="T5"/>
                </a:cxn>
                <a:cxn ang="0">
                  <a:pos x="T6" y="T7"/>
                </a:cxn>
                <a:cxn ang="0">
                  <a:pos x="T8" y="T9"/>
                </a:cxn>
                <a:cxn ang="0">
                  <a:pos x="T10" y="T11"/>
                </a:cxn>
              </a:cxnLst>
              <a:rect l="0" t="0" r="r" b="b"/>
              <a:pathLst>
                <a:path w="81" h="66">
                  <a:moveTo>
                    <a:pt x="16" y="40"/>
                  </a:moveTo>
                  <a:lnTo>
                    <a:pt x="16" y="40"/>
                  </a:lnTo>
                  <a:lnTo>
                    <a:pt x="0" y="54"/>
                  </a:lnTo>
                  <a:cubicBezTo>
                    <a:pt x="35" y="66"/>
                    <a:pt x="72" y="42"/>
                    <a:pt x="79" y="22"/>
                  </a:cubicBezTo>
                  <a:lnTo>
                    <a:pt x="81" y="0"/>
                  </a:lnTo>
                  <a:cubicBezTo>
                    <a:pt x="54" y="6"/>
                    <a:pt x="27" y="19"/>
                    <a:pt x="16" y="40"/>
                  </a:cubicBezTo>
                  <a:close/>
                </a:path>
              </a:pathLst>
            </a:custGeom>
            <a:solidFill>
              <a:srgbClr val="2F469C"/>
            </a:solidFill>
            <a:ln>
              <a:noFill/>
            </a:ln>
            <a:extLst>
              <a:ext uri="{91240B29-F687-4F45-9708-019B960494DF}"/>
            </a:extLst>
          </p:spPr>
          <p:txBody>
            <a:bodyPr/>
            <a:lstStyle/>
            <a:p>
              <a:pPr fontAlgn="auto">
                <a:spcBef>
                  <a:spcPts val="0"/>
                </a:spcBef>
                <a:spcAft>
                  <a:spcPts val="0"/>
                </a:spcAft>
                <a:defRPr/>
              </a:pPr>
              <a:endParaRPr lang="en-US">
                <a:solidFill>
                  <a:srgbClr val="1F497D"/>
                </a:solidFill>
              </a:endParaRPr>
            </a:p>
          </p:txBody>
        </p:sp>
        <p:sp>
          <p:nvSpPr>
            <p:cNvPr id="7" name="Freeform 21"/>
            <p:cNvSpPr>
              <a:spLocks noChangeAspect="1"/>
            </p:cNvSpPr>
            <p:nvPr/>
          </p:nvSpPr>
          <p:spPr bwMode="auto">
            <a:xfrm>
              <a:off x="2871" y="1974"/>
              <a:ext cx="64" cy="53"/>
            </a:xfrm>
            <a:custGeom>
              <a:avLst/>
              <a:gdLst>
                <a:gd name="T0" fmla="*/ 27 w 81"/>
                <a:gd name="T1" fmla="*/ 1 h 63"/>
                <a:gd name="T2" fmla="*/ 27 w 81"/>
                <a:gd name="T3" fmla="*/ 1 h 63"/>
                <a:gd name="T4" fmla="*/ 0 w 81"/>
                <a:gd name="T5" fmla="*/ 0 h 63"/>
                <a:gd name="T6" fmla="*/ 33 w 81"/>
                <a:gd name="T7" fmla="*/ 58 h 63"/>
                <a:gd name="T8" fmla="*/ 53 w 81"/>
                <a:gd name="T9" fmla="*/ 63 h 63"/>
                <a:gd name="T10" fmla="*/ 27 w 81"/>
                <a:gd name="T11" fmla="*/ 1 h 63"/>
              </a:gdLst>
              <a:ahLst/>
              <a:cxnLst>
                <a:cxn ang="0">
                  <a:pos x="T0" y="T1"/>
                </a:cxn>
                <a:cxn ang="0">
                  <a:pos x="T2" y="T3"/>
                </a:cxn>
                <a:cxn ang="0">
                  <a:pos x="T4" y="T5"/>
                </a:cxn>
                <a:cxn ang="0">
                  <a:pos x="T6" y="T7"/>
                </a:cxn>
                <a:cxn ang="0">
                  <a:pos x="T8" y="T9"/>
                </a:cxn>
                <a:cxn ang="0">
                  <a:pos x="T10" y="T11"/>
                </a:cxn>
              </a:cxnLst>
              <a:rect l="0" t="0" r="r" b="b"/>
              <a:pathLst>
                <a:path w="81" h="63">
                  <a:moveTo>
                    <a:pt x="27" y="1"/>
                  </a:moveTo>
                  <a:lnTo>
                    <a:pt x="27" y="1"/>
                  </a:lnTo>
                  <a:lnTo>
                    <a:pt x="0" y="0"/>
                  </a:lnTo>
                  <a:cubicBezTo>
                    <a:pt x="0" y="24"/>
                    <a:pt x="8" y="43"/>
                    <a:pt x="33" y="58"/>
                  </a:cubicBezTo>
                  <a:lnTo>
                    <a:pt x="53" y="63"/>
                  </a:lnTo>
                  <a:cubicBezTo>
                    <a:pt x="81" y="39"/>
                    <a:pt x="44" y="15"/>
                    <a:pt x="27" y="1"/>
                  </a:cubicBezTo>
                  <a:close/>
                </a:path>
              </a:pathLst>
            </a:custGeom>
            <a:solidFill>
              <a:srgbClr val="2F469C"/>
            </a:solidFill>
            <a:ln>
              <a:noFill/>
            </a:ln>
            <a:extLst>
              <a:ext uri="{91240B29-F687-4F45-9708-019B960494DF}"/>
            </a:extLst>
          </p:spPr>
          <p:txBody>
            <a:bodyPr/>
            <a:lstStyle/>
            <a:p>
              <a:pPr fontAlgn="auto">
                <a:spcBef>
                  <a:spcPts val="0"/>
                </a:spcBef>
                <a:spcAft>
                  <a:spcPts val="0"/>
                </a:spcAft>
                <a:defRPr/>
              </a:pPr>
              <a:endParaRPr lang="en-US">
                <a:solidFill>
                  <a:srgbClr val="1F497D"/>
                </a:solidFill>
              </a:endParaRPr>
            </a:p>
          </p:txBody>
        </p:sp>
        <p:sp>
          <p:nvSpPr>
            <p:cNvPr id="8" name="Freeform 22"/>
            <p:cNvSpPr>
              <a:spLocks noChangeAspect="1"/>
            </p:cNvSpPr>
            <p:nvPr/>
          </p:nvSpPr>
          <p:spPr bwMode="auto">
            <a:xfrm>
              <a:off x="2625" y="1408"/>
              <a:ext cx="86" cy="86"/>
            </a:xfrm>
            <a:custGeom>
              <a:avLst/>
              <a:gdLst>
                <a:gd name="T0" fmla="*/ 20 w 96"/>
                <a:gd name="T1" fmla="*/ 50 h 79"/>
                <a:gd name="T2" fmla="*/ 20 w 96"/>
                <a:gd name="T3" fmla="*/ 50 h 79"/>
                <a:gd name="T4" fmla="*/ 0 w 96"/>
                <a:gd name="T5" fmla="*/ 64 h 79"/>
                <a:gd name="T6" fmla="*/ 89 w 96"/>
                <a:gd name="T7" fmla="*/ 27 h 79"/>
                <a:gd name="T8" fmla="*/ 96 w 96"/>
                <a:gd name="T9" fmla="*/ 0 h 79"/>
                <a:gd name="T10" fmla="*/ 20 w 96"/>
                <a:gd name="T11" fmla="*/ 50 h 79"/>
              </a:gdLst>
              <a:ahLst/>
              <a:cxnLst>
                <a:cxn ang="0">
                  <a:pos x="T0" y="T1"/>
                </a:cxn>
                <a:cxn ang="0">
                  <a:pos x="T2" y="T3"/>
                </a:cxn>
                <a:cxn ang="0">
                  <a:pos x="T4" y="T5"/>
                </a:cxn>
                <a:cxn ang="0">
                  <a:pos x="T6" y="T7"/>
                </a:cxn>
                <a:cxn ang="0">
                  <a:pos x="T8" y="T9"/>
                </a:cxn>
                <a:cxn ang="0">
                  <a:pos x="T10" y="T11"/>
                </a:cxn>
              </a:cxnLst>
              <a:rect l="0" t="0" r="r" b="b"/>
              <a:pathLst>
                <a:path w="96" h="79">
                  <a:moveTo>
                    <a:pt x="20" y="50"/>
                  </a:moveTo>
                  <a:lnTo>
                    <a:pt x="20" y="50"/>
                  </a:lnTo>
                  <a:lnTo>
                    <a:pt x="0" y="64"/>
                  </a:lnTo>
                  <a:cubicBezTo>
                    <a:pt x="41" y="79"/>
                    <a:pt x="75" y="57"/>
                    <a:pt x="89" y="27"/>
                  </a:cubicBezTo>
                  <a:lnTo>
                    <a:pt x="96" y="0"/>
                  </a:lnTo>
                  <a:cubicBezTo>
                    <a:pt x="63" y="8"/>
                    <a:pt x="38" y="8"/>
                    <a:pt x="20" y="50"/>
                  </a:cubicBezTo>
                  <a:close/>
                </a:path>
              </a:pathLst>
            </a:custGeom>
            <a:solidFill>
              <a:srgbClr val="2F469C"/>
            </a:solidFill>
            <a:ln>
              <a:noFill/>
            </a:ln>
            <a:extLst>
              <a:ext uri="{91240B29-F687-4F45-9708-019B960494DF}"/>
            </a:extLst>
          </p:spPr>
          <p:txBody>
            <a:bodyPr/>
            <a:lstStyle/>
            <a:p>
              <a:pPr fontAlgn="auto">
                <a:spcBef>
                  <a:spcPts val="0"/>
                </a:spcBef>
                <a:spcAft>
                  <a:spcPts val="0"/>
                </a:spcAft>
                <a:defRPr/>
              </a:pPr>
              <a:endParaRPr lang="en-US">
                <a:solidFill>
                  <a:srgbClr val="1F497D"/>
                </a:solidFill>
              </a:endParaRPr>
            </a:p>
          </p:txBody>
        </p:sp>
        <p:sp>
          <p:nvSpPr>
            <p:cNvPr id="9" name="Freeform 23"/>
            <p:cNvSpPr>
              <a:spLocks noChangeAspect="1"/>
            </p:cNvSpPr>
            <p:nvPr/>
          </p:nvSpPr>
          <p:spPr bwMode="auto">
            <a:xfrm>
              <a:off x="2571" y="1568"/>
              <a:ext cx="75" cy="75"/>
            </a:xfrm>
            <a:custGeom>
              <a:avLst/>
              <a:gdLst>
                <a:gd name="T0" fmla="*/ 77 w 77"/>
                <a:gd name="T1" fmla="*/ 22 h 77"/>
                <a:gd name="T2" fmla="*/ 77 w 77"/>
                <a:gd name="T3" fmla="*/ 22 h 77"/>
                <a:gd name="T4" fmla="*/ 71 w 77"/>
                <a:gd name="T5" fmla="*/ 0 h 77"/>
                <a:gd name="T6" fmla="*/ 0 w 77"/>
                <a:gd name="T7" fmla="*/ 44 h 77"/>
                <a:gd name="T8" fmla="*/ 0 w 77"/>
                <a:gd name="T9" fmla="*/ 62 h 77"/>
                <a:gd name="T10" fmla="*/ 77 w 77"/>
                <a:gd name="T11" fmla="*/ 22 h 77"/>
              </a:gdLst>
              <a:ahLst/>
              <a:cxnLst>
                <a:cxn ang="0">
                  <a:pos x="T0" y="T1"/>
                </a:cxn>
                <a:cxn ang="0">
                  <a:pos x="T2" y="T3"/>
                </a:cxn>
                <a:cxn ang="0">
                  <a:pos x="T4" y="T5"/>
                </a:cxn>
                <a:cxn ang="0">
                  <a:pos x="T6" y="T7"/>
                </a:cxn>
                <a:cxn ang="0">
                  <a:pos x="T8" y="T9"/>
                </a:cxn>
                <a:cxn ang="0">
                  <a:pos x="T10" y="T11"/>
                </a:cxn>
              </a:cxnLst>
              <a:rect l="0" t="0" r="r" b="b"/>
              <a:pathLst>
                <a:path w="77" h="77">
                  <a:moveTo>
                    <a:pt x="77" y="22"/>
                  </a:moveTo>
                  <a:lnTo>
                    <a:pt x="77" y="22"/>
                  </a:lnTo>
                  <a:lnTo>
                    <a:pt x="71" y="0"/>
                  </a:lnTo>
                  <a:cubicBezTo>
                    <a:pt x="38" y="7"/>
                    <a:pt x="14" y="19"/>
                    <a:pt x="0" y="44"/>
                  </a:cubicBezTo>
                  <a:lnTo>
                    <a:pt x="0" y="62"/>
                  </a:lnTo>
                  <a:cubicBezTo>
                    <a:pt x="42" y="77"/>
                    <a:pt x="64" y="40"/>
                    <a:pt x="77" y="22"/>
                  </a:cubicBezTo>
                  <a:close/>
                </a:path>
              </a:pathLst>
            </a:custGeom>
            <a:solidFill>
              <a:srgbClr val="2F469C"/>
            </a:solidFill>
            <a:ln>
              <a:noFill/>
            </a:ln>
            <a:extLst>
              <a:ext uri="{91240B29-F687-4F45-9708-019B960494DF}"/>
            </a:extLst>
          </p:spPr>
          <p:txBody>
            <a:bodyPr/>
            <a:lstStyle/>
            <a:p>
              <a:pPr fontAlgn="auto">
                <a:spcBef>
                  <a:spcPts val="0"/>
                </a:spcBef>
                <a:spcAft>
                  <a:spcPts val="0"/>
                </a:spcAft>
                <a:defRPr/>
              </a:pPr>
              <a:endParaRPr lang="en-US">
                <a:solidFill>
                  <a:srgbClr val="1F497D"/>
                </a:solidFill>
              </a:endParaRPr>
            </a:p>
          </p:txBody>
        </p:sp>
        <p:sp>
          <p:nvSpPr>
            <p:cNvPr id="10" name="Freeform 24"/>
            <p:cNvSpPr>
              <a:spLocks noChangeAspect="1"/>
            </p:cNvSpPr>
            <p:nvPr/>
          </p:nvSpPr>
          <p:spPr bwMode="auto">
            <a:xfrm>
              <a:off x="2550" y="1728"/>
              <a:ext cx="86" cy="64"/>
            </a:xfrm>
            <a:custGeom>
              <a:avLst/>
              <a:gdLst>
                <a:gd name="T0" fmla="*/ 0 w 90"/>
                <a:gd name="T1" fmla="*/ 52 h 74"/>
                <a:gd name="T2" fmla="*/ 0 w 90"/>
                <a:gd name="T3" fmla="*/ 52 h 74"/>
                <a:gd name="T4" fmla="*/ 14 w 90"/>
                <a:gd name="T5" fmla="*/ 60 h 74"/>
                <a:gd name="T6" fmla="*/ 73 w 90"/>
                <a:gd name="T7" fmla="*/ 23 h 74"/>
                <a:gd name="T8" fmla="*/ 90 w 90"/>
                <a:gd name="T9" fmla="*/ 8 h 74"/>
                <a:gd name="T10" fmla="*/ 0 w 90"/>
                <a:gd name="T11" fmla="*/ 52 h 74"/>
              </a:gdLst>
              <a:ahLst/>
              <a:cxnLst>
                <a:cxn ang="0">
                  <a:pos x="T0" y="T1"/>
                </a:cxn>
                <a:cxn ang="0">
                  <a:pos x="T2" y="T3"/>
                </a:cxn>
                <a:cxn ang="0">
                  <a:pos x="T4" y="T5"/>
                </a:cxn>
                <a:cxn ang="0">
                  <a:pos x="T6" y="T7"/>
                </a:cxn>
                <a:cxn ang="0">
                  <a:pos x="T8" y="T9"/>
                </a:cxn>
                <a:cxn ang="0">
                  <a:pos x="T10" y="T11"/>
                </a:cxn>
              </a:cxnLst>
              <a:rect l="0" t="0" r="r" b="b"/>
              <a:pathLst>
                <a:path w="90" h="74">
                  <a:moveTo>
                    <a:pt x="0" y="52"/>
                  </a:moveTo>
                  <a:lnTo>
                    <a:pt x="0" y="52"/>
                  </a:lnTo>
                  <a:lnTo>
                    <a:pt x="14" y="60"/>
                  </a:lnTo>
                  <a:cubicBezTo>
                    <a:pt x="59" y="74"/>
                    <a:pt x="62" y="38"/>
                    <a:pt x="73" y="23"/>
                  </a:cubicBezTo>
                  <a:lnTo>
                    <a:pt x="90" y="8"/>
                  </a:lnTo>
                  <a:cubicBezTo>
                    <a:pt x="48" y="0"/>
                    <a:pt x="11" y="31"/>
                    <a:pt x="0" y="52"/>
                  </a:cubicBezTo>
                  <a:close/>
                </a:path>
              </a:pathLst>
            </a:custGeom>
            <a:solidFill>
              <a:srgbClr val="2F469C"/>
            </a:solidFill>
            <a:ln>
              <a:noFill/>
            </a:ln>
            <a:extLst>
              <a:ext uri="{91240B29-F687-4F45-9708-019B960494DF}"/>
            </a:extLst>
          </p:spPr>
          <p:txBody>
            <a:bodyPr/>
            <a:lstStyle/>
            <a:p>
              <a:pPr fontAlgn="auto">
                <a:spcBef>
                  <a:spcPts val="0"/>
                </a:spcBef>
                <a:spcAft>
                  <a:spcPts val="0"/>
                </a:spcAft>
                <a:defRPr/>
              </a:pPr>
              <a:endParaRPr lang="en-US">
                <a:solidFill>
                  <a:srgbClr val="1F497D"/>
                </a:solidFill>
              </a:endParaRPr>
            </a:p>
          </p:txBody>
        </p:sp>
        <p:sp>
          <p:nvSpPr>
            <p:cNvPr id="11" name="Freeform 25"/>
            <p:cNvSpPr>
              <a:spLocks noChangeAspect="1"/>
            </p:cNvSpPr>
            <p:nvPr/>
          </p:nvSpPr>
          <p:spPr bwMode="auto">
            <a:xfrm>
              <a:off x="2775" y="1173"/>
              <a:ext cx="86" cy="75"/>
            </a:xfrm>
            <a:custGeom>
              <a:avLst/>
              <a:gdLst>
                <a:gd name="T0" fmla="*/ 16 w 88"/>
                <a:gd name="T1" fmla="*/ 4 h 72"/>
                <a:gd name="T2" fmla="*/ 16 w 88"/>
                <a:gd name="T3" fmla="*/ 4 h 72"/>
                <a:gd name="T4" fmla="*/ 0 w 88"/>
                <a:gd name="T5" fmla="*/ 12 h 72"/>
                <a:gd name="T6" fmla="*/ 86 w 88"/>
                <a:gd name="T7" fmla="*/ 49 h 72"/>
                <a:gd name="T8" fmla="*/ 88 w 88"/>
                <a:gd name="T9" fmla="*/ 22 h 72"/>
                <a:gd name="T10" fmla="*/ 16 w 88"/>
                <a:gd name="T11" fmla="*/ 4 h 72"/>
              </a:gdLst>
              <a:ahLst/>
              <a:cxnLst>
                <a:cxn ang="0">
                  <a:pos x="T0" y="T1"/>
                </a:cxn>
                <a:cxn ang="0">
                  <a:pos x="T2" y="T3"/>
                </a:cxn>
                <a:cxn ang="0">
                  <a:pos x="T4" y="T5"/>
                </a:cxn>
                <a:cxn ang="0">
                  <a:pos x="T6" y="T7"/>
                </a:cxn>
                <a:cxn ang="0">
                  <a:pos x="T8" y="T9"/>
                </a:cxn>
                <a:cxn ang="0">
                  <a:pos x="T10" y="T11"/>
                </a:cxn>
              </a:cxnLst>
              <a:rect l="0" t="0" r="r" b="b"/>
              <a:pathLst>
                <a:path w="88" h="72">
                  <a:moveTo>
                    <a:pt x="16" y="4"/>
                  </a:moveTo>
                  <a:lnTo>
                    <a:pt x="16" y="4"/>
                  </a:lnTo>
                  <a:lnTo>
                    <a:pt x="0" y="12"/>
                  </a:lnTo>
                  <a:cubicBezTo>
                    <a:pt x="4" y="40"/>
                    <a:pt x="70" y="72"/>
                    <a:pt x="86" y="49"/>
                  </a:cubicBezTo>
                  <a:lnTo>
                    <a:pt x="88" y="22"/>
                  </a:lnTo>
                  <a:cubicBezTo>
                    <a:pt x="67" y="8"/>
                    <a:pt x="45" y="0"/>
                    <a:pt x="16" y="4"/>
                  </a:cubicBezTo>
                  <a:close/>
                </a:path>
              </a:pathLst>
            </a:custGeom>
            <a:solidFill>
              <a:srgbClr val="2F469C"/>
            </a:solidFill>
            <a:ln>
              <a:noFill/>
            </a:ln>
            <a:extLst>
              <a:ext uri="{91240B29-F687-4F45-9708-019B960494DF}"/>
            </a:extLst>
          </p:spPr>
          <p:txBody>
            <a:bodyPr/>
            <a:lstStyle/>
            <a:p>
              <a:pPr fontAlgn="auto">
                <a:spcBef>
                  <a:spcPts val="0"/>
                </a:spcBef>
                <a:spcAft>
                  <a:spcPts val="0"/>
                </a:spcAft>
                <a:defRPr/>
              </a:pPr>
              <a:endParaRPr lang="en-US">
                <a:solidFill>
                  <a:srgbClr val="1F497D"/>
                </a:solidFill>
              </a:endParaRPr>
            </a:p>
          </p:txBody>
        </p:sp>
        <p:sp>
          <p:nvSpPr>
            <p:cNvPr id="12" name="Freeform 26"/>
            <p:cNvSpPr>
              <a:spLocks noChangeAspect="1"/>
            </p:cNvSpPr>
            <p:nvPr/>
          </p:nvSpPr>
          <p:spPr bwMode="auto">
            <a:xfrm>
              <a:off x="2956" y="1109"/>
              <a:ext cx="75" cy="86"/>
            </a:xfrm>
            <a:custGeom>
              <a:avLst/>
              <a:gdLst>
                <a:gd name="T0" fmla="*/ 46 w 86"/>
                <a:gd name="T1" fmla="*/ 7 h 92"/>
                <a:gd name="T2" fmla="*/ 46 w 86"/>
                <a:gd name="T3" fmla="*/ 7 h 92"/>
                <a:gd name="T4" fmla="*/ 21 w 86"/>
                <a:gd name="T5" fmla="*/ 0 h 92"/>
                <a:gd name="T6" fmla="*/ 14 w 86"/>
                <a:gd name="T7" fmla="*/ 66 h 92"/>
                <a:gd name="T8" fmla="*/ 27 w 86"/>
                <a:gd name="T9" fmla="*/ 92 h 92"/>
                <a:gd name="T10" fmla="*/ 46 w 86"/>
                <a:gd name="T11" fmla="*/ 7 h 92"/>
              </a:gdLst>
              <a:ahLst/>
              <a:cxnLst>
                <a:cxn ang="0">
                  <a:pos x="T0" y="T1"/>
                </a:cxn>
                <a:cxn ang="0">
                  <a:pos x="T2" y="T3"/>
                </a:cxn>
                <a:cxn ang="0">
                  <a:pos x="T4" y="T5"/>
                </a:cxn>
                <a:cxn ang="0">
                  <a:pos x="T6" y="T7"/>
                </a:cxn>
                <a:cxn ang="0">
                  <a:pos x="T8" y="T9"/>
                </a:cxn>
                <a:cxn ang="0">
                  <a:pos x="T10" y="T11"/>
                </a:cxn>
              </a:cxnLst>
              <a:rect l="0" t="0" r="r" b="b"/>
              <a:pathLst>
                <a:path w="86" h="92">
                  <a:moveTo>
                    <a:pt x="46" y="7"/>
                  </a:moveTo>
                  <a:lnTo>
                    <a:pt x="46" y="7"/>
                  </a:lnTo>
                  <a:lnTo>
                    <a:pt x="21" y="0"/>
                  </a:lnTo>
                  <a:cubicBezTo>
                    <a:pt x="7" y="19"/>
                    <a:pt x="0" y="33"/>
                    <a:pt x="14" y="66"/>
                  </a:cubicBezTo>
                  <a:lnTo>
                    <a:pt x="27" y="92"/>
                  </a:lnTo>
                  <a:cubicBezTo>
                    <a:pt x="57" y="63"/>
                    <a:pt x="86" y="36"/>
                    <a:pt x="46" y="7"/>
                  </a:cubicBezTo>
                  <a:close/>
                </a:path>
              </a:pathLst>
            </a:custGeom>
            <a:solidFill>
              <a:srgbClr val="2F469C"/>
            </a:solidFill>
            <a:ln>
              <a:noFill/>
            </a:ln>
            <a:extLst>
              <a:ext uri="{91240B29-F687-4F45-9708-019B960494DF}"/>
            </a:extLst>
          </p:spPr>
          <p:txBody>
            <a:bodyPr/>
            <a:lstStyle/>
            <a:p>
              <a:pPr fontAlgn="auto">
                <a:spcBef>
                  <a:spcPts val="0"/>
                </a:spcBef>
                <a:spcAft>
                  <a:spcPts val="0"/>
                </a:spcAft>
                <a:defRPr/>
              </a:pPr>
              <a:endParaRPr lang="en-US">
                <a:solidFill>
                  <a:srgbClr val="1F497D"/>
                </a:solidFill>
              </a:endParaRPr>
            </a:p>
          </p:txBody>
        </p:sp>
        <p:sp>
          <p:nvSpPr>
            <p:cNvPr id="13" name="Freeform 27"/>
            <p:cNvSpPr>
              <a:spLocks noChangeAspect="1" noEditPoints="1"/>
            </p:cNvSpPr>
            <p:nvPr/>
          </p:nvSpPr>
          <p:spPr bwMode="auto">
            <a:xfrm>
              <a:off x="3149" y="927"/>
              <a:ext cx="663" cy="1678"/>
            </a:xfrm>
            <a:custGeom>
              <a:avLst/>
              <a:gdLst>
                <a:gd name="T0" fmla="*/ 451 w 724"/>
                <a:gd name="T1" fmla="*/ 808 h 1845"/>
                <a:gd name="T2" fmla="*/ 451 w 724"/>
                <a:gd name="T3" fmla="*/ 808 h 1845"/>
                <a:gd name="T4" fmla="*/ 326 w 724"/>
                <a:gd name="T5" fmla="*/ 776 h 1845"/>
                <a:gd name="T6" fmla="*/ 477 w 724"/>
                <a:gd name="T7" fmla="*/ 746 h 1845"/>
                <a:gd name="T8" fmla="*/ 493 w 724"/>
                <a:gd name="T9" fmla="*/ 773 h 1845"/>
                <a:gd name="T10" fmla="*/ 451 w 724"/>
                <a:gd name="T11" fmla="*/ 808 h 1845"/>
                <a:gd name="T12" fmla="*/ 451 w 724"/>
                <a:gd name="T13" fmla="*/ 808 h 1845"/>
                <a:gd name="T14" fmla="*/ 639 w 724"/>
                <a:gd name="T15" fmla="*/ 841 h 1845"/>
                <a:gd name="T16" fmla="*/ 639 w 724"/>
                <a:gd name="T17" fmla="*/ 841 h 1845"/>
                <a:gd name="T18" fmla="*/ 601 w 724"/>
                <a:gd name="T19" fmla="*/ 701 h 1845"/>
                <a:gd name="T20" fmla="*/ 634 w 724"/>
                <a:gd name="T21" fmla="*/ 646 h 1845"/>
                <a:gd name="T22" fmla="*/ 627 w 724"/>
                <a:gd name="T23" fmla="*/ 477 h 1845"/>
                <a:gd name="T24" fmla="*/ 641 w 724"/>
                <a:gd name="T25" fmla="*/ 463 h 1845"/>
                <a:gd name="T26" fmla="*/ 627 w 724"/>
                <a:gd name="T27" fmla="*/ 414 h 1845"/>
                <a:gd name="T28" fmla="*/ 615 w 724"/>
                <a:gd name="T29" fmla="*/ 342 h 1845"/>
                <a:gd name="T30" fmla="*/ 590 w 724"/>
                <a:gd name="T31" fmla="*/ 286 h 1845"/>
                <a:gd name="T32" fmla="*/ 602 w 724"/>
                <a:gd name="T33" fmla="*/ 260 h 1845"/>
                <a:gd name="T34" fmla="*/ 560 w 724"/>
                <a:gd name="T35" fmla="*/ 236 h 1845"/>
                <a:gd name="T36" fmla="*/ 523 w 724"/>
                <a:gd name="T37" fmla="*/ 213 h 1845"/>
                <a:gd name="T38" fmla="*/ 514 w 724"/>
                <a:gd name="T39" fmla="*/ 180 h 1845"/>
                <a:gd name="T40" fmla="*/ 483 w 724"/>
                <a:gd name="T41" fmla="*/ 195 h 1845"/>
                <a:gd name="T42" fmla="*/ 476 w 724"/>
                <a:gd name="T43" fmla="*/ 154 h 1845"/>
                <a:gd name="T44" fmla="*/ 434 w 724"/>
                <a:gd name="T45" fmla="*/ 171 h 1845"/>
                <a:gd name="T46" fmla="*/ 411 w 724"/>
                <a:gd name="T47" fmla="*/ 119 h 1845"/>
                <a:gd name="T48" fmla="*/ 389 w 724"/>
                <a:gd name="T49" fmla="*/ 124 h 1845"/>
                <a:gd name="T50" fmla="*/ 356 w 724"/>
                <a:gd name="T51" fmla="*/ 150 h 1845"/>
                <a:gd name="T52" fmla="*/ 356 w 724"/>
                <a:gd name="T53" fmla="*/ 101 h 1845"/>
                <a:gd name="T54" fmla="*/ 341 w 724"/>
                <a:gd name="T55" fmla="*/ 93 h 1845"/>
                <a:gd name="T56" fmla="*/ 314 w 724"/>
                <a:gd name="T57" fmla="*/ 81 h 1845"/>
                <a:gd name="T58" fmla="*/ 276 w 724"/>
                <a:gd name="T59" fmla="*/ 97 h 1845"/>
                <a:gd name="T60" fmla="*/ 292 w 724"/>
                <a:gd name="T61" fmla="*/ 51 h 1845"/>
                <a:gd name="T62" fmla="*/ 244 w 724"/>
                <a:gd name="T63" fmla="*/ 106 h 1845"/>
                <a:gd name="T64" fmla="*/ 216 w 724"/>
                <a:gd name="T65" fmla="*/ 112 h 1845"/>
                <a:gd name="T66" fmla="*/ 266 w 724"/>
                <a:gd name="T67" fmla="*/ 43 h 1845"/>
                <a:gd name="T68" fmla="*/ 214 w 724"/>
                <a:gd name="T69" fmla="*/ 91 h 1845"/>
                <a:gd name="T70" fmla="*/ 173 w 724"/>
                <a:gd name="T71" fmla="*/ 98 h 1845"/>
                <a:gd name="T72" fmla="*/ 186 w 724"/>
                <a:gd name="T73" fmla="*/ 38 h 1845"/>
                <a:gd name="T74" fmla="*/ 173 w 724"/>
                <a:gd name="T75" fmla="*/ 69 h 1845"/>
                <a:gd name="T76" fmla="*/ 166 w 724"/>
                <a:gd name="T77" fmla="*/ 36 h 1845"/>
                <a:gd name="T78" fmla="*/ 142 w 724"/>
                <a:gd name="T79" fmla="*/ 114 h 1845"/>
                <a:gd name="T80" fmla="*/ 126 w 724"/>
                <a:gd name="T81" fmla="*/ 39 h 1845"/>
                <a:gd name="T82" fmla="*/ 80 w 724"/>
                <a:gd name="T83" fmla="*/ 112 h 1845"/>
                <a:gd name="T84" fmla="*/ 56 w 724"/>
                <a:gd name="T85" fmla="*/ 117 h 1845"/>
                <a:gd name="T86" fmla="*/ 37 w 724"/>
                <a:gd name="T87" fmla="*/ 43 h 1845"/>
                <a:gd name="T88" fmla="*/ 5 w 724"/>
                <a:gd name="T89" fmla="*/ 1808 h 1845"/>
                <a:gd name="T90" fmla="*/ 0 w 724"/>
                <a:gd name="T91" fmla="*/ 1840 h 1845"/>
                <a:gd name="T92" fmla="*/ 162 w 724"/>
                <a:gd name="T93" fmla="*/ 1823 h 1845"/>
                <a:gd name="T94" fmla="*/ 529 w 724"/>
                <a:gd name="T95" fmla="*/ 1842 h 1845"/>
                <a:gd name="T96" fmla="*/ 614 w 724"/>
                <a:gd name="T97" fmla="*/ 1829 h 1845"/>
                <a:gd name="T98" fmla="*/ 421 w 724"/>
                <a:gd name="T99" fmla="*/ 1778 h 1845"/>
                <a:gd name="T100" fmla="*/ 272 w 724"/>
                <a:gd name="T101" fmla="*/ 1664 h 1845"/>
                <a:gd name="T102" fmla="*/ 237 w 724"/>
                <a:gd name="T103" fmla="*/ 1566 h 1845"/>
                <a:gd name="T104" fmla="*/ 239 w 724"/>
                <a:gd name="T105" fmla="*/ 1432 h 1845"/>
                <a:gd name="T106" fmla="*/ 315 w 724"/>
                <a:gd name="T107" fmla="*/ 1404 h 1845"/>
                <a:gd name="T108" fmla="*/ 586 w 724"/>
                <a:gd name="T109" fmla="*/ 1387 h 1845"/>
                <a:gd name="T110" fmla="*/ 605 w 724"/>
                <a:gd name="T111" fmla="*/ 1286 h 1845"/>
                <a:gd name="T112" fmla="*/ 609 w 724"/>
                <a:gd name="T113" fmla="*/ 1223 h 1845"/>
                <a:gd name="T114" fmla="*/ 630 w 724"/>
                <a:gd name="T115" fmla="*/ 1174 h 1845"/>
                <a:gd name="T116" fmla="*/ 590 w 724"/>
                <a:gd name="T117" fmla="*/ 1133 h 1845"/>
                <a:gd name="T118" fmla="*/ 650 w 724"/>
                <a:gd name="T119" fmla="*/ 1082 h 1845"/>
                <a:gd name="T120" fmla="*/ 621 w 724"/>
                <a:gd name="T121" fmla="*/ 1018 h 1845"/>
                <a:gd name="T122" fmla="*/ 704 w 724"/>
                <a:gd name="T123" fmla="*/ 959 h 1845"/>
                <a:gd name="T124" fmla="*/ 639 w 724"/>
                <a:gd name="T125" fmla="*/ 841 h 18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724" h="1845">
                  <a:moveTo>
                    <a:pt x="451" y="808"/>
                  </a:moveTo>
                  <a:lnTo>
                    <a:pt x="451" y="808"/>
                  </a:lnTo>
                  <a:cubicBezTo>
                    <a:pt x="397" y="820"/>
                    <a:pt x="315" y="783"/>
                    <a:pt x="326" y="776"/>
                  </a:cubicBezTo>
                  <a:cubicBezTo>
                    <a:pt x="353" y="757"/>
                    <a:pt x="416" y="725"/>
                    <a:pt x="477" y="746"/>
                  </a:cubicBezTo>
                  <a:cubicBezTo>
                    <a:pt x="488" y="750"/>
                    <a:pt x="492" y="760"/>
                    <a:pt x="493" y="773"/>
                  </a:cubicBezTo>
                  <a:cubicBezTo>
                    <a:pt x="496" y="804"/>
                    <a:pt x="471" y="805"/>
                    <a:pt x="451" y="808"/>
                  </a:cubicBezTo>
                  <a:lnTo>
                    <a:pt x="451" y="808"/>
                  </a:lnTo>
                  <a:close/>
                  <a:moveTo>
                    <a:pt x="639" y="841"/>
                  </a:moveTo>
                  <a:lnTo>
                    <a:pt x="639" y="841"/>
                  </a:lnTo>
                  <a:cubicBezTo>
                    <a:pt x="610" y="803"/>
                    <a:pt x="557" y="751"/>
                    <a:pt x="601" y="701"/>
                  </a:cubicBezTo>
                  <a:cubicBezTo>
                    <a:pt x="624" y="684"/>
                    <a:pt x="631" y="670"/>
                    <a:pt x="634" y="646"/>
                  </a:cubicBezTo>
                  <a:cubicBezTo>
                    <a:pt x="644" y="560"/>
                    <a:pt x="639" y="524"/>
                    <a:pt x="627" y="477"/>
                  </a:cubicBezTo>
                  <a:cubicBezTo>
                    <a:pt x="629" y="473"/>
                    <a:pt x="638" y="478"/>
                    <a:pt x="641" y="463"/>
                  </a:cubicBezTo>
                  <a:cubicBezTo>
                    <a:pt x="650" y="422"/>
                    <a:pt x="627" y="414"/>
                    <a:pt x="627" y="414"/>
                  </a:cubicBezTo>
                  <a:cubicBezTo>
                    <a:pt x="645" y="399"/>
                    <a:pt x="643" y="342"/>
                    <a:pt x="615" y="342"/>
                  </a:cubicBezTo>
                  <a:cubicBezTo>
                    <a:pt x="631" y="317"/>
                    <a:pt x="617" y="277"/>
                    <a:pt x="590" y="286"/>
                  </a:cubicBezTo>
                  <a:cubicBezTo>
                    <a:pt x="590" y="286"/>
                    <a:pt x="604" y="278"/>
                    <a:pt x="602" y="260"/>
                  </a:cubicBezTo>
                  <a:cubicBezTo>
                    <a:pt x="599" y="224"/>
                    <a:pt x="547" y="259"/>
                    <a:pt x="560" y="236"/>
                  </a:cubicBezTo>
                  <a:cubicBezTo>
                    <a:pt x="567" y="223"/>
                    <a:pt x="538" y="180"/>
                    <a:pt x="523" y="213"/>
                  </a:cubicBezTo>
                  <a:cubicBezTo>
                    <a:pt x="515" y="207"/>
                    <a:pt x="529" y="187"/>
                    <a:pt x="514" y="180"/>
                  </a:cubicBezTo>
                  <a:cubicBezTo>
                    <a:pt x="504" y="181"/>
                    <a:pt x="495" y="188"/>
                    <a:pt x="483" y="195"/>
                  </a:cubicBezTo>
                  <a:cubicBezTo>
                    <a:pt x="479" y="181"/>
                    <a:pt x="494" y="174"/>
                    <a:pt x="476" y="154"/>
                  </a:cubicBezTo>
                  <a:cubicBezTo>
                    <a:pt x="452" y="138"/>
                    <a:pt x="451" y="162"/>
                    <a:pt x="434" y="171"/>
                  </a:cubicBezTo>
                  <a:cubicBezTo>
                    <a:pt x="404" y="164"/>
                    <a:pt x="476" y="146"/>
                    <a:pt x="411" y="119"/>
                  </a:cubicBezTo>
                  <a:cubicBezTo>
                    <a:pt x="395" y="159"/>
                    <a:pt x="396" y="130"/>
                    <a:pt x="389" y="124"/>
                  </a:cubicBezTo>
                  <a:cubicBezTo>
                    <a:pt x="384" y="121"/>
                    <a:pt x="375" y="131"/>
                    <a:pt x="356" y="150"/>
                  </a:cubicBezTo>
                  <a:cubicBezTo>
                    <a:pt x="366" y="124"/>
                    <a:pt x="388" y="92"/>
                    <a:pt x="356" y="101"/>
                  </a:cubicBezTo>
                  <a:cubicBezTo>
                    <a:pt x="320" y="117"/>
                    <a:pt x="341" y="96"/>
                    <a:pt x="341" y="93"/>
                  </a:cubicBezTo>
                  <a:cubicBezTo>
                    <a:pt x="372" y="79"/>
                    <a:pt x="312" y="45"/>
                    <a:pt x="314" y="81"/>
                  </a:cubicBezTo>
                  <a:cubicBezTo>
                    <a:pt x="313" y="105"/>
                    <a:pt x="261" y="126"/>
                    <a:pt x="276" y="97"/>
                  </a:cubicBezTo>
                  <a:cubicBezTo>
                    <a:pt x="286" y="60"/>
                    <a:pt x="331" y="116"/>
                    <a:pt x="292" y="51"/>
                  </a:cubicBezTo>
                  <a:cubicBezTo>
                    <a:pt x="268" y="78"/>
                    <a:pt x="248" y="96"/>
                    <a:pt x="244" y="106"/>
                  </a:cubicBezTo>
                  <a:cubicBezTo>
                    <a:pt x="225" y="181"/>
                    <a:pt x="236" y="113"/>
                    <a:pt x="216" y="112"/>
                  </a:cubicBezTo>
                  <a:cubicBezTo>
                    <a:pt x="242" y="94"/>
                    <a:pt x="276" y="63"/>
                    <a:pt x="266" y="43"/>
                  </a:cubicBezTo>
                  <a:cubicBezTo>
                    <a:pt x="237" y="41"/>
                    <a:pt x="172" y="87"/>
                    <a:pt x="214" y="91"/>
                  </a:cubicBezTo>
                  <a:cubicBezTo>
                    <a:pt x="211" y="106"/>
                    <a:pt x="187" y="123"/>
                    <a:pt x="173" y="98"/>
                  </a:cubicBezTo>
                  <a:cubicBezTo>
                    <a:pt x="196" y="92"/>
                    <a:pt x="235" y="15"/>
                    <a:pt x="186" y="38"/>
                  </a:cubicBezTo>
                  <a:cubicBezTo>
                    <a:pt x="181" y="42"/>
                    <a:pt x="181" y="56"/>
                    <a:pt x="173" y="69"/>
                  </a:cubicBezTo>
                  <a:cubicBezTo>
                    <a:pt x="161" y="58"/>
                    <a:pt x="170" y="42"/>
                    <a:pt x="166" y="36"/>
                  </a:cubicBezTo>
                  <a:cubicBezTo>
                    <a:pt x="127" y="0"/>
                    <a:pt x="141" y="93"/>
                    <a:pt x="142" y="114"/>
                  </a:cubicBezTo>
                  <a:cubicBezTo>
                    <a:pt x="92" y="82"/>
                    <a:pt x="139" y="91"/>
                    <a:pt x="126" y="39"/>
                  </a:cubicBezTo>
                  <a:cubicBezTo>
                    <a:pt x="84" y="47"/>
                    <a:pt x="73" y="64"/>
                    <a:pt x="80" y="112"/>
                  </a:cubicBezTo>
                  <a:cubicBezTo>
                    <a:pt x="74" y="123"/>
                    <a:pt x="63" y="149"/>
                    <a:pt x="56" y="117"/>
                  </a:cubicBezTo>
                  <a:cubicBezTo>
                    <a:pt x="79" y="87"/>
                    <a:pt x="77" y="44"/>
                    <a:pt x="37" y="43"/>
                  </a:cubicBezTo>
                  <a:cubicBezTo>
                    <a:pt x="101" y="631"/>
                    <a:pt x="97" y="1225"/>
                    <a:pt x="5" y="1808"/>
                  </a:cubicBezTo>
                  <a:lnTo>
                    <a:pt x="0" y="1840"/>
                  </a:lnTo>
                  <a:cubicBezTo>
                    <a:pt x="46" y="1839"/>
                    <a:pt x="113" y="1825"/>
                    <a:pt x="162" y="1823"/>
                  </a:cubicBezTo>
                  <a:cubicBezTo>
                    <a:pt x="301" y="1827"/>
                    <a:pt x="298" y="1845"/>
                    <a:pt x="529" y="1842"/>
                  </a:cubicBezTo>
                  <a:cubicBezTo>
                    <a:pt x="582" y="1837"/>
                    <a:pt x="597" y="1829"/>
                    <a:pt x="614" y="1829"/>
                  </a:cubicBezTo>
                  <a:cubicBezTo>
                    <a:pt x="597" y="1758"/>
                    <a:pt x="481" y="1798"/>
                    <a:pt x="421" y="1778"/>
                  </a:cubicBezTo>
                  <a:cubicBezTo>
                    <a:pt x="321" y="1768"/>
                    <a:pt x="304" y="1708"/>
                    <a:pt x="272" y="1664"/>
                  </a:cubicBezTo>
                  <a:cubicBezTo>
                    <a:pt x="258" y="1639"/>
                    <a:pt x="237" y="1608"/>
                    <a:pt x="237" y="1566"/>
                  </a:cubicBezTo>
                  <a:cubicBezTo>
                    <a:pt x="230" y="1513"/>
                    <a:pt x="240" y="1484"/>
                    <a:pt x="239" y="1432"/>
                  </a:cubicBezTo>
                  <a:cubicBezTo>
                    <a:pt x="243" y="1393"/>
                    <a:pt x="287" y="1401"/>
                    <a:pt x="315" y="1404"/>
                  </a:cubicBezTo>
                  <a:cubicBezTo>
                    <a:pt x="402" y="1413"/>
                    <a:pt x="547" y="1399"/>
                    <a:pt x="586" y="1387"/>
                  </a:cubicBezTo>
                  <a:cubicBezTo>
                    <a:pt x="641" y="1371"/>
                    <a:pt x="642" y="1337"/>
                    <a:pt x="605" y="1286"/>
                  </a:cubicBezTo>
                  <a:cubicBezTo>
                    <a:pt x="597" y="1261"/>
                    <a:pt x="598" y="1245"/>
                    <a:pt x="609" y="1223"/>
                  </a:cubicBezTo>
                  <a:cubicBezTo>
                    <a:pt x="625" y="1206"/>
                    <a:pt x="644" y="1195"/>
                    <a:pt x="630" y="1174"/>
                  </a:cubicBezTo>
                  <a:cubicBezTo>
                    <a:pt x="630" y="1174"/>
                    <a:pt x="504" y="1147"/>
                    <a:pt x="590" y="1133"/>
                  </a:cubicBezTo>
                  <a:cubicBezTo>
                    <a:pt x="679" y="1118"/>
                    <a:pt x="650" y="1082"/>
                    <a:pt x="650" y="1082"/>
                  </a:cubicBezTo>
                  <a:cubicBezTo>
                    <a:pt x="650" y="1082"/>
                    <a:pt x="635" y="1045"/>
                    <a:pt x="621" y="1018"/>
                  </a:cubicBezTo>
                  <a:cubicBezTo>
                    <a:pt x="611" y="998"/>
                    <a:pt x="695" y="991"/>
                    <a:pt x="704" y="959"/>
                  </a:cubicBezTo>
                  <a:cubicBezTo>
                    <a:pt x="724" y="932"/>
                    <a:pt x="661" y="871"/>
                    <a:pt x="639" y="841"/>
                  </a:cubicBezTo>
                  <a:close/>
                </a:path>
              </a:pathLst>
            </a:custGeom>
            <a:solidFill>
              <a:srgbClr val="2F469C"/>
            </a:solidFill>
            <a:ln>
              <a:noFill/>
            </a:ln>
            <a:extLst>
              <a:ext uri="{91240B29-F687-4F45-9708-019B960494DF}"/>
            </a:extLst>
          </p:spPr>
          <p:txBody>
            <a:bodyPr/>
            <a:lstStyle/>
            <a:p>
              <a:pPr fontAlgn="auto">
                <a:spcBef>
                  <a:spcPts val="0"/>
                </a:spcBef>
                <a:spcAft>
                  <a:spcPts val="0"/>
                </a:spcAft>
                <a:defRPr/>
              </a:pPr>
              <a:endParaRPr lang="en-US">
                <a:solidFill>
                  <a:srgbClr val="1F497D"/>
                </a:solidFill>
              </a:endParaRPr>
            </a:p>
          </p:txBody>
        </p:sp>
        <p:sp>
          <p:nvSpPr>
            <p:cNvPr id="14" name="Freeform 28"/>
            <p:cNvSpPr>
              <a:spLocks noChangeAspect="1"/>
            </p:cNvSpPr>
            <p:nvPr/>
          </p:nvSpPr>
          <p:spPr bwMode="auto">
            <a:xfrm>
              <a:off x="1352" y="681"/>
              <a:ext cx="1829" cy="3153"/>
            </a:xfrm>
            <a:custGeom>
              <a:avLst/>
              <a:gdLst>
                <a:gd name="T0" fmla="*/ 1974 w 2011"/>
                <a:gd name="T1" fmla="*/ 2106 h 3449"/>
                <a:gd name="T2" fmla="*/ 0 w 2011"/>
                <a:gd name="T3" fmla="*/ 3449 h 3449"/>
                <a:gd name="T4" fmla="*/ 1972 w 2011"/>
                <a:gd name="T5" fmla="*/ 0 h 3449"/>
                <a:gd name="T6" fmla="*/ 1980 w 2011"/>
                <a:gd name="T7" fmla="*/ 347 h 3449"/>
                <a:gd name="T8" fmla="*/ 1982 w 2011"/>
                <a:gd name="T9" fmla="*/ 392 h 3449"/>
                <a:gd name="T10" fmla="*/ 1923 w 2011"/>
                <a:gd name="T11" fmla="*/ 324 h 3449"/>
                <a:gd name="T12" fmla="*/ 1878 w 2011"/>
                <a:gd name="T13" fmla="*/ 384 h 3449"/>
                <a:gd name="T14" fmla="*/ 1858 w 2011"/>
                <a:gd name="T15" fmla="*/ 411 h 3449"/>
                <a:gd name="T16" fmla="*/ 1823 w 2011"/>
                <a:gd name="T17" fmla="*/ 348 h 3449"/>
                <a:gd name="T18" fmla="*/ 1766 w 2011"/>
                <a:gd name="T19" fmla="*/ 359 h 3449"/>
                <a:gd name="T20" fmla="*/ 1702 w 2011"/>
                <a:gd name="T21" fmla="*/ 494 h 3449"/>
                <a:gd name="T22" fmla="*/ 1680 w 2011"/>
                <a:gd name="T23" fmla="*/ 420 h 3449"/>
                <a:gd name="T24" fmla="*/ 1605 w 2011"/>
                <a:gd name="T25" fmla="*/ 427 h 3449"/>
                <a:gd name="T26" fmla="*/ 1609 w 2011"/>
                <a:gd name="T27" fmla="*/ 499 h 3449"/>
                <a:gd name="T28" fmla="*/ 1520 w 2011"/>
                <a:gd name="T29" fmla="*/ 498 h 3449"/>
                <a:gd name="T30" fmla="*/ 1513 w 2011"/>
                <a:gd name="T31" fmla="*/ 560 h 3449"/>
                <a:gd name="T32" fmla="*/ 1407 w 2011"/>
                <a:gd name="T33" fmla="*/ 521 h 3449"/>
                <a:gd name="T34" fmla="*/ 1521 w 2011"/>
                <a:gd name="T35" fmla="*/ 578 h 3449"/>
                <a:gd name="T36" fmla="*/ 1453 w 2011"/>
                <a:gd name="T37" fmla="*/ 612 h 3449"/>
                <a:gd name="T38" fmla="*/ 1441 w 2011"/>
                <a:gd name="T39" fmla="*/ 603 h 3449"/>
                <a:gd name="T40" fmla="*/ 1404 w 2011"/>
                <a:gd name="T41" fmla="*/ 640 h 3449"/>
                <a:gd name="T42" fmla="*/ 1448 w 2011"/>
                <a:gd name="T43" fmla="*/ 632 h 3449"/>
                <a:gd name="T44" fmla="*/ 1433 w 2011"/>
                <a:gd name="T45" fmla="*/ 703 h 3449"/>
                <a:gd name="T46" fmla="*/ 1392 w 2011"/>
                <a:gd name="T47" fmla="*/ 719 h 3449"/>
                <a:gd name="T48" fmla="*/ 1410 w 2011"/>
                <a:gd name="T49" fmla="*/ 785 h 3449"/>
                <a:gd name="T50" fmla="*/ 1321 w 2011"/>
                <a:gd name="T51" fmla="*/ 761 h 3449"/>
                <a:gd name="T52" fmla="*/ 1255 w 2011"/>
                <a:gd name="T53" fmla="*/ 760 h 3449"/>
                <a:gd name="T54" fmla="*/ 1205 w 2011"/>
                <a:gd name="T55" fmla="*/ 829 h 3449"/>
                <a:gd name="T56" fmla="*/ 1350 w 2011"/>
                <a:gd name="T57" fmla="*/ 845 h 3449"/>
                <a:gd name="T58" fmla="*/ 1308 w 2011"/>
                <a:gd name="T59" fmla="*/ 881 h 3449"/>
                <a:gd name="T60" fmla="*/ 1308 w 2011"/>
                <a:gd name="T61" fmla="*/ 953 h 3449"/>
                <a:gd name="T62" fmla="*/ 1358 w 2011"/>
                <a:gd name="T63" fmla="*/ 951 h 3449"/>
                <a:gd name="T64" fmla="*/ 1319 w 2011"/>
                <a:gd name="T65" fmla="*/ 1061 h 3449"/>
                <a:gd name="T66" fmla="*/ 1324 w 2011"/>
                <a:gd name="T67" fmla="*/ 1115 h 3449"/>
                <a:gd name="T68" fmla="*/ 1283 w 2011"/>
                <a:gd name="T69" fmla="*/ 1185 h 3449"/>
                <a:gd name="T70" fmla="*/ 1257 w 2011"/>
                <a:gd name="T71" fmla="*/ 1226 h 3449"/>
                <a:gd name="T72" fmla="*/ 1285 w 2011"/>
                <a:gd name="T73" fmla="*/ 1267 h 3449"/>
                <a:gd name="T74" fmla="*/ 1314 w 2011"/>
                <a:gd name="T75" fmla="*/ 1311 h 3449"/>
                <a:gd name="T76" fmla="*/ 1363 w 2011"/>
                <a:gd name="T77" fmla="*/ 1376 h 3449"/>
                <a:gd name="T78" fmla="*/ 1438 w 2011"/>
                <a:gd name="T79" fmla="*/ 1413 h 3449"/>
                <a:gd name="T80" fmla="*/ 1494 w 2011"/>
                <a:gd name="T81" fmla="*/ 1379 h 3449"/>
                <a:gd name="T82" fmla="*/ 1513 w 2011"/>
                <a:gd name="T83" fmla="*/ 1471 h 3449"/>
                <a:gd name="T84" fmla="*/ 1605 w 2011"/>
                <a:gd name="T85" fmla="*/ 1474 h 3449"/>
                <a:gd name="T86" fmla="*/ 1584 w 2011"/>
                <a:gd name="T87" fmla="*/ 1525 h 3449"/>
                <a:gd name="T88" fmla="*/ 1618 w 2011"/>
                <a:gd name="T89" fmla="*/ 1559 h 3449"/>
                <a:gd name="T90" fmla="*/ 1644 w 2011"/>
                <a:gd name="T91" fmla="*/ 1602 h 3449"/>
                <a:gd name="T92" fmla="*/ 1700 w 2011"/>
                <a:gd name="T93" fmla="*/ 1594 h 3449"/>
                <a:gd name="T94" fmla="*/ 1729 w 2011"/>
                <a:gd name="T95" fmla="*/ 1535 h 3449"/>
                <a:gd name="T96" fmla="*/ 1794 w 2011"/>
                <a:gd name="T97" fmla="*/ 1574 h 3449"/>
                <a:gd name="T98" fmla="*/ 1808 w 2011"/>
                <a:gd name="T99" fmla="*/ 1711 h 3449"/>
                <a:gd name="T100" fmla="*/ 1870 w 2011"/>
                <a:gd name="T101" fmla="*/ 1688 h 3449"/>
                <a:gd name="T102" fmla="*/ 1839 w 2011"/>
                <a:gd name="T103" fmla="*/ 1844 h 3449"/>
                <a:gd name="T104" fmla="*/ 1446 w 2011"/>
                <a:gd name="T105" fmla="*/ 2092 h 3449"/>
                <a:gd name="T106" fmla="*/ 1654 w 2011"/>
                <a:gd name="T107" fmla="*/ 2103 h 3449"/>
                <a:gd name="T108" fmla="*/ 1974 w 2011"/>
                <a:gd name="T109" fmla="*/ 2105 h 34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2011" h="3449">
                  <a:moveTo>
                    <a:pt x="1974" y="2106"/>
                  </a:moveTo>
                  <a:lnTo>
                    <a:pt x="1974" y="2106"/>
                  </a:lnTo>
                  <a:cubicBezTo>
                    <a:pt x="1903" y="2543"/>
                    <a:pt x="1782" y="2987"/>
                    <a:pt x="1602" y="3449"/>
                  </a:cubicBezTo>
                  <a:lnTo>
                    <a:pt x="0" y="3449"/>
                  </a:lnTo>
                  <a:lnTo>
                    <a:pt x="0" y="0"/>
                  </a:lnTo>
                  <a:lnTo>
                    <a:pt x="1972" y="0"/>
                  </a:lnTo>
                  <a:cubicBezTo>
                    <a:pt x="1988" y="113"/>
                    <a:pt x="1999" y="197"/>
                    <a:pt x="2011" y="309"/>
                  </a:cubicBezTo>
                  <a:cubicBezTo>
                    <a:pt x="2011" y="309"/>
                    <a:pt x="1977" y="320"/>
                    <a:pt x="1980" y="347"/>
                  </a:cubicBezTo>
                  <a:cubicBezTo>
                    <a:pt x="1984" y="378"/>
                    <a:pt x="1997" y="385"/>
                    <a:pt x="1997" y="385"/>
                  </a:cubicBezTo>
                  <a:lnTo>
                    <a:pt x="1982" y="392"/>
                  </a:lnTo>
                  <a:cubicBezTo>
                    <a:pt x="1982" y="392"/>
                    <a:pt x="1966" y="368"/>
                    <a:pt x="1966" y="369"/>
                  </a:cubicBezTo>
                  <a:cubicBezTo>
                    <a:pt x="1966" y="346"/>
                    <a:pt x="1976" y="311"/>
                    <a:pt x="1923" y="324"/>
                  </a:cubicBezTo>
                  <a:cubicBezTo>
                    <a:pt x="1904" y="365"/>
                    <a:pt x="1952" y="373"/>
                    <a:pt x="1939" y="401"/>
                  </a:cubicBezTo>
                  <a:cubicBezTo>
                    <a:pt x="1883" y="404"/>
                    <a:pt x="1923" y="359"/>
                    <a:pt x="1878" y="384"/>
                  </a:cubicBezTo>
                  <a:cubicBezTo>
                    <a:pt x="1881" y="371"/>
                    <a:pt x="1871" y="336"/>
                    <a:pt x="1857" y="339"/>
                  </a:cubicBezTo>
                  <a:cubicBezTo>
                    <a:pt x="1851" y="358"/>
                    <a:pt x="1836" y="391"/>
                    <a:pt x="1858" y="411"/>
                  </a:cubicBezTo>
                  <a:cubicBezTo>
                    <a:pt x="1851" y="416"/>
                    <a:pt x="1830" y="413"/>
                    <a:pt x="1825" y="406"/>
                  </a:cubicBezTo>
                  <a:cubicBezTo>
                    <a:pt x="1819" y="396"/>
                    <a:pt x="1840" y="379"/>
                    <a:pt x="1823" y="348"/>
                  </a:cubicBezTo>
                  <a:cubicBezTo>
                    <a:pt x="1771" y="371"/>
                    <a:pt x="1819" y="421"/>
                    <a:pt x="1776" y="440"/>
                  </a:cubicBezTo>
                  <a:cubicBezTo>
                    <a:pt x="1729" y="434"/>
                    <a:pt x="1803" y="394"/>
                    <a:pt x="1766" y="359"/>
                  </a:cubicBezTo>
                  <a:cubicBezTo>
                    <a:pt x="1723" y="369"/>
                    <a:pt x="1707" y="413"/>
                    <a:pt x="1724" y="439"/>
                  </a:cubicBezTo>
                  <a:cubicBezTo>
                    <a:pt x="1723" y="462"/>
                    <a:pt x="1705" y="474"/>
                    <a:pt x="1702" y="494"/>
                  </a:cubicBezTo>
                  <a:cubicBezTo>
                    <a:pt x="1681" y="491"/>
                    <a:pt x="1672" y="483"/>
                    <a:pt x="1670" y="475"/>
                  </a:cubicBezTo>
                  <a:cubicBezTo>
                    <a:pt x="1667" y="460"/>
                    <a:pt x="1708" y="453"/>
                    <a:pt x="1680" y="420"/>
                  </a:cubicBezTo>
                  <a:cubicBezTo>
                    <a:pt x="1635" y="427"/>
                    <a:pt x="1665" y="500"/>
                    <a:pt x="1629" y="461"/>
                  </a:cubicBezTo>
                  <a:cubicBezTo>
                    <a:pt x="1626" y="444"/>
                    <a:pt x="1614" y="429"/>
                    <a:pt x="1605" y="427"/>
                  </a:cubicBezTo>
                  <a:cubicBezTo>
                    <a:pt x="1588" y="439"/>
                    <a:pt x="1580" y="459"/>
                    <a:pt x="1591" y="476"/>
                  </a:cubicBezTo>
                  <a:lnTo>
                    <a:pt x="1609" y="499"/>
                  </a:lnTo>
                  <a:cubicBezTo>
                    <a:pt x="1607" y="499"/>
                    <a:pt x="1617" y="513"/>
                    <a:pt x="1615" y="512"/>
                  </a:cubicBezTo>
                  <a:cubicBezTo>
                    <a:pt x="1585" y="488"/>
                    <a:pt x="1545" y="471"/>
                    <a:pt x="1520" y="498"/>
                  </a:cubicBezTo>
                  <a:cubicBezTo>
                    <a:pt x="1523" y="523"/>
                    <a:pt x="1545" y="525"/>
                    <a:pt x="1579" y="533"/>
                  </a:cubicBezTo>
                  <a:cubicBezTo>
                    <a:pt x="1536" y="537"/>
                    <a:pt x="1527" y="552"/>
                    <a:pt x="1513" y="560"/>
                  </a:cubicBezTo>
                  <a:cubicBezTo>
                    <a:pt x="1508" y="532"/>
                    <a:pt x="1475" y="527"/>
                    <a:pt x="1444" y="523"/>
                  </a:cubicBezTo>
                  <a:cubicBezTo>
                    <a:pt x="1426" y="527"/>
                    <a:pt x="1415" y="515"/>
                    <a:pt x="1407" y="521"/>
                  </a:cubicBezTo>
                  <a:cubicBezTo>
                    <a:pt x="1420" y="553"/>
                    <a:pt x="1451" y="578"/>
                    <a:pt x="1490" y="586"/>
                  </a:cubicBezTo>
                  <a:cubicBezTo>
                    <a:pt x="1507" y="584"/>
                    <a:pt x="1509" y="584"/>
                    <a:pt x="1521" y="578"/>
                  </a:cubicBezTo>
                  <a:cubicBezTo>
                    <a:pt x="1544" y="588"/>
                    <a:pt x="1542" y="592"/>
                    <a:pt x="1548" y="608"/>
                  </a:cubicBezTo>
                  <a:cubicBezTo>
                    <a:pt x="1514" y="623"/>
                    <a:pt x="1487" y="604"/>
                    <a:pt x="1453" y="612"/>
                  </a:cubicBezTo>
                  <a:cubicBezTo>
                    <a:pt x="1453" y="614"/>
                    <a:pt x="1445" y="614"/>
                    <a:pt x="1444" y="611"/>
                  </a:cubicBezTo>
                  <a:cubicBezTo>
                    <a:pt x="1445" y="611"/>
                    <a:pt x="1440" y="603"/>
                    <a:pt x="1441" y="603"/>
                  </a:cubicBezTo>
                  <a:cubicBezTo>
                    <a:pt x="1426" y="575"/>
                    <a:pt x="1387" y="586"/>
                    <a:pt x="1366" y="592"/>
                  </a:cubicBezTo>
                  <a:cubicBezTo>
                    <a:pt x="1363" y="614"/>
                    <a:pt x="1386" y="632"/>
                    <a:pt x="1404" y="640"/>
                  </a:cubicBezTo>
                  <a:cubicBezTo>
                    <a:pt x="1429" y="649"/>
                    <a:pt x="1438" y="641"/>
                    <a:pt x="1438" y="641"/>
                  </a:cubicBezTo>
                  <a:lnTo>
                    <a:pt x="1448" y="632"/>
                  </a:lnTo>
                  <a:cubicBezTo>
                    <a:pt x="1459" y="672"/>
                    <a:pt x="1473" y="674"/>
                    <a:pt x="1494" y="690"/>
                  </a:cubicBezTo>
                  <a:cubicBezTo>
                    <a:pt x="1471" y="698"/>
                    <a:pt x="1462" y="705"/>
                    <a:pt x="1433" y="703"/>
                  </a:cubicBezTo>
                  <a:cubicBezTo>
                    <a:pt x="1400" y="652"/>
                    <a:pt x="1301" y="630"/>
                    <a:pt x="1305" y="654"/>
                  </a:cubicBezTo>
                  <a:cubicBezTo>
                    <a:pt x="1319" y="706"/>
                    <a:pt x="1392" y="719"/>
                    <a:pt x="1392" y="719"/>
                  </a:cubicBezTo>
                  <a:cubicBezTo>
                    <a:pt x="1392" y="719"/>
                    <a:pt x="1354" y="733"/>
                    <a:pt x="1360" y="746"/>
                  </a:cubicBezTo>
                  <a:cubicBezTo>
                    <a:pt x="1367" y="758"/>
                    <a:pt x="1417" y="766"/>
                    <a:pt x="1410" y="785"/>
                  </a:cubicBezTo>
                  <a:cubicBezTo>
                    <a:pt x="1358" y="762"/>
                    <a:pt x="1348" y="771"/>
                    <a:pt x="1383" y="817"/>
                  </a:cubicBezTo>
                  <a:cubicBezTo>
                    <a:pt x="1339" y="819"/>
                    <a:pt x="1349" y="772"/>
                    <a:pt x="1321" y="761"/>
                  </a:cubicBezTo>
                  <a:cubicBezTo>
                    <a:pt x="1301" y="775"/>
                    <a:pt x="1313" y="806"/>
                    <a:pt x="1313" y="806"/>
                  </a:cubicBezTo>
                  <a:cubicBezTo>
                    <a:pt x="1303" y="798"/>
                    <a:pt x="1277" y="754"/>
                    <a:pt x="1255" y="760"/>
                  </a:cubicBezTo>
                  <a:cubicBezTo>
                    <a:pt x="1248" y="765"/>
                    <a:pt x="1248" y="789"/>
                    <a:pt x="1265" y="805"/>
                  </a:cubicBezTo>
                  <a:cubicBezTo>
                    <a:pt x="1244" y="809"/>
                    <a:pt x="1210" y="806"/>
                    <a:pt x="1205" y="829"/>
                  </a:cubicBezTo>
                  <a:cubicBezTo>
                    <a:pt x="1239" y="855"/>
                    <a:pt x="1276" y="855"/>
                    <a:pt x="1329" y="849"/>
                  </a:cubicBezTo>
                  <a:cubicBezTo>
                    <a:pt x="1329" y="849"/>
                    <a:pt x="1339" y="848"/>
                    <a:pt x="1350" y="845"/>
                  </a:cubicBezTo>
                  <a:cubicBezTo>
                    <a:pt x="1360" y="842"/>
                    <a:pt x="1375" y="856"/>
                    <a:pt x="1375" y="856"/>
                  </a:cubicBezTo>
                  <a:cubicBezTo>
                    <a:pt x="1349" y="862"/>
                    <a:pt x="1360" y="870"/>
                    <a:pt x="1308" y="881"/>
                  </a:cubicBezTo>
                  <a:cubicBezTo>
                    <a:pt x="1274" y="897"/>
                    <a:pt x="1247" y="918"/>
                    <a:pt x="1247" y="953"/>
                  </a:cubicBezTo>
                  <a:cubicBezTo>
                    <a:pt x="1268" y="963"/>
                    <a:pt x="1294" y="973"/>
                    <a:pt x="1308" y="953"/>
                  </a:cubicBezTo>
                  <a:cubicBezTo>
                    <a:pt x="1331" y="920"/>
                    <a:pt x="1324" y="946"/>
                    <a:pt x="1340" y="945"/>
                  </a:cubicBezTo>
                  <a:lnTo>
                    <a:pt x="1358" y="951"/>
                  </a:lnTo>
                  <a:cubicBezTo>
                    <a:pt x="1344" y="986"/>
                    <a:pt x="1264" y="985"/>
                    <a:pt x="1279" y="1011"/>
                  </a:cubicBezTo>
                  <a:cubicBezTo>
                    <a:pt x="1295" y="1035"/>
                    <a:pt x="1319" y="1061"/>
                    <a:pt x="1319" y="1061"/>
                  </a:cubicBezTo>
                  <a:cubicBezTo>
                    <a:pt x="1319" y="1061"/>
                    <a:pt x="1263" y="1032"/>
                    <a:pt x="1247" y="1053"/>
                  </a:cubicBezTo>
                  <a:cubicBezTo>
                    <a:pt x="1232" y="1071"/>
                    <a:pt x="1265" y="1102"/>
                    <a:pt x="1324" y="1115"/>
                  </a:cubicBezTo>
                  <a:cubicBezTo>
                    <a:pt x="1304" y="1128"/>
                    <a:pt x="1233" y="1115"/>
                    <a:pt x="1276" y="1160"/>
                  </a:cubicBezTo>
                  <a:cubicBezTo>
                    <a:pt x="1225" y="1181"/>
                    <a:pt x="1242" y="1196"/>
                    <a:pt x="1283" y="1185"/>
                  </a:cubicBezTo>
                  <a:lnTo>
                    <a:pt x="1303" y="1188"/>
                  </a:lnTo>
                  <a:cubicBezTo>
                    <a:pt x="1291" y="1196"/>
                    <a:pt x="1254" y="1213"/>
                    <a:pt x="1257" y="1226"/>
                  </a:cubicBezTo>
                  <a:cubicBezTo>
                    <a:pt x="1259" y="1243"/>
                    <a:pt x="1300" y="1222"/>
                    <a:pt x="1307" y="1235"/>
                  </a:cubicBezTo>
                  <a:cubicBezTo>
                    <a:pt x="1310" y="1254"/>
                    <a:pt x="1287" y="1262"/>
                    <a:pt x="1285" y="1267"/>
                  </a:cubicBezTo>
                  <a:cubicBezTo>
                    <a:pt x="1314" y="1286"/>
                    <a:pt x="1331" y="1241"/>
                    <a:pt x="1358" y="1267"/>
                  </a:cubicBezTo>
                  <a:cubicBezTo>
                    <a:pt x="1348" y="1286"/>
                    <a:pt x="1305" y="1282"/>
                    <a:pt x="1314" y="1311"/>
                  </a:cubicBezTo>
                  <a:cubicBezTo>
                    <a:pt x="1330" y="1323"/>
                    <a:pt x="1357" y="1318"/>
                    <a:pt x="1373" y="1329"/>
                  </a:cubicBezTo>
                  <a:cubicBezTo>
                    <a:pt x="1373" y="1329"/>
                    <a:pt x="1351" y="1371"/>
                    <a:pt x="1363" y="1376"/>
                  </a:cubicBezTo>
                  <a:cubicBezTo>
                    <a:pt x="1386" y="1388"/>
                    <a:pt x="1408" y="1351"/>
                    <a:pt x="1416" y="1349"/>
                  </a:cubicBezTo>
                  <a:cubicBezTo>
                    <a:pt x="1410" y="1396"/>
                    <a:pt x="1450" y="1380"/>
                    <a:pt x="1438" y="1413"/>
                  </a:cubicBezTo>
                  <a:cubicBezTo>
                    <a:pt x="1438" y="1430"/>
                    <a:pt x="1436" y="1454"/>
                    <a:pt x="1454" y="1463"/>
                  </a:cubicBezTo>
                  <a:cubicBezTo>
                    <a:pt x="1491" y="1452"/>
                    <a:pt x="1495" y="1423"/>
                    <a:pt x="1494" y="1379"/>
                  </a:cubicBezTo>
                  <a:cubicBezTo>
                    <a:pt x="1494" y="1364"/>
                    <a:pt x="1537" y="1389"/>
                    <a:pt x="1537" y="1389"/>
                  </a:cubicBezTo>
                  <a:cubicBezTo>
                    <a:pt x="1563" y="1410"/>
                    <a:pt x="1492" y="1426"/>
                    <a:pt x="1513" y="1471"/>
                  </a:cubicBezTo>
                  <a:cubicBezTo>
                    <a:pt x="1573" y="1479"/>
                    <a:pt x="1573" y="1428"/>
                    <a:pt x="1621" y="1419"/>
                  </a:cubicBezTo>
                  <a:cubicBezTo>
                    <a:pt x="1643" y="1433"/>
                    <a:pt x="1612" y="1457"/>
                    <a:pt x="1605" y="1474"/>
                  </a:cubicBezTo>
                  <a:cubicBezTo>
                    <a:pt x="1575" y="1491"/>
                    <a:pt x="1538" y="1471"/>
                    <a:pt x="1509" y="1530"/>
                  </a:cubicBezTo>
                  <a:cubicBezTo>
                    <a:pt x="1551" y="1546"/>
                    <a:pt x="1570" y="1533"/>
                    <a:pt x="1584" y="1525"/>
                  </a:cubicBezTo>
                  <a:cubicBezTo>
                    <a:pt x="1597" y="1516"/>
                    <a:pt x="1596" y="1511"/>
                    <a:pt x="1606" y="1507"/>
                  </a:cubicBezTo>
                  <a:cubicBezTo>
                    <a:pt x="1607" y="1523"/>
                    <a:pt x="1603" y="1553"/>
                    <a:pt x="1618" y="1559"/>
                  </a:cubicBezTo>
                  <a:cubicBezTo>
                    <a:pt x="1632" y="1558"/>
                    <a:pt x="1633" y="1553"/>
                    <a:pt x="1645" y="1546"/>
                  </a:cubicBezTo>
                  <a:cubicBezTo>
                    <a:pt x="1657" y="1558"/>
                    <a:pt x="1626" y="1589"/>
                    <a:pt x="1644" y="1602"/>
                  </a:cubicBezTo>
                  <a:cubicBezTo>
                    <a:pt x="1661" y="1599"/>
                    <a:pt x="1667" y="1583"/>
                    <a:pt x="1667" y="1583"/>
                  </a:cubicBezTo>
                  <a:cubicBezTo>
                    <a:pt x="1677" y="1597"/>
                    <a:pt x="1689" y="1597"/>
                    <a:pt x="1700" y="1594"/>
                  </a:cubicBezTo>
                  <a:cubicBezTo>
                    <a:pt x="1706" y="1579"/>
                    <a:pt x="1707" y="1545"/>
                    <a:pt x="1688" y="1533"/>
                  </a:cubicBezTo>
                  <a:cubicBezTo>
                    <a:pt x="1697" y="1522"/>
                    <a:pt x="1720" y="1543"/>
                    <a:pt x="1729" y="1535"/>
                  </a:cubicBezTo>
                  <a:cubicBezTo>
                    <a:pt x="1748" y="1557"/>
                    <a:pt x="1707" y="1600"/>
                    <a:pt x="1737" y="1618"/>
                  </a:cubicBezTo>
                  <a:cubicBezTo>
                    <a:pt x="1766" y="1615"/>
                    <a:pt x="1765" y="1586"/>
                    <a:pt x="1794" y="1574"/>
                  </a:cubicBezTo>
                  <a:cubicBezTo>
                    <a:pt x="1789" y="1604"/>
                    <a:pt x="1824" y="1626"/>
                    <a:pt x="1779" y="1648"/>
                  </a:cubicBezTo>
                  <a:cubicBezTo>
                    <a:pt x="1779" y="1677"/>
                    <a:pt x="1834" y="1669"/>
                    <a:pt x="1808" y="1711"/>
                  </a:cubicBezTo>
                  <a:cubicBezTo>
                    <a:pt x="1818" y="1728"/>
                    <a:pt x="1831" y="1721"/>
                    <a:pt x="1843" y="1718"/>
                  </a:cubicBezTo>
                  <a:lnTo>
                    <a:pt x="1870" y="1688"/>
                  </a:lnTo>
                  <a:cubicBezTo>
                    <a:pt x="1862" y="1712"/>
                    <a:pt x="1860" y="1750"/>
                    <a:pt x="1867" y="1777"/>
                  </a:cubicBezTo>
                  <a:cubicBezTo>
                    <a:pt x="1858" y="1800"/>
                    <a:pt x="1879" y="1825"/>
                    <a:pt x="1839" y="1844"/>
                  </a:cubicBezTo>
                  <a:cubicBezTo>
                    <a:pt x="1828" y="1900"/>
                    <a:pt x="1827" y="1956"/>
                    <a:pt x="1763" y="1992"/>
                  </a:cubicBezTo>
                  <a:cubicBezTo>
                    <a:pt x="1726" y="2060"/>
                    <a:pt x="1497" y="2024"/>
                    <a:pt x="1446" y="2092"/>
                  </a:cubicBezTo>
                  <a:cubicBezTo>
                    <a:pt x="1459" y="2104"/>
                    <a:pt x="1576" y="2100"/>
                    <a:pt x="1591" y="2096"/>
                  </a:cubicBezTo>
                  <a:cubicBezTo>
                    <a:pt x="1613" y="2085"/>
                    <a:pt x="1631" y="2104"/>
                    <a:pt x="1654" y="2103"/>
                  </a:cubicBezTo>
                  <a:cubicBezTo>
                    <a:pt x="1705" y="2103"/>
                    <a:pt x="1767" y="2086"/>
                    <a:pt x="1809" y="2103"/>
                  </a:cubicBezTo>
                  <a:cubicBezTo>
                    <a:pt x="1869" y="2103"/>
                    <a:pt x="1920" y="2105"/>
                    <a:pt x="1974" y="2105"/>
                  </a:cubicBezTo>
                  <a:lnTo>
                    <a:pt x="1974" y="2106"/>
                  </a:lnTo>
                  <a:close/>
                </a:path>
              </a:pathLst>
            </a:custGeom>
            <a:solidFill>
              <a:srgbClr val="2F469C"/>
            </a:solidFill>
            <a:ln>
              <a:noFill/>
            </a:ln>
            <a:extLst>
              <a:ext uri="{91240B29-F687-4F45-9708-019B960494DF}"/>
            </a:extLst>
          </p:spPr>
          <p:txBody>
            <a:bodyPr/>
            <a:lstStyle/>
            <a:p>
              <a:pPr fontAlgn="auto">
                <a:spcBef>
                  <a:spcPts val="0"/>
                </a:spcBef>
                <a:spcAft>
                  <a:spcPts val="0"/>
                </a:spcAft>
                <a:defRPr/>
              </a:pPr>
              <a:endParaRPr lang="en-US">
                <a:solidFill>
                  <a:srgbClr val="1F497D"/>
                </a:solidFill>
              </a:endParaRPr>
            </a:p>
          </p:txBody>
        </p:sp>
        <p:sp>
          <p:nvSpPr>
            <p:cNvPr id="15" name="Freeform 29"/>
            <p:cNvSpPr>
              <a:spLocks noChangeAspect="1" noEditPoints="1"/>
            </p:cNvSpPr>
            <p:nvPr/>
          </p:nvSpPr>
          <p:spPr bwMode="auto">
            <a:xfrm>
              <a:off x="3235" y="2755"/>
              <a:ext cx="578" cy="577"/>
            </a:xfrm>
            <a:custGeom>
              <a:avLst/>
              <a:gdLst>
                <a:gd name="T0" fmla="*/ 321 w 639"/>
                <a:gd name="T1" fmla="*/ 621 h 621"/>
                <a:gd name="T2" fmla="*/ 321 w 639"/>
                <a:gd name="T3" fmla="*/ 621 h 621"/>
                <a:gd name="T4" fmla="*/ 639 w 639"/>
                <a:gd name="T5" fmla="*/ 307 h 621"/>
                <a:gd name="T6" fmla="*/ 321 w 639"/>
                <a:gd name="T7" fmla="*/ 0 h 621"/>
                <a:gd name="T8" fmla="*/ 0 w 639"/>
                <a:gd name="T9" fmla="*/ 307 h 621"/>
                <a:gd name="T10" fmla="*/ 321 w 639"/>
                <a:gd name="T11" fmla="*/ 621 h 621"/>
                <a:gd name="T12" fmla="*/ 321 w 639"/>
                <a:gd name="T13" fmla="*/ 621 h 621"/>
                <a:gd name="T14" fmla="*/ 162 w 639"/>
                <a:gd name="T15" fmla="*/ 307 h 621"/>
                <a:gd name="T16" fmla="*/ 162 w 639"/>
                <a:gd name="T17" fmla="*/ 307 h 621"/>
                <a:gd name="T18" fmla="*/ 321 w 639"/>
                <a:gd name="T19" fmla="*/ 125 h 621"/>
                <a:gd name="T20" fmla="*/ 477 w 639"/>
                <a:gd name="T21" fmla="*/ 307 h 621"/>
                <a:gd name="T22" fmla="*/ 321 w 639"/>
                <a:gd name="T23" fmla="*/ 495 h 621"/>
                <a:gd name="T24" fmla="*/ 162 w 639"/>
                <a:gd name="T25" fmla="*/ 307 h 6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39" h="621">
                  <a:moveTo>
                    <a:pt x="321" y="621"/>
                  </a:moveTo>
                  <a:lnTo>
                    <a:pt x="321" y="621"/>
                  </a:lnTo>
                  <a:cubicBezTo>
                    <a:pt x="512" y="621"/>
                    <a:pt x="639" y="480"/>
                    <a:pt x="639" y="307"/>
                  </a:cubicBezTo>
                  <a:cubicBezTo>
                    <a:pt x="639" y="124"/>
                    <a:pt x="511" y="0"/>
                    <a:pt x="321" y="0"/>
                  </a:cubicBezTo>
                  <a:cubicBezTo>
                    <a:pt x="130" y="0"/>
                    <a:pt x="0" y="121"/>
                    <a:pt x="0" y="307"/>
                  </a:cubicBezTo>
                  <a:cubicBezTo>
                    <a:pt x="0" y="489"/>
                    <a:pt x="132" y="621"/>
                    <a:pt x="321" y="621"/>
                  </a:cubicBezTo>
                  <a:lnTo>
                    <a:pt x="321" y="621"/>
                  </a:lnTo>
                  <a:close/>
                  <a:moveTo>
                    <a:pt x="162" y="307"/>
                  </a:moveTo>
                  <a:lnTo>
                    <a:pt x="162" y="307"/>
                  </a:lnTo>
                  <a:cubicBezTo>
                    <a:pt x="162" y="198"/>
                    <a:pt x="214" y="125"/>
                    <a:pt x="321" y="125"/>
                  </a:cubicBezTo>
                  <a:cubicBezTo>
                    <a:pt x="425" y="125"/>
                    <a:pt x="477" y="192"/>
                    <a:pt x="477" y="307"/>
                  </a:cubicBezTo>
                  <a:cubicBezTo>
                    <a:pt x="477" y="413"/>
                    <a:pt x="426" y="495"/>
                    <a:pt x="321" y="495"/>
                  </a:cubicBezTo>
                  <a:cubicBezTo>
                    <a:pt x="220" y="495"/>
                    <a:pt x="162" y="415"/>
                    <a:pt x="162" y="307"/>
                  </a:cubicBezTo>
                  <a:close/>
                </a:path>
              </a:pathLst>
            </a:custGeom>
            <a:solidFill>
              <a:schemeClr val="bg1"/>
            </a:solidFill>
            <a:ln>
              <a:noFill/>
            </a:ln>
            <a:extLst>
              <a:ext uri="{91240B29-F687-4F45-9708-019B960494DF}"/>
            </a:extLst>
          </p:spPr>
          <p:txBody>
            <a:bodyPr/>
            <a:lstStyle/>
            <a:p>
              <a:pPr fontAlgn="auto">
                <a:spcBef>
                  <a:spcPts val="0"/>
                </a:spcBef>
                <a:spcAft>
                  <a:spcPts val="0"/>
                </a:spcAft>
                <a:defRPr/>
              </a:pPr>
              <a:endParaRPr lang="en-US">
                <a:solidFill>
                  <a:srgbClr val="1F497D"/>
                </a:solidFill>
              </a:endParaRPr>
            </a:p>
          </p:txBody>
        </p:sp>
        <p:sp>
          <p:nvSpPr>
            <p:cNvPr id="16" name="Freeform 30"/>
            <p:cNvSpPr>
              <a:spLocks noChangeAspect="1"/>
            </p:cNvSpPr>
            <p:nvPr/>
          </p:nvSpPr>
          <p:spPr bwMode="auto">
            <a:xfrm>
              <a:off x="3887" y="2755"/>
              <a:ext cx="417" cy="577"/>
            </a:xfrm>
            <a:custGeom>
              <a:avLst/>
              <a:gdLst>
                <a:gd name="T0" fmla="*/ 377 w 441"/>
                <a:gd name="T1" fmla="*/ 128 h 621"/>
                <a:gd name="T2" fmla="*/ 377 w 441"/>
                <a:gd name="T3" fmla="*/ 128 h 621"/>
                <a:gd name="T4" fmla="*/ 270 w 441"/>
                <a:gd name="T5" fmla="*/ 114 h 621"/>
                <a:gd name="T6" fmla="*/ 163 w 441"/>
                <a:gd name="T7" fmla="*/ 160 h 621"/>
                <a:gd name="T8" fmla="*/ 290 w 441"/>
                <a:gd name="T9" fmla="*/ 260 h 621"/>
                <a:gd name="T10" fmla="*/ 441 w 441"/>
                <a:gd name="T11" fmla="*/ 443 h 621"/>
                <a:gd name="T12" fmla="*/ 187 w 441"/>
                <a:gd name="T13" fmla="*/ 621 h 621"/>
                <a:gd name="T14" fmla="*/ 11 w 441"/>
                <a:gd name="T15" fmla="*/ 594 h 621"/>
                <a:gd name="T16" fmla="*/ 11 w 441"/>
                <a:gd name="T17" fmla="*/ 469 h 621"/>
                <a:gd name="T18" fmla="*/ 193 w 441"/>
                <a:gd name="T19" fmla="*/ 506 h 621"/>
                <a:gd name="T20" fmla="*/ 279 w 441"/>
                <a:gd name="T21" fmla="*/ 448 h 621"/>
                <a:gd name="T22" fmla="*/ 153 w 441"/>
                <a:gd name="T23" fmla="*/ 349 h 621"/>
                <a:gd name="T24" fmla="*/ 0 w 441"/>
                <a:gd name="T25" fmla="*/ 160 h 621"/>
                <a:gd name="T26" fmla="*/ 243 w 441"/>
                <a:gd name="T27" fmla="*/ 0 h 621"/>
                <a:gd name="T28" fmla="*/ 377 w 441"/>
                <a:gd name="T29" fmla="*/ 10 h 621"/>
                <a:gd name="T30" fmla="*/ 377 w 441"/>
                <a:gd name="T31" fmla="*/ 128 h 6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41" h="621">
                  <a:moveTo>
                    <a:pt x="377" y="128"/>
                  </a:moveTo>
                  <a:lnTo>
                    <a:pt x="377" y="128"/>
                  </a:lnTo>
                  <a:cubicBezTo>
                    <a:pt x="341" y="122"/>
                    <a:pt x="306" y="114"/>
                    <a:pt x="270" y="114"/>
                  </a:cubicBezTo>
                  <a:cubicBezTo>
                    <a:pt x="207" y="114"/>
                    <a:pt x="163" y="129"/>
                    <a:pt x="163" y="160"/>
                  </a:cubicBezTo>
                  <a:cubicBezTo>
                    <a:pt x="163" y="195"/>
                    <a:pt x="223" y="224"/>
                    <a:pt x="290" y="260"/>
                  </a:cubicBezTo>
                  <a:cubicBezTo>
                    <a:pt x="353" y="294"/>
                    <a:pt x="441" y="340"/>
                    <a:pt x="441" y="443"/>
                  </a:cubicBezTo>
                  <a:cubicBezTo>
                    <a:pt x="441" y="557"/>
                    <a:pt x="340" y="621"/>
                    <a:pt x="187" y="621"/>
                  </a:cubicBezTo>
                  <a:cubicBezTo>
                    <a:pt x="117" y="621"/>
                    <a:pt x="69" y="607"/>
                    <a:pt x="11" y="594"/>
                  </a:cubicBezTo>
                  <a:lnTo>
                    <a:pt x="11" y="469"/>
                  </a:lnTo>
                  <a:cubicBezTo>
                    <a:pt x="56" y="482"/>
                    <a:pt x="128" y="506"/>
                    <a:pt x="193" y="506"/>
                  </a:cubicBezTo>
                  <a:cubicBezTo>
                    <a:pt x="236" y="506"/>
                    <a:pt x="279" y="487"/>
                    <a:pt x="279" y="448"/>
                  </a:cubicBezTo>
                  <a:cubicBezTo>
                    <a:pt x="279" y="412"/>
                    <a:pt x="227" y="391"/>
                    <a:pt x="153" y="349"/>
                  </a:cubicBezTo>
                  <a:cubicBezTo>
                    <a:pt x="86" y="316"/>
                    <a:pt x="0" y="247"/>
                    <a:pt x="0" y="160"/>
                  </a:cubicBezTo>
                  <a:cubicBezTo>
                    <a:pt x="0" y="57"/>
                    <a:pt x="104" y="0"/>
                    <a:pt x="243" y="0"/>
                  </a:cubicBezTo>
                  <a:cubicBezTo>
                    <a:pt x="288" y="0"/>
                    <a:pt x="333" y="4"/>
                    <a:pt x="377" y="10"/>
                  </a:cubicBezTo>
                  <a:lnTo>
                    <a:pt x="377" y="128"/>
                  </a:lnTo>
                  <a:close/>
                </a:path>
              </a:pathLst>
            </a:custGeom>
            <a:solidFill>
              <a:schemeClr val="bg1"/>
            </a:solidFill>
            <a:ln>
              <a:noFill/>
            </a:ln>
            <a:extLst>
              <a:ext uri="{91240B29-F687-4F45-9708-019B960494DF}"/>
            </a:extLst>
          </p:spPr>
          <p:txBody>
            <a:bodyPr/>
            <a:lstStyle/>
            <a:p>
              <a:pPr fontAlgn="auto">
                <a:spcBef>
                  <a:spcPts val="0"/>
                </a:spcBef>
                <a:spcAft>
                  <a:spcPts val="0"/>
                </a:spcAft>
                <a:defRPr/>
              </a:pPr>
              <a:endParaRPr lang="en-US">
                <a:solidFill>
                  <a:srgbClr val="1F497D"/>
                </a:solidFill>
              </a:endParaRPr>
            </a:p>
          </p:txBody>
        </p:sp>
        <p:sp>
          <p:nvSpPr>
            <p:cNvPr id="17" name="Freeform 31"/>
            <p:cNvSpPr>
              <a:spLocks noChangeAspect="1"/>
            </p:cNvSpPr>
            <p:nvPr/>
          </p:nvSpPr>
          <p:spPr bwMode="auto">
            <a:xfrm>
              <a:off x="1769" y="2562"/>
              <a:ext cx="214" cy="748"/>
            </a:xfrm>
            <a:custGeom>
              <a:avLst/>
              <a:gdLst>
                <a:gd name="T0" fmla="*/ 18 w 229"/>
                <a:gd name="T1" fmla="*/ 817 h 817"/>
                <a:gd name="T2" fmla="*/ 18 w 229"/>
                <a:gd name="T3" fmla="*/ 817 h 817"/>
                <a:gd name="T4" fmla="*/ 24 w 229"/>
                <a:gd name="T5" fmla="*/ 606 h 817"/>
                <a:gd name="T6" fmla="*/ 24 w 229"/>
                <a:gd name="T7" fmla="*/ 287 h 817"/>
                <a:gd name="T8" fmla="*/ 0 w 229"/>
                <a:gd name="T9" fmla="*/ 0 h 817"/>
                <a:gd name="T10" fmla="*/ 211 w 229"/>
                <a:gd name="T11" fmla="*/ 0 h 817"/>
                <a:gd name="T12" fmla="*/ 205 w 229"/>
                <a:gd name="T13" fmla="*/ 232 h 817"/>
                <a:gd name="T14" fmla="*/ 205 w 229"/>
                <a:gd name="T15" fmla="*/ 530 h 817"/>
                <a:gd name="T16" fmla="*/ 229 w 229"/>
                <a:gd name="T17" fmla="*/ 817 h 817"/>
                <a:gd name="T18" fmla="*/ 18 w 229"/>
                <a:gd name="T19" fmla="*/ 817 h 8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29" h="817">
                  <a:moveTo>
                    <a:pt x="18" y="817"/>
                  </a:moveTo>
                  <a:lnTo>
                    <a:pt x="18" y="817"/>
                  </a:lnTo>
                  <a:cubicBezTo>
                    <a:pt x="22" y="750"/>
                    <a:pt x="24" y="699"/>
                    <a:pt x="24" y="606"/>
                  </a:cubicBezTo>
                  <a:lnTo>
                    <a:pt x="24" y="287"/>
                  </a:lnTo>
                  <a:cubicBezTo>
                    <a:pt x="24" y="172"/>
                    <a:pt x="17" y="85"/>
                    <a:pt x="0" y="0"/>
                  </a:cubicBezTo>
                  <a:lnTo>
                    <a:pt x="211" y="0"/>
                  </a:lnTo>
                  <a:cubicBezTo>
                    <a:pt x="211" y="59"/>
                    <a:pt x="205" y="140"/>
                    <a:pt x="205" y="232"/>
                  </a:cubicBezTo>
                  <a:lnTo>
                    <a:pt x="205" y="530"/>
                  </a:lnTo>
                  <a:cubicBezTo>
                    <a:pt x="205" y="614"/>
                    <a:pt x="218" y="739"/>
                    <a:pt x="229" y="817"/>
                  </a:cubicBezTo>
                  <a:lnTo>
                    <a:pt x="18" y="817"/>
                  </a:lnTo>
                  <a:close/>
                </a:path>
              </a:pathLst>
            </a:custGeom>
            <a:solidFill>
              <a:schemeClr val="bg1"/>
            </a:solidFill>
            <a:ln>
              <a:noFill/>
            </a:ln>
            <a:extLst>
              <a:ext uri="{91240B29-F687-4F45-9708-019B960494DF}"/>
            </a:extLst>
          </p:spPr>
          <p:txBody>
            <a:bodyPr/>
            <a:lstStyle/>
            <a:p>
              <a:pPr fontAlgn="auto">
                <a:spcBef>
                  <a:spcPts val="0"/>
                </a:spcBef>
                <a:spcAft>
                  <a:spcPts val="0"/>
                </a:spcAft>
                <a:defRPr/>
              </a:pPr>
              <a:endParaRPr lang="en-US">
                <a:solidFill>
                  <a:srgbClr val="1F497D"/>
                </a:solidFill>
              </a:endParaRPr>
            </a:p>
          </p:txBody>
        </p:sp>
        <p:sp>
          <p:nvSpPr>
            <p:cNvPr id="18" name="Freeform 32"/>
            <p:cNvSpPr>
              <a:spLocks noChangeAspect="1" noEditPoints="1"/>
            </p:cNvSpPr>
            <p:nvPr/>
          </p:nvSpPr>
          <p:spPr bwMode="auto">
            <a:xfrm>
              <a:off x="2090" y="2755"/>
              <a:ext cx="610" cy="791"/>
            </a:xfrm>
            <a:custGeom>
              <a:avLst/>
              <a:gdLst>
                <a:gd name="T0" fmla="*/ 210 w 662"/>
                <a:gd name="T1" fmla="*/ 851 h 863"/>
                <a:gd name="T2" fmla="*/ 210 w 662"/>
                <a:gd name="T3" fmla="*/ 851 h 863"/>
                <a:gd name="T4" fmla="*/ 198 w 662"/>
                <a:gd name="T5" fmla="*/ 632 h 863"/>
                <a:gd name="T6" fmla="*/ 198 w 662"/>
                <a:gd name="T7" fmla="*/ 564 h 863"/>
                <a:gd name="T8" fmla="*/ 385 w 662"/>
                <a:gd name="T9" fmla="*/ 621 h 863"/>
                <a:gd name="T10" fmla="*/ 662 w 662"/>
                <a:gd name="T11" fmla="*/ 322 h 863"/>
                <a:gd name="T12" fmla="*/ 378 w 662"/>
                <a:gd name="T13" fmla="*/ 0 h 863"/>
                <a:gd name="T14" fmla="*/ 174 w 662"/>
                <a:gd name="T15" fmla="*/ 98 h 863"/>
                <a:gd name="T16" fmla="*/ 153 w 662"/>
                <a:gd name="T17" fmla="*/ 15 h 863"/>
                <a:gd name="T18" fmla="*/ 0 w 662"/>
                <a:gd name="T19" fmla="*/ 26 h 863"/>
                <a:gd name="T20" fmla="*/ 36 w 662"/>
                <a:gd name="T21" fmla="*/ 323 h 863"/>
                <a:gd name="T22" fmla="*/ 36 w 662"/>
                <a:gd name="T23" fmla="*/ 564 h 863"/>
                <a:gd name="T24" fmla="*/ 12 w 662"/>
                <a:gd name="T25" fmla="*/ 863 h 863"/>
                <a:gd name="T26" fmla="*/ 210 w 662"/>
                <a:gd name="T27" fmla="*/ 851 h 863"/>
                <a:gd name="T28" fmla="*/ 210 w 662"/>
                <a:gd name="T29" fmla="*/ 851 h 863"/>
                <a:gd name="T30" fmla="*/ 186 w 662"/>
                <a:gd name="T31" fmla="*/ 323 h 863"/>
                <a:gd name="T32" fmla="*/ 186 w 662"/>
                <a:gd name="T33" fmla="*/ 323 h 863"/>
                <a:gd name="T34" fmla="*/ 338 w 662"/>
                <a:gd name="T35" fmla="*/ 125 h 863"/>
                <a:gd name="T36" fmla="*/ 500 w 662"/>
                <a:gd name="T37" fmla="*/ 323 h 863"/>
                <a:gd name="T38" fmla="*/ 345 w 662"/>
                <a:gd name="T39" fmla="*/ 495 h 863"/>
                <a:gd name="T40" fmla="*/ 186 w 662"/>
                <a:gd name="T41" fmla="*/ 323 h 8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662" h="863">
                  <a:moveTo>
                    <a:pt x="210" y="851"/>
                  </a:moveTo>
                  <a:lnTo>
                    <a:pt x="210" y="851"/>
                  </a:lnTo>
                  <a:cubicBezTo>
                    <a:pt x="198" y="763"/>
                    <a:pt x="198" y="664"/>
                    <a:pt x="198" y="632"/>
                  </a:cubicBezTo>
                  <a:lnTo>
                    <a:pt x="198" y="564"/>
                  </a:lnTo>
                  <a:cubicBezTo>
                    <a:pt x="242" y="589"/>
                    <a:pt x="288" y="621"/>
                    <a:pt x="385" y="621"/>
                  </a:cubicBezTo>
                  <a:cubicBezTo>
                    <a:pt x="550" y="621"/>
                    <a:pt x="662" y="495"/>
                    <a:pt x="662" y="322"/>
                  </a:cubicBezTo>
                  <a:cubicBezTo>
                    <a:pt x="662" y="134"/>
                    <a:pt x="546" y="0"/>
                    <a:pt x="378" y="0"/>
                  </a:cubicBezTo>
                  <a:cubicBezTo>
                    <a:pt x="261" y="0"/>
                    <a:pt x="213" y="56"/>
                    <a:pt x="174" y="98"/>
                  </a:cubicBezTo>
                  <a:cubicBezTo>
                    <a:pt x="166" y="67"/>
                    <a:pt x="162" y="41"/>
                    <a:pt x="153" y="15"/>
                  </a:cubicBezTo>
                  <a:lnTo>
                    <a:pt x="0" y="26"/>
                  </a:lnTo>
                  <a:cubicBezTo>
                    <a:pt x="19" y="127"/>
                    <a:pt x="36" y="220"/>
                    <a:pt x="36" y="323"/>
                  </a:cubicBezTo>
                  <a:lnTo>
                    <a:pt x="36" y="564"/>
                  </a:lnTo>
                  <a:cubicBezTo>
                    <a:pt x="36" y="648"/>
                    <a:pt x="18" y="808"/>
                    <a:pt x="12" y="863"/>
                  </a:cubicBezTo>
                  <a:lnTo>
                    <a:pt x="210" y="851"/>
                  </a:lnTo>
                  <a:lnTo>
                    <a:pt x="210" y="851"/>
                  </a:lnTo>
                  <a:close/>
                  <a:moveTo>
                    <a:pt x="186" y="323"/>
                  </a:moveTo>
                  <a:lnTo>
                    <a:pt x="186" y="323"/>
                  </a:lnTo>
                  <a:cubicBezTo>
                    <a:pt x="186" y="206"/>
                    <a:pt x="236" y="125"/>
                    <a:pt x="338" y="125"/>
                  </a:cubicBezTo>
                  <a:cubicBezTo>
                    <a:pt x="433" y="125"/>
                    <a:pt x="500" y="207"/>
                    <a:pt x="500" y="323"/>
                  </a:cubicBezTo>
                  <a:cubicBezTo>
                    <a:pt x="500" y="426"/>
                    <a:pt x="448" y="495"/>
                    <a:pt x="345" y="495"/>
                  </a:cubicBezTo>
                  <a:cubicBezTo>
                    <a:pt x="244" y="495"/>
                    <a:pt x="186" y="437"/>
                    <a:pt x="186" y="323"/>
                  </a:cubicBezTo>
                  <a:close/>
                </a:path>
              </a:pathLst>
            </a:custGeom>
            <a:solidFill>
              <a:schemeClr val="bg1"/>
            </a:solidFill>
            <a:ln>
              <a:noFill/>
            </a:ln>
            <a:extLst>
              <a:ext uri="{91240B29-F687-4F45-9708-019B960494DF}"/>
            </a:extLst>
          </p:spPr>
          <p:txBody>
            <a:bodyPr/>
            <a:lstStyle/>
            <a:p>
              <a:pPr fontAlgn="auto">
                <a:spcBef>
                  <a:spcPts val="0"/>
                </a:spcBef>
                <a:spcAft>
                  <a:spcPts val="0"/>
                </a:spcAft>
                <a:defRPr/>
              </a:pPr>
              <a:endParaRPr lang="en-US">
                <a:solidFill>
                  <a:srgbClr val="1F497D"/>
                </a:solidFill>
              </a:endParaRPr>
            </a:p>
          </p:txBody>
        </p:sp>
        <p:sp>
          <p:nvSpPr>
            <p:cNvPr id="19" name="Freeform 33"/>
            <p:cNvSpPr>
              <a:spLocks noChangeAspect="1"/>
            </p:cNvSpPr>
            <p:nvPr/>
          </p:nvSpPr>
          <p:spPr bwMode="auto">
            <a:xfrm>
              <a:off x="2775" y="2755"/>
              <a:ext cx="396" cy="577"/>
            </a:xfrm>
            <a:custGeom>
              <a:avLst/>
              <a:gdLst>
                <a:gd name="T0" fmla="*/ 364 w 440"/>
                <a:gd name="T1" fmla="*/ 126 h 621"/>
                <a:gd name="T2" fmla="*/ 364 w 440"/>
                <a:gd name="T3" fmla="*/ 126 h 621"/>
                <a:gd name="T4" fmla="*/ 270 w 440"/>
                <a:gd name="T5" fmla="*/ 114 h 621"/>
                <a:gd name="T6" fmla="*/ 162 w 440"/>
                <a:gd name="T7" fmla="*/ 160 h 621"/>
                <a:gd name="T8" fmla="*/ 289 w 440"/>
                <a:gd name="T9" fmla="*/ 260 h 621"/>
                <a:gd name="T10" fmla="*/ 440 w 440"/>
                <a:gd name="T11" fmla="*/ 443 h 621"/>
                <a:gd name="T12" fmla="*/ 186 w 440"/>
                <a:gd name="T13" fmla="*/ 621 h 621"/>
                <a:gd name="T14" fmla="*/ 11 w 440"/>
                <a:gd name="T15" fmla="*/ 594 h 621"/>
                <a:gd name="T16" fmla="*/ 11 w 440"/>
                <a:gd name="T17" fmla="*/ 469 h 621"/>
                <a:gd name="T18" fmla="*/ 192 w 440"/>
                <a:gd name="T19" fmla="*/ 506 h 621"/>
                <a:gd name="T20" fmla="*/ 278 w 440"/>
                <a:gd name="T21" fmla="*/ 448 h 621"/>
                <a:gd name="T22" fmla="*/ 152 w 440"/>
                <a:gd name="T23" fmla="*/ 349 h 621"/>
                <a:gd name="T24" fmla="*/ 0 w 440"/>
                <a:gd name="T25" fmla="*/ 160 h 621"/>
                <a:gd name="T26" fmla="*/ 242 w 440"/>
                <a:gd name="T27" fmla="*/ 0 h 621"/>
                <a:gd name="T28" fmla="*/ 387 w 440"/>
                <a:gd name="T29" fmla="*/ 12 h 621"/>
                <a:gd name="T30" fmla="*/ 364 w 440"/>
                <a:gd name="T31" fmla="*/ 126 h 6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40" h="621">
                  <a:moveTo>
                    <a:pt x="364" y="126"/>
                  </a:moveTo>
                  <a:lnTo>
                    <a:pt x="364" y="126"/>
                  </a:lnTo>
                  <a:cubicBezTo>
                    <a:pt x="328" y="120"/>
                    <a:pt x="306" y="114"/>
                    <a:pt x="270" y="114"/>
                  </a:cubicBezTo>
                  <a:cubicBezTo>
                    <a:pt x="206" y="114"/>
                    <a:pt x="162" y="129"/>
                    <a:pt x="162" y="160"/>
                  </a:cubicBezTo>
                  <a:cubicBezTo>
                    <a:pt x="162" y="195"/>
                    <a:pt x="222" y="224"/>
                    <a:pt x="289" y="260"/>
                  </a:cubicBezTo>
                  <a:cubicBezTo>
                    <a:pt x="353" y="294"/>
                    <a:pt x="440" y="340"/>
                    <a:pt x="440" y="443"/>
                  </a:cubicBezTo>
                  <a:cubicBezTo>
                    <a:pt x="440" y="557"/>
                    <a:pt x="339" y="621"/>
                    <a:pt x="186" y="621"/>
                  </a:cubicBezTo>
                  <a:cubicBezTo>
                    <a:pt x="116" y="621"/>
                    <a:pt x="68" y="607"/>
                    <a:pt x="11" y="594"/>
                  </a:cubicBezTo>
                  <a:lnTo>
                    <a:pt x="11" y="469"/>
                  </a:lnTo>
                  <a:cubicBezTo>
                    <a:pt x="55" y="482"/>
                    <a:pt x="127" y="506"/>
                    <a:pt x="192" y="506"/>
                  </a:cubicBezTo>
                  <a:cubicBezTo>
                    <a:pt x="235" y="506"/>
                    <a:pt x="278" y="487"/>
                    <a:pt x="278" y="448"/>
                  </a:cubicBezTo>
                  <a:cubicBezTo>
                    <a:pt x="278" y="412"/>
                    <a:pt x="227" y="391"/>
                    <a:pt x="152" y="349"/>
                  </a:cubicBezTo>
                  <a:cubicBezTo>
                    <a:pt x="85" y="316"/>
                    <a:pt x="0" y="247"/>
                    <a:pt x="0" y="160"/>
                  </a:cubicBezTo>
                  <a:cubicBezTo>
                    <a:pt x="0" y="57"/>
                    <a:pt x="103" y="0"/>
                    <a:pt x="242" y="0"/>
                  </a:cubicBezTo>
                  <a:cubicBezTo>
                    <a:pt x="288" y="0"/>
                    <a:pt x="342" y="6"/>
                    <a:pt x="387" y="12"/>
                  </a:cubicBezTo>
                  <a:lnTo>
                    <a:pt x="364" y="126"/>
                  </a:lnTo>
                  <a:close/>
                </a:path>
              </a:pathLst>
            </a:custGeom>
            <a:solidFill>
              <a:schemeClr val="bg1"/>
            </a:solidFill>
            <a:ln>
              <a:noFill/>
            </a:ln>
            <a:extLst>
              <a:ext uri="{91240B29-F687-4F45-9708-019B960494DF}"/>
            </a:extLst>
          </p:spPr>
          <p:txBody>
            <a:bodyPr/>
            <a:lstStyle/>
            <a:p>
              <a:pPr fontAlgn="auto">
                <a:spcBef>
                  <a:spcPts val="0"/>
                </a:spcBef>
                <a:spcAft>
                  <a:spcPts val="0"/>
                </a:spcAft>
                <a:defRPr/>
              </a:pPr>
              <a:endParaRPr lang="en-US">
                <a:solidFill>
                  <a:srgbClr val="1F497D"/>
                </a:solidFill>
              </a:endParaRPr>
            </a:p>
          </p:txBody>
        </p:sp>
      </p:grpSp>
      <p:sp>
        <p:nvSpPr>
          <p:cNvPr id="20" name="Freeform 34"/>
          <p:cNvSpPr>
            <a:spLocks/>
          </p:cNvSpPr>
          <p:nvPr userDrawn="1"/>
        </p:nvSpPr>
        <p:spPr bwMode="auto">
          <a:xfrm>
            <a:off x="8193088" y="1311275"/>
            <a:ext cx="950912" cy="1949450"/>
          </a:xfrm>
          <a:custGeom>
            <a:avLst/>
            <a:gdLst>
              <a:gd name="T0" fmla="*/ 950912 w 304"/>
              <a:gd name="T1" fmla="*/ 3315 h 588"/>
              <a:gd name="T2" fmla="*/ 919632 w 304"/>
              <a:gd name="T3" fmla="*/ 0 h 588"/>
              <a:gd name="T4" fmla="*/ 0 w 304"/>
              <a:gd name="T5" fmla="*/ 974725 h 588"/>
              <a:gd name="T6" fmla="*/ 919632 w 304"/>
              <a:gd name="T7" fmla="*/ 1949450 h 588"/>
              <a:gd name="T8" fmla="*/ 950912 w 304"/>
              <a:gd name="T9" fmla="*/ 1949450 h 588"/>
              <a:gd name="T10" fmla="*/ 950912 w 304"/>
              <a:gd name="T11" fmla="*/ 3315 h 588"/>
              <a:gd name="T12" fmla="*/ 0 60000 65536"/>
              <a:gd name="T13" fmla="*/ 0 60000 65536"/>
              <a:gd name="T14" fmla="*/ 0 60000 65536"/>
              <a:gd name="T15" fmla="*/ 0 60000 65536"/>
              <a:gd name="T16" fmla="*/ 0 60000 65536"/>
              <a:gd name="T17" fmla="*/ 0 60000 65536"/>
              <a:gd name="T18" fmla="*/ 0 w 304"/>
              <a:gd name="T19" fmla="*/ 0 h 588"/>
              <a:gd name="T20" fmla="*/ 304 w 304"/>
              <a:gd name="T21" fmla="*/ 588 h 588"/>
            </a:gdLst>
            <a:ahLst/>
            <a:cxnLst>
              <a:cxn ang="T12">
                <a:pos x="T0" y="T1"/>
              </a:cxn>
              <a:cxn ang="T13">
                <a:pos x="T2" y="T3"/>
              </a:cxn>
              <a:cxn ang="T14">
                <a:pos x="T4" y="T5"/>
              </a:cxn>
              <a:cxn ang="T15">
                <a:pos x="T6" y="T7"/>
              </a:cxn>
              <a:cxn ang="T16">
                <a:pos x="T8" y="T9"/>
              </a:cxn>
              <a:cxn ang="T17">
                <a:pos x="T10" y="T11"/>
              </a:cxn>
            </a:cxnLst>
            <a:rect l="T18" t="T19" r="T20" b="T21"/>
            <a:pathLst>
              <a:path w="304" h="588">
                <a:moveTo>
                  <a:pt x="304" y="1"/>
                </a:moveTo>
                <a:cubicBezTo>
                  <a:pt x="301" y="1"/>
                  <a:pt x="298" y="0"/>
                  <a:pt x="294" y="0"/>
                </a:cubicBezTo>
                <a:cubicBezTo>
                  <a:pt x="132" y="0"/>
                  <a:pt x="0" y="132"/>
                  <a:pt x="0" y="294"/>
                </a:cubicBezTo>
                <a:cubicBezTo>
                  <a:pt x="0" y="457"/>
                  <a:pt x="132" y="588"/>
                  <a:pt x="294" y="588"/>
                </a:cubicBezTo>
                <a:cubicBezTo>
                  <a:pt x="298" y="588"/>
                  <a:pt x="301" y="588"/>
                  <a:pt x="304" y="588"/>
                </a:cubicBezTo>
                <a:lnTo>
                  <a:pt x="304" y="1"/>
                </a:lnTo>
                <a:close/>
              </a:path>
            </a:pathLst>
          </a:custGeom>
          <a:solidFill>
            <a:schemeClr val="accent2"/>
          </a:solidFill>
          <a:ln w="9525">
            <a:noFill/>
            <a:round/>
            <a:headEnd/>
            <a:tailEnd/>
          </a:ln>
        </p:spPr>
        <p:txBody>
          <a:bodyPr/>
          <a:lstStyle/>
          <a:p>
            <a:pPr>
              <a:defRPr/>
            </a:pPr>
            <a:endParaRPr lang="it-IT">
              <a:solidFill>
                <a:srgbClr val="1F497D"/>
              </a:solidFill>
            </a:endParaRPr>
          </a:p>
        </p:txBody>
      </p:sp>
      <p:sp>
        <p:nvSpPr>
          <p:cNvPr id="21" name="Freeform 35"/>
          <p:cNvSpPr>
            <a:spLocks/>
          </p:cNvSpPr>
          <p:nvPr userDrawn="1"/>
        </p:nvSpPr>
        <p:spPr bwMode="auto">
          <a:xfrm>
            <a:off x="8845550" y="803275"/>
            <a:ext cx="298450" cy="584200"/>
          </a:xfrm>
          <a:custGeom>
            <a:avLst/>
            <a:gdLst>
              <a:gd name="T0" fmla="*/ 298450 w 104"/>
              <a:gd name="T1" fmla="*/ 0 h 193"/>
              <a:gd name="T2" fmla="*/ 0 w 104"/>
              <a:gd name="T3" fmla="*/ 435880 h 193"/>
              <a:gd name="T4" fmla="*/ 22958 w 104"/>
              <a:gd name="T5" fmla="*/ 584200 h 193"/>
              <a:gd name="T6" fmla="*/ 269753 w 104"/>
              <a:gd name="T7" fmla="*/ 544850 h 193"/>
              <a:gd name="T8" fmla="*/ 298450 w 104"/>
              <a:gd name="T9" fmla="*/ 547877 h 193"/>
              <a:gd name="T10" fmla="*/ 298450 w 104"/>
              <a:gd name="T11" fmla="*/ 0 h 193"/>
              <a:gd name="T12" fmla="*/ 0 60000 65536"/>
              <a:gd name="T13" fmla="*/ 0 60000 65536"/>
              <a:gd name="T14" fmla="*/ 0 60000 65536"/>
              <a:gd name="T15" fmla="*/ 0 60000 65536"/>
              <a:gd name="T16" fmla="*/ 0 60000 65536"/>
              <a:gd name="T17" fmla="*/ 0 60000 65536"/>
              <a:gd name="T18" fmla="*/ 0 w 104"/>
              <a:gd name="T19" fmla="*/ 0 h 193"/>
              <a:gd name="T20" fmla="*/ 104 w 104"/>
              <a:gd name="T21" fmla="*/ 193 h 193"/>
            </a:gdLst>
            <a:ahLst/>
            <a:cxnLst>
              <a:cxn ang="T12">
                <a:pos x="T0" y="T1"/>
              </a:cxn>
              <a:cxn ang="T13">
                <a:pos x="T2" y="T3"/>
              </a:cxn>
              <a:cxn ang="T14">
                <a:pos x="T4" y="T5"/>
              </a:cxn>
              <a:cxn ang="T15">
                <a:pos x="T6" y="T7"/>
              </a:cxn>
              <a:cxn ang="T16">
                <a:pos x="T8" y="T9"/>
              </a:cxn>
              <a:cxn ang="T17">
                <a:pos x="T10" y="T11"/>
              </a:cxn>
            </a:cxnLst>
            <a:rect l="T18" t="T19" r="T20" b="T21"/>
            <a:pathLst>
              <a:path w="104" h="193">
                <a:moveTo>
                  <a:pt x="104" y="0"/>
                </a:moveTo>
                <a:cubicBezTo>
                  <a:pt x="44" y="21"/>
                  <a:pt x="0" y="77"/>
                  <a:pt x="0" y="144"/>
                </a:cubicBezTo>
                <a:cubicBezTo>
                  <a:pt x="0" y="162"/>
                  <a:pt x="3" y="178"/>
                  <a:pt x="8" y="193"/>
                </a:cubicBezTo>
                <a:cubicBezTo>
                  <a:pt x="36" y="185"/>
                  <a:pt x="65" y="180"/>
                  <a:pt x="94" y="180"/>
                </a:cubicBezTo>
                <a:cubicBezTo>
                  <a:pt x="98" y="180"/>
                  <a:pt x="101" y="181"/>
                  <a:pt x="104" y="181"/>
                </a:cubicBezTo>
                <a:lnTo>
                  <a:pt x="104" y="0"/>
                </a:lnTo>
                <a:close/>
              </a:path>
            </a:pathLst>
          </a:custGeom>
          <a:solidFill>
            <a:schemeClr val="accent2"/>
          </a:solidFill>
          <a:ln w="9525">
            <a:noFill/>
            <a:round/>
            <a:headEnd/>
            <a:tailEnd/>
          </a:ln>
        </p:spPr>
        <p:txBody>
          <a:bodyPr/>
          <a:lstStyle/>
          <a:p>
            <a:pPr>
              <a:defRPr/>
            </a:pPr>
            <a:endParaRPr lang="it-IT">
              <a:solidFill>
                <a:srgbClr val="1F497D"/>
              </a:solidFill>
            </a:endParaRPr>
          </a:p>
        </p:txBody>
      </p:sp>
      <p:sp>
        <p:nvSpPr>
          <p:cNvPr id="22" name="Freeform 36"/>
          <p:cNvSpPr>
            <a:spLocks/>
          </p:cNvSpPr>
          <p:nvPr userDrawn="1"/>
        </p:nvSpPr>
        <p:spPr bwMode="auto">
          <a:xfrm>
            <a:off x="5637213" y="0"/>
            <a:ext cx="3216275" cy="1200150"/>
          </a:xfrm>
          <a:custGeom>
            <a:avLst/>
            <a:gdLst>
              <a:gd name="T0" fmla="*/ 3216275 w 2026"/>
              <a:gd name="T1" fmla="*/ 1200150 h 756"/>
              <a:gd name="T2" fmla="*/ 1673225 w 2026"/>
              <a:gd name="T3" fmla="*/ 431800 h 756"/>
              <a:gd name="T4" fmla="*/ 0 w 2026"/>
              <a:gd name="T5" fmla="*/ 0 h 756"/>
              <a:gd name="T6" fmla="*/ 0 60000 65536"/>
              <a:gd name="T7" fmla="*/ 0 60000 65536"/>
              <a:gd name="T8" fmla="*/ 0 60000 65536"/>
              <a:gd name="T9" fmla="*/ 0 w 2026"/>
              <a:gd name="T10" fmla="*/ 0 h 756"/>
              <a:gd name="T11" fmla="*/ 2026 w 2026"/>
              <a:gd name="T12" fmla="*/ 756 h 756"/>
            </a:gdLst>
            <a:ahLst/>
            <a:cxnLst>
              <a:cxn ang="T6">
                <a:pos x="T0" y="T1"/>
              </a:cxn>
              <a:cxn ang="T7">
                <a:pos x="T2" y="T3"/>
              </a:cxn>
              <a:cxn ang="T8">
                <a:pos x="T4" y="T5"/>
              </a:cxn>
            </a:cxnLst>
            <a:rect l="T9" t="T10" r="T11" b="T12"/>
            <a:pathLst>
              <a:path w="2026" h="756">
                <a:moveTo>
                  <a:pt x="2026" y="756"/>
                </a:moveTo>
                <a:cubicBezTo>
                  <a:pt x="1709" y="577"/>
                  <a:pt x="1392" y="398"/>
                  <a:pt x="1054" y="272"/>
                </a:cubicBezTo>
                <a:cubicBezTo>
                  <a:pt x="716" y="146"/>
                  <a:pt x="358" y="73"/>
                  <a:pt x="0" y="0"/>
                </a:cubicBezTo>
              </a:path>
            </a:pathLst>
          </a:custGeom>
          <a:noFill/>
          <a:ln w="12700" cmpd="sng">
            <a:solidFill>
              <a:schemeClr val="accent2">
                <a:alpha val="50195"/>
              </a:schemeClr>
            </a:solidFill>
            <a:round/>
            <a:headEnd/>
            <a:tailEnd/>
          </a:ln>
        </p:spPr>
        <p:txBody>
          <a:bodyPr/>
          <a:lstStyle/>
          <a:p>
            <a:pPr>
              <a:defRPr/>
            </a:pPr>
            <a:endParaRPr lang="it-IT">
              <a:solidFill>
                <a:srgbClr val="1F497D"/>
              </a:solidFill>
            </a:endParaRPr>
          </a:p>
        </p:txBody>
      </p:sp>
      <p:sp>
        <p:nvSpPr>
          <p:cNvPr id="23" name="Freeform 37"/>
          <p:cNvSpPr>
            <a:spLocks/>
          </p:cNvSpPr>
          <p:nvPr userDrawn="1"/>
        </p:nvSpPr>
        <p:spPr bwMode="auto">
          <a:xfrm>
            <a:off x="1152525" y="6553200"/>
            <a:ext cx="1198563" cy="304800"/>
          </a:xfrm>
          <a:custGeom>
            <a:avLst/>
            <a:gdLst>
              <a:gd name="T0" fmla="*/ 1198563 w 368"/>
              <a:gd name="T1" fmla="*/ 304800 h 104"/>
              <a:gd name="T2" fmla="*/ 599282 w 368"/>
              <a:gd name="T3" fmla="*/ 0 h 104"/>
              <a:gd name="T4" fmla="*/ 0 w 368"/>
              <a:gd name="T5" fmla="*/ 304800 h 104"/>
              <a:gd name="T6" fmla="*/ 1198563 w 368"/>
              <a:gd name="T7" fmla="*/ 304800 h 104"/>
              <a:gd name="T8" fmla="*/ 0 60000 65536"/>
              <a:gd name="T9" fmla="*/ 0 60000 65536"/>
              <a:gd name="T10" fmla="*/ 0 60000 65536"/>
              <a:gd name="T11" fmla="*/ 0 60000 65536"/>
              <a:gd name="T12" fmla="*/ 0 w 368"/>
              <a:gd name="T13" fmla="*/ 0 h 104"/>
              <a:gd name="T14" fmla="*/ 368 w 368"/>
              <a:gd name="T15" fmla="*/ 104 h 104"/>
            </a:gdLst>
            <a:ahLst/>
            <a:cxnLst>
              <a:cxn ang="T8">
                <a:pos x="T0" y="T1"/>
              </a:cxn>
              <a:cxn ang="T9">
                <a:pos x="T2" y="T3"/>
              </a:cxn>
              <a:cxn ang="T10">
                <a:pos x="T4" y="T5"/>
              </a:cxn>
              <a:cxn ang="T11">
                <a:pos x="T6" y="T7"/>
              </a:cxn>
            </a:cxnLst>
            <a:rect l="T12" t="T13" r="T14" b="T15"/>
            <a:pathLst>
              <a:path w="368" h="104">
                <a:moveTo>
                  <a:pt x="368" y="104"/>
                </a:moveTo>
                <a:cubicBezTo>
                  <a:pt x="330" y="42"/>
                  <a:pt x="262" y="0"/>
                  <a:pt x="184" y="0"/>
                </a:cubicBezTo>
                <a:cubicBezTo>
                  <a:pt x="106" y="0"/>
                  <a:pt x="38" y="42"/>
                  <a:pt x="0" y="104"/>
                </a:cubicBezTo>
                <a:lnTo>
                  <a:pt x="368" y="104"/>
                </a:lnTo>
                <a:close/>
              </a:path>
            </a:pathLst>
          </a:custGeom>
          <a:solidFill>
            <a:schemeClr val="accent2"/>
          </a:solidFill>
          <a:ln w="9525">
            <a:noFill/>
            <a:round/>
            <a:headEnd/>
            <a:tailEnd/>
          </a:ln>
        </p:spPr>
        <p:txBody>
          <a:bodyPr/>
          <a:lstStyle/>
          <a:p>
            <a:pPr>
              <a:defRPr/>
            </a:pPr>
            <a:endParaRPr lang="it-IT">
              <a:solidFill>
                <a:srgbClr val="1F497D"/>
              </a:solidFill>
            </a:endParaRPr>
          </a:p>
        </p:txBody>
      </p:sp>
      <p:sp>
        <p:nvSpPr>
          <p:cNvPr id="24" name="Freeform 38"/>
          <p:cNvSpPr>
            <a:spLocks/>
          </p:cNvSpPr>
          <p:nvPr userDrawn="1"/>
        </p:nvSpPr>
        <p:spPr bwMode="auto">
          <a:xfrm>
            <a:off x="0" y="4794250"/>
            <a:ext cx="1177925" cy="2019300"/>
          </a:xfrm>
          <a:custGeom>
            <a:avLst/>
            <a:gdLst>
              <a:gd name="T0" fmla="*/ 1177925 w 742"/>
              <a:gd name="T1" fmla="*/ 2019300 h 1272"/>
              <a:gd name="T2" fmla="*/ 1085850 w 742"/>
              <a:gd name="T3" fmla="*/ 1936750 h 1272"/>
              <a:gd name="T4" fmla="*/ 914400 w 742"/>
              <a:gd name="T5" fmla="*/ 1762125 h 1272"/>
              <a:gd name="T6" fmla="*/ 720725 w 742"/>
              <a:gd name="T7" fmla="*/ 1539875 h 1272"/>
              <a:gd name="T8" fmla="*/ 565150 w 742"/>
              <a:gd name="T9" fmla="*/ 1311275 h 1272"/>
              <a:gd name="T10" fmla="*/ 422275 w 742"/>
              <a:gd name="T11" fmla="*/ 1069975 h 1272"/>
              <a:gd name="T12" fmla="*/ 295275 w 742"/>
              <a:gd name="T13" fmla="*/ 812800 h 1272"/>
              <a:gd name="T14" fmla="*/ 177800 w 742"/>
              <a:gd name="T15" fmla="*/ 523875 h 1272"/>
              <a:gd name="T16" fmla="*/ 0 w 742"/>
              <a:gd name="T17" fmla="*/ 0 h 127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742"/>
              <a:gd name="T28" fmla="*/ 0 h 1272"/>
              <a:gd name="T29" fmla="*/ 742 w 742"/>
              <a:gd name="T30" fmla="*/ 1272 h 1272"/>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742" h="1272">
                <a:moveTo>
                  <a:pt x="742" y="1272"/>
                </a:moveTo>
                <a:cubicBezTo>
                  <a:pt x="727" y="1259"/>
                  <a:pt x="712" y="1247"/>
                  <a:pt x="684" y="1220"/>
                </a:cubicBezTo>
                <a:cubicBezTo>
                  <a:pt x="656" y="1193"/>
                  <a:pt x="614" y="1152"/>
                  <a:pt x="576" y="1110"/>
                </a:cubicBezTo>
                <a:cubicBezTo>
                  <a:pt x="538" y="1068"/>
                  <a:pt x="491" y="1017"/>
                  <a:pt x="454" y="970"/>
                </a:cubicBezTo>
                <a:cubicBezTo>
                  <a:pt x="417" y="923"/>
                  <a:pt x="387" y="875"/>
                  <a:pt x="356" y="826"/>
                </a:cubicBezTo>
                <a:cubicBezTo>
                  <a:pt x="325" y="777"/>
                  <a:pt x="294" y="726"/>
                  <a:pt x="266" y="674"/>
                </a:cubicBezTo>
                <a:cubicBezTo>
                  <a:pt x="238" y="622"/>
                  <a:pt x="212" y="569"/>
                  <a:pt x="186" y="512"/>
                </a:cubicBezTo>
                <a:cubicBezTo>
                  <a:pt x="160" y="455"/>
                  <a:pt x="143" y="415"/>
                  <a:pt x="112" y="330"/>
                </a:cubicBezTo>
                <a:cubicBezTo>
                  <a:pt x="81" y="245"/>
                  <a:pt x="19" y="55"/>
                  <a:pt x="0" y="0"/>
                </a:cubicBezTo>
              </a:path>
            </a:pathLst>
          </a:custGeom>
          <a:noFill/>
          <a:ln w="12700" cmpd="sng">
            <a:solidFill>
              <a:schemeClr val="accent2">
                <a:alpha val="50195"/>
              </a:schemeClr>
            </a:solidFill>
            <a:round/>
            <a:headEnd/>
            <a:tailEnd/>
          </a:ln>
        </p:spPr>
        <p:txBody>
          <a:bodyPr/>
          <a:lstStyle/>
          <a:p>
            <a:pPr>
              <a:defRPr/>
            </a:pPr>
            <a:endParaRPr lang="it-IT">
              <a:solidFill>
                <a:srgbClr val="1F497D"/>
              </a:solidFill>
            </a:endParaRPr>
          </a:p>
        </p:txBody>
      </p:sp>
      <p:pic>
        <p:nvPicPr>
          <p:cNvPr id="25" name="Picture 2" descr="Public Affairs"/>
          <p:cNvPicPr>
            <a:picLocks noChangeAspect="1" noChangeArrowheads="1"/>
          </p:cNvPicPr>
          <p:nvPr userDrawn="1"/>
        </p:nvPicPr>
        <p:blipFill>
          <a:blip r:embed="rId2" cstate="print"/>
          <a:srcRect/>
          <a:stretch>
            <a:fillRect/>
          </a:stretch>
        </p:blipFill>
        <p:spPr bwMode="auto">
          <a:xfrm>
            <a:off x="6535738" y="6562725"/>
            <a:ext cx="1900237" cy="215900"/>
          </a:xfrm>
          <a:prstGeom prst="rect">
            <a:avLst/>
          </a:prstGeom>
          <a:noFill/>
          <a:ln w="9525">
            <a:noFill/>
            <a:miter lim="800000"/>
            <a:headEnd/>
            <a:tailEnd/>
          </a:ln>
        </p:spPr>
      </p:pic>
      <p:sp>
        <p:nvSpPr>
          <p:cNvPr id="2" name="Titel 1"/>
          <p:cNvSpPr>
            <a:spLocks noGrp="1"/>
          </p:cNvSpPr>
          <p:nvPr>
            <p:ph type="title"/>
          </p:nvPr>
        </p:nvSpPr>
        <p:spPr>
          <a:xfrm>
            <a:off x="838800" y="118800"/>
            <a:ext cx="8162325" cy="553998"/>
          </a:xfrm>
          <a:prstGeom prst="rect">
            <a:avLst/>
          </a:prstGeom>
        </p:spPr>
        <p:txBody>
          <a:bodyPr wrap="square" lIns="0" tIns="0" rIns="0" bIns="0" anchor="ctr" anchorCtr="0">
            <a:spAutoFit/>
          </a:bodyPr>
          <a:lstStyle>
            <a:lvl1pPr algn="l">
              <a:lnSpc>
                <a:spcPct val="90000"/>
              </a:lnSpc>
              <a:defRPr sz="2000" b="1"/>
            </a:lvl1pPr>
          </a:lstStyle>
          <a:p>
            <a:r>
              <a:rPr lang="en-US" noProof="0" dirty="0" err="1" smtClean="0"/>
              <a:t>Click to edit Master title style</a:t>
            </a:r>
            <a:endParaRPr lang="en-US" noProof="0" dirty="0"/>
          </a:p>
        </p:txBody>
      </p:sp>
      <p:sp>
        <p:nvSpPr>
          <p:cNvPr id="3" name="Inhaltsplatzhalter 2"/>
          <p:cNvSpPr>
            <a:spLocks noGrp="1"/>
          </p:cNvSpPr>
          <p:nvPr>
            <p:ph idx="1"/>
          </p:nvPr>
        </p:nvSpPr>
        <p:spPr>
          <a:xfrm>
            <a:off x="352800" y="979200"/>
            <a:ext cx="7740000" cy="5490000"/>
          </a:xfrm>
          <a:prstGeom prst="rect">
            <a:avLst/>
          </a:prstGeom>
        </p:spPr>
        <p:txBody>
          <a:bodyPr lIns="0" tIns="0" rIns="0" bIns="0"/>
          <a:lstStyle>
            <a:lvl1pPr marL="182563" indent="-182563">
              <a:lnSpc>
                <a:spcPct val="90000"/>
              </a:lnSpc>
              <a:spcBef>
                <a:spcPts val="800"/>
              </a:spcBef>
              <a:buFont typeface="Wingdings" pitchFamily="2" charset="2"/>
              <a:buChar char="§"/>
              <a:defRPr sz="1800"/>
            </a:lvl1pPr>
            <a:lvl2pPr marL="539750" indent="-274638">
              <a:lnSpc>
                <a:spcPct val="90000"/>
              </a:lnSpc>
              <a:spcBef>
                <a:spcPts val="800"/>
              </a:spcBef>
              <a:buClr>
                <a:schemeClr val="tx1"/>
              </a:buClr>
              <a:buFont typeface="Wingdings" pitchFamily="2" charset="2"/>
              <a:buChar char="ð"/>
              <a:defRPr sz="1600"/>
            </a:lvl2pPr>
            <a:lvl3pPr marL="804863" indent="-174625">
              <a:lnSpc>
                <a:spcPct val="90000"/>
              </a:lnSpc>
              <a:spcBef>
                <a:spcPts val="800"/>
              </a:spcBef>
              <a:buClr>
                <a:schemeClr val="tx1"/>
              </a:buClr>
              <a:buFont typeface="Calibri" pitchFamily="34" charset="0"/>
              <a:buChar char="─"/>
              <a:defRPr sz="1400"/>
            </a:lvl3pPr>
          </a:lstStyle>
          <a:p>
            <a:pPr lvl="0"/>
            <a:r>
              <a:rPr lang="en-US" noProof="0" smtClean="0"/>
              <a:t>Click to edit Master text styles</a:t>
            </a:r>
          </a:p>
          <a:p>
            <a:pPr lvl="1"/>
            <a:r>
              <a:rPr lang="en-US" noProof="0" smtClean="0"/>
              <a:t>Second level</a:t>
            </a:r>
          </a:p>
          <a:p>
            <a:pPr lvl="2"/>
            <a:r>
              <a:rPr lang="en-US" noProof="0" smtClean="0"/>
              <a:t>Third level</a:t>
            </a:r>
          </a:p>
        </p:txBody>
      </p:sp>
      <p:sp>
        <p:nvSpPr>
          <p:cNvPr id="26" name="Foliennummernplatzhalter 5"/>
          <p:cNvSpPr>
            <a:spLocks noGrp="1"/>
          </p:cNvSpPr>
          <p:nvPr>
            <p:ph type="sldNum" sz="quarter" idx="10"/>
          </p:nvPr>
        </p:nvSpPr>
        <p:spPr>
          <a:xfrm>
            <a:off x="8769350" y="6569075"/>
            <a:ext cx="211138" cy="182563"/>
          </a:xfrm>
          <a:prstGeom prst="rect">
            <a:avLst/>
          </a:prstGeom>
        </p:spPr>
        <p:txBody>
          <a:bodyPr wrap="none" lIns="0" tIns="0" rIns="0" bIns="0" anchor="b" anchorCtr="0">
            <a:spAutoFit/>
          </a:bodyPr>
          <a:lstStyle>
            <a:lvl1pPr algn="r" fontAlgn="auto">
              <a:spcBef>
                <a:spcPts val="0"/>
              </a:spcBef>
              <a:spcAft>
                <a:spcPts val="0"/>
              </a:spcAft>
              <a:defRPr sz="1200" b="1">
                <a:solidFill>
                  <a:srgbClr val="1F497D"/>
                </a:solidFill>
                <a:latin typeface="+mn-lt"/>
                <a:cs typeface="+mn-cs"/>
              </a:defRPr>
            </a:lvl1pPr>
          </a:lstStyle>
          <a:p>
            <a:pPr>
              <a:defRPr/>
            </a:pPr>
            <a:fld id="{16CE3206-3853-4490-9D66-064D03E65E5C}" type="slidenum">
              <a:rPr lang="de-DE"/>
              <a:pPr>
                <a:defRPr/>
              </a:pPr>
              <a:t>‹N›</a:t>
            </a:fld>
            <a:endParaRPr lang="de-DE"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olo 1"/>
          <p:cNvSpPr>
            <a:spLocks noGrp="1"/>
          </p:cNvSpPr>
          <p:nvPr>
            <p:ph type="ctrTitle"/>
          </p:nvPr>
        </p:nvSpPr>
        <p:spPr>
          <a:xfrm>
            <a:off x="685800" y="2130425"/>
            <a:ext cx="7772400" cy="1470025"/>
          </a:xfrm>
        </p:spPr>
        <p:txBody>
          <a:bodyPr/>
          <a:lstStyle/>
          <a:p>
            <a:r>
              <a:rPr lang="it-IT" smtClean="0"/>
              <a:t>Fare clic per modificare lo stile del titolo</a:t>
            </a:r>
            <a:endParaRPr lang="it-IT"/>
          </a:p>
        </p:txBody>
      </p:sp>
      <p:sp>
        <p:nvSpPr>
          <p:cNvPr id="3" name="Sottotitolo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it-IT" smtClean="0"/>
              <a:t>Fare clic per modificare lo stile del sottotitolo dello schema</a:t>
            </a:r>
            <a:endParaRPr lang="it-IT"/>
          </a:p>
        </p:txBody>
      </p:sp>
      <p:sp>
        <p:nvSpPr>
          <p:cNvPr id="4" name="Segnaposto data 3"/>
          <p:cNvSpPr>
            <a:spLocks noGrp="1"/>
          </p:cNvSpPr>
          <p:nvPr>
            <p:ph type="dt" sz="half" idx="10"/>
          </p:nvPr>
        </p:nvSpPr>
        <p:spPr/>
        <p:txBody>
          <a:bodyPr/>
          <a:lstStyle>
            <a:lvl1pPr>
              <a:defRPr/>
            </a:lvl1pPr>
          </a:lstStyle>
          <a:p>
            <a:pPr>
              <a:defRPr/>
            </a:pPr>
            <a:fld id="{DA176E40-2159-4EC7-9587-B64409F60F6F}" type="datetimeFigureOut">
              <a:rPr lang="it-IT"/>
              <a:pPr>
                <a:defRPr/>
              </a:pPr>
              <a:t>28/03/2013</a:t>
            </a:fld>
            <a:endParaRPr lang="it-IT"/>
          </a:p>
        </p:txBody>
      </p:sp>
      <p:sp>
        <p:nvSpPr>
          <p:cNvPr id="5" name="Segnaposto piè di pagina 4"/>
          <p:cNvSpPr>
            <a:spLocks noGrp="1"/>
          </p:cNvSpPr>
          <p:nvPr>
            <p:ph type="ftr" sz="quarter" idx="11"/>
          </p:nvPr>
        </p:nvSpPr>
        <p:spPr/>
        <p:txBody>
          <a:bodyPr/>
          <a:lstStyle>
            <a:lvl1pPr>
              <a:defRPr/>
            </a:lvl1pPr>
          </a:lstStyle>
          <a:p>
            <a:pPr>
              <a:defRPr/>
            </a:pPr>
            <a:endParaRPr lang="it-IT"/>
          </a:p>
        </p:txBody>
      </p:sp>
      <p:sp>
        <p:nvSpPr>
          <p:cNvPr id="6" name="Segnaposto numero diapositiva 5"/>
          <p:cNvSpPr>
            <a:spLocks noGrp="1"/>
          </p:cNvSpPr>
          <p:nvPr>
            <p:ph type="sldNum" sz="quarter" idx="12"/>
          </p:nvPr>
        </p:nvSpPr>
        <p:spPr/>
        <p:txBody>
          <a:bodyPr/>
          <a:lstStyle>
            <a:lvl1pPr>
              <a:defRPr/>
            </a:lvl1pPr>
          </a:lstStyle>
          <a:p>
            <a:pPr>
              <a:defRPr/>
            </a:pPr>
            <a:fld id="{4AD5FC2B-8614-4B18-B1F8-4DA97EB0BC7F}" type="slidenum">
              <a:rPr lang="it-IT"/>
              <a:pPr>
                <a:defRPr/>
              </a:pPr>
              <a:t>‹N›</a:t>
            </a:fld>
            <a:endParaRPr lang="it-IT"/>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contenuto 2"/>
          <p:cNvSpPr>
            <a:spLocks noGrp="1"/>
          </p:cNvSpPr>
          <p:nvPr>
            <p:ph idx="1"/>
          </p:nvPr>
        </p:nvSpPr>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lvl1pPr>
              <a:defRPr/>
            </a:lvl1pPr>
          </a:lstStyle>
          <a:p>
            <a:pPr>
              <a:defRPr/>
            </a:pPr>
            <a:fld id="{0CB458AC-14DD-4B36-8369-4F284F380B27}" type="datetimeFigureOut">
              <a:rPr lang="it-IT"/>
              <a:pPr>
                <a:defRPr/>
              </a:pPr>
              <a:t>28/03/2013</a:t>
            </a:fld>
            <a:endParaRPr lang="it-IT"/>
          </a:p>
        </p:txBody>
      </p:sp>
      <p:sp>
        <p:nvSpPr>
          <p:cNvPr id="5" name="Segnaposto piè di pagina 4"/>
          <p:cNvSpPr>
            <a:spLocks noGrp="1"/>
          </p:cNvSpPr>
          <p:nvPr>
            <p:ph type="ftr" sz="quarter" idx="11"/>
          </p:nvPr>
        </p:nvSpPr>
        <p:spPr/>
        <p:txBody>
          <a:bodyPr/>
          <a:lstStyle>
            <a:lvl1pPr>
              <a:defRPr/>
            </a:lvl1pPr>
          </a:lstStyle>
          <a:p>
            <a:pPr>
              <a:defRPr/>
            </a:pPr>
            <a:endParaRPr lang="it-IT"/>
          </a:p>
        </p:txBody>
      </p:sp>
      <p:sp>
        <p:nvSpPr>
          <p:cNvPr id="6" name="Segnaposto numero diapositiva 5"/>
          <p:cNvSpPr>
            <a:spLocks noGrp="1"/>
          </p:cNvSpPr>
          <p:nvPr>
            <p:ph type="sldNum" sz="quarter" idx="12"/>
          </p:nvPr>
        </p:nvSpPr>
        <p:spPr/>
        <p:txBody>
          <a:bodyPr/>
          <a:lstStyle>
            <a:lvl1pPr>
              <a:defRPr/>
            </a:lvl1pPr>
          </a:lstStyle>
          <a:p>
            <a:pPr>
              <a:defRPr/>
            </a:pPr>
            <a:fld id="{72DB482C-19F2-456C-B3B5-CF21FAC87BCD}" type="slidenum">
              <a:rPr lang="it-IT"/>
              <a:pPr>
                <a:defRPr/>
              </a:pPr>
              <a:t>‹N›</a:t>
            </a:fld>
            <a:endParaRPr lang="it-IT"/>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a:xfrm>
            <a:off x="457200" y="274638"/>
            <a:ext cx="8229600" cy="1143000"/>
          </a:xfrm>
          <a:prstGeom prst="rect">
            <a:avLst/>
          </a:prstGeom>
        </p:spPr>
        <p:txBody>
          <a:bodyPr/>
          <a:lstStyle/>
          <a:p>
            <a:r>
              <a:rPr lang="it-IT" smtClean="0"/>
              <a:t>Fare clic per modificare lo stile del titolo</a:t>
            </a:r>
            <a:endParaRPr lang="it-IT"/>
          </a:p>
        </p:txBody>
      </p:sp>
      <p:sp>
        <p:nvSpPr>
          <p:cNvPr id="3" name="Segnaposto contenuto 2"/>
          <p:cNvSpPr>
            <a:spLocks noGrp="1"/>
          </p:cNvSpPr>
          <p:nvPr>
            <p:ph idx="1"/>
          </p:nvPr>
        </p:nvSpPr>
        <p:spPr>
          <a:xfrm>
            <a:off x="457200" y="1600200"/>
            <a:ext cx="8229600" cy="4525963"/>
          </a:xfrm>
          <a:prstGeom prst="rect">
            <a:avLst/>
          </a:prstGeom>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p:cNvSpPr>
            <a:spLocks noGrp="1"/>
          </p:cNvSpPr>
          <p:nvPr>
            <p:ph type="title"/>
          </p:nvPr>
        </p:nvSpPr>
        <p:spPr>
          <a:xfrm>
            <a:off x="722313" y="4406900"/>
            <a:ext cx="7772400" cy="1362075"/>
          </a:xfrm>
        </p:spPr>
        <p:txBody>
          <a:bodyPr anchor="t"/>
          <a:lstStyle>
            <a:lvl1pPr algn="l">
              <a:defRPr sz="4000" b="1" cap="all"/>
            </a:lvl1pPr>
          </a:lstStyle>
          <a:p>
            <a:r>
              <a:rPr lang="it-IT" smtClean="0"/>
              <a:t>Fare clic per modificare lo stile del titolo</a:t>
            </a:r>
            <a:endParaRPr lang="it-IT"/>
          </a:p>
        </p:txBody>
      </p:sp>
      <p:sp>
        <p:nvSpPr>
          <p:cNvPr id="3" name="Segnaposto testo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it-IT" smtClean="0"/>
              <a:t>Fare clic per modificare stili del testo dello schema</a:t>
            </a:r>
          </a:p>
        </p:txBody>
      </p:sp>
      <p:sp>
        <p:nvSpPr>
          <p:cNvPr id="4" name="Segnaposto data 3"/>
          <p:cNvSpPr>
            <a:spLocks noGrp="1"/>
          </p:cNvSpPr>
          <p:nvPr>
            <p:ph type="dt" sz="half" idx="10"/>
          </p:nvPr>
        </p:nvSpPr>
        <p:spPr/>
        <p:txBody>
          <a:bodyPr/>
          <a:lstStyle>
            <a:lvl1pPr>
              <a:defRPr/>
            </a:lvl1pPr>
          </a:lstStyle>
          <a:p>
            <a:pPr>
              <a:defRPr/>
            </a:pPr>
            <a:fld id="{DACC7205-C52F-44CD-BBC5-84570465C1EE}" type="datetimeFigureOut">
              <a:rPr lang="it-IT"/>
              <a:pPr>
                <a:defRPr/>
              </a:pPr>
              <a:t>28/03/2013</a:t>
            </a:fld>
            <a:endParaRPr lang="it-IT"/>
          </a:p>
        </p:txBody>
      </p:sp>
      <p:sp>
        <p:nvSpPr>
          <p:cNvPr id="5" name="Segnaposto piè di pagina 4"/>
          <p:cNvSpPr>
            <a:spLocks noGrp="1"/>
          </p:cNvSpPr>
          <p:nvPr>
            <p:ph type="ftr" sz="quarter" idx="11"/>
          </p:nvPr>
        </p:nvSpPr>
        <p:spPr/>
        <p:txBody>
          <a:bodyPr/>
          <a:lstStyle>
            <a:lvl1pPr>
              <a:defRPr/>
            </a:lvl1pPr>
          </a:lstStyle>
          <a:p>
            <a:pPr>
              <a:defRPr/>
            </a:pPr>
            <a:endParaRPr lang="it-IT"/>
          </a:p>
        </p:txBody>
      </p:sp>
      <p:sp>
        <p:nvSpPr>
          <p:cNvPr id="6" name="Segnaposto numero diapositiva 5"/>
          <p:cNvSpPr>
            <a:spLocks noGrp="1"/>
          </p:cNvSpPr>
          <p:nvPr>
            <p:ph type="sldNum" sz="quarter" idx="12"/>
          </p:nvPr>
        </p:nvSpPr>
        <p:spPr/>
        <p:txBody>
          <a:bodyPr/>
          <a:lstStyle>
            <a:lvl1pPr>
              <a:defRPr/>
            </a:lvl1pPr>
          </a:lstStyle>
          <a:p>
            <a:pPr>
              <a:defRPr/>
            </a:pPr>
            <a:fld id="{E8430BA5-9202-400D-AD7D-AA34EDFAD21C}" type="slidenum">
              <a:rPr lang="it-IT"/>
              <a:pPr>
                <a:defRPr/>
              </a:pPr>
              <a:t>‹N›</a:t>
            </a:fld>
            <a:endParaRPr lang="it-IT"/>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contenuto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contenuto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Segnaposto data 3"/>
          <p:cNvSpPr>
            <a:spLocks noGrp="1"/>
          </p:cNvSpPr>
          <p:nvPr>
            <p:ph type="dt" sz="half" idx="10"/>
          </p:nvPr>
        </p:nvSpPr>
        <p:spPr/>
        <p:txBody>
          <a:bodyPr/>
          <a:lstStyle>
            <a:lvl1pPr>
              <a:defRPr/>
            </a:lvl1pPr>
          </a:lstStyle>
          <a:p>
            <a:pPr>
              <a:defRPr/>
            </a:pPr>
            <a:fld id="{C6CDB0CE-3CFD-48FF-BCBC-4B0BEC55D73E}" type="datetimeFigureOut">
              <a:rPr lang="it-IT"/>
              <a:pPr>
                <a:defRPr/>
              </a:pPr>
              <a:t>28/03/2013</a:t>
            </a:fld>
            <a:endParaRPr lang="it-IT"/>
          </a:p>
        </p:txBody>
      </p:sp>
      <p:sp>
        <p:nvSpPr>
          <p:cNvPr id="6" name="Segnaposto piè di pagina 4"/>
          <p:cNvSpPr>
            <a:spLocks noGrp="1"/>
          </p:cNvSpPr>
          <p:nvPr>
            <p:ph type="ftr" sz="quarter" idx="11"/>
          </p:nvPr>
        </p:nvSpPr>
        <p:spPr/>
        <p:txBody>
          <a:bodyPr/>
          <a:lstStyle>
            <a:lvl1pPr>
              <a:defRPr/>
            </a:lvl1pPr>
          </a:lstStyle>
          <a:p>
            <a:pPr>
              <a:defRPr/>
            </a:pPr>
            <a:endParaRPr lang="it-IT"/>
          </a:p>
        </p:txBody>
      </p:sp>
      <p:sp>
        <p:nvSpPr>
          <p:cNvPr id="7" name="Segnaposto numero diapositiva 5"/>
          <p:cNvSpPr>
            <a:spLocks noGrp="1"/>
          </p:cNvSpPr>
          <p:nvPr>
            <p:ph type="sldNum" sz="quarter" idx="12"/>
          </p:nvPr>
        </p:nvSpPr>
        <p:spPr/>
        <p:txBody>
          <a:bodyPr/>
          <a:lstStyle>
            <a:lvl1pPr>
              <a:defRPr/>
            </a:lvl1pPr>
          </a:lstStyle>
          <a:p>
            <a:pPr>
              <a:defRPr/>
            </a:pPr>
            <a:fld id="{B37B94F0-01E3-4657-9D98-C3D3084FAF49}" type="slidenum">
              <a:rPr lang="it-IT"/>
              <a:pPr>
                <a:defRPr/>
              </a:pPr>
              <a:t>‹N›</a:t>
            </a:fld>
            <a:endParaRPr lang="it-IT"/>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lvl1pPr>
              <a:defRPr/>
            </a:lvl1pPr>
          </a:lstStyle>
          <a:p>
            <a:r>
              <a:rPr lang="it-IT" smtClean="0"/>
              <a:t>Fare clic per modificare lo stile del titolo</a:t>
            </a:r>
            <a:endParaRPr lang="it-IT"/>
          </a:p>
        </p:txBody>
      </p:sp>
      <p:sp>
        <p:nvSpPr>
          <p:cNvPr id="3" name="Segnaposto testo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4" name="Segnaposto contenuto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Segnaposto testo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6" name="Segnaposto contenuto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7" name="Segnaposto data 3"/>
          <p:cNvSpPr>
            <a:spLocks noGrp="1"/>
          </p:cNvSpPr>
          <p:nvPr>
            <p:ph type="dt" sz="half" idx="10"/>
          </p:nvPr>
        </p:nvSpPr>
        <p:spPr/>
        <p:txBody>
          <a:bodyPr/>
          <a:lstStyle>
            <a:lvl1pPr>
              <a:defRPr/>
            </a:lvl1pPr>
          </a:lstStyle>
          <a:p>
            <a:pPr>
              <a:defRPr/>
            </a:pPr>
            <a:fld id="{CA336D2F-14AD-4518-A713-13B68E906884}" type="datetimeFigureOut">
              <a:rPr lang="it-IT"/>
              <a:pPr>
                <a:defRPr/>
              </a:pPr>
              <a:t>28/03/2013</a:t>
            </a:fld>
            <a:endParaRPr lang="it-IT"/>
          </a:p>
        </p:txBody>
      </p:sp>
      <p:sp>
        <p:nvSpPr>
          <p:cNvPr id="8" name="Segnaposto piè di pagina 4"/>
          <p:cNvSpPr>
            <a:spLocks noGrp="1"/>
          </p:cNvSpPr>
          <p:nvPr>
            <p:ph type="ftr" sz="quarter" idx="11"/>
          </p:nvPr>
        </p:nvSpPr>
        <p:spPr/>
        <p:txBody>
          <a:bodyPr/>
          <a:lstStyle>
            <a:lvl1pPr>
              <a:defRPr/>
            </a:lvl1pPr>
          </a:lstStyle>
          <a:p>
            <a:pPr>
              <a:defRPr/>
            </a:pPr>
            <a:endParaRPr lang="it-IT"/>
          </a:p>
        </p:txBody>
      </p:sp>
      <p:sp>
        <p:nvSpPr>
          <p:cNvPr id="9" name="Segnaposto numero diapositiva 5"/>
          <p:cNvSpPr>
            <a:spLocks noGrp="1"/>
          </p:cNvSpPr>
          <p:nvPr>
            <p:ph type="sldNum" sz="quarter" idx="12"/>
          </p:nvPr>
        </p:nvSpPr>
        <p:spPr/>
        <p:txBody>
          <a:bodyPr/>
          <a:lstStyle>
            <a:lvl1pPr>
              <a:defRPr/>
            </a:lvl1pPr>
          </a:lstStyle>
          <a:p>
            <a:pPr>
              <a:defRPr/>
            </a:pPr>
            <a:fld id="{E0DDB7C9-FB23-4ABA-BB2B-C74CA9E5DC29}" type="slidenum">
              <a:rPr lang="it-IT"/>
              <a:pPr>
                <a:defRPr/>
              </a:pPr>
              <a:t>‹N›</a:t>
            </a:fld>
            <a:endParaRPr lang="it-IT"/>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data 3"/>
          <p:cNvSpPr>
            <a:spLocks noGrp="1"/>
          </p:cNvSpPr>
          <p:nvPr>
            <p:ph type="dt" sz="half" idx="10"/>
          </p:nvPr>
        </p:nvSpPr>
        <p:spPr/>
        <p:txBody>
          <a:bodyPr/>
          <a:lstStyle>
            <a:lvl1pPr>
              <a:defRPr/>
            </a:lvl1pPr>
          </a:lstStyle>
          <a:p>
            <a:pPr>
              <a:defRPr/>
            </a:pPr>
            <a:fld id="{43D3992F-E909-4CAD-9CCA-00415EE29794}" type="datetimeFigureOut">
              <a:rPr lang="it-IT"/>
              <a:pPr>
                <a:defRPr/>
              </a:pPr>
              <a:t>28/03/2013</a:t>
            </a:fld>
            <a:endParaRPr lang="it-IT"/>
          </a:p>
        </p:txBody>
      </p:sp>
      <p:sp>
        <p:nvSpPr>
          <p:cNvPr id="4" name="Segnaposto piè di pagina 4"/>
          <p:cNvSpPr>
            <a:spLocks noGrp="1"/>
          </p:cNvSpPr>
          <p:nvPr>
            <p:ph type="ftr" sz="quarter" idx="11"/>
          </p:nvPr>
        </p:nvSpPr>
        <p:spPr/>
        <p:txBody>
          <a:bodyPr/>
          <a:lstStyle>
            <a:lvl1pPr>
              <a:defRPr/>
            </a:lvl1pPr>
          </a:lstStyle>
          <a:p>
            <a:pPr>
              <a:defRPr/>
            </a:pPr>
            <a:endParaRPr lang="it-IT"/>
          </a:p>
        </p:txBody>
      </p:sp>
      <p:sp>
        <p:nvSpPr>
          <p:cNvPr id="5" name="Segnaposto numero diapositiva 5"/>
          <p:cNvSpPr>
            <a:spLocks noGrp="1"/>
          </p:cNvSpPr>
          <p:nvPr>
            <p:ph type="sldNum" sz="quarter" idx="12"/>
          </p:nvPr>
        </p:nvSpPr>
        <p:spPr/>
        <p:txBody>
          <a:bodyPr/>
          <a:lstStyle>
            <a:lvl1pPr>
              <a:defRPr/>
            </a:lvl1pPr>
          </a:lstStyle>
          <a:p>
            <a:pPr>
              <a:defRPr/>
            </a:pPr>
            <a:fld id="{A5FE4BD2-E56A-453D-92FA-36A7D6A47795}" type="slidenum">
              <a:rPr lang="it-IT"/>
              <a:pPr>
                <a:defRPr/>
              </a:pPr>
              <a:t>‹N›</a:t>
            </a:fld>
            <a:endParaRPr lang="it-IT"/>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Segnaposto data 3"/>
          <p:cNvSpPr>
            <a:spLocks noGrp="1"/>
          </p:cNvSpPr>
          <p:nvPr>
            <p:ph type="dt" sz="half" idx="10"/>
          </p:nvPr>
        </p:nvSpPr>
        <p:spPr/>
        <p:txBody>
          <a:bodyPr/>
          <a:lstStyle>
            <a:lvl1pPr>
              <a:defRPr/>
            </a:lvl1pPr>
          </a:lstStyle>
          <a:p>
            <a:pPr>
              <a:defRPr/>
            </a:pPr>
            <a:fld id="{A8C62442-D209-4623-AF02-168C9B3287EB}" type="datetimeFigureOut">
              <a:rPr lang="it-IT"/>
              <a:pPr>
                <a:defRPr/>
              </a:pPr>
              <a:t>28/03/2013</a:t>
            </a:fld>
            <a:endParaRPr lang="it-IT"/>
          </a:p>
        </p:txBody>
      </p:sp>
      <p:sp>
        <p:nvSpPr>
          <p:cNvPr id="3" name="Segnaposto piè di pagina 4"/>
          <p:cNvSpPr>
            <a:spLocks noGrp="1"/>
          </p:cNvSpPr>
          <p:nvPr>
            <p:ph type="ftr" sz="quarter" idx="11"/>
          </p:nvPr>
        </p:nvSpPr>
        <p:spPr/>
        <p:txBody>
          <a:bodyPr/>
          <a:lstStyle>
            <a:lvl1pPr>
              <a:defRPr/>
            </a:lvl1pPr>
          </a:lstStyle>
          <a:p>
            <a:pPr>
              <a:defRPr/>
            </a:pPr>
            <a:endParaRPr lang="it-IT"/>
          </a:p>
        </p:txBody>
      </p:sp>
      <p:sp>
        <p:nvSpPr>
          <p:cNvPr id="4" name="Segnaposto numero diapositiva 5"/>
          <p:cNvSpPr>
            <a:spLocks noGrp="1"/>
          </p:cNvSpPr>
          <p:nvPr>
            <p:ph type="sldNum" sz="quarter" idx="12"/>
          </p:nvPr>
        </p:nvSpPr>
        <p:spPr/>
        <p:txBody>
          <a:bodyPr/>
          <a:lstStyle>
            <a:lvl1pPr>
              <a:defRPr/>
            </a:lvl1pPr>
          </a:lstStyle>
          <a:p>
            <a:pPr>
              <a:defRPr/>
            </a:pPr>
            <a:fld id="{B2842C6E-EDFB-4863-80D5-A73970A3287F}" type="slidenum">
              <a:rPr lang="it-IT"/>
              <a:pPr>
                <a:defRPr/>
              </a:pPr>
              <a:t>‹N›</a:t>
            </a:fld>
            <a:endParaRPr lang="it-IT"/>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457200" y="273050"/>
            <a:ext cx="3008313" cy="1162050"/>
          </a:xfrm>
        </p:spPr>
        <p:txBody>
          <a:bodyPr anchor="b"/>
          <a:lstStyle>
            <a:lvl1pPr algn="l">
              <a:defRPr sz="2000" b="1"/>
            </a:lvl1pPr>
          </a:lstStyle>
          <a:p>
            <a:r>
              <a:rPr lang="it-IT" smtClean="0"/>
              <a:t>Fare clic per modificare lo stile del titolo</a:t>
            </a:r>
            <a:endParaRPr lang="it-IT"/>
          </a:p>
        </p:txBody>
      </p:sp>
      <p:sp>
        <p:nvSpPr>
          <p:cNvPr id="3" name="Segnaposto contenuto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testo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
        <p:nvSpPr>
          <p:cNvPr id="5" name="Segnaposto data 3"/>
          <p:cNvSpPr>
            <a:spLocks noGrp="1"/>
          </p:cNvSpPr>
          <p:nvPr>
            <p:ph type="dt" sz="half" idx="10"/>
          </p:nvPr>
        </p:nvSpPr>
        <p:spPr/>
        <p:txBody>
          <a:bodyPr/>
          <a:lstStyle>
            <a:lvl1pPr>
              <a:defRPr/>
            </a:lvl1pPr>
          </a:lstStyle>
          <a:p>
            <a:pPr>
              <a:defRPr/>
            </a:pPr>
            <a:fld id="{DBCA840D-443E-4A2E-AAAD-8E1BEBBE7A0F}" type="datetimeFigureOut">
              <a:rPr lang="it-IT"/>
              <a:pPr>
                <a:defRPr/>
              </a:pPr>
              <a:t>28/03/2013</a:t>
            </a:fld>
            <a:endParaRPr lang="it-IT"/>
          </a:p>
        </p:txBody>
      </p:sp>
      <p:sp>
        <p:nvSpPr>
          <p:cNvPr id="6" name="Segnaposto piè di pagina 4"/>
          <p:cNvSpPr>
            <a:spLocks noGrp="1"/>
          </p:cNvSpPr>
          <p:nvPr>
            <p:ph type="ftr" sz="quarter" idx="11"/>
          </p:nvPr>
        </p:nvSpPr>
        <p:spPr/>
        <p:txBody>
          <a:bodyPr/>
          <a:lstStyle>
            <a:lvl1pPr>
              <a:defRPr/>
            </a:lvl1pPr>
          </a:lstStyle>
          <a:p>
            <a:pPr>
              <a:defRPr/>
            </a:pPr>
            <a:endParaRPr lang="it-IT"/>
          </a:p>
        </p:txBody>
      </p:sp>
      <p:sp>
        <p:nvSpPr>
          <p:cNvPr id="7" name="Segnaposto numero diapositiva 5"/>
          <p:cNvSpPr>
            <a:spLocks noGrp="1"/>
          </p:cNvSpPr>
          <p:nvPr>
            <p:ph type="sldNum" sz="quarter" idx="12"/>
          </p:nvPr>
        </p:nvSpPr>
        <p:spPr/>
        <p:txBody>
          <a:bodyPr/>
          <a:lstStyle>
            <a:lvl1pPr>
              <a:defRPr/>
            </a:lvl1pPr>
          </a:lstStyle>
          <a:p>
            <a:pPr>
              <a:defRPr/>
            </a:pPr>
            <a:fld id="{65264FB5-B2AF-42D6-B062-37F5DF0AC3CC}" type="slidenum">
              <a:rPr lang="it-IT"/>
              <a:pPr>
                <a:defRPr/>
              </a:pPr>
              <a:t>‹N›</a:t>
            </a:fld>
            <a:endParaRPr lang="it-IT"/>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1792288" y="4800600"/>
            <a:ext cx="5486400" cy="566738"/>
          </a:xfrm>
        </p:spPr>
        <p:txBody>
          <a:bodyPr anchor="b"/>
          <a:lstStyle>
            <a:lvl1pPr algn="l">
              <a:defRPr sz="2000" b="1"/>
            </a:lvl1pPr>
          </a:lstStyle>
          <a:p>
            <a:r>
              <a:rPr lang="it-IT" smtClean="0"/>
              <a:t>Fare clic per modificare lo stile del titolo</a:t>
            </a:r>
            <a:endParaRPr lang="it-IT"/>
          </a:p>
        </p:txBody>
      </p:sp>
      <p:sp>
        <p:nvSpPr>
          <p:cNvPr id="3" name="Segnaposto immagine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it-IT" noProof="0"/>
          </a:p>
        </p:txBody>
      </p:sp>
      <p:sp>
        <p:nvSpPr>
          <p:cNvPr id="4" name="Segnaposto testo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
        <p:nvSpPr>
          <p:cNvPr id="5" name="Segnaposto data 3"/>
          <p:cNvSpPr>
            <a:spLocks noGrp="1"/>
          </p:cNvSpPr>
          <p:nvPr>
            <p:ph type="dt" sz="half" idx="10"/>
          </p:nvPr>
        </p:nvSpPr>
        <p:spPr/>
        <p:txBody>
          <a:bodyPr/>
          <a:lstStyle>
            <a:lvl1pPr>
              <a:defRPr/>
            </a:lvl1pPr>
          </a:lstStyle>
          <a:p>
            <a:pPr>
              <a:defRPr/>
            </a:pPr>
            <a:fld id="{7B78C6DB-B55D-46FA-9EBE-20CD3D2E3113}" type="datetimeFigureOut">
              <a:rPr lang="it-IT"/>
              <a:pPr>
                <a:defRPr/>
              </a:pPr>
              <a:t>28/03/2013</a:t>
            </a:fld>
            <a:endParaRPr lang="it-IT"/>
          </a:p>
        </p:txBody>
      </p:sp>
      <p:sp>
        <p:nvSpPr>
          <p:cNvPr id="6" name="Segnaposto piè di pagina 4"/>
          <p:cNvSpPr>
            <a:spLocks noGrp="1"/>
          </p:cNvSpPr>
          <p:nvPr>
            <p:ph type="ftr" sz="quarter" idx="11"/>
          </p:nvPr>
        </p:nvSpPr>
        <p:spPr/>
        <p:txBody>
          <a:bodyPr/>
          <a:lstStyle>
            <a:lvl1pPr>
              <a:defRPr/>
            </a:lvl1pPr>
          </a:lstStyle>
          <a:p>
            <a:pPr>
              <a:defRPr/>
            </a:pPr>
            <a:endParaRPr lang="it-IT"/>
          </a:p>
        </p:txBody>
      </p:sp>
      <p:sp>
        <p:nvSpPr>
          <p:cNvPr id="7" name="Segnaposto numero diapositiva 5"/>
          <p:cNvSpPr>
            <a:spLocks noGrp="1"/>
          </p:cNvSpPr>
          <p:nvPr>
            <p:ph type="sldNum" sz="quarter" idx="12"/>
          </p:nvPr>
        </p:nvSpPr>
        <p:spPr/>
        <p:txBody>
          <a:bodyPr/>
          <a:lstStyle>
            <a:lvl1pPr>
              <a:defRPr/>
            </a:lvl1pPr>
          </a:lstStyle>
          <a:p>
            <a:pPr>
              <a:defRPr/>
            </a:pPr>
            <a:fld id="{FAC70E75-3CDE-4062-9E6F-C5EBE8995141}" type="slidenum">
              <a:rPr lang="it-IT"/>
              <a:pPr>
                <a:defRPr/>
              </a:pPr>
              <a:t>‹N›</a:t>
            </a:fld>
            <a:endParaRPr lang="it-IT"/>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testo verticale 2"/>
          <p:cNvSpPr>
            <a:spLocks noGrp="1"/>
          </p:cNvSpPr>
          <p:nvPr>
            <p:ph type="body" orient="vert" idx="1"/>
          </p:nvPr>
        </p:nvSpPr>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lvl1pPr>
              <a:defRPr/>
            </a:lvl1pPr>
          </a:lstStyle>
          <a:p>
            <a:pPr>
              <a:defRPr/>
            </a:pPr>
            <a:fld id="{2A303A02-350B-4320-9C99-FE4BF0F96060}" type="datetimeFigureOut">
              <a:rPr lang="it-IT"/>
              <a:pPr>
                <a:defRPr/>
              </a:pPr>
              <a:t>28/03/2013</a:t>
            </a:fld>
            <a:endParaRPr lang="it-IT"/>
          </a:p>
        </p:txBody>
      </p:sp>
      <p:sp>
        <p:nvSpPr>
          <p:cNvPr id="5" name="Segnaposto piè di pagina 4"/>
          <p:cNvSpPr>
            <a:spLocks noGrp="1"/>
          </p:cNvSpPr>
          <p:nvPr>
            <p:ph type="ftr" sz="quarter" idx="11"/>
          </p:nvPr>
        </p:nvSpPr>
        <p:spPr/>
        <p:txBody>
          <a:bodyPr/>
          <a:lstStyle>
            <a:lvl1pPr>
              <a:defRPr/>
            </a:lvl1pPr>
          </a:lstStyle>
          <a:p>
            <a:pPr>
              <a:defRPr/>
            </a:pPr>
            <a:endParaRPr lang="it-IT"/>
          </a:p>
        </p:txBody>
      </p:sp>
      <p:sp>
        <p:nvSpPr>
          <p:cNvPr id="6" name="Segnaposto numero diapositiva 5"/>
          <p:cNvSpPr>
            <a:spLocks noGrp="1"/>
          </p:cNvSpPr>
          <p:nvPr>
            <p:ph type="sldNum" sz="quarter" idx="12"/>
          </p:nvPr>
        </p:nvSpPr>
        <p:spPr/>
        <p:txBody>
          <a:bodyPr/>
          <a:lstStyle>
            <a:lvl1pPr>
              <a:defRPr/>
            </a:lvl1pPr>
          </a:lstStyle>
          <a:p>
            <a:pPr>
              <a:defRPr/>
            </a:pPr>
            <a:fld id="{6329A504-2881-4C62-BA1F-151DF93EAFFA}" type="slidenum">
              <a:rPr lang="it-IT"/>
              <a:pPr>
                <a:defRPr/>
              </a:pPr>
              <a:t>‹N›</a:t>
            </a:fld>
            <a:endParaRPr lang="it-IT"/>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Titolo verticale 1"/>
          <p:cNvSpPr>
            <a:spLocks noGrp="1"/>
          </p:cNvSpPr>
          <p:nvPr>
            <p:ph type="title" orient="vert"/>
          </p:nvPr>
        </p:nvSpPr>
        <p:spPr>
          <a:xfrm>
            <a:off x="6629400" y="274638"/>
            <a:ext cx="2057400" cy="5851525"/>
          </a:xfrm>
        </p:spPr>
        <p:txBody>
          <a:bodyPr vert="eaVert"/>
          <a:lstStyle/>
          <a:p>
            <a:r>
              <a:rPr lang="it-IT" smtClean="0"/>
              <a:t>Fare clic per modificare lo stile del titolo</a:t>
            </a:r>
            <a:endParaRPr lang="it-IT"/>
          </a:p>
        </p:txBody>
      </p:sp>
      <p:sp>
        <p:nvSpPr>
          <p:cNvPr id="3" name="Segnaposto testo verticale 2"/>
          <p:cNvSpPr>
            <a:spLocks noGrp="1"/>
          </p:cNvSpPr>
          <p:nvPr>
            <p:ph type="body" orient="vert" idx="1"/>
          </p:nvPr>
        </p:nvSpPr>
        <p:spPr>
          <a:xfrm>
            <a:off x="457200" y="274638"/>
            <a:ext cx="6019800" cy="5851525"/>
          </a:xfrm>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lvl1pPr>
              <a:defRPr/>
            </a:lvl1pPr>
          </a:lstStyle>
          <a:p>
            <a:pPr>
              <a:defRPr/>
            </a:pPr>
            <a:fld id="{FC3B759A-6F25-4CF6-98CA-39B0F927A2B9}" type="datetimeFigureOut">
              <a:rPr lang="it-IT"/>
              <a:pPr>
                <a:defRPr/>
              </a:pPr>
              <a:t>28/03/2013</a:t>
            </a:fld>
            <a:endParaRPr lang="it-IT"/>
          </a:p>
        </p:txBody>
      </p:sp>
      <p:sp>
        <p:nvSpPr>
          <p:cNvPr id="5" name="Segnaposto piè di pagina 4"/>
          <p:cNvSpPr>
            <a:spLocks noGrp="1"/>
          </p:cNvSpPr>
          <p:nvPr>
            <p:ph type="ftr" sz="quarter" idx="11"/>
          </p:nvPr>
        </p:nvSpPr>
        <p:spPr/>
        <p:txBody>
          <a:bodyPr/>
          <a:lstStyle>
            <a:lvl1pPr>
              <a:defRPr/>
            </a:lvl1pPr>
          </a:lstStyle>
          <a:p>
            <a:pPr>
              <a:defRPr/>
            </a:pPr>
            <a:endParaRPr lang="it-IT"/>
          </a:p>
        </p:txBody>
      </p:sp>
      <p:sp>
        <p:nvSpPr>
          <p:cNvPr id="6" name="Segnaposto numero diapositiva 5"/>
          <p:cNvSpPr>
            <a:spLocks noGrp="1"/>
          </p:cNvSpPr>
          <p:nvPr>
            <p:ph type="sldNum" sz="quarter" idx="12"/>
          </p:nvPr>
        </p:nvSpPr>
        <p:spPr/>
        <p:txBody>
          <a:bodyPr/>
          <a:lstStyle>
            <a:lvl1pPr>
              <a:defRPr/>
            </a:lvl1pPr>
          </a:lstStyle>
          <a:p>
            <a:pPr>
              <a:defRPr/>
            </a:pPr>
            <a:fld id="{9438B44E-9D44-460B-9E33-F296C7D52FC6}" type="slidenum">
              <a:rPr lang="it-IT"/>
              <a:pPr>
                <a:defRPr/>
              </a:pPr>
              <a:t>‹N›</a:t>
            </a:fld>
            <a:endParaRPr lang="it-IT"/>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it-IT" smtClean="0"/>
              <a:t>Fare clic per modificare lo stile del titolo</a:t>
            </a:r>
            <a:endParaRPr lang="it-IT"/>
          </a:p>
        </p:txBody>
      </p:sp>
      <p:sp>
        <p:nvSpPr>
          <p:cNvPr id="3" name="Segnaposto testo 2"/>
          <p:cNvSpPr>
            <a:spLocks noGrp="1"/>
          </p:cNvSpPr>
          <p:nvPr>
            <p:ph type="body" idx="1"/>
          </p:nvPr>
        </p:nvSpPr>
        <p:spPr>
          <a:xfrm>
            <a:off x="722313" y="2906713"/>
            <a:ext cx="77724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it-IT" smtClean="0"/>
              <a:t>Fare clic per modificare stili del testo dello schema</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p:cNvSpPr>
            <a:spLocks noGrp="1"/>
          </p:cNvSpPr>
          <p:nvPr>
            <p:ph type="title"/>
          </p:nvPr>
        </p:nvSpPr>
        <p:spPr>
          <a:xfrm>
            <a:off x="457200" y="274638"/>
            <a:ext cx="8229600" cy="1143000"/>
          </a:xfrm>
          <a:prstGeom prst="rect">
            <a:avLst/>
          </a:prstGeom>
        </p:spPr>
        <p:txBody>
          <a:bodyPr/>
          <a:lstStyle/>
          <a:p>
            <a:r>
              <a:rPr lang="it-IT" smtClean="0"/>
              <a:t>Fare clic per modificare lo stile del titolo</a:t>
            </a:r>
            <a:endParaRPr lang="it-IT"/>
          </a:p>
        </p:txBody>
      </p:sp>
      <p:sp>
        <p:nvSpPr>
          <p:cNvPr id="3" name="Segnaposto contenuto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contenuto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p:cNvSpPr>
            <a:spLocks noGrp="1"/>
          </p:cNvSpPr>
          <p:nvPr>
            <p:ph type="title"/>
          </p:nvPr>
        </p:nvSpPr>
        <p:spPr>
          <a:xfrm>
            <a:off x="457200" y="274638"/>
            <a:ext cx="8229600" cy="1143000"/>
          </a:xfrm>
          <a:prstGeom prst="rect">
            <a:avLst/>
          </a:prstGeom>
        </p:spPr>
        <p:txBody>
          <a:bodyPr/>
          <a:lstStyle>
            <a:lvl1pPr>
              <a:defRPr/>
            </a:lvl1pPr>
          </a:lstStyle>
          <a:p>
            <a:r>
              <a:rPr lang="it-IT" smtClean="0"/>
              <a:t>Fare clic per modificare lo stile del titolo</a:t>
            </a:r>
            <a:endParaRPr lang="it-IT"/>
          </a:p>
        </p:txBody>
      </p:sp>
      <p:sp>
        <p:nvSpPr>
          <p:cNvPr id="3" name="Segnaposto testo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4" name="Segnaposto contenuto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Segnaposto testo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6" name="Segnaposto contenuto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p:cNvSpPr>
            <a:spLocks noGrp="1"/>
          </p:cNvSpPr>
          <p:nvPr>
            <p:ph type="title"/>
          </p:nvPr>
        </p:nvSpPr>
        <p:spPr>
          <a:xfrm>
            <a:off x="457200" y="274638"/>
            <a:ext cx="8229600" cy="1143000"/>
          </a:xfrm>
          <a:prstGeom prst="rect">
            <a:avLst/>
          </a:prstGeom>
        </p:spPr>
        <p:txBody>
          <a:bodyPr/>
          <a:lstStyle/>
          <a:p>
            <a:r>
              <a:rPr lang="it-IT" smtClean="0"/>
              <a:t>Fare clic per modificare lo stile del titolo</a:t>
            </a:r>
            <a:endParaRPr lang="it-IT"/>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457200" y="273050"/>
            <a:ext cx="3008313" cy="1162050"/>
          </a:xfrm>
          <a:prstGeom prst="rect">
            <a:avLst/>
          </a:prstGeom>
        </p:spPr>
        <p:txBody>
          <a:bodyPr anchor="b"/>
          <a:lstStyle>
            <a:lvl1pPr algn="l">
              <a:defRPr sz="2000" b="1"/>
            </a:lvl1pPr>
          </a:lstStyle>
          <a:p>
            <a:r>
              <a:rPr lang="it-IT" smtClean="0"/>
              <a:t>Fare clic per modificare lo stile del titolo</a:t>
            </a:r>
            <a:endParaRPr lang="it-IT"/>
          </a:p>
        </p:txBody>
      </p:sp>
      <p:sp>
        <p:nvSpPr>
          <p:cNvPr id="3" name="Segnaposto contenuto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testo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1792288" y="4800600"/>
            <a:ext cx="5486400" cy="566738"/>
          </a:xfrm>
          <a:prstGeom prst="rect">
            <a:avLst/>
          </a:prstGeom>
        </p:spPr>
        <p:txBody>
          <a:bodyPr anchor="b"/>
          <a:lstStyle>
            <a:lvl1pPr algn="l">
              <a:defRPr sz="2000" b="1"/>
            </a:lvl1pPr>
          </a:lstStyle>
          <a:p>
            <a:r>
              <a:rPr lang="it-IT" smtClean="0"/>
              <a:t>Fare clic per modificare lo stile del titolo</a:t>
            </a:r>
            <a:endParaRPr lang="it-IT"/>
          </a:p>
        </p:txBody>
      </p:sp>
      <p:sp>
        <p:nvSpPr>
          <p:cNvPr id="3" name="Segnaposto immagine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it-IT" noProof="0" smtClean="0"/>
          </a:p>
        </p:txBody>
      </p:sp>
      <p:sp>
        <p:nvSpPr>
          <p:cNvPr id="4" name="Segnaposto testo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jpeg"/></Relationships>
</file>

<file path=ppt/slideMasters/_rels/slideMaster2.xml.rels><?xml version="1.0" encoding="UTF-8" standalone="yes"?>
<Relationships xmlns="http://schemas.openxmlformats.org/package/2006/relationships"><Relationship Id="rId3"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4" Type="http://schemas.openxmlformats.org/officeDocument/2006/relationships/image" Target="../media/image3.jpeg"/></Relationships>
</file>

<file path=ppt/slideMasters/_rels/slideMaster3.xml.rels><?xml version="1.0" encoding="UTF-8" standalone="yes"?>
<Relationships xmlns="http://schemas.openxmlformats.org/package/2006/relationships"><Relationship Id="rId3" Type="http://schemas.openxmlformats.org/officeDocument/2006/relationships/theme" Target="../theme/theme3.xml"/><Relationship Id="rId2" Type="http://schemas.openxmlformats.org/officeDocument/2006/relationships/slideLayout" Target="../slideLayouts/slideLayout15.xml"/><Relationship Id="rId1" Type="http://schemas.openxmlformats.org/officeDocument/2006/relationships/slideLayout" Target="../slideLayouts/slideLayout14.xml"/></Relationships>
</file>

<file path=ppt/slideMasters/_rels/slideMaster4.xml.rels><?xml version="1.0" encoding="UTF-8" standalone="yes"?>
<Relationships xmlns="http://schemas.openxmlformats.org/package/2006/relationships"><Relationship Id="rId3" Type="http://schemas.openxmlformats.org/officeDocument/2006/relationships/theme" Target="../theme/theme4.xml"/><Relationship Id="rId2" Type="http://schemas.openxmlformats.org/officeDocument/2006/relationships/slideLayout" Target="../slideLayouts/slideLayout17.xml"/><Relationship Id="rId1" Type="http://schemas.openxmlformats.org/officeDocument/2006/relationships/slideLayout" Target="../slideLayouts/slideLayout16.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25.xml"/><Relationship Id="rId3" Type="http://schemas.openxmlformats.org/officeDocument/2006/relationships/slideLayout" Target="../slideLayouts/slideLayout20.xml"/><Relationship Id="rId7" Type="http://schemas.openxmlformats.org/officeDocument/2006/relationships/slideLayout" Target="../slideLayouts/slideLayout24.xml"/><Relationship Id="rId12" Type="http://schemas.openxmlformats.org/officeDocument/2006/relationships/theme" Target="../theme/theme5.xml"/><Relationship Id="rId2" Type="http://schemas.openxmlformats.org/officeDocument/2006/relationships/slideLayout" Target="../slideLayouts/slideLayout19.xml"/><Relationship Id="rId1" Type="http://schemas.openxmlformats.org/officeDocument/2006/relationships/slideLayout" Target="../slideLayouts/slideLayout18.xml"/><Relationship Id="rId6" Type="http://schemas.openxmlformats.org/officeDocument/2006/relationships/slideLayout" Target="../slideLayouts/slideLayout23.xml"/><Relationship Id="rId11" Type="http://schemas.openxmlformats.org/officeDocument/2006/relationships/slideLayout" Target="../slideLayouts/slideLayout28.xml"/><Relationship Id="rId5" Type="http://schemas.openxmlformats.org/officeDocument/2006/relationships/slideLayout" Target="../slideLayouts/slideLayout22.xml"/><Relationship Id="rId10" Type="http://schemas.openxmlformats.org/officeDocument/2006/relationships/slideLayout" Target="../slideLayouts/slideLayout27.xml"/><Relationship Id="rId4" Type="http://schemas.openxmlformats.org/officeDocument/2006/relationships/slideLayout" Target="../slideLayouts/slideLayout21.xml"/><Relationship Id="rId9" Type="http://schemas.openxmlformats.org/officeDocument/2006/relationships/slideLayout" Target="../slideLayouts/slideLayout26.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6146" name="Picture 63" descr="Ipsos Public Affairs"/>
          <p:cNvPicPr>
            <a:picLocks noChangeAspect="1" noChangeArrowheads="1"/>
          </p:cNvPicPr>
          <p:nvPr userDrawn="1"/>
        </p:nvPicPr>
        <p:blipFill>
          <a:blip r:embed="rId13" cstate="print"/>
          <a:srcRect/>
          <a:stretch>
            <a:fillRect/>
          </a:stretch>
        </p:blipFill>
        <p:spPr bwMode="auto">
          <a:xfrm>
            <a:off x="4281488" y="377825"/>
            <a:ext cx="4725987" cy="539750"/>
          </a:xfrm>
          <a:prstGeom prst="rect">
            <a:avLst/>
          </a:prstGeom>
          <a:noFill/>
          <a:ln w="9525">
            <a:noFill/>
            <a:miter lim="800000"/>
            <a:headEnd/>
            <a:tailEnd/>
          </a:ln>
        </p:spPr>
      </p:pic>
      <p:grpSp>
        <p:nvGrpSpPr>
          <p:cNvPr id="6147" name="Group 4"/>
          <p:cNvGrpSpPr>
            <a:grpSpLocks noChangeAspect="1"/>
          </p:cNvGrpSpPr>
          <p:nvPr userDrawn="1"/>
        </p:nvGrpSpPr>
        <p:grpSpPr bwMode="auto">
          <a:xfrm>
            <a:off x="381000" y="381000"/>
            <a:ext cx="1079500" cy="968375"/>
            <a:chOff x="1352" y="681"/>
            <a:chExt cx="3519" cy="3153"/>
          </a:xfrm>
        </p:grpSpPr>
        <p:sp>
          <p:nvSpPr>
            <p:cNvPr id="67594" name="Freeform 5"/>
            <p:cNvSpPr>
              <a:spLocks noChangeAspect="1"/>
            </p:cNvSpPr>
            <p:nvPr/>
          </p:nvSpPr>
          <p:spPr bwMode="auto">
            <a:xfrm>
              <a:off x="1352" y="681"/>
              <a:ext cx="3519" cy="3153"/>
            </a:xfrm>
            <a:custGeom>
              <a:avLst/>
              <a:gdLst>
                <a:gd name="T0" fmla="*/ 0 w 3862"/>
                <a:gd name="T1" fmla="*/ 3153 h 3449"/>
                <a:gd name="T2" fmla="*/ 0 w 3862"/>
                <a:gd name="T3" fmla="*/ 3153 h 3449"/>
                <a:gd name="T4" fmla="*/ 0 w 3862"/>
                <a:gd name="T5" fmla="*/ 0 h 3449"/>
                <a:gd name="T6" fmla="*/ 3368 w 3862"/>
                <a:gd name="T7" fmla="*/ 0 h 3449"/>
                <a:gd name="T8" fmla="*/ 3032 w 3862"/>
                <a:gd name="T9" fmla="*/ 3153 h 3449"/>
                <a:gd name="T10" fmla="*/ 0 w 3862"/>
                <a:gd name="T11" fmla="*/ 3153 h 3449"/>
                <a:gd name="T12" fmla="*/ 0 60000 65536"/>
                <a:gd name="T13" fmla="*/ 0 60000 65536"/>
                <a:gd name="T14" fmla="*/ 0 60000 65536"/>
                <a:gd name="T15" fmla="*/ 0 60000 65536"/>
                <a:gd name="T16" fmla="*/ 0 60000 65536"/>
                <a:gd name="T17" fmla="*/ 0 60000 65536"/>
                <a:gd name="T18" fmla="*/ 0 w 3862"/>
                <a:gd name="T19" fmla="*/ 0 h 3449"/>
                <a:gd name="T20" fmla="*/ 3862 w 3862"/>
                <a:gd name="T21" fmla="*/ 3449 h 3449"/>
              </a:gdLst>
              <a:ahLst/>
              <a:cxnLst>
                <a:cxn ang="T12">
                  <a:pos x="T0" y="T1"/>
                </a:cxn>
                <a:cxn ang="T13">
                  <a:pos x="T2" y="T3"/>
                </a:cxn>
                <a:cxn ang="T14">
                  <a:pos x="T4" y="T5"/>
                </a:cxn>
                <a:cxn ang="T15">
                  <a:pos x="T6" y="T7"/>
                </a:cxn>
                <a:cxn ang="T16">
                  <a:pos x="T8" y="T9"/>
                </a:cxn>
                <a:cxn ang="T17">
                  <a:pos x="T10" y="T11"/>
                </a:cxn>
              </a:cxnLst>
              <a:rect l="T18" t="T19" r="T20" b="T21"/>
              <a:pathLst>
                <a:path w="3862" h="3449">
                  <a:moveTo>
                    <a:pt x="0" y="3449"/>
                  </a:moveTo>
                  <a:lnTo>
                    <a:pt x="0" y="3449"/>
                  </a:lnTo>
                  <a:lnTo>
                    <a:pt x="0" y="0"/>
                  </a:lnTo>
                  <a:lnTo>
                    <a:pt x="3696" y="0"/>
                  </a:lnTo>
                  <a:cubicBezTo>
                    <a:pt x="3862" y="1150"/>
                    <a:pt x="3797" y="2241"/>
                    <a:pt x="3327" y="3449"/>
                  </a:cubicBezTo>
                  <a:lnTo>
                    <a:pt x="0" y="3449"/>
                  </a:lnTo>
                  <a:close/>
                </a:path>
              </a:pathLst>
            </a:custGeom>
            <a:solidFill>
              <a:srgbClr val="009D9C"/>
            </a:solidFill>
            <a:ln w="0">
              <a:noFill/>
              <a:prstDash val="solid"/>
              <a:round/>
              <a:headEnd/>
              <a:tailEnd/>
            </a:ln>
          </p:spPr>
          <p:txBody>
            <a:bodyPr/>
            <a:lstStyle/>
            <a:p>
              <a:pPr>
                <a:defRPr/>
              </a:pPr>
              <a:endParaRPr lang="it-IT"/>
            </a:p>
          </p:txBody>
        </p:sp>
        <p:sp>
          <p:nvSpPr>
            <p:cNvPr id="67595" name="Freeform 6"/>
            <p:cNvSpPr>
              <a:spLocks noChangeAspect="1"/>
            </p:cNvSpPr>
            <p:nvPr/>
          </p:nvSpPr>
          <p:spPr bwMode="auto">
            <a:xfrm>
              <a:off x="2708" y="1844"/>
              <a:ext cx="78" cy="52"/>
            </a:xfrm>
            <a:custGeom>
              <a:avLst/>
              <a:gdLst>
                <a:gd name="T0" fmla="*/ 15 w 81"/>
                <a:gd name="T1" fmla="*/ 33 h 66"/>
                <a:gd name="T2" fmla="*/ 15 w 81"/>
                <a:gd name="T3" fmla="*/ 33 h 66"/>
                <a:gd name="T4" fmla="*/ 0 w 81"/>
                <a:gd name="T5" fmla="*/ 44 h 66"/>
                <a:gd name="T6" fmla="*/ 73 w 81"/>
                <a:gd name="T7" fmla="*/ 18 h 66"/>
                <a:gd name="T8" fmla="*/ 75 w 81"/>
                <a:gd name="T9" fmla="*/ 0 h 66"/>
                <a:gd name="T10" fmla="*/ 15 w 81"/>
                <a:gd name="T11" fmla="*/ 33 h 66"/>
                <a:gd name="T12" fmla="*/ 0 60000 65536"/>
                <a:gd name="T13" fmla="*/ 0 60000 65536"/>
                <a:gd name="T14" fmla="*/ 0 60000 65536"/>
                <a:gd name="T15" fmla="*/ 0 60000 65536"/>
                <a:gd name="T16" fmla="*/ 0 60000 65536"/>
                <a:gd name="T17" fmla="*/ 0 60000 65536"/>
                <a:gd name="T18" fmla="*/ 0 w 81"/>
                <a:gd name="T19" fmla="*/ 0 h 66"/>
                <a:gd name="T20" fmla="*/ 81 w 81"/>
                <a:gd name="T21" fmla="*/ 66 h 66"/>
              </a:gdLst>
              <a:ahLst/>
              <a:cxnLst>
                <a:cxn ang="T12">
                  <a:pos x="T0" y="T1"/>
                </a:cxn>
                <a:cxn ang="T13">
                  <a:pos x="T2" y="T3"/>
                </a:cxn>
                <a:cxn ang="T14">
                  <a:pos x="T4" y="T5"/>
                </a:cxn>
                <a:cxn ang="T15">
                  <a:pos x="T6" y="T7"/>
                </a:cxn>
                <a:cxn ang="T16">
                  <a:pos x="T8" y="T9"/>
                </a:cxn>
                <a:cxn ang="T17">
                  <a:pos x="T10" y="T11"/>
                </a:cxn>
              </a:cxnLst>
              <a:rect l="T18" t="T19" r="T20" b="T21"/>
              <a:pathLst>
                <a:path w="81" h="66">
                  <a:moveTo>
                    <a:pt x="16" y="40"/>
                  </a:moveTo>
                  <a:lnTo>
                    <a:pt x="16" y="40"/>
                  </a:lnTo>
                  <a:lnTo>
                    <a:pt x="0" y="54"/>
                  </a:lnTo>
                  <a:cubicBezTo>
                    <a:pt x="35" y="66"/>
                    <a:pt x="72" y="42"/>
                    <a:pt x="79" y="22"/>
                  </a:cubicBezTo>
                  <a:lnTo>
                    <a:pt x="81" y="0"/>
                  </a:lnTo>
                  <a:cubicBezTo>
                    <a:pt x="54" y="6"/>
                    <a:pt x="27" y="19"/>
                    <a:pt x="16" y="40"/>
                  </a:cubicBezTo>
                  <a:close/>
                </a:path>
              </a:pathLst>
            </a:custGeom>
            <a:solidFill>
              <a:srgbClr val="2F469C"/>
            </a:solidFill>
            <a:ln w="0">
              <a:noFill/>
              <a:prstDash val="solid"/>
              <a:round/>
              <a:headEnd/>
              <a:tailEnd/>
            </a:ln>
          </p:spPr>
          <p:txBody>
            <a:bodyPr/>
            <a:lstStyle/>
            <a:p>
              <a:pPr>
                <a:defRPr/>
              </a:pPr>
              <a:endParaRPr lang="it-IT"/>
            </a:p>
          </p:txBody>
        </p:sp>
        <p:sp>
          <p:nvSpPr>
            <p:cNvPr id="67596" name="Freeform 7"/>
            <p:cNvSpPr>
              <a:spLocks noChangeAspect="1"/>
            </p:cNvSpPr>
            <p:nvPr/>
          </p:nvSpPr>
          <p:spPr bwMode="auto">
            <a:xfrm>
              <a:off x="2868" y="1973"/>
              <a:ext cx="67" cy="52"/>
            </a:xfrm>
            <a:custGeom>
              <a:avLst/>
              <a:gdLst>
                <a:gd name="T0" fmla="*/ 22 w 81"/>
                <a:gd name="T1" fmla="*/ 1 h 63"/>
                <a:gd name="T2" fmla="*/ 22 w 81"/>
                <a:gd name="T3" fmla="*/ 1 h 63"/>
                <a:gd name="T4" fmla="*/ 0 w 81"/>
                <a:gd name="T5" fmla="*/ 0 h 63"/>
                <a:gd name="T6" fmla="*/ 26 w 81"/>
                <a:gd name="T7" fmla="*/ 50 h 63"/>
                <a:gd name="T8" fmla="*/ 43 w 81"/>
                <a:gd name="T9" fmla="*/ 54 h 63"/>
                <a:gd name="T10" fmla="*/ 22 w 81"/>
                <a:gd name="T11" fmla="*/ 1 h 63"/>
                <a:gd name="T12" fmla="*/ 0 60000 65536"/>
                <a:gd name="T13" fmla="*/ 0 60000 65536"/>
                <a:gd name="T14" fmla="*/ 0 60000 65536"/>
                <a:gd name="T15" fmla="*/ 0 60000 65536"/>
                <a:gd name="T16" fmla="*/ 0 60000 65536"/>
                <a:gd name="T17" fmla="*/ 0 60000 65536"/>
                <a:gd name="T18" fmla="*/ 0 w 81"/>
                <a:gd name="T19" fmla="*/ 0 h 63"/>
                <a:gd name="T20" fmla="*/ 81 w 81"/>
                <a:gd name="T21" fmla="*/ 63 h 63"/>
              </a:gdLst>
              <a:ahLst/>
              <a:cxnLst>
                <a:cxn ang="T12">
                  <a:pos x="T0" y="T1"/>
                </a:cxn>
                <a:cxn ang="T13">
                  <a:pos x="T2" y="T3"/>
                </a:cxn>
                <a:cxn ang="T14">
                  <a:pos x="T4" y="T5"/>
                </a:cxn>
                <a:cxn ang="T15">
                  <a:pos x="T6" y="T7"/>
                </a:cxn>
                <a:cxn ang="T16">
                  <a:pos x="T8" y="T9"/>
                </a:cxn>
                <a:cxn ang="T17">
                  <a:pos x="T10" y="T11"/>
                </a:cxn>
              </a:cxnLst>
              <a:rect l="T18" t="T19" r="T20" b="T21"/>
              <a:pathLst>
                <a:path w="81" h="63">
                  <a:moveTo>
                    <a:pt x="27" y="1"/>
                  </a:moveTo>
                  <a:lnTo>
                    <a:pt x="27" y="1"/>
                  </a:lnTo>
                  <a:lnTo>
                    <a:pt x="0" y="0"/>
                  </a:lnTo>
                  <a:cubicBezTo>
                    <a:pt x="0" y="24"/>
                    <a:pt x="8" y="43"/>
                    <a:pt x="33" y="58"/>
                  </a:cubicBezTo>
                  <a:lnTo>
                    <a:pt x="53" y="63"/>
                  </a:lnTo>
                  <a:cubicBezTo>
                    <a:pt x="81" y="39"/>
                    <a:pt x="44" y="15"/>
                    <a:pt x="27" y="1"/>
                  </a:cubicBezTo>
                  <a:close/>
                </a:path>
              </a:pathLst>
            </a:custGeom>
            <a:solidFill>
              <a:srgbClr val="2F469C"/>
            </a:solidFill>
            <a:ln w="0">
              <a:noFill/>
              <a:prstDash val="solid"/>
              <a:round/>
              <a:headEnd/>
              <a:tailEnd/>
            </a:ln>
          </p:spPr>
          <p:txBody>
            <a:bodyPr/>
            <a:lstStyle/>
            <a:p>
              <a:pPr>
                <a:defRPr/>
              </a:pPr>
              <a:endParaRPr lang="it-IT"/>
            </a:p>
          </p:txBody>
        </p:sp>
        <p:sp>
          <p:nvSpPr>
            <p:cNvPr id="67597" name="Freeform 8"/>
            <p:cNvSpPr>
              <a:spLocks noChangeAspect="1"/>
            </p:cNvSpPr>
            <p:nvPr/>
          </p:nvSpPr>
          <p:spPr bwMode="auto">
            <a:xfrm>
              <a:off x="2620" y="1415"/>
              <a:ext cx="88" cy="72"/>
            </a:xfrm>
            <a:custGeom>
              <a:avLst/>
              <a:gdLst>
                <a:gd name="T0" fmla="*/ 18 w 96"/>
                <a:gd name="T1" fmla="*/ 47 h 79"/>
                <a:gd name="T2" fmla="*/ 18 w 96"/>
                <a:gd name="T3" fmla="*/ 47 h 79"/>
                <a:gd name="T4" fmla="*/ 0 w 96"/>
                <a:gd name="T5" fmla="*/ 61 h 79"/>
                <a:gd name="T6" fmla="*/ 80 w 96"/>
                <a:gd name="T7" fmla="*/ 26 h 79"/>
                <a:gd name="T8" fmla="*/ 86 w 96"/>
                <a:gd name="T9" fmla="*/ 0 h 79"/>
                <a:gd name="T10" fmla="*/ 18 w 96"/>
                <a:gd name="T11" fmla="*/ 47 h 79"/>
                <a:gd name="T12" fmla="*/ 0 60000 65536"/>
                <a:gd name="T13" fmla="*/ 0 60000 65536"/>
                <a:gd name="T14" fmla="*/ 0 60000 65536"/>
                <a:gd name="T15" fmla="*/ 0 60000 65536"/>
                <a:gd name="T16" fmla="*/ 0 60000 65536"/>
                <a:gd name="T17" fmla="*/ 0 60000 65536"/>
                <a:gd name="T18" fmla="*/ 0 w 96"/>
                <a:gd name="T19" fmla="*/ 0 h 79"/>
                <a:gd name="T20" fmla="*/ 96 w 96"/>
                <a:gd name="T21" fmla="*/ 79 h 79"/>
              </a:gdLst>
              <a:ahLst/>
              <a:cxnLst>
                <a:cxn ang="T12">
                  <a:pos x="T0" y="T1"/>
                </a:cxn>
                <a:cxn ang="T13">
                  <a:pos x="T2" y="T3"/>
                </a:cxn>
                <a:cxn ang="T14">
                  <a:pos x="T4" y="T5"/>
                </a:cxn>
                <a:cxn ang="T15">
                  <a:pos x="T6" y="T7"/>
                </a:cxn>
                <a:cxn ang="T16">
                  <a:pos x="T8" y="T9"/>
                </a:cxn>
                <a:cxn ang="T17">
                  <a:pos x="T10" y="T11"/>
                </a:cxn>
              </a:cxnLst>
              <a:rect l="T18" t="T19" r="T20" b="T21"/>
              <a:pathLst>
                <a:path w="96" h="79">
                  <a:moveTo>
                    <a:pt x="20" y="50"/>
                  </a:moveTo>
                  <a:lnTo>
                    <a:pt x="20" y="50"/>
                  </a:lnTo>
                  <a:lnTo>
                    <a:pt x="0" y="64"/>
                  </a:lnTo>
                  <a:cubicBezTo>
                    <a:pt x="41" y="79"/>
                    <a:pt x="75" y="57"/>
                    <a:pt x="89" y="27"/>
                  </a:cubicBezTo>
                  <a:lnTo>
                    <a:pt x="96" y="0"/>
                  </a:lnTo>
                  <a:cubicBezTo>
                    <a:pt x="63" y="8"/>
                    <a:pt x="38" y="8"/>
                    <a:pt x="20" y="50"/>
                  </a:cubicBezTo>
                  <a:close/>
                </a:path>
              </a:pathLst>
            </a:custGeom>
            <a:solidFill>
              <a:srgbClr val="2F469C"/>
            </a:solidFill>
            <a:ln w="0">
              <a:noFill/>
              <a:prstDash val="solid"/>
              <a:round/>
              <a:headEnd/>
              <a:tailEnd/>
            </a:ln>
          </p:spPr>
          <p:txBody>
            <a:bodyPr/>
            <a:lstStyle/>
            <a:p>
              <a:pPr>
                <a:defRPr/>
              </a:pPr>
              <a:endParaRPr lang="it-IT"/>
            </a:p>
          </p:txBody>
        </p:sp>
        <p:sp>
          <p:nvSpPr>
            <p:cNvPr id="67598" name="Freeform 9"/>
            <p:cNvSpPr>
              <a:spLocks noChangeAspect="1"/>
            </p:cNvSpPr>
            <p:nvPr/>
          </p:nvSpPr>
          <p:spPr bwMode="auto">
            <a:xfrm>
              <a:off x="2568" y="1565"/>
              <a:ext cx="72" cy="72"/>
            </a:xfrm>
            <a:custGeom>
              <a:avLst/>
              <a:gdLst>
                <a:gd name="T0" fmla="*/ 75 w 77"/>
                <a:gd name="T1" fmla="*/ 22 h 77"/>
                <a:gd name="T2" fmla="*/ 75 w 77"/>
                <a:gd name="T3" fmla="*/ 22 h 77"/>
                <a:gd name="T4" fmla="*/ 69 w 77"/>
                <a:gd name="T5" fmla="*/ 0 h 77"/>
                <a:gd name="T6" fmla="*/ 0 w 77"/>
                <a:gd name="T7" fmla="*/ 43 h 77"/>
                <a:gd name="T8" fmla="*/ 0 w 77"/>
                <a:gd name="T9" fmla="*/ 61 h 77"/>
                <a:gd name="T10" fmla="*/ 75 w 77"/>
                <a:gd name="T11" fmla="*/ 22 h 77"/>
                <a:gd name="T12" fmla="*/ 0 60000 65536"/>
                <a:gd name="T13" fmla="*/ 0 60000 65536"/>
                <a:gd name="T14" fmla="*/ 0 60000 65536"/>
                <a:gd name="T15" fmla="*/ 0 60000 65536"/>
                <a:gd name="T16" fmla="*/ 0 60000 65536"/>
                <a:gd name="T17" fmla="*/ 0 60000 65536"/>
                <a:gd name="T18" fmla="*/ 0 w 77"/>
                <a:gd name="T19" fmla="*/ 0 h 77"/>
                <a:gd name="T20" fmla="*/ 77 w 77"/>
                <a:gd name="T21" fmla="*/ 77 h 77"/>
              </a:gdLst>
              <a:ahLst/>
              <a:cxnLst>
                <a:cxn ang="T12">
                  <a:pos x="T0" y="T1"/>
                </a:cxn>
                <a:cxn ang="T13">
                  <a:pos x="T2" y="T3"/>
                </a:cxn>
                <a:cxn ang="T14">
                  <a:pos x="T4" y="T5"/>
                </a:cxn>
                <a:cxn ang="T15">
                  <a:pos x="T6" y="T7"/>
                </a:cxn>
                <a:cxn ang="T16">
                  <a:pos x="T8" y="T9"/>
                </a:cxn>
                <a:cxn ang="T17">
                  <a:pos x="T10" y="T11"/>
                </a:cxn>
              </a:cxnLst>
              <a:rect l="T18" t="T19" r="T20" b="T21"/>
              <a:pathLst>
                <a:path w="77" h="77">
                  <a:moveTo>
                    <a:pt x="77" y="22"/>
                  </a:moveTo>
                  <a:lnTo>
                    <a:pt x="77" y="22"/>
                  </a:lnTo>
                  <a:lnTo>
                    <a:pt x="71" y="0"/>
                  </a:lnTo>
                  <a:cubicBezTo>
                    <a:pt x="38" y="7"/>
                    <a:pt x="14" y="19"/>
                    <a:pt x="0" y="44"/>
                  </a:cubicBezTo>
                  <a:lnTo>
                    <a:pt x="0" y="62"/>
                  </a:lnTo>
                  <a:cubicBezTo>
                    <a:pt x="42" y="77"/>
                    <a:pt x="64" y="40"/>
                    <a:pt x="77" y="22"/>
                  </a:cubicBezTo>
                  <a:close/>
                </a:path>
              </a:pathLst>
            </a:custGeom>
            <a:solidFill>
              <a:srgbClr val="2F469C"/>
            </a:solidFill>
            <a:ln w="0">
              <a:noFill/>
              <a:prstDash val="solid"/>
              <a:round/>
              <a:headEnd/>
              <a:tailEnd/>
            </a:ln>
          </p:spPr>
          <p:txBody>
            <a:bodyPr/>
            <a:lstStyle/>
            <a:p>
              <a:pPr>
                <a:defRPr/>
              </a:pPr>
              <a:endParaRPr lang="it-IT"/>
            </a:p>
          </p:txBody>
        </p:sp>
        <p:sp>
          <p:nvSpPr>
            <p:cNvPr id="67599" name="Freeform 10"/>
            <p:cNvSpPr>
              <a:spLocks noChangeAspect="1"/>
            </p:cNvSpPr>
            <p:nvPr/>
          </p:nvSpPr>
          <p:spPr bwMode="auto">
            <a:xfrm>
              <a:off x="2547" y="1725"/>
              <a:ext cx="88" cy="62"/>
            </a:xfrm>
            <a:custGeom>
              <a:avLst/>
              <a:gdLst>
                <a:gd name="T0" fmla="*/ 0 w 90"/>
                <a:gd name="T1" fmla="*/ 45 h 74"/>
                <a:gd name="T2" fmla="*/ 0 w 90"/>
                <a:gd name="T3" fmla="*/ 45 h 74"/>
                <a:gd name="T4" fmla="*/ 13 w 90"/>
                <a:gd name="T5" fmla="*/ 52 h 74"/>
                <a:gd name="T6" fmla="*/ 70 w 90"/>
                <a:gd name="T7" fmla="*/ 20 h 74"/>
                <a:gd name="T8" fmla="*/ 86 w 90"/>
                <a:gd name="T9" fmla="*/ 7 h 74"/>
                <a:gd name="T10" fmla="*/ 0 w 90"/>
                <a:gd name="T11" fmla="*/ 45 h 74"/>
                <a:gd name="T12" fmla="*/ 0 60000 65536"/>
                <a:gd name="T13" fmla="*/ 0 60000 65536"/>
                <a:gd name="T14" fmla="*/ 0 60000 65536"/>
                <a:gd name="T15" fmla="*/ 0 60000 65536"/>
                <a:gd name="T16" fmla="*/ 0 60000 65536"/>
                <a:gd name="T17" fmla="*/ 0 60000 65536"/>
                <a:gd name="T18" fmla="*/ 0 w 90"/>
                <a:gd name="T19" fmla="*/ 0 h 74"/>
                <a:gd name="T20" fmla="*/ 90 w 90"/>
                <a:gd name="T21" fmla="*/ 74 h 74"/>
              </a:gdLst>
              <a:ahLst/>
              <a:cxnLst>
                <a:cxn ang="T12">
                  <a:pos x="T0" y="T1"/>
                </a:cxn>
                <a:cxn ang="T13">
                  <a:pos x="T2" y="T3"/>
                </a:cxn>
                <a:cxn ang="T14">
                  <a:pos x="T4" y="T5"/>
                </a:cxn>
                <a:cxn ang="T15">
                  <a:pos x="T6" y="T7"/>
                </a:cxn>
                <a:cxn ang="T16">
                  <a:pos x="T8" y="T9"/>
                </a:cxn>
                <a:cxn ang="T17">
                  <a:pos x="T10" y="T11"/>
                </a:cxn>
              </a:cxnLst>
              <a:rect l="T18" t="T19" r="T20" b="T21"/>
              <a:pathLst>
                <a:path w="90" h="74">
                  <a:moveTo>
                    <a:pt x="0" y="52"/>
                  </a:moveTo>
                  <a:lnTo>
                    <a:pt x="0" y="52"/>
                  </a:lnTo>
                  <a:lnTo>
                    <a:pt x="14" y="60"/>
                  </a:lnTo>
                  <a:cubicBezTo>
                    <a:pt x="59" y="74"/>
                    <a:pt x="62" y="38"/>
                    <a:pt x="73" y="23"/>
                  </a:cubicBezTo>
                  <a:lnTo>
                    <a:pt x="90" y="8"/>
                  </a:lnTo>
                  <a:cubicBezTo>
                    <a:pt x="48" y="0"/>
                    <a:pt x="11" y="31"/>
                    <a:pt x="0" y="52"/>
                  </a:cubicBezTo>
                  <a:close/>
                </a:path>
              </a:pathLst>
            </a:custGeom>
            <a:solidFill>
              <a:srgbClr val="2F469C"/>
            </a:solidFill>
            <a:ln w="0">
              <a:noFill/>
              <a:prstDash val="solid"/>
              <a:round/>
              <a:headEnd/>
              <a:tailEnd/>
            </a:ln>
          </p:spPr>
          <p:txBody>
            <a:bodyPr/>
            <a:lstStyle/>
            <a:p>
              <a:pPr>
                <a:defRPr/>
              </a:pPr>
              <a:endParaRPr lang="it-IT"/>
            </a:p>
          </p:txBody>
        </p:sp>
        <p:sp>
          <p:nvSpPr>
            <p:cNvPr id="67600" name="Freeform 11"/>
            <p:cNvSpPr>
              <a:spLocks noChangeAspect="1"/>
            </p:cNvSpPr>
            <p:nvPr/>
          </p:nvSpPr>
          <p:spPr bwMode="auto">
            <a:xfrm>
              <a:off x="2775" y="1177"/>
              <a:ext cx="83" cy="72"/>
            </a:xfrm>
            <a:custGeom>
              <a:avLst/>
              <a:gdLst>
                <a:gd name="T0" fmla="*/ 16 w 88"/>
                <a:gd name="T1" fmla="*/ 4 h 72"/>
                <a:gd name="T2" fmla="*/ 16 w 88"/>
                <a:gd name="T3" fmla="*/ 4 h 72"/>
                <a:gd name="T4" fmla="*/ 0 w 88"/>
                <a:gd name="T5" fmla="*/ 12 h 72"/>
                <a:gd name="T6" fmla="*/ 84 w 88"/>
                <a:gd name="T7" fmla="*/ 51 h 72"/>
                <a:gd name="T8" fmla="*/ 86 w 88"/>
                <a:gd name="T9" fmla="*/ 23 h 72"/>
                <a:gd name="T10" fmla="*/ 16 w 88"/>
                <a:gd name="T11" fmla="*/ 4 h 72"/>
                <a:gd name="T12" fmla="*/ 0 60000 65536"/>
                <a:gd name="T13" fmla="*/ 0 60000 65536"/>
                <a:gd name="T14" fmla="*/ 0 60000 65536"/>
                <a:gd name="T15" fmla="*/ 0 60000 65536"/>
                <a:gd name="T16" fmla="*/ 0 60000 65536"/>
                <a:gd name="T17" fmla="*/ 0 60000 65536"/>
                <a:gd name="T18" fmla="*/ 0 w 88"/>
                <a:gd name="T19" fmla="*/ 0 h 72"/>
                <a:gd name="T20" fmla="*/ 88 w 88"/>
                <a:gd name="T21" fmla="*/ 72 h 72"/>
              </a:gdLst>
              <a:ahLst/>
              <a:cxnLst>
                <a:cxn ang="T12">
                  <a:pos x="T0" y="T1"/>
                </a:cxn>
                <a:cxn ang="T13">
                  <a:pos x="T2" y="T3"/>
                </a:cxn>
                <a:cxn ang="T14">
                  <a:pos x="T4" y="T5"/>
                </a:cxn>
                <a:cxn ang="T15">
                  <a:pos x="T6" y="T7"/>
                </a:cxn>
                <a:cxn ang="T16">
                  <a:pos x="T8" y="T9"/>
                </a:cxn>
                <a:cxn ang="T17">
                  <a:pos x="T10" y="T11"/>
                </a:cxn>
              </a:cxnLst>
              <a:rect l="T18" t="T19" r="T20" b="T21"/>
              <a:pathLst>
                <a:path w="88" h="72">
                  <a:moveTo>
                    <a:pt x="16" y="4"/>
                  </a:moveTo>
                  <a:lnTo>
                    <a:pt x="16" y="4"/>
                  </a:lnTo>
                  <a:lnTo>
                    <a:pt x="0" y="12"/>
                  </a:lnTo>
                  <a:cubicBezTo>
                    <a:pt x="4" y="40"/>
                    <a:pt x="70" y="72"/>
                    <a:pt x="86" y="49"/>
                  </a:cubicBezTo>
                  <a:lnTo>
                    <a:pt x="88" y="22"/>
                  </a:lnTo>
                  <a:cubicBezTo>
                    <a:pt x="67" y="8"/>
                    <a:pt x="45" y="0"/>
                    <a:pt x="16" y="4"/>
                  </a:cubicBezTo>
                  <a:close/>
                </a:path>
              </a:pathLst>
            </a:custGeom>
            <a:solidFill>
              <a:srgbClr val="2F469C"/>
            </a:solidFill>
            <a:ln w="0">
              <a:noFill/>
              <a:prstDash val="solid"/>
              <a:round/>
              <a:headEnd/>
              <a:tailEnd/>
            </a:ln>
          </p:spPr>
          <p:txBody>
            <a:bodyPr/>
            <a:lstStyle/>
            <a:p>
              <a:pPr>
                <a:defRPr/>
              </a:pPr>
              <a:endParaRPr lang="it-IT"/>
            </a:p>
          </p:txBody>
        </p:sp>
        <p:sp>
          <p:nvSpPr>
            <p:cNvPr id="67601" name="Freeform 12"/>
            <p:cNvSpPr>
              <a:spLocks noChangeAspect="1"/>
            </p:cNvSpPr>
            <p:nvPr/>
          </p:nvSpPr>
          <p:spPr bwMode="auto">
            <a:xfrm>
              <a:off x="2956" y="1110"/>
              <a:ext cx="72" cy="88"/>
            </a:xfrm>
            <a:custGeom>
              <a:avLst/>
              <a:gdLst>
                <a:gd name="T0" fmla="*/ 41 w 86"/>
                <a:gd name="T1" fmla="*/ 7 h 92"/>
                <a:gd name="T2" fmla="*/ 41 w 86"/>
                <a:gd name="T3" fmla="*/ 7 h 92"/>
                <a:gd name="T4" fmla="*/ 19 w 86"/>
                <a:gd name="T5" fmla="*/ 0 h 92"/>
                <a:gd name="T6" fmla="*/ 12 w 86"/>
                <a:gd name="T7" fmla="*/ 62 h 92"/>
                <a:gd name="T8" fmla="*/ 24 w 86"/>
                <a:gd name="T9" fmla="*/ 87 h 92"/>
                <a:gd name="T10" fmla="*/ 41 w 86"/>
                <a:gd name="T11" fmla="*/ 7 h 92"/>
                <a:gd name="T12" fmla="*/ 0 60000 65536"/>
                <a:gd name="T13" fmla="*/ 0 60000 65536"/>
                <a:gd name="T14" fmla="*/ 0 60000 65536"/>
                <a:gd name="T15" fmla="*/ 0 60000 65536"/>
                <a:gd name="T16" fmla="*/ 0 60000 65536"/>
                <a:gd name="T17" fmla="*/ 0 60000 65536"/>
                <a:gd name="T18" fmla="*/ 0 w 86"/>
                <a:gd name="T19" fmla="*/ 0 h 92"/>
                <a:gd name="T20" fmla="*/ 86 w 86"/>
                <a:gd name="T21" fmla="*/ 92 h 92"/>
              </a:gdLst>
              <a:ahLst/>
              <a:cxnLst>
                <a:cxn ang="T12">
                  <a:pos x="T0" y="T1"/>
                </a:cxn>
                <a:cxn ang="T13">
                  <a:pos x="T2" y="T3"/>
                </a:cxn>
                <a:cxn ang="T14">
                  <a:pos x="T4" y="T5"/>
                </a:cxn>
                <a:cxn ang="T15">
                  <a:pos x="T6" y="T7"/>
                </a:cxn>
                <a:cxn ang="T16">
                  <a:pos x="T8" y="T9"/>
                </a:cxn>
                <a:cxn ang="T17">
                  <a:pos x="T10" y="T11"/>
                </a:cxn>
              </a:cxnLst>
              <a:rect l="T18" t="T19" r="T20" b="T21"/>
              <a:pathLst>
                <a:path w="86" h="92">
                  <a:moveTo>
                    <a:pt x="46" y="7"/>
                  </a:moveTo>
                  <a:lnTo>
                    <a:pt x="46" y="7"/>
                  </a:lnTo>
                  <a:lnTo>
                    <a:pt x="21" y="0"/>
                  </a:lnTo>
                  <a:cubicBezTo>
                    <a:pt x="7" y="19"/>
                    <a:pt x="0" y="33"/>
                    <a:pt x="14" y="66"/>
                  </a:cubicBezTo>
                  <a:lnTo>
                    <a:pt x="27" y="92"/>
                  </a:lnTo>
                  <a:cubicBezTo>
                    <a:pt x="57" y="63"/>
                    <a:pt x="86" y="36"/>
                    <a:pt x="46" y="7"/>
                  </a:cubicBezTo>
                  <a:close/>
                </a:path>
              </a:pathLst>
            </a:custGeom>
            <a:solidFill>
              <a:srgbClr val="2F469C"/>
            </a:solidFill>
            <a:ln w="0">
              <a:noFill/>
              <a:prstDash val="solid"/>
              <a:round/>
              <a:headEnd/>
              <a:tailEnd/>
            </a:ln>
          </p:spPr>
          <p:txBody>
            <a:bodyPr/>
            <a:lstStyle/>
            <a:p>
              <a:pPr>
                <a:defRPr/>
              </a:pPr>
              <a:endParaRPr lang="it-IT"/>
            </a:p>
          </p:txBody>
        </p:sp>
        <p:sp>
          <p:nvSpPr>
            <p:cNvPr id="67602" name="Freeform 13"/>
            <p:cNvSpPr>
              <a:spLocks noChangeAspect="1" noEditPoints="1"/>
            </p:cNvSpPr>
            <p:nvPr/>
          </p:nvSpPr>
          <p:spPr bwMode="auto">
            <a:xfrm>
              <a:off x="3148" y="929"/>
              <a:ext cx="668" cy="1680"/>
            </a:xfrm>
            <a:custGeom>
              <a:avLst/>
              <a:gdLst>
                <a:gd name="T0" fmla="*/ 415 w 724"/>
                <a:gd name="T1" fmla="*/ 735 h 1845"/>
                <a:gd name="T2" fmla="*/ 415 w 724"/>
                <a:gd name="T3" fmla="*/ 735 h 1845"/>
                <a:gd name="T4" fmla="*/ 300 w 724"/>
                <a:gd name="T5" fmla="*/ 706 h 1845"/>
                <a:gd name="T6" fmla="*/ 439 w 724"/>
                <a:gd name="T7" fmla="*/ 678 h 1845"/>
                <a:gd name="T8" fmla="*/ 454 w 724"/>
                <a:gd name="T9" fmla="*/ 703 h 1845"/>
                <a:gd name="T10" fmla="*/ 415 w 724"/>
                <a:gd name="T11" fmla="*/ 735 h 1845"/>
                <a:gd name="T12" fmla="*/ 415 w 724"/>
                <a:gd name="T13" fmla="*/ 735 h 1845"/>
                <a:gd name="T14" fmla="*/ 589 w 724"/>
                <a:gd name="T15" fmla="*/ 765 h 1845"/>
                <a:gd name="T16" fmla="*/ 589 w 724"/>
                <a:gd name="T17" fmla="*/ 765 h 1845"/>
                <a:gd name="T18" fmla="*/ 554 w 724"/>
                <a:gd name="T19" fmla="*/ 638 h 1845"/>
                <a:gd name="T20" fmla="*/ 584 w 724"/>
                <a:gd name="T21" fmla="*/ 588 h 1845"/>
                <a:gd name="T22" fmla="*/ 578 w 724"/>
                <a:gd name="T23" fmla="*/ 434 h 1845"/>
                <a:gd name="T24" fmla="*/ 591 w 724"/>
                <a:gd name="T25" fmla="*/ 421 h 1845"/>
                <a:gd name="T26" fmla="*/ 578 w 724"/>
                <a:gd name="T27" fmla="*/ 377 h 1845"/>
                <a:gd name="T28" fmla="*/ 567 w 724"/>
                <a:gd name="T29" fmla="*/ 311 h 1845"/>
                <a:gd name="T30" fmla="*/ 544 w 724"/>
                <a:gd name="T31" fmla="*/ 260 h 1845"/>
                <a:gd name="T32" fmla="*/ 555 w 724"/>
                <a:gd name="T33" fmla="*/ 236 h 1845"/>
                <a:gd name="T34" fmla="*/ 516 w 724"/>
                <a:gd name="T35" fmla="*/ 215 h 1845"/>
                <a:gd name="T36" fmla="*/ 482 w 724"/>
                <a:gd name="T37" fmla="*/ 194 h 1845"/>
                <a:gd name="T38" fmla="*/ 474 w 724"/>
                <a:gd name="T39" fmla="*/ 164 h 1845"/>
                <a:gd name="T40" fmla="*/ 445 w 724"/>
                <a:gd name="T41" fmla="*/ 177 h 1845"/>
                <a:gd name="T42" fmla="*/ 439 w 724"/>
                <a:gd name="T43" fmla="*/ 140 h 1845"/>
                <a:gd name="T44" fmla="*/ 400 w 724"/>
                <a:gd name="T45" fmla="*/ 156 h 1845"/>
                <a:gd name="T46" fmla="*/ 379 w 724"/>
                <a:gd name="T47" fmla="*/ 108 h 1845"/>
                <a:gd name="T48" fmla="*/ 358 w 724"/>
                <a:gd name="T49" fmla="*/ 113 h 1845"/>
                <a:gd name="T50" fmla="*/ 328 w 724"/>
                <a:gd name="T51" fmla="*/ 136 h 1845"/>
                <a:gd name="T52" fmla="*/ 328 w 724"/>
                <a:gd name="T53" fmla="*/ 92 h 1845"/>
                <a:gd name="T54" fmla="*/ 314 w 724"/>
                <a:gd name="T55" fmla="*/ 85 h 1845"/>
                <a:gd name="T56" fmla="*/ 289 w 724"/>
                <a:gd name="T57" fmla="*/ 74 h 1845"/>
                <a:gd name="T58" fmla="*/ 254 w 724"/>
                <a:gd name="T59" fmla="*/ 88 h 1845"/>
                <a:gd name="T60" fmla="*/ 269 w 724"/>
                <a:gd name="T61" fmla="*/ 46 h 1845"/>
                <a:gd name="T62" fmla="*/ 225 w 724"/>
                <a:gd name="T63" fmla="*/ 96 h 1845"/>
                <a:gd name="T64" fmla="*/ 199 w 724"/>
                <a:gd name="T65" fmla="*/ 102 h 1845"/>
                <a:gd name="T66" fmla="*/ 245 w 724"/>
                <a:gd name="T67" fmla="*/ 39 h 1845"/>
                <a:gd name="T68" fmla="*/ 197 w 724"/>
                <a:gd name="T69" fmla="*/ 83 h 1845"/>
                <a:gd name="T70" fmla="*/ 159 w 724"/>
                <a:gd name="T71" fmla="*/ 89 h 1845"/>
                <a:gd name="T72" fmla="*/ 171 w 724"/>
                <a:gd name="T73" fmla="*/ 35 h 1845"/>
                <a:gd name="T74" fmla="*/ 159 w 724"/>
                <a:gd name="T75" fmla="*/ 63 h 1845"/>
                <a:gd name="T76" fmla="*/ 153 w 724"/>
                <a:gd name="T77" fmla="*/ 33 h 1845"/>
                <a:gd name="T78" fmla="*/ 131 w 724"/>
                <a:gd name="T79" fmla="*/ 104 h 1845"/>
                <a:gd name="T80" fmla="*/ 116 w 724"/>
                <a:gd name="T81" fmla="*/ 35 h 1845"/>
                <a:gd name="T82" fmla="*/ 74 w 724"/>
                <a:gd name="T83" fmla="*/ 102 h 1845"/>
                <a:gd name="T84" fmla="*/ 52 w 724"/>
                <a:gd name="T85" fmla="*/ 106 h 1845"/>
                <a:gd name="T86" fmla="*/ 34 w 724"/>
                <a:gd name="T87" fmla="*/ 39 h 1845"/>
                <a:gd name="T88" fmla="*/ 5 w 724"/>
                <a:gd name="T89" fmla="*/ 1644 h 1845"/>
                <a:gd name="T90" fmla="*/ 0 w 724"/>
                <a:gd name="T91" fmla="*/ 1673 h 1845"/>
                <a:gd name="T92" fmla="*/ 149 w 724"/>
                <a:gd name="T93" fmla="*/ 1658 h 1845"/>
                <a:gd name="T94" fmla="*/ 487 w 724"/>
                <a:gd name="T95" fmla="*/ 1675 h 1845"/>
                <a:gd name="T96" fmla="*/ 566 w 724"/>
                <a:gd name="T97" fmla="*/ 1663 h 1845"/>
                <a:gd name="T98" fmla="*/ 388 w 724"/>
                <a:gd name="T99" fmla="*/ 1617 h 1845"/>
                <a:gd name="T100" fmla="*/ 251 w 724"/>
                <a:gd name="T101" fmla="*/ 1513 h 1845"/>
                <a:gd name="T102" fmla="*/ 218 w 724"/>
                <a:gd name="T103" fmla="*/ 1424 h 1845"/>
                <a:gd name="T104" fmla="*/ 220 w 724"/>
                <a:gd name="T105" fmla="*/ 1302 h 1845"/>
                <a:gd name="T106" fmla="*/ 290 w 724"/>
                <a:gd name="T107" fmla="*/ 1277 h 1845"/>
                <a:gd name="T108" fmla="*/ 540 w 724"/>
                <a:gd name="T109" fmla="*/ 1261 h 1845"/>
                <a:gd name="T110" fmla="*/ 557 w 724"/>
                <a:gd name="T111" fmla="*/ 1170 h 1845"/>
                <a:gd name="T112" fmla="*/ 561 w 724"/>
                <a:gd name="T113" fmla="*/ 1112 h 1845"/>
                <a:gd name="T114" fmla="*/ 580 w 724"/>
                <a:gd name="T115" fmla="*/ 1068 h 1845"/>
                <a:gd name="T116" fmla="*/ 544 w 724"/>
                <a:gd name="T117" fmla="*/ 1030 h 1845"/>
                <a:gd name="T118" fmla="*/ 599 w 724"/>
                <a:gd name="T119" fmla="*/ 984 h 1845"/>
                <a:gd name="T120" fmla="*/ 572 w 724"/>
                <a:gd name="T121" fmla="*/ 926 h 1845"/>
                <a:gd name="T122" fmla="*/ 649 w 724"/>
                <a:gd name="T123" fmla="*/ 872 h 1845"/>
                <a:gd name="T124" fmla="*/ 589 w 724"/>
                <a:gd name="T125" fmla="*/ 765 h 1845"/>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724"/>
                <a:gd name="T190" fmla="*/ 0 h 1845"/>
                <a:gd name="T191" fmla="*/ 724 w 724"/>
                <a:gd name="T192" fmla="*/ 1845 h 1845"/>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724" h="1845">
                  <a:moveTo>
                    <a:pt x="451" y="808"/>
                  </a:moveTo>
                  <a:lnTo>
                    <a:pt x="451" y="808"/>
                  </a:lnTo>
                  <a:cubicBezTo>
                    <a:pt x="397" y="820"/>
                    <a:pt x="315" y="783"/>
                    <a:pt x="326" y="776"/>
                  </a:cubicBezTo>
                  <a:cubicBezTo>
                    <a:pt x="353" y="757"/>
                    <a:pt x="416" y="725"/>
                    <a:pt x="477" y="746"/>
                  </a:cubicBezTo>
                  <a:cubicBezTo>
                    <a:pt x="488" y="750"/>
                    <a:pt x="492" y="760"/>
                    <a:pt x="493" y="773"/>
                  </a:cubicBezTo>
                  <a:cubicBezTo>
                    <a:pt x="496" y="804"/>
                    <a:pt x="471" y="805"/>
                    <a:pt x="451" y="808"/>
                  </a:cubicBezTo>
                  <a:close/>
                  <a:moveTo>
                    <a:pt x="639" y="841"/>
                  </a:moveTo>
                  <a:lnTo>
                    <a:pt x="639" y="841"/>
                  </a:lnTo>
                  <a:cubicBezTo>
                    <a:pt x="610" y="803"/>
                    <a:pt x="557" y="751"/>
                    <a:pt x="601" y="701"/>
                  </a:cubicBezTo>
                  <a:cubicBezTo>
                    <a:pt x="624" y="684"/>
                    <a:pt x="631" y="670"/>
                    <a:pt x="634" y="646"/>
                  </a:cubicBezTo>
                  <a:cubicBezTo>
                    <a:pt x="644" y="560"/>
                    <a:pt x="639" y="524"/>
                    <a:pt x="627" y="477"/>
                  </a:cubicBezTo>
                  <a:cubicBezTo>
                    <a:pt x="629" y="473"/>
                    <a:pt x="638" y="478"/>
                    <a:pt x="641" y="463"/>
                  </a:cubicBezTo>
                  <a:cubicBezTo>
                    <a:pt x="650" y="422"/>
                    <a:pt x="627" y="414"/>
                    <a:pt x="627" y="414"/>
                  </a:cubicBezTo>
                  <a:cubicBezTo>
                    <a:pt x="645" y="399"/>
                    <a:pt x="643" y="342"/>
                    <a:pt x="615" y="342"/>
                  </a:cubicBezTo>
                  <a:cubicBezTo>
                    <a:pt x="631" y="317"/>
                    <a:pt x="617" y="277"/>
                    <a:pt x="590" y="286"/>
                  </a:cubicBezTo>
                  <a:cubicBezTo>
                    <a:pt x="590" y="286"/>
                    <a:pt x="604" y="278"/>
                    <a:pt x="602" y="260"/>
                  </a:cubicBezTo>
                  <a:cubicBezTo>
                    <a:pt x="599" y="224"/>
                    <a:pt x="547" y="259"/>
                    <a:pt x="560" y="236"/>
                  </a:cubicBezTo>
                  <a:cubicBezTo>
                    <a:pt x="567" y="223"/>
                    <a:pt x="538" y="180"/>
                    <a:pt x="523" y="213"/>
                  </a:cubicBezTo>
                  <a:cubicBezTo>
                    <a:pt x="515" y="207"/>
                    <a:pt x="529" y="187"/>
                    <a:pt x="514" y="180"/>
                  </a:cubicBezTo>
                  <a:cubicBezTo>
                    <a:pt x="504" y="181"/>
                    <a:pt x="495" y="188"/>
                    <a:pt x="483" y="195"/>
                  </a:cubicBezTo>
                  <a:cubicBezTo>
                    <a:pt x="479" y="181"/>
                    <a:pt x="494" y="174"/>
                    <a:pt x="476" y="154"/>
                  </a:cubicBezTo>
                  <a:cubicBezTo>
                    <a:pt x="452" y="138"/>
                    <a:pt x="451" y="162"/>
                    <a:pt x="434" y="171"/>
                  </a:cubicBezTo>
                  <a:cubicBezTo>
                    <a:pt x="404" y="164"/>
                    <a:pt x="476" y="146"/>
                    <a:pt x="411" y="119"/>
                  </a:cubicBezTo>
                  <a:cubicBezTo>
                    <a:pt x="395" y="159"/>
                    <a:pt x="396" y="130"/>
                    <a:pt x="389" y="124"/>
                  </a:cubicBezTo>
                  <a:cubicBezTo>
                    <a:pt x="384" y="121"/>
                    <a:pt x="375" y="131"/>
                    <a:pt x="356" y="150"/>
                  </a:cubicBezTo>
                  <a:cubicBezTo>
                    <a:pt x="366" y="124"/>
                    <a:pt x="388" y="92"/>
                    <a:pt x="356" y="101"/>
                  </a:cubicBezTo>
                  <a:cubicBezTo>
                    <a:pt x="320" y="117"/>
                    <a:pt x="341" y="96"/>
                    <a:pt x="341" y="93"/>
                  </a:cubicBezTo>
                  <a:cubicBezTo>
                    <a:pt x="372" y="79"/>
                    <a:pt x="312" y="45"/>
                    <a:pt x="314" y="81"/>
                  </a:cubicBezTo>
                  <a:cubicBezTo>
                    <a:pt x="313" y="105"/>
                    <a:pt x="261" y="126"/>
                    <a:pt x="276" y="97"/>
                  </a:cubicBezTo>
                  <a:cubicBezTo>
                    <a:pt x="286" y="60"/>
                    <a:pt x="331" y="116"/>
                    <a:pt x="292" y="51"/>
                  </a:cubicBezTo>
                  <a:cubicBezTo>
                    <a:pt x="268" y="78"/>
                    <a:pt x="248" y="96"/>
                    <a:pt x="244" y="106"/>
                  </a:cubicBezTo>
                  <a:cubicBezTo>
                    <a:pt x="225" y="181"/>
                    <a:pt x="236" y="113"/>
                    <a:pt x="216" y="112"/>
                  </a:cubicBezTo>
                  <a:cubicBezTo>
                    <a:pt x="242" y="94"/>
                    <a:pt x="276" y="63"/>
                    <a:pt x="266" y="43"/>
                  </a:cubicBezTo>
                  <a:cubicBezTo>
                    <a:pt x="237" y="41"/>
                    <a:pt x="172" y="87"/>
                    <a:pt x="214" y="91"/>
                  </a:cubicBezTo>
                  <a:cubicBezTo>
                    <a:pt x="211" y="106"/>
                    <a:pt x="187" y="123"/>
                    <a:pt x="173" y="98"/>
                  </a:cubicBezTo>
                  <a:cubicBezTo>
                    <a:pt x="196" y="92"/>
                    <a:pt x="235" y="15"/>
                    <a:pt x="186" y="38"/>
                  </a:cubicBezTo>
                  <a:cubicBezTo>
                    <a:pt x="181" y="42"/>
                    <a:pt x="181" y="56"/>
                    <a:pt x="173" y="69"/>
                  </a:cubicBezTo>
                  <a:cubicBezTo>
                    <a:pt x="161" y="58"/>
                    <a:pt x="170" y="42"/>
                    <a:pt x="166" y="36"/>
                  </a:cubicBezTo>
                  <a:cubicBezTo>
                    <a:pt x="127" y="0"/>
                    <a:pt x="141" y="93"/>
                    <a:pt x="142" y="114"/>
                  </a:cubicBezTo>
                  <a:cubicBezTo>
                    <a:pt x="92" y="82"/>
                    <a:pt x="139" y="91"/>
                    <a:pt x="126" y="39"/>
                  </a:cubicBezTo>
                  <a:cubicBezTo>
                    <a:pt x="84" y="47"/>
                    <a:pt x="73" y="64"/>
                    <a:pt x="80" y="112"/>
                  </a:cubicBezTo>
                  <a:cubicBezTo>
                    <a:pt x="74" y="123"/>
                    <a:pt x="63" y="149"/>
                    <a:pt x="56" y="117"/>
                  </a:cubicBezTo>
                  <a:cubicBezTo>
                    <a:pt x="79" y="87"/>
                    <a:pt x="77" y="44"/>
                    <a:pt x="37" y="43"/>
                  </a:cubicBezTo>
                  <a:cubicBezTo>
                    <a:pt x="101" y="631"/>
                    <a:pt x="97" y="1225"/>
                    <a:pt x="5" y="1808"/>
                  </a:cubicBezTo>
                  <a:lnTo>
                    <a:pt x="0" y="1840"/>
                  </a:lnTo>
                  <a:cubicBezTo>
                    <a:pt x="46" y="1839"/>
                    <a:pt x="113" y="1825"/>
                    <a:pt x="162" y="1823"/>
                  </a:cubicBezTo>
                  <a:cubicBezTo>
                    <a:pt x="301" y="1827"/>
                    <a:pt x="298" y="1845"/>
                    <a:pt x="529" y="1842"/>
                  </a:cubicBezTo>
                  <a:cubicBezTo>
                    <a:pt x="582" y="1837"/>
                    <a:pt x="597" y="1829"/>
                    <a:pt x="614" y="1829"/>
                  </a:cubicBezTo>
                  <a:cubicBezTo>
                    <a:pt x="597" y="1758"/>
                    <a:pt x="481" y="1798"/>
                    <a:pt x="421" y="1778"/>
                  </a:cubicBezTo>
                  <a:cubicBezTo>
                    <a:pt x="321" y="1768"/>
                    <a:pt x="304" y="1708"/>
                    <a:pt x="272" y="1664"/>
                  </a:cubicBezTo>
                  <a:cubicBezTo>
                    <a:pt x="258" y="1639"/>
                    <a:pt x="237" y="1608"/>
                    <a:pt x="237" y="1566"/>
                  </a:cubicBezTo>
                  <a:cubicBezTo>
                    <a:pt x="230" y="1513"/>
                    <a:pt x="240" y="1484"/>
                    <a:pt x="239" y="1432"/>
                  </a:cubicBezTo>
                  <a:cubicBezTo>
                    <a:pt x="243" y="1393"/>
                    <a:pt x="287" y="1401"/>
                    <a:pt x="315" y="1404"/>
                  </a:cubicBezTo>
                  <a:cubicBezTo>
                    <a:pt x="402" y="1413"/>
                    <a:pt x="547" y="1399"/>
                    <a:pt x="586" y="1387"/>
                  </a:cubicBezTo>
                  <a:cubicBezTo>
                    <a:pt x="641" y="1371"/>
                    <a:pt x="642" y="1337"/>
                    <a:pt x="605" y="1286"/>
                  </a:cubicBezTo>
                  <a:cubicBezTo>
                    <a:pt x="597" y="1261"/>
                    <a:pt x="598" y="1245"/>
                    <a:pt x="609" y="1223"/>
                  </a:cubicBezTo>
                  <a:cubicBezTo>
                    <a:pt x="625" y="1206"/>
                    <a:pt x="644" y="1195"/>
                    <a:pt x="630" y="1174"/>
                  </a:cubicBezTo>
                  <a:cubicBezTo>
                    <a:pt x="630" y="1174"/>
                    <a:pt x="504" y="1147"/>
                    <a:pt x="590" y="1133"/>
                  </a:cubicBezTo>
                  <a:cubicBezTo>
                    <a:pt x="679" y="1118"/>
                    <a:pt x="650" y="1082"/>
                    <a:pt x="650" y="1082"/>
                  </a:cubicBezTo>
                  <a:cubicBezTo>
                    <a:pt x="650" y="1082"/>
                    <a:pt x="635" y="1045"/>
                    <a:pt x="621" y="1018"/>
                  </a:cubicBezTo>
                  <a:cubicBezTo>
                    <a:pt x="611" y="998"/>
                    <a:pt x="695" y="991"/>
                    <a:pt x="704" y="959"/>
                  </a:cubicBezTo>
                  <a:cubicBezTo>
                    <a:pt x="724" y="932"/>
                    <a:pt x="661" y="871"/>
                    <a:pt x="639" y="841"/>
                  </a:cubicBezTo>
                  <a:close/>
                </a:path>
              </a:pathLst>
            </a:custGeom>
            <a:solidFill>
              <a:srgbClr val="2F469C"/>
            </a:solidFill>
            <a:ln w="0">
              <a:noFill/>
              <a:prstDash val="solid"/>
              <a:round/>
              <a:headEnd/>
              <a:tailEnd/>
            </a:ln>
          </p:spPr>
          <p:txBody>
            <a:bodyPr/>
            <a:lstStyle/>
            <a:p>
              <a:pPr>
                <a:defRPr/>
              </a:pPr>
              <a:endParaRPr lang="it-IT"/>
            </a:p>
          </p:txBody>
        </p:sp>
        <p:sp>
          <p:nvSpPr>
            <p:cNvPr id="67603" name="Freeform 14"/>
            <p:cNvSpPr>
              <a:spLocks noChangeAspect="1"/>
            </p:cNvSpPr>
            <p:nvPr/>
          </p:nvSpPr>
          <p:spPr bwMode="auto">
            <a:xfrm>
              <a:off x="1352" y="681"/>
              <a:ext cx="1827" cy="3153"/>
            </a:xfrm>
            <a:custGeom>
              <a:avLst/>
              <a:gdLst>
                <a:gd name="T0" fmla="*/ 1795 w 2011"/>
                <a:gd name="T1" fmla="*/ 1925 h 3449"/>
                <a:gd name="T2" fmla="*/ 0 w 2011"/>
                <a:gd name="T3" fmla="*/ 3153 h 3449"/>
                <a:gd name="T4" fmla="*/ 1794 w 2011"/>
                <a:gd name="T5" fmla="*/ 0 h 3449"/>
                <a:gd name="T6" fmla="*/ 1801 w 2011"/>
                <a:gd name="T7" fmla="*/ 317 h 3449"/>
                <a:gd name="T8" fmla="*/ 1803 w 2011"/>
                <a:gd name="T9" fmla="*/ 358 h 3449"/>
                <a:gd name="T10" fmla="*/ 1749 w 2011"/>
                <a:gd name="T11" fmla="*/ 296 h 3449"/>
                <a:gd name="T12" fmla="*/ 1708 w 2011"/>
                <a:gd name="T13" fmla="*/ 351 h 3449"/>
                <a:gd name="T14" fmla="*/ 1690 w 2011"/>
                <a:gd name="T15" fmla="*/ 376 h 3449"/>
                <a:gd name="T16" fmla="*/ 1658 w 2011"/>
                <a:gd name="T17" fmla="*/ 318 h 3449"/>
                <a:gd name="T18" fmla="*/ 1606 w 2011"/>
                <a:gd name="T19" fmla="*/ 328 h 3449"/>
                <a:gd name="T20" fmla="*/ 1548 w 2011"/>
                <a:gd name="T21" fmla="*/ 452 h 3449"/>
                <a:gd name="T22" fmla="*/ 1528 w 2011"/>
                <a:gd name="T23" fmla="*/ 384 h 3449"/>
                <a:gd name="T24" fmla="*/ 1460 w 2011"/>
                <a:gd name="T25" fmla="*/ 390 h 3449"/>
                <a:gd name="T26" fmla="*/ 1463 w 2011"/>
                <a:gd name="T27" fmla="*/ 456 h 3449"/>
                <a:gd name="T28" fmla="*/ 1382 w 2011"/>
                <a:gd name="T29" fmla="*/ 455 h 3449"/>
                <a:gd name="T30" fmla="*/ 1376 w 2011"/>
                <a:gd name="T31" fmla="*/ 512 h 3449"/>
                <a:gd name="T32" fmla="*/ 1280 w 2011"/>
                <a:gd name="T33" fmla="*/ 476 h 3449"/>
                <a:gd name="T34" fmla="*/ 1383 w 2011"/>
                <a:gd name="T35" fmla="*/ 528 h 3449"/>
                <a:gd name="T36" fmla="*/ 1322 w 2011"/>
                <a:gd name="T37" fmla="*/ 559 h 3449"/>
                <a:gd name="T38" fmla="*/ 1311 w 2011"/>
                <a:gd name="T39" fmla="*/ 551 h 3449"/>
                <a:gd name="T40" fmla="*/ 1277 w 2011"/>
                <a:gd name="T41" fmla="*/ 585 h 3449"/>
                <a:gd name="T42" fmla="*/ 1317 w 2011"/>
                <a:gd name="T43" fmla="*/ 578 h 3449"/>
                <a:gd name="T44" fmla="*/ 1303 w 2011"/>
                <a:gd name="T45" fmla="*/ 643 h 3449"/>
                <a:gd name="T46" fmla="*/ 1266 w 2011"/>
                <a:gd name="T47" fmla="*/ 657 h 3449"/>
                <a:gd name="T48" fmla="*/ 1282 w 2011"/>
                <a:gd name="T49" fmla="*/ 718 h 3449"/>
                <a:gd name="T50" fmla="*/ 1201 w 2011"/>
                <a:gd name="T51" fmla="*/ 696 h 3449"/>
                <a:gd name="T52" fmla="*/ 1141 w 2011"/>
                <a:gd name="T53" fmla="*/ 695 h 3449"/>
                <a:gd name="T54" fmla="*/ 1096 w 2011"/>
                <a:gd name="T55" fmla="*/ 758 h 3449"/>
                <a:gd name="T56" fmla="*/ 1228 w 2011"/>
                <a:gd name="T57" fmla="*/ 772 h 3449"/>
                <a:gd name="T58" fmla="*/ 1190 w 2011"/>
                <a:gd name="T59" fmla="*/ 805 h 3449"/>
                <a:gd name="T60" fmla="*/ 1190 w 2011"/>
                <a:gd name="T61" fmla="*/ 871 h 3449"/>
                <a:gd name="T62" fmla="*/ 1235 w 2011"/>
                <a:gd name="T63" fmla="*/ 869 h 3449"/>
                <a:gd name="T64" fmla="*/ 1200 w 2011"/>
                <a:gd name="T65" fmla="*/ 970 h 3449"/>
                <a:gd name="T66" fmla="*/ 1204 w 2011"/>
                <a:gd name="T67" fmla="*/ 1019 h 3449"/>
                <a:gd name="T68" fmla="*/ 1167 w 2011"/>
                <a:gd name="T69" fmla="*/ 1083 h 3449"/>
                <a:gd name="T70" fmla="*/ 1143 w 2011"/>
                <a:gd name="T71" fmla="*/ 1121 h 3449"/>
                <a:gd name="T72" fmla="*/ 1169 w 2011"/>
                <a:gd name="T73" fmla="*/ 1158 h 3449"/>
                <a:gd name="T74" fmla="*/ 1195 w 2011"/>
                <a:gd name="T75" fmla="*/ 1198 h 3449"/>
                <a:gd name="T76" fmla="*/ 1240 w 2011"/>
                <a:gd name="T77" fmla="*/ 1258 h 3449"/>
                <a:gd name="T78" fmla="*/ 1308 w 2011"/>
                <a:gd name="T79" fmla="*/ 1292 h 3449"/>
                <a:gd name="T80" fmla="*/ 1359 w 2011"/>
                <a:gd name="T81" fmla="*/ 1261 h 3449"/>
                <a:gd name="T82" fmla="*/ 1376 w 2011"/>
                <a:gd name="T83" fmla="*/ 1345 h 3449"/>
                <a:gd name="T84" fmla="*/ 1460 w 2011"/>
                <a:gd name="T85" fmla="*/ 1347 h 3449"/>
                <a:gd name="T86" fmla="*/ 1441 w 2011"/>
                <a:gd name="T87" fmla="*/ 1394 h 3449"/>
                <a:gd name="T88" fmla="*/ 1472 w 2011"/>
                <a:gd name="T89" fmla="*/ 1425 h 3449"/>
                <a:gd name="T90" fmla="*/ 1495 w 2011"/>
                <a:gd name="T91" fmla="*/ 1465 h 3449"/>
                <a:gd name="T92" fmla="*/ 1546 w 2011"/>
                <a:gd name="T93" fmla="*/ 1457 h 3449"/>
                <a:gd name="T94" fmla="*/ 1573 w 2011"/>
                <a:gd name="T95" fmla="*/ 1403 h 3449"/>
                <a:gd name="T96" fmla="*/ 1632 w 2011"/>
                <a:gd name="T97" fmla="*/ 1439 h 3449"/>
                <a:gd name="T98" fmla="*/ 1644 w 2011"/>
                <a:gd name="T99" fmla="*/ 1564 h 3449"/>
                <a:gd name="T100" fmla="*/ 1701 w 2011"/>
                <a:gd name="T101" fmla="*/ 1543 h 3449"/>
                <a:gd name="T102" fmla="*/ 1673 w 2011"/>
                <a:gd name="T103" fmla="*/ 1686 h 3449"/>
                <a:gd name="T104" fmla="*/ 1315 w 2011"/>
                <a:gd name="T105" fmla="*/ 1912 h 3449"/>
                <a:gd name="T106" fmla="*/ 1504 w 2011"/>
                <a:gd name="T107" fmla="*/ 1923 h 3449"/>
                <a:gd name="T108" fmla="*/ 1795 w 2011"/>
                <a:gd name="T109" fmla="*/ 1924 h 3449"/>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2011"/>
                <a:gd name="T166" fmla="*/ 0 h 3449"/>
                <a:gd name="T167" fmla="*/ 2011 w 2011"/>
                <a:gd name="T168" fmla="*/ 3449 h 3449"/>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2011" h="3449">
                  <a:moveTo>
                    <a:pt x="1974" y="2106"/>
                  </a:moveTo>
                  <a:lnTo>
                    <a:pt x="1974" y="2106"/>
                  </a:lnTo>
                  <a:cubicBezTo>
                    <a:pt x="1903" y="2543"/>
                    <a:pt x="1782" y="2987"/>
                    <a:pt x="1602" y="3449"/>
                  </a:cubicBezTo>
                  <a:lnTo>
                    <a:pt x="0" y="3449"/>
                  </a:lnTo>
                  <a:lnTo>
                    <a:pt x="0" y="0"/>
                  </a:lnTo>
                  <a:lnTo>
                    <a:pt x="1972" y="0"/>
                  </a:lnTo>
                  <a:cubicBezTo>
                    <a:pt x="1988" y="113"/>
                    <a:pt x="1999" y="197"/>
                    <a:pt x="2011" y="309"/>
                  </a:cubicBezTo>
                  <a:cubicBezTo>
                    <a:pt x="2011" y="309"/>
                    <a:pt x="1977" y="320"/>
                    <a:pt x="1980" y="347"/>
                  </a:cubicBezTo>
                  <a:cubicBezTo>
                    <a:pt x="1984" y="378"/>
                    <a:pt x="1997" y="385"/>
                    <a:pt x="1997" y="385"/>
                  </a:cubicBezTo>
                  <a:lnTo>
                    <a:pt x="1982" y="392"/>
                  </a:lnTo>
                  <a:cubicBezTo>
                    <a:pt x="1982" y="392"/>
                    <a:pt x="1966" y="368"/>
                    <a:pt x="1966" y="369"/>
                  </a:cubicBezTo>
                  <a:cubicBezTo>
                    <a:pt x="1966" y="346"/>
                    <a:pt x="1976" y="311"/>
                    <a:pt x="1923" y="324"/>
                  </a:cubicBezTo>
                  <a:cubicBezTo>
                    <a:pt x="1904" y="365"/>
                    <a:pt x="1952" y="373"/>
                    <a:pt x="1939" y="401"/>
                  </a:cubicBezTo>
                  <a:cubicBezTo>
                    <a:pt x="1883" y="404"/>
                    <a:pt x="1923" y="359"/>
                    <a:pt x="1878" y="384"/>
                  </a:cubicBezTo>
                  <a:cubicBezTo>
                    <a:pt x="1881" y="371"/>
                    <a:pt x="1871" y="336"/>
                    <a:pt x="1857" y="339"/>
                  </a:cubicBezTo>
                  <a:cubicBezTo>
                    <a:pt x="1851" y="358"/>
                    <a:pt x="1836" y="391"/>
                    <a:pt x="1858" y="411"/>
                  </a:cubicBezTo>
                  <a:cubicBezTo>
                    <a:pt x="1851" y="416"/>
                    <a:pt x="1830" y="413"/>
                    <a:pt x="1825" y="406"/>
                  </a:cubicBezTo>
                  <a:cubicBezTo>
                    <a:pt x="1819" y="396"/>
                    <a:pt x="1840" y="379"/>
                    <a:pt x="1823" y="348"/>
                  </a:cubicBezTo>
                  <a:cubicBezTo>
                    <a:pt x="1771" y="371"/>
                    <a:pt x="1819" y="421"/>
                    <a:pt x="1776" y="440"/>
                  </a:cubicBezTo>
                  <a:cubicBezTo>
                    <a:pt x="1729" y="434"/>
                    <a:pt x="1803" y="394"/>
                    <a:pt x="1766" y="359"/>
                  </a:cubicBezTo>
                  <a:cubicBezTo>
                    <a:pt x="1723" y="369"/>
                    <a:pt x="1707" y="413"/>
                    <a:pt x="1724" y="439"/>
                  </a:cubicBezTo>
                  <a:cubicBezTo>
                    <a:pt x="1723" y="462"/>
                    <a:pt x="1705" y="474"/>
                    <a:pt x="1702" y="494"/>
                  </a:cubicBezTo>
                  <a:cubicBezTo>
                    <a:pt x="1681" y="491"/>
                    <a:pt x="1672" y="483"/>
                    <a:pt x="1670" y="475"/>
                  </a:cubicBezTo>
                  <a:cubicBezTo>
                    <a:pt x="1667" y="460"/>
                    <a:pt x="1708" y="453"/>
                    <a:pt x="1680" y="420"/>
                  </a:cubicBezTo>
                  <a:cubicBezTo>
                    <a:pt x="1635" y="427"/>
                    <a:pt x="1665" y="500"/>
                    <a:pt x="1629" y="461"/>
                  </a:cubicBezTo>
                  <a:cubicBezTo>
                    <a:pt x="1626" y="444"/>
                    <a:pt x="1614" y="429"/>
                    <a:pt x="1605" y="427"/>
                  </a:cubicBezTo>
                  <a:cubicBezTo>
                    <a:pt x="1588" y="439"/>
                    <a:pt x="1580" y="459"/>
                    <a:pt x="1591" y="476"/>
                  </a:cubicBezTo>
                  <a:lnTo>
                    <a:pt x="1609" y="499"/>
                  </a:lnTo>
                  <a:cubicBezTo>
                    <a:pt x="1607" y="499"/>
                    <a:pt x="1617" y="513"/>
                    <a:pt x="1615" y="512"/>
                  </a:cubicBezTo>
                  <a:cubicBezTo>
                    <a:pt x="1585" y="488"/>
                    <a:pt x="1545" y="471"/>
                    <a:pt x="1520" y="498"/>
                  </a:cubicBezTo>
                  <a:cubicBezTo>
                    <a:pt x="1523" y="523"/>
                    <a:pt x="1545" y="525"/>
                    <a:pt x="1579" y="533"/>
                  </a:cubicBezTo>
                  <a:cubicBezTo>
                    <a:pt x="1536" y="537"/>
                    <a:pt x="1527" y="552"/>
                    <a:pt x="1513" y="560"/>
                  </a:cubicBezTo>
                  <a:cubicBezTo>
                    <a:pt x="1508" y="532"/>
                    <a:pt x="1475" y="527"/>
                    <a:pt x="1444" y="523"/>
                  </a:cubicBezTo>
                  <a:cubicBezTo>
                    <a:pt x="1426" y="527"/>
                    <a:pt x="1415" y="515"/>
                    <a:pt x="1407" y="521"/>
                  </a:cubicBezTo>
                  <a:cubicBezTo>
                    <a:pt x="1420" y="553"/>
                    <a:pt x="1451" y="578"/>
                    <a:pt x="1490" y="586"/>
                  </a:cubicBezTo>
                  <a:cubicBezTo>
                    <a:pt x="1507" y="584"/>
                    <a:pt x="1509" y="584"/>
                    <a:pt x="1521" y="578"/>
                  </a:cubicBezTo>
                  <a:cubicBezTo>
                    <a:pt x="1544" y="588"/>
                    <a:pt x="1542" y="592"/>
                    <a:pt x="1548" y="608"/>
                  </a:cubicBezTo>
                  <a:cubicBezTo>
                    <a:pt x="1514" y="623"/>
                    <a:pt x="1487" y="604"/>
                    <a:pt x="1453" y="612"/>
                  </a:cubicBezTo>
                  <a:cubicBezTo>
                    <a:pt x="1453" y="614"/>
                    <a:pt x="1445" y="614"/>
                    <a:pt x="1444" y="611"/>
                  </a:cubicBezTo>
                  <a:cubicBezTo>
                    <a:pt x="1445" y="611"/>
                    <a:pt x="1440" y="603"/>
                    <a:pt x="1441" y="603"/>
                  </a:cubicBezTo>
                  <a:cubicBezTo>
                    <a:pt x="1426" y="575"/>
                    <a:pt x="1387" y="586"/>
                    <a:pt x="1366" y="592"/>
                  </a:cubicBezTo>
                  <a:cubicBezTo>
                    <a:pt x="1363" y="614"/>
                    <a:pt x="1386" y="632"/>
                    <a:pt x="1404" y="640"/>
                  </a:cubicBezTo>
                  <a:cubicBezTo>
                    <a:pt x="1429" y="649"/>
                    <a:pt x="1438" y="641"/>
                    <a:pt x="1438" y="641"/>
                  </a:cubicBezTo>
                  <a:lnTo>
                    <a:pt x="1448" y="632"/>
                  </a:lnTo>
                  <a:cubicBezTo>
                    <a:pt x="1459" y="672"/>
                    <a:pt x="1473" y="674"/>
                    <a:pt x="1494" y="690"/>
                  </a:cubicBezTo>
                  <a:cubicBezTo>
                    <a:pt x="1471" y="698"/>
                    <a:pt x="1462" y="705"/>
                    <a:pt x="1433" y="703"/>
                  </a:cubicBezTo>
                  <a:cubicBezTo>
                    <a:pt x="1400" y="652"/>
                    <a:pt x="1301" y="630"/>
                    <a:pt x="1305" y="654"/>
                  </a:cubicBezTo>
                  <a:cubicBezTo>
                    <a:pt x="1319" y="706"/>
                    <a:pt x="1392" y="719"/>
                    <a:pt x="1392" y="719"/>
                  </a:cubicBezTo>
                  <a:cubicBezTo>
                    <a:pt x="1392" y="719"/>
                    <a:pt x="1354" y="733"/>
                    <a:pt x="1360" y="746"/>
                  </a:cubicBezTo>
                  <a:cubicBezTo>
                    <a:pt x="1367" y="758"/>
                    <a:pt x="1417" y="766"/>
                    <a:pt x="1410" y="785"/>
                  </a:cubicBezTo>
                  <a:cubicBezTo>
                    <a:pt x="1358" y="762"/>
                    <a:pt x="1348" y="771"/>
                    <a:pt x="1383" y="817"/>
                  </a:cubicBezTo>
                  <a:cubicBezTo>
                    <a:pt x="1339" y="819"/>
                    <a:pt x="1349" y="772"/>
                    <a:pt x="1321" y="761"/>
                  </a:cubicBezTo>
                  <a:cubicBezTo>
                    <a:pt x="1301" y="775"/>
                    <a:pt x="1313" y="806"/>
                    <a:pt x="1313" y="806"/>
                  </a:cubicBezTo>
                  <a:cubicBezTo>
                    <a:pt x="1303" y="798"/>
                    <a:pt x="1277" y="754"/>
                    <a:pt x="1255" y="760"/>
                  </a:cubicBezTo>
                  <a:cubicBezTo>
                    <a:pt x="1248" y="765"/>
                    <a:pt x="1248" y="789"/>
                    <a:pt x="1265" y="805"/>
                  </a:cubicBezTo>
                  <a:cubicBezTo>
                    <a:pt x="1244" y="809"/>
                    <a:pt x="1210" y="806"/>
                    <a:pt x="1205" y="829"/>
                  </a:cubicBezTo>
                  <a:cubicBezTo>
                    <a:pt x="1239" y="855"/>
                    <a:pt x="1276" y="855"/>
                    <a:pt x="1329" y="849"/>
                  </a:cubicBezTo>
                  <a:cubicBezTo>
                    <a:pt x="1329" y="849"/>
                    <a:pt x="1339" y="848"/>
                    <a:pt x="1350" y="845"/>
                  </a:cubicBezTo>
                  <a:cubicBezTo>
                    <a:pt x="1360" y="842"/>
                    <a:pt x="1375" y="856"/>
                    <a:pt x="1375" y="856"/>
                  </a:cubicBezTo>
                  <a:cubicBezTo>
                    <a:pt x="1349" y="862"/>
                    <a:pt x="1360" y="870"/>
                    <a:pt x="1308" y="881"/>
                  </a:cubicBezTo>
                  <a:cubicBezTo>
                    <a:pt x="1274" y="897"/>
                    <a:pt x="1247" y="918"/>
                    <a:pt x="1247" y="953"/>
                  </a:cubicBezTo>
                  <a:cubicBezTo>
                    <a:pt x="1268" y="963"/>
                    <a:pt x="1294" y="973"/>
                    <a:pt x="1308" y="953"/>
                  </a:cubicBezTo>
                  <a:cubicBezTo>
                    <a:pt x="1331" y="920"/>
                    <a:pt x="1324" y="946"/>
                    <a:pt x="1340" y="945"/>
                  </a:cubicBezTo>
                  <a:lnTo>
                    <a:pt x="1358" y="951"/>
                  </a:lnTo>
                  <a:cubicBezTo>
                    <a:pt x="1344" y="986"/>
                    <a:pt x="1264" y="985"/>
                    <a:pt x="1279" y="1011"/>
                  </a:cubicBezTo>
                  <a:cubicBezTo>
                    <a:pt x="1295" y="1035"/>
                    <a:pt x="1319" y="1061"/>
                    <a:pt x="1319" y="1061"/>
                  </a:cubicBezTo>
                  <a:cubicBezTo>
                    <a:pt x="1319" y="1061"/>
                    <a:pt x="1263" y="1032"/>
                    <a:pt x="1247" y="1053"/>
                  </a:cubicBezTo>
                  <a:cubicBezTo>
                    <a:pt x="1232" y="1071"/>
                    <a:pt x="1265" y="1102"/>
                    <a:pt x="1324" y="1115"/>
                  </a:cubicBezTo>
                  <a:cubicBezTo>
                    <a:pt x="1304" y="1128"/>
                    <a:pt x="1233" y="1115"/>
                    <a:pt x="1276" y="1160"/>
                  </a:cubicBezTo>
                  <a:cubicBezTo>
                    <a:pt x="1225" y="1181"/>
                    <a:pt x="1242" y="1196"/>
                    <a:pt x="1283" y="1185"/>
                  </a:cubicBezTo>
                  <a:lnTo>
                    <a:pt x="1303" y="1188"/>
                  </a:lnTo>
                  <a:cubicBezTo>
                    <a:pt x="1291" y="1196"/>
                    <a:pt x="1254" y="1213"/>
                    <a:pt x="1257" y="1226"/>
                  </a:cubicBezTo>
                  <a:cubicBezTo>
                    <a:pt x="1259" y="1243"/>
                    <a:pt x="1300" y="1222"/>
                    <a:pt x="1307" y="1235"/>
                  </a:cubicBezTo>
                  <a:cubicBezTo>
                    <a:pt x="1310" y="1254"/>
                    <a:pt x="1287" y="1262"/>
                    <a:pt x="1285" y="1267"/>
                  </a:cubicBezTo>
                  <a:cubicBezTo>
                    <a:pt x="1314" y="1286"/>
                    <a:pt x="1331" y="1241"/>
                    <a:pt x="1358" y="1267"/>
                  </a:cubicBezTo>
                  <a:cubicBezTo>
                    <a:pt x="1348" y="1286"/>
                    <a:pt x="1305" y="1282"/>
                    <a:pt x="1314" y="1311"/>
                  </a:cubicBezTo>
                  <a:cubicBezTo>
                    <a:pt x="1330" y="1323"/>
                    <a:pt x="1357" y="1318"/>
                    <a:pt x="1373" y="1329"/>
                  </a:cubicBezTo>
                  <a:cubicBezTo>
                    <a:pt x="1373" y="1329"/>
                    <a:pt x="1351" y="1371"/>
                    <a:pt x="1363" y="1376"/>
                  </a:cubicBezTo>
                  <a:cubicBezTo>
                    <a:pt x="1386" y="1388"/>
                    <a:pt x="1408" y="1351"/>
                    <a:pt x="1416" y="1349"/>
                  </a:cubicBezTo>
                  <a:cubicBezTo>
                    <a:pt x="1410" y="1396"/>
                    <a:pt x="1450" y="1380"/>
                    <a:pt x="1438" y="1413"/>
                  </a:cubicBezTo>
                  <a:cubicBezTo>
                    <a:pt x="1438" y="1430"/>
                    <a:pt x="1436" y="1454"/>
                    <a:pt x="1454" y="1463"/>
                  </a:cubicBezTo>
                  <a:cubicBezTo>
                    <a:pt x="1491" y="1452"/>
                    <a:pt x="1495" y="1423"/>
                    <a:pt x="1494" y="1379"/>
                  </a:cubicBezTo>
                  <a:cubicBezTo>
                    <a:pt x="1494" y="1364"/>
                    <a:pt x="1537" y="1389"/>
                    <a:pt x="1537" y="1389"/>
                  </a:cubicBezTo>
                  <a:cubicBezTo>
                    <a:pt x="1563" y="1410"/>
                    <a:pt x="1492" y="1426"/>
                    <a:pt x="1513" y="1471"/>
                  </a:cubicBezTo>
                  <a:cubicBezTo>
                    <a:pt x="1573" y="1479"/>
                    <a:pt x="1573" y="1428"/>
                    <a:pt x="1621" y="1419"/>
                  </a:cubicBezTo>
                  <a:cubicBezTo>
                    <a:pt x="1643" y="1433"/>
                    <a:pt x="1612" y="1457"/>
                    <a:pt x="1605" y="1474"/>
                  </a:cubicBezTo>
                  <a:cubicBezTo>
                    <a:pt x="1575" y="1491"/>
                    <a:pt x="1538" y="1471"/>
                    <a:pt x="1509" y="1530"/>
                  </a:cubicBezTo>
                  <a:cubicBezTo>
                    <a:pt x="1551" y="1546"/>
                    <a:pt x="1570" y="1533"/>
                    <a:pt x="1584" y="1525"/>
                  </a:cubicBezTo>
                  <a:cubicBezTo>
                    <a:pt x="1597" y="1516"/>
                    <a:pt x="1596" y="1511"/>
                    <a:pt x="1606" y="1507"/>
                  </a:cubicBezTo>
                  <a:cubicBezTo>
                    <a:pt x="1607" y="1523"/>
                    <a:pt x="1603" y="1553"/>
                    <a:pt x="1618" y="1559"/>
                  </a:cubicBezTo>
                  <a:cubicBezTo>
                    <a:pt x="1632" y="1558"/>
                    <a:pt x="1633" y="1553"/>
                    <a:pt x="1645" y="1546"/>
                  </a:cubicBezTo>
                  <a:cubicBezTo>
                    <a:pt x="1657" y="1558"/>
                    <a:pt x="1626" y="1589"/>
                    <a:pt x="1644" y="1602"/>
                  </a:cubicBezTo>
                  <a:cubicBezTo>
                    <a:pt x="1661" y="1599"/>
                    <a:pt x="1667" y="1583"/>
                    <a:pt x="1667" y="1583"/>
                  </a:cubicBezTo>
                  <a:cubicBezTo>
                    <a:pt x="1677" y="1597"/>
                    <a:pt x="1689" y="1597"/>
                    <a:pt x="1700" y="1594"/>
                  </a:cubicBezTo>
                  <a:cubicBezTo>
                    <a:pt x="1706" y="1579"/>
                    <a:pt x="1707" y="1545"/>
                    <a:pt x="1688" y="1533"/>
                  </a:cubicBezTo>
                  <a:cubicBezTo>
                    <a:pt x="1697" y="1522"/>
                    <a:pt x="1720" y="1543"/>
                    <a:pt x="1729" y="1535"/>
                  </a:cubicBezTo>
                  <a:cubicBezTo>
                    <a:pt x="1748" y="1557"/>
                    <a:pt x="1707" y="1600"/>
                    <a:pt x="1737" y="1618"/>
                  </a:cubicBezTo>
                  <a:cubicBezTo>
                    <a:pt x="1766" y="1615"/>
                    <a:pt x="1765" y="1586"/>
                    <a:pt x="1794" y="1574"/>
                  </a:cubicBezTo>
                  <a:cubicBezTo>
                    <a:pt x="1789" y="1604"/>
                    <a:pt x="1824" y="1626"/>
                    <a:pt x="1779" y="1648"/>
                  </a:cubicBezTo>
                  <a:cubicBezTo>
                    <a:pt x="1779" y="1677"/>
                    <a:pt x="1834" y="1669"/>
                    <a:pt x="1808" y="1711"/>
                  </a:cubicBezTo>
                  <a:cubicBezTo>
                    <a:pt x="1818" y="1728"/>
                    <a:pt x="1831" y="1721"/>
                    <a:pt x="1843" y="1718"/>
                  </a:cubicBezTo>
                  <a:lnTo>
                    <a:pt x="1870" y="1688"/>
                  </a:lnTo>
                  <a:cubicBezTo>
                    <a:pt x="1862" y="1712"/>
                    <a:pt x="1860" y="1750"/>
                    <a:pt x="1867" y="1777"/>
                  </a:cubicBezTo>
                  <a:cubicBezTo>
                    <a:pt x="1858" y="1800"/>
                    <a:pt x="1879" y="1825"/>
                    <a:pt x="1839" y="1844"/>
                  </a:cubicBezTo>
                  <a:cubicBezTo>
                    <a:pt x="1828" y="1900"/>
                    <a:pt x="1827" y="1956"/>
                    <a:pt x="1763" y="1992"/>
                  </a:cubicBezTo>
                  <a:cubicBezTo>
                    <a:pt x="1726" y="2060"/>
                    <a:pt x="1497" y="2024"/>
                    <a:pt x="1446" y="2092"/>
                  </a:cubicBezTo>
                  <a:cubicBezTo>
                    <a:pt x="1459" y="2104"/>
                    <a:pt x="1576" y="2100"/>
                    <a:pt x="1591" y="2096"/>
                  </a:cubicBezTo>
                  <a:cubicBezTo>
                    <a:pt x="1613" y="2085"/>
                    <a:pt x="1631" y="2104"/>
                    <a:pt x="1654" y="2103"/>
                  </a:cubicBezTo>
                  <a:cubicBezTo>
                    <a:pt x="1705" y="2103"/>
                    <a:pt x="1767" y="2086"/>
                    <a:pt x="1809" y="2103"/>
                  </a:cubicBezTo>
                  <a:cubicBezTo>
                    <a:pt x="1869" y="2103"/>
                    <a:pt x="1920" y="2105"/>
                    <a:pt x="1974" y="2105"/>
                  </a:cubicBezTo>
                  <a:lnTo>
                    <a:pt x="1974" y="2106"/>
                  </a:lnTo>
                  <a:close/>
                </a:path>
              </a:pathLst>
            </a:custGeom>
            <a:solidFill>
              <a:srgbClr val="2F469C"/>
            </a:solidFill>
            <a:ln w="0">
              <a:noFill/>
              <a:prstDash val="solid"/>
              <a:round/>
              <a:headEnd/>
              <a:tailEnd/>
            </a:ln>
          </p:spPr>
          <p:txBody>
            <a:bodyPr/>
            <a:lstStyle/>
            <a:p>
              <a:pPr>
                <a:defRPr/>
              </a:pPr>
              <a:endParaRPr lang="it-IT"/>
            </a:p>
          </p:txBody>
        </p:sp>
        <p:sp>
          <p:nvSpPr>
            <p:cNvPr id="67604" name="Freeform 15"/>
            <p:cNvSpPr>
              <a:spLocks noChangeAspect="1" noEditPoints="1"/>
            </p:cNvSpPr>
            <p:nvPr/>
          </p:nvSpPr>
          <p:spPr bwMode="auto">
            <a:xfrm>
              <a:off x="3236" y="2759"/>
              <a:ext cx="580" cy="569"/>
            </a:xfrm>
            <a:custGeom>
              <a:avLst/>
              <a:gdLst>
                <a:gd name="T0" fmla="*/ 292 w 639"/>
                <a:gd name="T1" fmla="*/ 570 h 621"/>
                <a:gd name="T2" fmla="*/ 292 w 639"/>
                <a:gd name="T3" fmla="*/ 570 h 621"/>
                <a:gd name="T4" fmla="*/ 581 w 639"/>
                <a:gd name="T5" fmla="*/ 282 h 621"/>
                <a:gd name="T6" fmla="*/ 292 w 639"/>
                <a:gd name="T7" fmla="*/ 0 h 621"/>
                <a:gd name="T8" fmla="*/ 0 w 639"/>
                <a:gd name="T9" fmla="*/ 282 h 621"/>
                <a:gd name="T10" fmla="*/ 292 w 639"/>
                <a:gd name="T11" fmla="*/ 570 h 621"/>
                <a:gd name="T12" fmla="*/ 292 w 639"/>
                <a:gd name="T13" fmla="*/ 570 h 621"/>
                <a:gd name="T14" fmla="*/ 147 w 639"/>
                <a:gd name="T15" fmla="*/ 282 h 621"/>
                <a:gd name="T16" fmla="*/ 147 w 639"/>
                <a:gd name="T17" fmla="*/ 282 h 621"/>
                <a:gd name="T18" fmla="*/ 292 w 639"/>
                <a:gd name="T19" fmla="*/ 115 h 621"/>
                <a:gd name="T20" fmla="*/ 434 w 639"/>
                <a:gd name="T21" fmla="*/ 282 h 621"/>
                <a:gd name="T22" fmla="*/ 292 w 639"/>
                <a:gd name="T23" fmla="*/ 454 h 621"/>
                <a:gd name="T24" fmla="*/ 147 w 639"/>
                <a:gd name="T25" fmla="*/ 282 h 621"/>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639"/>
                <a:gd name="T40" fmla="*/ 0 h 621"/>
                <a:gd name="T41" fmla="*/ 639 w 639"/>
                <a:gd name="T42" fmla="*/ 621 h 621"/>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639" h="621">
                  <a:moveTo>
                    <a:pt x="321" y="621"/>
                  </a:moveTo>
                  <a:lnTo>
                    <a:pt x="321" y="621"/>
                  </a:lnTo>
                  <a:cubicBezTo>
                    <a:pt x="512" y="621"/>
                    <a:pt x="639" y="480"/>
                    <a:pt x="639" y="307"/>
                  </a:cubicBezTo>
                  <a:cubicBezTo>
                    <a:pt x="639" y="124"/>
                    <a:pt x="511" y="0"/>
                    <a:pt x="321" y="0"/>
                  </a:cubicBezTo>
                  <a:cubicBezTo>
                    <a:pt x="130" y="0"/>
                    <a:pt x="0" y="121"/>
                    <a:pt x="0" y="307"/>
                  </a:cubicBezTo>
                  <a:cubicBezTo>
                    <a:pt x="0" y="489"/>
                    <a:pt x="132" y="621"/>
                    <a:pt x="321" y="621"/>
                  </a:cubicBezTo>
                  <a:close/>
                  <a:moveTo>
                    <a:pt x="162" y="307"/>
                  </a:moveTo>
                  <a:lnTo>
                    <a:pt x="162" y="307"/>
                  </a:lnTo>
                  <a:cubicBezTo>
                    <a:pt x="162" y="198"/>
                    <a:pt x="214" y="125"/>
                    <a:pt x="321" y="125"/>
                  </a:cubicBezTo>
                  <a:cubicBezTo>
                    <a:pt x="425" y="125"/>
                    <a:pt x="477" y="192"/>
                    <a:pt x="477" y="307"/>
                  </a:cubicBezTo>
                  <a:cubicBezTo>
                    <a:pt x="477" y="413"/>
                    <a:pt x="426" y="495"/>
                    <a:pt x="321" y="495"/>
                  </a:cubicBezTo>
                  <a:cubicBezTo>
                    <a:pt x="220" y="495"/>
                    <a:pt x="162" y="415"/>
                    <a:pt x="162" y="307"/>
                  </a:cubicBezTo>
                  <a:close/>
                </a:path>
              </a:pathLst>
            </a:custGeom>
            <a:solidFill>
              <a:schemeClr val="bg1"/>
            </a:solidFill>
            <a:ln w="0">
              <a:noFill/>
              <a:prstDash val="solid"/>
              <a:round/>
              <a:headEnd/>
              <a:tailEnd/>
            </a:ln>
          </p:spPr>
          <p:txBody>
            <a:bodyPr/>
            <a:lstStyle/>
            <a:p>
              <a:pPr>
                <a:defRPr/>
              </a:pPr>
              <a:endParaRPr lang="it-IT"/>
            </a:p>
          </p:txBody>
        </p:sp>
        <p:sp>
          <p:nvSpPr>
            <p:cNvPr id="67605" name="Freeform 16"/>
            <p:cNvSpPr>
              <a:spLocks noChangeAspect="1"/>
            </p:cNvSpPr>
            <p:nvPr/>
          </p:nvSpPr>
          <p:spPr bwMode="auto">
            <a:xfrm>
              <a:off x="3893" y="2759"/>
              <a:ext cx="409" cy="569"/>
            </a:xfrm>
            <a:custGeom>
              <a:avLst/>
              <a:gdLst>
                <a:gd name="T0" fmla="*/ 350 w 441"/>
                <a:gd name="T1" fmla="*/ 117 h 621"/>
                <a:gd name="T2" fmla="*/ 350 w 441"/>
                <a:gd name="T3" fmla="*/ 117 h 621"/>
                <a:gd name="T4" fmla="*/ 250 w 441"/>
                <a:gd name="T5" fmla="*/ 105 h 621"/>
                <a:gd name="T6" fmla="*/ 151 w 441"/>
                <a:gd name="T7" fmla="*/ 147 h 621"/>
                <a:gd name="T8" fmla="*/ 269 w 441"/>
                <a:gd name="T9" fmla="*/ 239 h 621"/>
                <a:gd name="T10" fmla="*/ 409 w 441"/>
                <a:gd name="T11" fmla="*/ 407 h 621"/>
                <a:gd name="T12" fmla="*/ 173 w 441"/>
                <a:gd name="T13" fmla="*/ 570 h 621"/>
                <a:gd name="T14" fmla="*/ 10 w 441"/>
                <a:gd name="T15" fmla="*/ 545 h 621"/>
                <a:gd name="T16" fmla="*/ 10 w 441"/>
                <a:gd name="T17" fmla="*/ 430 h 621"/>
                <a:gd name="T18" fmla="*/ 179 w 441"/>
                <a:gd name="T19" fmla="*/ 464 h 621"/>
                <a:gd name="T20" fmla="*/ 259 w 441"/>
                <a:gd name="T21" fmla="*/ 411 h 621"/>
                <a:gd name="T22" fmla="*/ 142 w 441"/>
                <a:gd name="T23" fmla="*/ 320 h 621"/>
                <a:gd name="T24" fmla="*/ 0 w 441"/>
                <a:gd name="T25" fmla="*/ 147 h 621"/>
                <a:gd name="T26" fmla="*/ 225 w 441"/>
                <a:gd name="T27" fmla="*/ 0 h 621"/>
                <a:gd name="T28" fmla="*/ 350 w 441"/>
                <a:gd name="T29" fmla="*/ 9 h 621"/>
                <a:gd name="T30" fmla="*/ 350 w 441"/>
                <a:gd name="T31" fmla="*/ 117 h 621"/>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441"/>
                <a:gd name="T49" fmla="*/ 0 h 621"/>
                <a:gd name="T50" fmla="*/ 441 w 441"/>
                <a:gd name="T51" fmla="*/ 621 h 621"/>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441" h="621">
                  <a:moveTo>
                    <a:pt x="377" y="128"/>
                  </a:moveTo>
                  <a:lnTo>
                    <a:pt x="377" y="128"/>
                  </a:lnTo>
                  <a:cubicBezTo>
                    <a:pt x="341" y="122"/>
                    <a:pt x="306" y="114"/>
                    <a:pt x="270" y="114"/>
                  </a:cubicBezTo>
                  <a:cubicBezTo>
                    <a:pt x="207" y="114"/>
                    <a:pt x="163" y="129"/>
                    <a:pt x="163" y="160"/>
                  </a:cubicBezTo>
                  <a:cubicBezTo>
                    <a:pt x="163" y="195"/>
                    <a:pt x="223" y="224"/>
                    <a:pt x="290" y="260"/>
                  </a:cubicBezTo>
                  <a:cubicBezTo>
                    <a:pt x="353" y="294"/>
                    <a:pt x="441" y="340"/>
                    <a:pt x="441" y="443"/>
                  </a:cubicBezTo>
                  <a:cubicBezTo>
                    <a:pt x="441" y="557"/>
                    <a:pt x="340" y="621"/>
                    <a:pt x="187" y="621"/>
                  </a:cubicBezTo>
                  <a:cubicBezTo>
                    <a:pt x="117" y="621"/>
                    <a:pt x="69" y="607"/>
                    <a:pt x="11" y="594"/>
                  </a:cubicBezTo>
                  <a:lnTo>
                    <a:pt x="11" y="469"/>
                  </a:lnTo>
                  <a:cubicBezTo>
                    <a:pt x="56" y="482"/>
                    <a:pt x="128" y="506"/>
                    <a:pt x="193" y="506"/>
                  </a:cubicBezTo>
                  <a:cubicBezTo>
                    <a:pt x="236" y="506"/>
                    <a:pt x="279" y="487"/>
                    <a:pt x="279" y="448"/>
                  </a:cubicBezTo>
                  <a:cubicBezTo>
                    <a:pt x="279" y="412"/>
                    <a:pt x="227" y="391"/>
                    <a:pt x="153" y="349"/>
                  </a:cubicBezTo>
                  <a:cubicBezTo>
                    <a:pt x="86" y="316"/>
                    <a:pt x="0" y="247"/>
                    <a:pt x="0" y="160"/>
                  </a:cubicBezTo>
                  <a:cubicBezTo>
                    <a:pt x="0" y="57"/>
                    <a:pt x="104" y="0"/>
                    <a:pt x="243" y="0"/>
                  </a:cubicBezTo>
                  <a:cubicBezTo>
                    <a:pt x="288" y="0"/>
                    <a:pt x="333" y="4"/>
                    <a:pt x="377" y="10"/>
                  </a:cubicBezTo>
                  <a:lnTo>
                    <a:pt x="377" y="128"/>
                  </a:lnTo>
                  <a:close/>
                </a:path>
              </a:pathLst>
            </a:custGeom>
            <a:solidFill>
              <a:schemeClr val="bg1"/>
            </a:solidFill>
            <a:ln w="0">
              <a:noFill/>
              <a:prstDash val="solid"/>
              <a:round/>
              <a:headEnd/>
              <a:tailEnd/>
            </a:ln>
          </p:spPr>
          <p:txBody>
            <a:bodyPr/>
            <a:lstStyle/>
            <a:p>
              <a:pPr>
                <a:defRPr/>
              </a:pPr>
              <a:endParaRPr lang="it-IT"/>
            </a:p>
          </p:txBody>
        </p:sp>
        <p:sp>
          <p:nvSpPr>
            <p:cNvPr id="67606" name="Freeform 17"/>
            <p:cNvSpPr>
              <a:spLocks noChangeAspect="1"/>
            </p:cNvSpPr>
            <p:nvPr/>
          </p:nvSpPr>
          <p:spPr bwMode="auto">
            <a:xfrm>
              <a:off x="1771" y="2562"/>
              <a:ext cx="217" cy="744"/>
            </a:xfrm>
            <a:custGeom>
              <a:avLst/>
              <a:gdLst>
                <a:gd name="T0" fmla="*/ 17 w 229"/>
                <a:gd name="T1" fmla="*/ 743 h 817"/>
                <a:gd name="T2" fmla="*/ 17 w 229"/>
                <a:gd name="T3" fmla="*/ 743 h 817"/>
                <a:gd name="T4" fmla="*/ 23 w 229"/>
                <a:gd name="T5" fmla="*/ 551 h 817"/>
                <a:gd name="T6" fmla="*/ 23 w 229"/>
                <a:gd name="T7" fmla="*/ 261 h 817"/>
                <a:gd name="T8" fmla="*/ 0 w 229"/>
                <a:gd name="T9" fmla="*/ 0 h 817"/>
                <a:gd name="T10" fmla="*/ 198 w 229"/>
                <a:gd name="T11" fmla="*/ 0 h 817"/>
                <a:gd name="T12" fmla="*/ 192 w 229"/>
                <a:gd name="T13" fmla="*/ 211 h 817"/>
                <a:gd name="T14" fmla="*/ 192 w 229"/>
                <a:gd name="T15" fmla="*/ 482 h 817"/>
                <a:gd name="T16" fmla="*/ 215 w 229"/>
                <a:gd name="T17" fmla="*/ 743 h 817"/>
                <a:gd name="T18" fmla="*/ 17 w 229"/>
                <a:gd name="T19" fmla="*/ 743 h 817"/>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29"/>
                <a:gd name="T31" fmla="*/ 0 h 817"/>
                <a:gd name="T32" fmla="*/ 229 w 229"/>
                <a:gd name="T33" fmla="*/ 817 h 817"/>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29" h="817">
                  <a:moveTo>
                    <a:pt x="18" y="817"/>
                  </a:moveTo>
                  <a:lnTo>
                    <a:pt x="18" y="817"/>
                  </a:lnTo>
                  <a:cubicBezTo>
                    <a:pt x="22" y="750"/>
                    <a:pt x="24" y="699"/>
                    <a:pt x="24" y="606"/>
                  </a:cubicBezTo>
                  <a:lnTo>
                    <a:pt x="24" y="287"/>
                  </a:lnTo>
                  <a:cubicBezTo>
                    <a:pt x="24" y="172"/>
                    <a:pt x="17" y="85"/>
                    <a:pt x="0" y="0"/>
                  </a:cubicBezTo>
                  <a:lnTo>
                    <a:pt x="211" y="0"/>
                  </a:lnTo>
                  <a:cubicBezTo>
                    <a:pt x="211" y="59"/>
                    <a:pt x="205" y="140"/>
                    <a:pt x="205" y="232"/>
                  </a:cubicBezTo>
                  <a:lnTo>
                    <a:pt x="205" y="530"/>
                  </a:lnTo>
                  <a:cubicBezTo>
                    <a:pt x="205" y="614"/>
                    <a:pt x="218" y="739"/>
                    <a:pt x="229" y="817"/>
                  </a:cubicBezTo>
                  <a:lnTo>
                    <a:pt x="18" y="817"/>
                  </a:lnTo>
                  <a:close/>
                </a:path>
              </a:pathLst>
            </a:custGeom>
            <a:solidFill>
              <a:schemeClr val="bg1"/>
            </a:solidFill>
            <a:ln w="0">
              <a:noFill/>
              <a:prstDash val="solid"/>
              <a:round/>
              <a:headEnd/>
              <a:tailEnd/>
            </a:ln>
          </p:spPr>
          <p:txBody>
            <a:bodyPr/>
            <a:lstStyle/>
            <a:p>
              <a:pPr>
                <a:defRPr/>
              </a:pPr>
              <a:endParaRPr lang="it-IT"/>
            </a:p>
          </p:txBody>
        </p:sp>
        <p:sp>
          <p:nvSpPr>
            <p:cNvPr id="67607" name="Freeform 18"/>
            <p:cNvSpPr>
              <a:spLocks noChangeAspect="1" noEditPoints="1"/>
            </p:cNvSpPr>
            <p:nvPr/>
          </p:nvSpPr>
          <p:spPr bwMode="auto">
            <a:xfrm>
              <a:off x="2097" y="2759"/>
              <a:ext cx="600" cy="786"/>
            </a:xfrm>
            <a:custGeom>
              <a:avLst/>
              <a:gdLst>
                <a:gd name="T0" fmla="*/ 191 w 662"/>
                <a:gd name="T1" fmla="*/ 774 h 863"/>
                <a:gd name="T2" fmla="*/ 191 w 662"/>
                <a:gd name="T3" fmla="*/ 774 h 863"/>
                <a:gd name="T4" fmla="*/ 180 w 662"/>
                <a:gd name="T5" fmla="*/ 575 h 863"/>
                <a:gd name="T6" fmla="*/ 180 w 662"/>
                <a:gd name="T7" fmla="*/ 513 h 863"/>
                <a:gd name="T8" fmla="*/ 350 w 662"/>
                <a:gd name="T9" fmla="*/ 565 h 863"/>
                <a:gd name="T10" fmla="*/ 602 w 662"/>
                <a:gd name="T11" fmla="*/ 293 h 863"/>
                <a:gd name="T12" fmla="*/ 344 w 662"/>
                <a:gd name="T13" fmla="*/ 0 h 863"/>
                <a:gd name="T14" fmla="*/ 158 w 662"/>
                <a:gd name="T15" fmla="*/ 89 h 863"/>
                <a:gd name="T16" fmla="*/ 139 w 662"/>
                <a:gd name="T17" fmla="*/ 14 h 863"/>
                <a:gd name="T18" fmla="*/ 0 w 662"/>
                <a:gd name="T19" fmla="*/ 24 h 863"/>
                <a:gd name="T20" fmla="*/ 33 w 662"/>
                <a:gd name="T21" fmla="*/ 294 h 863"/>
                <a:gd name="T22" fmla="*/ 33 w 662"/>
                <a:gd name="T23" fmla="*/ 513 h 863"/>
                <a:gd name="T24" fmla="*/ 11 w 662"/>
                <a:gd name="T25" fmla="*/ 785 h 863"/>
                <a:gd name="T26" fmla="*/ 191 w 662"/>
                <a:gd name="T27" fmla="*/ 774 h 863"/>
                <a:gd name="T28" fmla="*/ 191 w 662"/>
                <a:gd name="T29" fmla="*/ 774 h 863"/>
                <a:gd name="T30" fmla="*/ 169 w 662"/>
                <a:gd name="T31" fmla="*/ 294 h 863"/>
                <a:gd name="T32" fmla="*/ 169 w 662"/>
                <a:gd name="T33" fmla="*/ 294 h 863"/>
                <a:gd name="T34" fmla="*/ 307 w 662"/>
                <a:gd name="T35" fmla="*/ 114 h 863"/>
                <a:gd name="T36" fmla="*/ 455 w 662"/>
                <a:gd name="T37" fmla="*/ 294 h 863"/>
                <a:gd name="T38" fmla="*/ 314 w 662"/>
                <a:gd name="T39" fmla="*/ 450 h 863"/>
                <a:gd name="T40" fmla="*/ 169 w 662"/>
                <a:gd name="T41" fmla="*/ 294 h 863"/>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662"/>
                <a:gd name="T64" fmla="*/ 0 h 863"/>
                <a:gd name="T65" fmla="*/ 662 w 662"/>
                <a:gd name="T66" fmla="*/ 863 h 863"/>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662" h="863">
                  <a:moveTo>
                    <a:pt x="210" y="851"/>
                  </a:moveTo>
                  <a:lnTo>
                    <a:pt x="210" y="851"/>
                  </a:lnTo>
                  <a:cubicBezTo>
                    <a:pt x="198" y="763"/>
                    <a:pt x="198" y="664"/>
                    <a:pt x="198" y="632"/>
                  </a:cubicBezTo>
                  <a:lnTo>
                    <a:pt x="198" y="564"/>
                  </a:lnTo>
                  <a:cubicBezTo>
                    <a:pt x="242" y="589"/>
                    <a:pt x="288" y="621"/>
                    <a:pt x="385" y="621"/>
                  </a:cubicBezTo>
                  <a:cubicBezTo>
                    <a:pt x="550" y="621"/>
                    <a:pt x="662" y="495"/>
                    <a:pt x="662" y="322"/>
                  </a:cubicBezTo>
                  <a:cubicBezTo>
                    <a:pt x="662" y="134"/>
                    <a:pt x="546" y="0"/>
                    <a:pt x="378" y="0"/>
                  </a:cubicBezTo>
                  <a:cubicBezTo>
                    <a:pt x="261" y="0"/>
                    <a:pt x="213" y="56"/>
                    <a:pt x="174" y="98"/>
                  </a:cubicBezTo>
                  <a:cubicBezTo>
                    <a:pt x="166" y="67"/>
                    <a:pt x="162" y="41"/>
                    <a:pt x="153" y="15"/>
                  </a:cubicBezTo>
                  <a:lnTo>
                    <a:pt x="0" y="26"/>
                  </a:lnTo>
                  <a:cubicBezTo>
                    <a:pt x="19" y="127"/>
                    <a:pt x="36" y="220"/>
                    <a:pt x="36" y="323"/>
                  </a:cubicBezTo>
                  <a:lnTo>
                    <a:pt x="36" y="564"/>
                  </a:lnTo>
                  <a:cubicBezTo>
                    <a:pt x="36" y="648"/>
                    <a:pt x="18" y="808"/>
                    <a:pt x="12" y="863"/>
                  </a:cubicBezTo>
                  <a:lnTo>
                    <a:pt x="210" y="851"/>
                  </a:lnTo>
                  <a:close/>
                  <a:moveTo>
                    <a:pt x="186" y="323"/>
                  </a:moveTo>
                  <a:lnTo>
                    <a:pt x="186" y="323"/>
                  </a:lnTo>
                  <a:cubicBezTo>
                    <a:pt x="186" y="206"/>
                    <a:pt x="236" y="125"/>
                    <a:pt x="338" y="125"/>
                  </a:cubicBezTo>
                  <a:cubicBezTo>
                    <a:pt x="433" y="125"/>
                    <a:pt x="500" y="207"/>
                    <a:pt x="500" y="323"/>
                  </a:cubicBezTo>
                  <a:cubicBezTo>
                    <a:pt x="500" y="426"/>
                    <a:pt x="448" y="495"/>
                    <a:pt x="345" y="495"/>
                  </a:cubicBezTo>
                  <a:cubicBezTo>
                    <a:pt x="244" y="495"/>
                    <a:pt x="186" y="437"/>
                    <a:pt x="186" y="323"/>
                  </a:cubicBezTo>
                  <a:close/>
                </a:path>
              </a:pathLst>
            </a:custGeom>
            <a:solidFill>
              <a:schemeClr val="bg1"/>
            </a:solidFill>
            <a:ln w="0">
              <a:noFill/>
              <a:prstDash val="solid"/>
              <a:round/>
              <a:headEnd/>
              <a:tailEnd/>
            </a:ln>
          </p:spPr>
          <p:txBody>
            <a:bodyPr/>
            <a:lstStyle/>
            <a:p>
              <a:pPr>
                <a:defRPr/>
              </a:pPr>
              <a:endParaRPr lang="it-IT"/>
            </a:p>
          </p:txBody>
        </p:sp>
        <p:sp>
          <p:nvSpPr>
            <p:cNvPr id="67608" name="Freeform 19"/>
            <p:cNvSpPr>
              <a:spLocks noChangeAspect="1"/>
            </p:cNvSpPr>
            <p:nvPr/>
          </p:nvSpPr>
          <p:spPr bwMode="auto">
            <a:xfrm>
              <a:off x="2775" y="2759"/>
              <a:ext cx="393" cy="569"/>
            </a:xfrm>
            <a:custGeom>
              <a:avLst/>
              <a:gdLst>
                <a:gd name="T0" fmla="*/ 329 w 440"/>
                <a:gd name="T1" fmla="*/ 116 h 621"/>
                <a:gd name="T2" fmla="*/ 329 w 440"/>
                <a:gd name="T3" fmla="*/ 116 h 621"/>
                <a:gd name="T4" fmla="*/ 244 w 440"/>
                <a:gd name="T5" fmla="*/ 105 h 621"/>
                <a:gd name="T6" fmla="*/ 147 w 440"/>
                <a:gd name="T7" fmla="*/ 147 h 621"/>
                <a:gd name="T8" fmla="*/ 261 w 440"/>
                <a:gd name="T9" fmla="*/ 239 h 621"/>
                <a:gd name="T10" fmla="*/ 398 w 440"/>
                <a:gd name="T11" fmla="*/ 407 h 621"/>
                <a:gd name="T12" fmla="*/ 168 w 440"/>
                <a:gd name="T13" fmla="*/ 570 h 621"/>
                <a:gd name="T14" fmla="*/ 10 w 440"/>
                <a:gd name="T15" fmla="*/ 545 h 621"/>
                <a:gd name="T16" fmla="*/ 10 w 440"/>
                <a:gd name="T17" fmla="*/ 430 h 621"/>
                <a:gd name="T18" fmla="*/ 174 w 440"/>
                <a:gd name="T19" fmla="*/ 464 h 621"/>
                <a:gd name="T20" fmla="*/ 251 w 440"/>
                <a:gd name="T21" fmla="*/ 411 h 621"/>
                <a:gd name="T22" fmla="*/ 137 w 440"/>
                <a:gd name="T23" fmla="*/ 320 h 621"/>
                <a:gd name="T24" fmla="*/ 0 w 440"/>
                <a:gd name="T25" fmla="*/ 147 h 621"/>
                <a:gd name="T26" fmla="*/ 219 w 440"/>
                <a:gd name="T27" fmla="*/ 0 h 621"/>
                <a:gd name="T28" fmla="*/ 350 w 440"/>
                <a:gd name="T29" fmla="*/ 11 h 621"/>
                <a:gd name="T30" fmla="*/ 329 w 440"/>
                <a:gd name="T31" fmla="*/ 116 h 621"/>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440"/>
                <a:gd name="T49" fmla="*/ 0 h 621"/>
                <a:gd name="T50" fmla="*/ 440 w 440"/>
                <a:gd name="T51" fmla="*/ 621 h 621"/>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440" h="621">
                  <a:moveTo>
                    <a:pt x="364" y="126"/>
                  </a:moveTo>
                  <a:lnTo>
                    <a:pt x="364" y="126"/>
                  </a:lnTo>
                  <a:cubicBezTo>
                    <a:pt x="328" y="120"/>
                    <a:pt x="306" y="114"/>
                    <a:pt x="270" y="114"/>
                  </a:cubicBezTo>
                  <a:cubicBezTo>
                    <a:pt x="206" y="114"/>
                    <a:pt x="162" y="129"/>
                    <a:pt x="162" y="160"/>
                  </a:cubicBezTo>
                  <a:cubicBezTo>
                    <a:pt x="162" y="195"/>
                    <a:pt x="222" y="224"/>
                    <a:pt x="289" y="260"/>
                  </a:cubicBezTo>
                  <a:cubicBezTo>
                    <a:pt x="353" y="294"/>
                    <a:pt x="440" y="340"/>
                    <a:pt x="440" y="443"/>
                  </a:cubicBezTo>
                  <a:cubicBezTo>
                    <a:pt x="440" y="557"/>
                    <a:pt x="339" y="621"/>
                    <a:pt x="186" y="621"/>
                  </a:cubicBezTo>
                  <a:cubicBezTo>
                    <a:pt x="116" y="621"/>
                    <a:pt x="68" y="607"/>
                    <a:pt x="11" y="594"/>
                  </a:cubicBezTo>
                  <a:lnTo>
                    <a:pt x="11" y="469"/>
                  </a:lnTo>
                  <a:cubicBezTo>
                    <a:pt x="55" y="482"/>
                    <a:pt x="127" y="506"/>
                    <a:pt x="192" y="506"/>
                  </a:cubicBezTo>
                  <a:cubicBezTo>
                    <a:pt x="235" y="506"/>
                    <a:pt x="278" y="487"/>
                    <a:pt x="278" y="448"/>
                  </a:cubicBezTo>
                  <a:cubicBezTo>
                    <a:pt x="278" y="412"/>
                    <a:pt x="227" y="391"/>
                    <a:pt x="152" y="349"/>
                  </a:cubicBezTo>
                  <a:cubicBezTo>
                    <a:pt x="85" y="316"/>
                    <a:pt x="0" y="247"/>
                    <a:pt x="0" y="160"/>
                  </a:cubicBezTo>
                  <a:cubicBezTo>
                    <a:pt x="0" y="57"/>
                    <a:pt x="103" y="0"/>
                    <a:pt x="242" y="0"/>
                  </a:cubicBezTo>
                  <a:cubicBezTo>
                    <a:pt x="288" y="0"/>
                    <a:pt x="342" y="6"/>
                    <a:pt x="387" y="12"/>
                  </a:cubicBezTo>
                  <a:lnTo>
                    <a:pt x="364" y="126"/>
                  </a:lnTo>
                  <a:close/>
                </a:path>
              </a:pathLst>
            </a:custGeom>
            <a:solidFill>
              <a:schemeClr val="bg1"/>
            </a:solidFill>
            <a:ln w="0">
              <a:noFill/>
              <a:prstDash val="solid"/>
              <a:round/>
              <a:headEnd/>
              <a:tailEnd/>
            </a:ln>
          </p:spPr>
          <p:txBody>
            <a:bodyPr/>
            <a:lstStyle/>
            <a:p>
              <a:pPr>
                <a:defRPr/>
              </a:pPr>
              <a:endParaRPr lang="it-IT"/>
            </a:p>
          </p:txBody>
        </p:sp>
      </p:grpSp>
      <p:sp>
        <p:nvSpPr>
          <p:cNvPr id="67616" name="Text Box 22"/>
          <p:cNvSpPr txBox="1">
            <a:spLocks noChangeArrowheads="1"/>
          </p:cNvSpPr>
          <p:nvPr userDrawn="1"/>
        </p:nvSpPr>
        <p:spPr bwMode="gray">
          <a:xfrm>
            <a:off x="2413000" y="6553200"/>
            <a:ext cx="4316413" cy="221599"/>
          </a:xfrm>
          <a:prstGeom prst="rect">
            <a:avLst/>
          </a:prstGeom>
          <a:noFill/>
          <a:ln w="9525">
            <a:noFill/>
            <a:miter lim="800000"/>
            <a:headEnd/>
            <a:tailEnd/>
          </a:ln>
        </p:spPr>
        <p:txBody>
          <a:bodyPr lIns="0" tIns="0" rIns="0" bIns="0">
            <a:spAutoFit/>
          </a:bodyPr>
          <a:lstStyle/>
          <a:p>
            <a:pPr algn="ctr">
              <a:lnSpc>
                <a:spcPct val="90000"/>
              </a:lnSpc>
              <a:defRPr/>
            </a:pPr>
            <a:r>
              <a:rPr lang="en-GB" sz="800" dirty="0">
                <a:solidFill>
                  <a:srgbClr val="1F497D"/>
                </a:solidFill>
                <a:latin typeface="Calibri" pitchFamily="34" charset="0"/>
                <a:ea typeface="ヒラギノ角ゴ Pro W3"/>
                <a:cs typeface="ヒラギノ角ゴ Pro W3"/>
              </a:rPr>
              <a:t>© </a:t>
            </a:r>
            <a:r>
              <a:rPr lang="en-GB" sz="800" dirty="0" smtClean="0">
                <a:solidFill>
                  <a:srgbClr val="1F497D"/>
                </a:solidFill>
                <a:latin typeface="Calibri" pitchFamily="34" charset="0"/>
                <a:ea typeface="ヒラギノ角ゴ Pro W3"/>
                <a:cs typeface="ヒラギノ角ゴ Pro W3"/>
              </a:rPr>
              <a:t>2013 </a:t>
            </a:r>
            <a:r>
              <a:rPr lang="en-GB" sz="800" dirty="0" err="1">
                <a:solidFill>
                  <a:srgbClr val="1F497D"/>
                </a:solidFill>
                <a:latin typeface="Calibri" pitchFamily="34" charset="0"/>
                <a:ea typeface="ヒラギノ角ゴ Pro W3"/>
                <a:cs typeface="ヒラギノ角ゴ Pro W3"/>
              </a:rPr>
              <a:t>Ipsos</a:t>
            </a:r>
            <a:r>
              <a:rPr lang="en-GB" sz="800" dirty="0">
                <a:solidFill>
                  <a:srgbClr val="1F497D"/>
                </a:solidFill>
                <a:latin typeface="Calibri" pitchFamily="34" charset="0"/>
                <a:ea typeface="ヒラギノ角ゴ Pro W3"/>
                <a:cs typeface="ヒラギノ角ゴ Pro W3"/>
              </a:rPr>
              <a:t>.  All rights reserved. Contains </a:t>
            </a:r>
            <a:r>
              <a:rPr lang="en-GB" sz="800" dirty="0" err="1">
                <a:solidFill>
                  <a:srgbClr val="1F497D"/>
                </a:solidFill>
                <a:latin typeface="Calibri" pitchFamily="34" charset="0"/>
                <a:ea typeface="ヒラギノ角ゴ Pro W3"/>
                <a:cs typeface="ヒラギノ角ゴ Pro W3"/>
              </a:rPr>
              <a:t>Ipsos</a:t>
            </a:r>
            <a:r>
              <a:rPr lang="en-GB" sz="800" dirty="0">
                <a:solidFill>
                  <a:srgbClr val="1F497D"/>
                </a:solidFill>
                <a:latin typeface="Calibri" pitchFamily="34" charset="0"/>
                <a:ea typeface="ヒラギノ角ゴ Pro W3"/>
                <a:cs typeface="ヒラギノ角ゴ Pro W3"/>
              </a:rPr>
              <a:t>' Confidential and Proprietary information and </a:t>
            </a:r>
            <a:br>
              <a:rPr lang="en-GB" sz="800" dirty="0">
                <a:solidFill>
                  <a:srgbClr val="1F497D"/>
                </a:solidFill>
                <a:latin typeface="Calibri" pitchFamily="34" charset="0"/>
                <a:ea typeface="ヒラギノ角ゴ Pro W3"/>
                <a:cs typeface="ヒラギノ角ゴ Pro W3"/>
              </a:rPr>
            </a:br>
            <a:r>
              <a:rPr lang="en-GB" sz="800" dirty="0">
                <a:solidFill>
                  <a:srgbClr val="1F497D"/>
                </a:solidFill>
                <a:latin typeface="Calibri" pitchFamily="34" charset="0"/>
                <a:ea typeface="ヒラギノ角ゴ Pro W3"/>
                <a:cs typeface="ヒラギノ角ゴ Pro W3"/>
              </a:rPr>
              <a:t>may not </a:t>
            </a:r>
            <a:r>
              <a:rPr lang="en-GB" sz="800" dirty="0" err="1">
                <a:solidFill>
                  <a:srgbClr val="1F497D"/>
                </a:solidFill>
                <a:latin typeface="Calibri" pitchFamily="34" charset="0"/>
                <a:ea typeface="ヒラギノ角ゴ Pro W3"/>
                <a:cs typeface="ヒラギノ角ゴ Pro W3"/>
              </a:rPr>
              <a:t>bedisclosed</a:t>
            </a:r>
            <a:r>
              <a:rPr lang="en-GB" sz="800" dirty="0">
                <a:solidFill>
                  <a:srgbClr val="1F497D"/>
                </a:solidFill>
                <a:latin typeface="Calibri" pitchFamily="34" charset="0"/>
                <a:ea typeface="ヒラギノ角ゴ Pro W3"/>
                <a:cs typeface="ヒラギノ角ゴ Pro W3"/>
              </a:rPr>
              <a:t> or reproduced without the prior written consent of </a:t>
            </a:r>
            <a:r>
              <a:rPr lang="en-GB" sz="800" dirty="0" err="1">
                <a:solidFill>
                  <a:srgbClr val="1F497D"/>
                </a:solidFill>
                <a:latin typeface="Calibri" pitchFamily="34" charset="0"/>
                <a:ea typeface="ヒラギノ角ゴ Pro W3"/>
                <a:cs typeface="ヒラギノ角ゴ Pro W3"/>
              </a:rPr>
              <a:t>Ipsos</a:t>
            </a:r>
            <a:r>
              <a:rPr lang="en-GB" sz="800" dirty="0">
                <a:solidFill>
                  <a:srgbClr val="1F497D"/>
                </a:solidFill>
                <a:latin typeface="Calibri" pitchFamily="34" charset="0"/>
                <a:ea typeface="ヒラギノ角ゴ Pro W3"/>
                <a:cs typeface="ヒラギノ角ゴ Pro W3"/>
              </a:rPr>
              <a:t>.</a:t>
            </a:r>
            <a:endParaRPr lang="en-US" sz="800" dirty="0">
              <a:solidFill>
                <a:srgbClr val="1F497D"/>
              </a:solidFill>
              <a:latin typeface="Calibri" pitchFamily="34" charset="0"/>
              <a:ea typeface="ヒラギノ角ゴ Pro W3"/>
              <a:cs typeface="ヒラギノ角ゴ Pro W3"/>
            </a:endParaRPr>
          </a:p>
        </p:txBody>
      </p:sp>
      <p:pic>
        <p:nvPicPr>
          <p:cNvPr id="6149" name="Picture 22" descr="http://www.punginelli.eu/site/images/stories/regione%20lombardia%20sede%20nuova%2021.1.10.jpg"/>
          <p:cNvPicPr>
            <a:picLocks noChangeAspect="1" noChangeArrowheads="1"/>
          </p:cNvPicPr>
          <p:nvPr userDrawn="1"/>
        </p:nvPicPr>
        <p:blipFill>
          <a:blip r:embed="rId14" cstate="print"/>
          <a:srcRect/>
          <a:stretch>
            <a:fillRect/>
          </a:stretch>
        </p:blipFill>
        <p:spPr bwMode="auto">
          <a:xfrm>
            <a:off x="2651760" y="3533398"/>
            <a:ext cx="3881120" cy="2754690"/>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4017" r:id="rId1"/>
    <p:sldLayoutId id="2147484018" r:id="rId2"/>
    <p:sldLayoutId id="2147484019" r:id="rId3"/>
    <p:sldLayoutId id="2147484020" r:id="rId4"/>
    <p:sldLayoutId id="2147484021" r:id="rId5"/>
    <p:sldLayoutId id="2147484022" r:id="rId6"/>
    <p:sldLayoutId id="2147484023" r:id="rId7"/>
    <p:sldLayoutId id="2147484024" r:id="rId8"/>
    <p:sldLayoutId id="2147484025" r:id="rId9"/>
    <p:sldLayoutId id="2147484026" r:id="rId10"/>
    <p:sldLayoutId id="2147484027"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itchFamily="34" charset="0"/>
        </a:defRPr>
      </a:lvl2pPr>
      <a:lvl3pPr algn="ctr" rtl="0" eaLnBrk="0" fontAlgn="base" hangingPunct="0">
        <a:spcBef>
          <a:spcPct val="0"/>
        </a:spcBef>
        <a:spcAft>
          <a:spcPct val="0"/>
        </a:spcAft>
        <a:defRPr sz="4400">
          <a:solidFill>
            <a:schemeClr val="tx2"/>
          </a:solidFill>
          <a:latin typeface="Arial" pitchFamily="34" charset="0"/>
        </a:defRPr>
      </a:lvl3pPr>
      <a:lvl4pPr algn="ctr" rtl="0" eaLnBrk="0" fontAlgn="base" hangingPunct="0">
        <a:spcBef>
          <a:spcPct val="0"/>
        </a:spcBef>
        <a:spcAft>
          <a:spcPct val="0"/>
        </a:spcAft>
        <a:defRPr sz="4400">
          <a:solidFill>
            <a:schemeClr val="tx2"/>
          </a:solidFill>
          <a:latin typeface="Arial" pitchFamily="34" charset="0"/>
        </a:defRPr>
      </a:lvl4pPr>
      <a:lvl5pPr algn="ctr" rtl="0" eaLnBrk="0" fontAlgn="base" hangingPunct="0">
        <a:spcBef>
          <a:spcPct val="0"/>
        </a:spcBef>
        <a:spcAft>
          <a:spcPct val="0"/>
        </a:spcAft>
        <a:defRPr sz="4400">
          <a:solidFill>
            <a:schemeClr val="tx2"/>
          </a:solidFill>
          <a:latin typeface="Arial" pitchFamily="34" charset="0"/>
        </a:defRPr>
      </a:lvl5pPr>
      <a:lvl6pPr marL="457200" algn="ctr" rtl="0" fontAlgn="base">
        <a:spcBef>
          <a:spcPct val="0"/>
        </a:spcBef>
        <a:spcAft>
          <a:spcPct val="0"/>
        </a:spcAft>
        <a:defRPr sz="4400">
          <a:solidFill>
            <a:schemeClr val="tx2"/>
          </a:solidFill>
          <a:latin typeface="Arial" pitchFamily="34" charset="0"/>
        </a:defRPr>
      </a:lvl6pPr>
      <a:lvl7pPr marL="914400" algn="ctr" rtl="0" fontAlgn="base">
        <a:spcBef>
          <a:spcPct val="0"/>
        </a:spcBef>
        <a:spcAft>
          <a:spcPct val="0"/>
        </a:spcAft>
        <a:defRPr sz="4400">
          <a:solidFill>
            <a:schemeClr val="tx2"/>
          </a:solidFill>
          <a:latin typeface="Arial" pitchFamily="34" charset="0"/>
        </a:defRPr>
      </a:lvl7pPr>
      <a:lvl8pPr marL="1371600" algn="ctr" rtl="0" fontAlgn="base">
        <a:spcBef>
          <a:spcPct val="0"/>
        </a:spcBef>
        <a:spcAft>
          <a:spcPct val="0"/>
        </a:spcAft>
        <a:defRPr sz="4400">
          <a:solidFill>
            <a:schemeClr val="tx2"/>
          </a:solidFill>
          <a:latin typeface="Arial" pitchFamily="34" charset="0"/>
        </a:defRPr>
      </a:lvl8pPr>
      <a:lvl9pPr marL="1828800" algn="ctr" rtl="0" fontAlgn="base">
        <a:spcBef>
          <a:spcPct val="0"/>
        </a:spcBef>
        <a:spcAft>
          <a:spcPct val="0"/>
        </a:spcAft>
        <a:defRPr sz="4400">
          <a:solidFill>
            <a:schemeClr val="tx2"/>
          </a:solidFill>
          <a:latin typeface="Arial" pitchFamily="34"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170" name="Picture 6" descr="http://www.italy-schools.com/italiano/italia/Flag_of_Lombardy.jpg"/>
          <p:cNvPicPr>
            <a:picLocks noChangeAspect="1" noChangeArrowheads="1"/>
          </p:cNvPicPr>
          <p:nvPr userDrawn="1"/>
        </p:nvPicPr>
        <p:blipFill>
          <a:blip r:embed="rId4" cstate="print"/>
          <a:srcRect l="15254" r="19067"/>
          <a:stretch>
            <a:fillRect/>
          </a:stretch>
        </p:blipFill>
        <p:spPr bwMode="auto">
          <a:xfrm>
            <a:off x="7188200" y="1409700"/>
            <a:ext cx="1968500" cy="2451100"/>
          </a:xfrm>
          <a:prstGeom prst="rect">
            <a:avLst/>
          </a:prstGeom>
          <a:noFill/>
          <a:ln w="9525">
            <a:noFill/>
            <a:miter lim="800000"/>
            <a:headEnd/>
            <a:tailEnd/>
          </a:ln>
        </p:spPr>
      </p:pic>
      <p:sp>
        <p:nvSpPr>
          <p:cNvPr id="19460" name="Freeform 4"/>
          <p:cNvSpPr>
            <a:spLocks noChangeAspect="1"/>
          </p:cNvSpPr>
          <p:nvPr userDrawn="1"/>
        </p:nvSpPr>
        <p:spPr bwMode="auto">
          <a:xfrm>
            <a:off x="9525" y="3175"/>
            <a:ext cx="9144000" cy="6854825"/>
          </a:xfrm>
          <a:custGeom>
            <a:avLst/>
            <a:gdLst>
              <a:gd name="T0" fmla="*/ 8404481 w 2880"/>
              <a:gd name="T1" fmla="*/ 1406199 h 2159"/>
              <a:gd name="T2" fmla="*/ 9140825 w 2880"/>
              <a:gd name="T3" fmla="*/ 1653792 h 2159"/>
              <a:gd name="T4" fmla="*/ 9140825 w 2880"/>
              <a:gd name="T5" fmla="*/ 0 h 2159"/>
              <a:gd name="T6" fmla="*/ 0 w 2880"/>
              <a:gd name="T7" fmla="*/ 0 h 2159"/>
              <a:gd name="T8" fmla="*/ 0 w 2880"/>
              <a:gd name="T9" fmla="*/ 2980634 h 2159"/>
              <a:gd name="T10" fmla="*/ 1866252 w 2880"/>
              <a:gd name="T11" fmla="*/ 2228334 h 2159"/>
              <a:gd name="T12" fmla="*/ 4557717 w 2880"/>
              <a:gd name="T13" fmla="*/ 4920110 h 2159"/>
              <a:gd name="T14" fmla="*/ 3735678 w 2880"/>
              <a:gd name="T15" fmla="*/ 6853238 h 2159"/>
              <a:gd name="T16" fmla="*/ 9140825 w 2880"/>
              <a:gd name="T17" fmla="*/ 6853238 h 2159"/>
              <a:gd name="T18" fmla="*/ 9140825 w 2880"/>
              <a:gd name="T19" fmla="*/ 3593268 h 2159"/>
              <a:gd name="T20" fmla="*/ 8404481 w 2880"/>
              <a:gd name="T21" fmla="*/ 3844035 h 2159"/>
              <a:gd name="T22" fmla="*/ 7185705 w 2880"/>
              <a:gd name="T23" fmla="*/ 2625117 h 2159"/>
              <a:gd name="T24" fmla="*/ 8404481 w 2880"/>
              <a:gd name="T25" fmla="*/ 1406199 h 2159"/>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2880"/>
              <a:gd name="T40" fmla="*/ 0 h 2159"/>
              <a:gd name="T41" fmla="*/ 2880 w 2880"/>
              <a:gd name="T42" fmla="*/ 2159 h 2159"/>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2880" h="2159">
                <a:moveTo>
                  <a:pt x="2648" y="443"/>
                </a:moveTo>
                <a:cubicBezTo>
                  <a:pt x="2735" y="443"/>
                  <a:pt x="2816" y="472"/>
                  <a:pt x="2880" y="521"/>
                </a:cubicBezTo>
                <a:cubicBezTo>
                  <a:pt x="2880" y="0"/>
                  <a:pt x="2880" y="0"/>
                  <a:pt x="2880" y="0"/>
                </a:cubicBezTo>
                <a:cubicBezTo>
                  <a:pt x="0" y="0"/>
                  <a:pt x="0" y="0"/>
                  <a:pt x="0" y="0"/>
                </a:cubicBezTo>
                <a:cubicBezTo>
                  <a:pt x="0" y="939"/>
                  <a:pt x="0" y="939"/>
                  <a:pt x="0" y="939"/>
                </a:cubicBezTo>
                <a:cubicBezTo>
                  <a:pt x="152" y="793"/>
                  <a:pt x="360" y="702"/>
                  <a:pt x="588" y="702"/>
                </a:cubicBezTo>
                <a:cubicBezTo>
                  <a:pt x="1056" y="702"/>
                  <a:pt x="1436" y="1082"/>
                  <a:pt x="1436" y="1550"/>
                </a:cubicBezTo>
                <a:cubicBezTo>
                  <a:pt x="1436" y="1789"/>
                  <a:pt x="1337" y="2005"/>
                  <a:pt x="1177" y="2159"/>
                </a:cubicBezTo>
                <a:cubicBezTo>
                  <a:pt x="2880" y="2159"/>
                  <a:pt x="2880" y="2159"/>
                  <a:pt x="2880" y="2159"/>
                </a:cubicBezTo>
                <a:cubicBezTo>
                  <a:pt x="2880" y="1132"/>
                  <a:pt x="2880" y="1132"/>
                  <a:pt x="2880" y="1132"/>
                </a:cubicBezTo>
                <a:cubicBezTo>
                  <a:pt x="2816" y="1181"/>
                  <a:pt x="2735" y="1211"/>
                  <a:pt x="2648" y="1211"/>
                </a:cubicBezTo>
                <a:cubicBezTo>
                  <a:pt x="2436" y="1211"/>
                  <a:pt x="2264" y="1039"/>
                  <a:pt x="2264" y="827"/>
                </a:cubicBezTo>
                <a:cubicBezTo>
                  <a:pt x="2264" y="615"/>
                  <a:pt x="2436" y="443"/>
                  <a:pt x="2648" y="443"/>
                </a:cubicBezTo>
                <a:close/>
              </a:path>
            </a:pathLst>
          </a:custGeom>
          <a:solidFill>
            <a:schemeClr val="accent2"/>
          </a:solidFill>
          <a:ln w="9525">
            <a:noFill/>
            <a:round/>
            <a:headEnd/>
            <a:tailEnd/>
          </a:ln>
        </p:spPr>
        <p:txBody>
          <a:bodyPr/>
          <a:lstStyle/>
          <a:p>
            <a:pPr>
              <a:defRPr/>
            </a:pPr>
            <a:endParaRPr lang="it-IT">
              <a:solidFill>
                <a:srgbClr val="1F497D"/>
              </a:solidFill>
            </a:endParaRPr>
          </a:p>
        </p:txBody>
      </p:sp>
      <p:sp>
        <p:nvSpPr>
          <p:cNvPr id="19461" name="Line 38"/>
          <p:cNvSpPr>
            <a:spLocks noChangeShapeType="1"/>
          </p:cNvSpPr>
          <p:nvPr userDrawn="1"/>
        </p:nvSpPr>
        <p:spPr bwMode="auto">
          <a:xfrm flipV="1">
            <a:off x="4300538" y="2886075"/>
            <a:ext cx="2919412" cy="869950"/>
          </a:xfrm>
          <a:prstGeom prst="line">
            <a:avLst/>
          </a:prstGeom>
          <a:noFill/>
          <a:ln w="9525">
            <a:solidFill>
              <a:srgbClr val="FFFFFF">
                <a:alpha val="50195"/>
              </a:srgbClr>
            </a:solidFill>
            <a:round/>
            <a:headEnd/>
            <a:tailEnd/>
          </a:ln>
        </p:spPr>
        <p:txBody>
          <a:bodyPr/>
          <a:lstStyle/>
          <a:p>
            <a:pPr>
              <a:defRPr/>
            </a:pPr>
            <a:endParaRPr lang="it-IT">
              <a:solidFill>
                <a:srgbClr val="1F497D"/>
              </a:solidFill>
            </a:endParaRPr>
          </a:p>
        </p:txBody>
      </p:sp>
    </p:spTree>
  </p:cSld>
  <p:clrMap bg1="lt1" tx1="dk1" bg2="lt2" tx2="dk2" accent1="accent1" accent2="accent2" accent3="accent3" accent4="accent4" accent5="accent5" accent6="accent6" hlink="hlink" folHlink="folHlink"/>
  <p:sldLayoutIdLst>
    <p:sldLayoutId id="2147484042" r:id="rId1"/>
    <p:sldLayoutId id="2147484028" r:id="rId2"/>
  </p:sldLayoutIdLst>
  <p:hf hdr="0" ftr="0" dt="0"/>
  <p:txStyles>
    <p:titleStyle>
      <a:lvl1pPr algn="ctr" rtl="0" eaLnBrk="0" fontAlgn="base" hangingPunct="0">
        <a:spcBef>
          <a:spcPct val="0"/>
        </a:spcBef>
        <a:spcAft>
          <a:spcPct val="0"/>
        </a:spcAft>
        <a:defRPr sz="4400" kern="1200">
          <a:solidFill>
            <a:schemeClr val="tx1"/>
          </a:solidFill>
          <a:latin typeface="Arial" charset="0"/>
          <a:ea typeface="+mj-ea"/>
          <a:cs typeface="+mj-cs"/>
        </a:defRPr>
      </a:lvl1pPr>
      <a:lvl2pPr algn="ctr" rtl="0" eaLnBrk="0" fontAlgn="base" hangingPunct="0">
        <a:spcBef>
          <a:spcPct val="0"/>
        </a:spcBef>
        <a:spcAft>
          <a:spcPct val="0"/>
        </a:spcAft>
        <a:defRPr sz="4400">
          <a:solidFill>
            <a:schemeClr val="tx1"/>
          </a:solidFill>
          <a:latin typeface="Arial" charset="0"/>
        </a:defRPr>
      </a:lvl2pPr>
      <a:lvl3pPr algn="ctr" rtl="0" eaLnBrk="0" fontAlgn="base" hangingPunct="0">
        <a:spcBef>
          <a:spcPct val="0"/>
        </a:spcBef>
        <a:spcAft>
          <a:spcPct val="0"/>
        </a:spcAft>
        <a:defRPr sz="4400">
          <a:solidFill>
            <a:schemeClr val="tx1"/>
          </a:solidFill>
          <a:latin typeface="Arial" charset="0"/>
        </a:defRPr>
      </a:lvl3pPr>
      <a:lvl4pPr algn="ctr" rtl="0" eaLnBrk="0" fontAlgn="base" hangingPunct="0">
        <a:spcBef>
          <a:spcPct val="0"/>
        </a:spcBef>
        <a:spcAft>
          <a:spcPct val="0"/>
        </a:spcAft>
        <a:defRPr sz="4400">
          <a:solidFill>
            <a:schemeClr val="tx1"/>
          </a:solidFill>
          <a:latin typeface="Arial" charset="0"/>
        </a:defRPr>
      </a:lvl4pPr>
      <a:lvl5pPr algn="ctr" rtl="0" eaLnBrk="0" fontAlgn="base" hangingPunct="0">
        <a:spcBef>
          <a:spcPct val="0"/>
        </a:spcBef>
        <a:spcAft>
          <a:spcPct val="0"/>
        </a:spcAft>
        <a:defRPr sz="4400">
          <a:solidFill>
            <a:schemeClr val="tx1"/>
          </a:solidFill>
          <a:latin typeface="Arial"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pitchFamily="34" charset="0"/>
        <a:buChar char="•"/>
        <a:defRPr sz="3200" kern="1200">
          <a:solidFill>
            <a:schemeClr val="tx1"/>
          </a:solidFill>
          <a:latin typeface="Arial" charset="0"/>
          <a:ea typeface="+mn-ea"/>
          <a:cs typeface="+mn-cs"/>
        </a:defRPr>
      </a:lvl1pPr>
      <a:lvl2pPr marL="742950" indent="-285750" algn="l" rtl="0" eaLnBrk="0" fontAlgn="base" hangingPunct="0">
        <a:spcBef>
          <a:spcPct val="20000"/>
        </a:spcBef>
        <a:spcAft>
          <a:spcPct val="0"/>
        </a:spcAft>
        <a:buFont typeface="Arial" pitchFamily="34" charset="0"/>
        <a:buChar char="–"/>
        <a:defRPr sz="2800" kern="1200">
          <a:solidFill>
            <a:schemeClr val="tx1"/>
          </a:solidFill>
          <a:latin typeface="Arial" charset="0"/>
          <a:ea typeface="+mn-ea"/>
          <a:cs typeface="+mn-cs"/>
        </a:defRPr>
      </a:lvl2pPr>
      <a:lvl3pPr marL="1143000" indent="-228600" algn="l" rtl="0" eaLnBrk="0" fontAlgn="base" hangingPunct="0">
        <a:spcBef>
          <a:spcPct val="20000"/>
        </a:spcBef>
        <a:spcAft>
          <a:spcPct val="0"/>
        </a:spcAft>
        <a:buFont typeface="Arial" pitchFamily="34" charset="0"/>
        <a:buChar char="•"/>
        <a:defRPr sz="2400" kern="1200">
          <a:solidFill>
            <a:schemeClr val="tx1"/>
          </a:solidFill>
          <a:latin typeface="Arial" charset="0"/>
          <a:ea typeface="+mn-ea"/>
          <a:cs typeface="+mn-cs"/>
        </a:defRPr>
      </a:lvl3pPr>
      <a:lvl4pPr marL="1600200" indent="-228600" algn="l" rtl="0" eaLnBrk="0" fontAlgn="base" hangingPunct="0">
        <a:spcBef>
          <a:spcPct val="20000"/>
        </a:spcBef>
        <a:spcAft>
          <a:spcPct val="0"/>
        </a:spcAft>
        <a:buFont typeface="Arial" pitchFamily="34" charset="0"/>
        <a:buChar char="–"/>
        <a:defRPr sz="2000" kern="1200">
          <a:solidFill>
            <a:schemeClr val="tx1"/>
          </a:solidFill>
          <a:latin typeface="Arial" charset="0"/>
          <a:ea typeface="+mn-ea"/>
          <a:cs typeface="+mn-cs"/>
        </a:defRPr>
      </a:lvl4pPr>
      <a:lvl5pPr marL="2057400" indent="-228600" algn="l" rtl="0" eaLnBrk="0" fontAlgn="base" hangingPunct="0">
        <a:spcBef>
          <a:spcPct val="20000"/>
        </a:spcBef>
        <a:spcAft>
          <a:spcPct val="0"/>
        </a:spcAft>
        <a:buFont typeface="Arial" pitchFamily="34" charset="0"/>
        <a:buChar char="»"/>
        <a:defRPr sz="2000" kern="1200">
          <a:solidFill>
            <a:schemeClr val="tx1"/>
          </a:solidFill>
          <a:latin typeface="Arial"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9460" name="Freeform 4"/>
          <p:cNvSpPr>
            <a:spLocks noChangeAspect="1"/>
          </p:cNvSpPr>
          <p:nvPr userDrawn="1"/>
        </p:nvSpPr>
        <p:spPr bwMode="auto">
          <a:xfrm>
            <a:off x="9525" y="3175"/>
            <a:ext cx="9144000" cy="6854825"/>
          </a:xfrm>
          <a:custGeom>
            <a:avLst/>
            <a:gdLst>
              <a:gd name="T0" fmla="*/ 8404481 w 2880"/>
              <a:gd name="T1" fmla="*/ 1406199 h 2159"/>
              <a:gd name="T2" fmla="*/ 9140825 w 2880"/>
              <a:gd name="T3" fmla="*/ 1653792 h 2159"/>
              <a:gd name="T4" fmla="*/ 9140825 w 2880"/>
              <a:gd name="T5" fmla="*/ 0 h 2159"/>
              <a:gd name="T6" fmla="*/ 0 w 2880"/>
              <a:gd name="T7" fmla="*/ 0 h 2159"/>
              <a:gd name="T8" fmla="*/ 0 w 2880"/>
              <a:gd name="T9" fmla="*/ 2980634 h 2159"/>
              <a:gd name="T10" fmla="*/ 1866252 w 2880"/>
              <a:gd name="T11" fmla="*/ 2228334 h 2159"/>
              <a:gd name="T12" fmla="*/ 4557717 w 2880"/>
              <a:gd name="T13" fmla="*/ 4920110 h 2159"/>
              <a:gd name="T14" fmla="*/ 3735678 w 2880"/>
              <a:gd name="T15" fmla="*/ 6853238 h 2159"/>
              <a:gd name="T16" fmla="*/ 9140825 w 2880"/>
              <a:gd name="T17" fmla="*/ 6853238 h 2159"/>
              <a:gd name="T18" fmla="*/ 9140825 w 2880"/>
              <a:gd name="T19" fmla="*/ 3593268 h 2159"/>
              <a:gd name="T20" fmla="*/ 8404481 w 2880"/>
              <a:gd name="T21" fmla="*/ 3844035 h 2159"/>
              <a:gd name="T22" fmla="*/ 7185705 w 2880"/>
              <a:gd name="T23" fmla="*/ 2625117 h 2159"/>
              <a:gd name="T24" fmla="*/ 8404481 w 2880"/>
              <a:gd name="T25" fmla="*/ 1406199 h 2159"/>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2880"/>
              <a:gd name="T40" fmla="*/ 0 h 2159"/>
              <a:gd name="T41" fmla="*/ 2880 w 2880"/>
              <a:gd name="T42" fmla="*/ 2159 h 2159"/>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2880" h="2159">
                <a:moveTo>
                  <a:pt x="2648" y="443"/>
                </a:moveTo>
                <a:cubicBezTo>
                  <a:pt x="2735" y="443"/>
                  <a:pt x="2816" y="472"/>
                  <a:pt x="2880" y="521"/>
                </a:cubicBezTo>
                <a:cubicBezTo>
                  <a:pt x="2880" y="0"/>
                  <a:pt x="2880" y="0"/>
                  <a:pt x="2880" y="0"/>
                </a:cubicBezTo>
                <a:cubicBezTo>
                  <a:pt x="0" y="0"/>
                  <a:pt x="0" y="0"/>
                  <a:pt x="0" y="0"/>
                </a:cubicBezTo>
                <a:cubicBezTo>
                  <a:pt x="0" y="939"/>
                  <a:pt x="0" y="939"/>
                  <a:pt x="0" y="939"/>
                </a:cubicBezTo>
                <a:cubicBezTo>
                  <a:pt x="152" y="793"/>
                  <a:pt x="360" y="702"/>
                  <a:pt x="588" y="702"/>
                </a:cubicBezTo>
                <a:cubicBezTo>
                  <a:pt x="1056" y="702"/>
                  <a:pt x="1436" y="1082"/>
                  <a:pt x="1436" y="1550"/>
                </a:cubicBezTo>
                <a:cubicBezTo>
                  <a:pt x="1436" y="1789"/>
                  <a:pt x="1337" y="2005"/>
                  <a:pt x="1177" y="2159"/>
                </a:cubicBezTo>
                <a:cubicBezTo>
                  <a:pt x="2880" y="2159"/>
                  <a:pt x="2880" y="2159"/>
                  <a:pt x="2880" y="2159"/>
                </a:cubicBezTo>
                <a:cubicBezTo>
                  <a:pt x="2880" y="1132"/>
                  <a:pt x="2880" y="1132"/>
                  <a:pt x="2880" y="1132"/>
                </a:cubicBezTo>
                <a:cubicBezTo>
                  <a:pt x="2816" y="1181"/>
                  <a:pt x="2735" y="1211"/>
                  <a:pt x="2648" y="1211"/>
                </a:cubicBezTo>
                <a:cubicBezTo>
                  <a:pt x="2436" y="1211"/>
                  <a:pt x="2264" y="1039"/>
                  <a:pt x="2264" y="827"/>
                </a:cubicBezTo>
                <a:cubicBezTo>
                  <a:pt x="2264" y="615"/>
                  <a:pt x="2436" y="443"/>
                  <a:pt x="2648" y="443"/>
                </a:cubicBezTo>
                <a:close/>
              </a:path>
            </a:pathLst>
          </a:custGeom>
          <a:solidFill>
            <a:schemeClr val="accent2"/>
          </a:solidFill>
          <a:ln w="9525">
            <a:noFill/>
            <a:round/>
            <a:headEnd/>
            <a:tailEnd/>
          </a:ln>
        </p:spPr>
        <p:txBody>
          <a:bodyPr/>
          <a:lstStyle/>
          <a:p>
            <a:pPr>
              <a:defRPr/>
            </a:pPr>
            <a:endParaRPr lang="it-IT"/>
          </a:p>
        </p:txBody>
      </p:sp>
      <p:sp>
        <p:nvSpPr>
          <p:cNvPr id="19461" name="Line 38"/>
          <p:cNvSpPr>
            <a:spLocks noChangeShapeType="1"/>
          </p:cNvSpPr>
          <p:nvPr userDrawn="1"/>
        </p:nvSpPr>
        <p:spPr bwMode="auto">
          <a:xfrm flipV="1">
            <a:off x="4300538" y="2886075"/>
            <a:ext cx="2919412" cy="869950"/>
          </a:xfrm>
          <a:prstGeom prst="line">
            <a:avLst/>
          </a:prstGeom>
          <a:noFill/>
          <a:ln w="9525">
            <a:solidFill>
              <a:srgbClr val="FFFFFF">
                <a:alpha val="50195"/>
              </a:srgbClr>
            </a:solidFill>
            <a:round/>
            <a:headEnd/>
            <a:tailEnd/>
          </a:ln>
        </p:spPr>
        <p:txBody>
          <a:bodyPr/>
          <a:lstStyle/>
          <a:p>
            <a:pPr>
              <a:defRPr/>
            </a:pPr>
            <a:endParaRPr lang="it-IT"/>
          </a:p>
        </p:txBody>
      </p:sp>
    </p:spTree>
  </p:cSld>
  <p:clrMap bg1="lt1" tx1="dk1" bg2="lt2" tx2="dk2" accent1="accent1" accent2="accent2" accent3="accent3" accent4="accent4" accent5="accent5" accent6="accent6" hlink="hlink" folHlink="folHlink"/>
  <p:sldLayoutIdLst>
    <p:sldLayoutId id="2147484043" r:id="rId1"/>
    <p:sldLayoutId id="2147484029" r:id="rId2"/>
  </p:sldLayoutIdLst>
  <p:hf hdr="0" ftr="0" dt="0"/>
  <p:txStyles>
    <p:titleStyle>
      <a:lvl1pPr algn="ctr" rtl="0" eaLnBrk="0" fontAlgn="base" hangingPunct="0">
        <a:spcBef>
          <a:spcPct val="0"/>
        </a:spcBef>
        <a:spcAft>
          <a:spcPct val="0"/>
        </a:spcAft>
        <a:defRPr sz="4400" kern="1200">
          <a:solidFill>
            <a:schemeClr val="tx1"/>
          </a:solidFill>
          <a:latin typeface="Arial" charset="0"/>
          <a:ea typeface="+mj-ea"/>
          <a:cs typeface="+mj-cs"/>
        </a:defRPr>
      </a:lvl1pPr>
      <a:lvl2pPr algn="ctr" rtl="0" eaLnBrk="0" fontAlgn="base" hangingPunct="0">
        <a:spcBef>
          <a:spcPct val="0"/>
        </a:spcBef>
        <a:spcAft>
          <a:spcPct val="0"/>
        </a:spcAft>
        <a:defRPr sz="4400">
          <a:solidFill>
            <a:schemeClr val="tx1"/>
          </a:solidFill>
          <a:latin typeface="Arial" charset="0"/>
        </a:defRPr>
      </a:lvl2pPr>
      <a:lvl3pPr algn="ctr" rtl="0" eaLnBrk="0" fontAlgn="base" hangingPunct="0">
        <a:spcBef>
          <a:spcPct val="0"/>
        </a:spcBef>
        <a:spcAft>
          <a:spcPct val="0"/>
        </a:spcAft>
        <a:defRPr sz="4400">
          <a:solidFill>
            <a:schemeClr val="tx1"/>
          </a:solidFill>
          <a:latin typeface="Arial" charset="0"/>
        </a:defRPr>
      </a:lvl3pPr>
      <a:lvl4pPr algn="ctr" rtl="0" eaLnBrk="0" fontAlgn="base" hangingPunct="0">
        <a:spcBef>
          <a:spcPct val="0"/>
        </a:spcBef>
        <a:spcAft>
          <a:spcPct val="0"/>
        </a:spcAft>
        <a:defRPr sz="4400">
          <a:solidFill>
            <a:schemeClr val="tx1"/>
          </a:solidFill>
          <a:latin typeface="Arial" charset="0"/>
        </a:defRPr>
      </a:lvl4pPr>
      <a:lvl5pPr algn="ctr" rtl="0" eaLnBrk="0" fontAlgn="base" hangingPunct="0">
        <a:spcBef>
          <a:spcPct val="0"/>
        </a:spcBef>
        <a:spcAft>
          <a:spcPct val="0"/>
        </a:spcAft>
        <a:defRPr sz="4400">
          <a:solidFill>
            <a:schemeClr val="tx1"/>
          </a:solidFill>
          <a:latin typeface="Arial"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pitchFamily="34" charset="0"/>
        <a:buChar char="•"/>
        <a:defRPr sz="3200" kern="1200">
          <a:solidFill>
            <a:schemeClr val="tx1"/>
          </a:solidFill>
          <a:latin typeface="Arial" charset="0"/>
          <a:ea typeface="+mn-ea"/>
          <a:cs typeface="+mn-cs"/>
        </a:defRPr>
      </a:lvl1pPr>
      <a:lvl2pPr marL="742950" indent="-285750" algn="l" rtl="0" eaLnBrk="0" fontAlgn="base" hangingPunct="0">
        <a:spcBef>
          <a:spcPct val="20000"/>
        </a:spcBef>
        <a:spcAft>
          <a:spcPct val="0"/>
        </a:spcAft>
        <a:buFont typeface="Arial" pitchFamily="34" charset="0"/>
        <a:buChar char="–"/>
        <a:defRPr sz="2800" kern="1200">
          <a:solidFill>
            <a:schemeClr val="tx1"/>
          </a:solidFill>
          <a:latin typeface="Arial" charset="0"/>
          <a:ea typeface="+mn-ea"/>
          <a:cs typeface="+mn-cs"/>
        </a:defRPr>
      </a:lvl2pPr>
      <a:lvl3pPr marL="1143000" indent="-228600" algn="l" rtl="0" eaLnBrk="0" fontAlgn="base" hangingPunct="0">
        <a:spcBef>
          <a:spcPct val="20000"/>
        </a:spcBef>
        <a:spcAft>
          <a:spcPct val="0"/>
        </a:spcAft>
        <a:buFont typeface="Arial" pitchFamily="34" charset="0"/>
        <a:buChar char="•"/>
        <a:defRPr sz="2400" kern="1200">
          <a:solidFill>
            <a:schemeClr val="tx1"/>
          </a:solidFill>
          <a:latin typeface="Arial" charset="0"/>
          <a:ea typeface="+mn-ea"/>
          <a:cs typeface="+mn-cs"/>
        </a:defRPr>
      </a:lvl3pPr>
      <a:lvl4pPr marL="1600200" indent="-228600" algn="l" rtl="0" eaLnBrk="0" fontAlgn="base" hangingPunct="0">
        <a:spcBef>
          <a:spcPct val="20000"/>
        </a:spcBef>
        <a:spcAft>
          <a:spcPct val="0"/>
        </a:spcAft>
        <a:buFont typeface="Arial" pitchFamily="34" charset="0"/>
        <a:buChar char="–"/>
        <a:defRPr sz="2000" kern="1200">
          <a:solidFill>
            <a:schemeClr val="tx1"/>
          </a:solidFill>
          <a:latin typeface="Arial" charset="0"/>
          <a:ea typeface="+mn-ea"/>
          <a:cs typeface="+mn-cs"/>
        </a:defRPr>
      </a:lvl4pPr>
      <a:lvl5pPr marL="2057400" indent="-228600" algn="l" rtl="0" eaLnBrk="0" fontAlgn="base" hangingPunct="0">
        <a:spcBef>
          <a:spcPct val="20000"/>
        </a:spcBef>
        <a:spcAft>
          <a:spcPct val="0"/>
        </a:spcAft>
        <a:buFont typeface="Arial" pitchFamily="34" charset="0"/>
        <a:buChar char="»"/>
        <a:defRPr sz="2000" kern="1200">
          <a:solidFill>
            <a:schemeClr val="tx1"/>
          </a:solidFill>
          <a:latin typeface="Arial"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9460" name="Freeform 4"/>
          <p:cNvSpPr>
            <a:spLocks noChangeAspect="1"/>
          </p:cNvSpPr>
          <p:nvPr userDrawn="1"/>
        </p:nvSpPr>
        <p:spPr bwMode="auto">
          <a:xfrm>
            <a:off x="9525" y="3175"/>
            <a:ext cx="9144000" cy="6854825"/>
          </a:xfrm>
          <a:custGeom>
            <a:avLst/>
            <a:gdLst>
              <a:gd name="T0" fmla="*/ 8404481 w 2880"/>
              <a:gd name="T1" fmla="*/ 1406199 h 2159"/>
              <a:gd name="T2" fmla="*/ 9140825 w 2880"/>
              <a:gd name="T3" fmla="*/ 1653792 h 2159"/>
              <a:gd name="T4" fmla="*/ 9140825 w 2880"/>
              <a:gd name="T5" fmla="*/ 0 h 2159"/>
              <a:gd name="T6" fmla="*/ 0 w 2880"/>
              <a:gd name="T7" fmla="*/ 0 h 2159"/>
              <a:gd name="T8" fmla="*/ 0 w 2880"/>
              <a:gd name="T9" fmla="*/ 2980634 h 2159"/>
              <a:gd name="T10" fmla="*/ 1866252 w 2880"/>
              <a:gd name="T11" fmla="*/ 2228334 h 2159"/>
              <a:gd name="T12" fmla="*/ 4557717 w 2880"/>
              <a:gd name="T13" fmla="*/ 4920110 h 2159"/>
              <a:gd name="T14" fmla="*/ 3735678 w 2880"/>
              <a:gd name="T15" fmla="*/ 6853238 h 2159"/>
              <a:gd name="T16" fmla="*/ 9140825 w 2880"/>
              <a:gd name="T17" fmla="*/ 6853238 h 2159"/>
              <a:gd name="T18" fmla="*/ 9140825 w 2880"/>
              <a:gd name="T19" fmla="*/ 3593268 h 2159"/>
              <a:gd name="T20" fmla="*/ 8404481 w 2880"/>
              <a:gd name="T21" fmla="*/ 3844035 h 2159"/>
              <a:gd name="T22" fmla="*/ 7185705 w 2880"/>
              <a:gd name="T23" fmla="*/ 2625117 h 2159"/>
              <a:gd name="T24" fmla="*/ 8404481 w 2880"/>
              <a:gd name="T25" fmla="*/ 1406199 h 2159"/>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2880"/>
              <a:gd name="T40" fmla="*/ 0 h 2159"/>
              <a:gd name="T41" fmla="*/ 2880 w 2880"/>
              <a:gd name="T42" fmla="*/ 2159 h 2159"/>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2880" h="2159">
                <a:moveTo>
                  <a:pt x="2648" y="443"/>
                </a:moveTo>
                <a:cubicBezTo>
                  <a:pt x="2735" y="443"/>
                  <a:pt x="2816" y="472"/>
                  <a:pt x="2880" y="521"/>
                </a:cubicBezTo>
                <a:cubicBezTo>
                  <a:pt x="2880" y="0"/>
                  <a:pt x="2880" y="0"/>
                  <a:pt x="2880" y="0"/>
                </a:cubicBezTo>
                <a:cubicBezTo>
                  <a:pt x="0" y="0"/>
                  <a:pt x="0" y="0"/>
                  <a:pt x="0" y="0"/>
                </a:cubicBezTo>
                <a:cubicBezTo>
                  <a:pt x="0" y="939"/>
                  <a:pt x="0" y="939"/>
                  <a:pt x="0" y="939"/>
                </a:cubicBezTo>
                <a:cubicBezTo>
                  <a:pt x="152" y="793"/>
                  <a:pt x="360" y="702"/>
                  <a:pt x="588" y="702"/>
                </a:cubicBezTo>
                <a:cubicBezTo>
                  <a:pt x="1056" y="702"/>
                  <a:pt x="1436" y="1082"/>
                  <a:pt x="1436" y="1550"/>
                </a:cubicBezTo>
                <a:cubicBezTo>
                  <a:pt x="1436" y="1789"/>
                  <a:pt x="1337" y="2005"/>
                  <a:pt x="1177" y="2159"/>
                </a:cubicBezTo>
                <a:cubicBezTo>
                  <a:pt x="2880" y="2159"/>
                  <a:pt x="2880" y="2159"/>
                  <a:pt x="2880" y="2159"/>
                </a:cubicBezTo>
                <a:cubicBezTo>
                  <a:pt x="2880" y="1132"/>
                  <a:pt x="2880" y="1132"/>
                  <a:pt x="2880" y="1132"/>
                </a:cubicBezTo>
                <a:cubicBezTo>
                  <a:pt x="2816" y="1181"/>
                  <a:pt x="2735" y="1211"/>
                  <a:pt x="2648" y="1211"/>
                </a:cubicBezTo>
                <a:cubicBezTo>
                  <a:pt x="2436" y="1211"/>
                  <a:pt x="2264" y="1039"/>
                  <a:pt x="2264" y="827"/>
                </a:cubicBezTo>
                <a:cubicBezTo>
                  <a:pt x="2264" y="615"/>
                  <a:pt x="2436" y="443"/>
                  <a:pt x="2648" y="443"/>
                </a:cubicBezTo>
                <a:close/>
              </a:path>
            </a:pathLst>
          </a:custGeom>
          <a:solidFill>
            <a:schemeClr val="accent2"/>
          </a:solidFill>
          <a:ln w="9525">
            <a:noFill/>
            <a:round/>
            <a:headEnd/>
            <a:tailEnd/>
          </a:ln>
        </p:spPr>
        <p:txBody>
          <a:bodyPr/>
          <a:lstStyle/>
          <a:p>
            <a:pPr>
              <a:defRPr/>
            </a:pPr>
            <a:endParaRPr lang="it-IT">
              <a:solidFill>
                <a:srgbClr val="1F497D"/>
              </a:solidFill>
            </a:endParaRPr>
          </a:p>
        </p:txBody>
      </p:sp>
      <p:sp>
        <p:nvSpPr>
          <p:cNvPr id="19461" name="Line 38"/>
          <p:cNvSpPr>
            <a:spLocks noChangeShapeType="1"/>
          </p:cNvSpPr>
          <p:nvPr userDrawn="1"/>
        </p:nvSpPr>
        <p:spPr bwMode="auto">
          <a:xfrm flipV="1">
            <a:off x="4300538" y="2886075"/>
            <a:ext cx="2919412" cy="869950"/>
          </a:xfrm>
          <a:prstGeom prst="line">
            <a:avLst/>
          </a:prstGeom>
          <a:noFill/>
          <a:ln w="9525">
            <a:solidFill>
              <a:srgbClr val="FFFFFF">
                <a:alpha val="50195"/>
              </a:srgbClr>
            </a:solidFill>
            <a:round/>
            <a:headEnd/>
            <a:tailEnd/>
          </a:ln>
        </p:spPr>
        <p:txBody>
          <a:bodyPr/>
          <a:lstStyle/>
          <a:p>
            <a:pPr>
              <a:defRPr/>
            </a:pPr>
            <a:endParaRPr lang="it-IT">
              <a:solidFill>
                <a:srgbClr val="1F497D"/>
              </a:solidFill>
            </a:endParaRPr>
          </a:p>
        </p:txBody>
      </p:sp>
    </p:spTree>
  </p:cSld>
  <p:clrMap bg1="lt1" tx1="dk1" bg2="lt2" tx2="dk2" accent1="accent1" accent2="accent2" accent3="accent3" accent4="accent4" accent5="accent5" accent6="accent6" hlink="hlink" folHlink="folHlink"/>
  <p:sldLayoutIdLst>
    <p:sldLayoutId id="2147484044" r:id="rId1"/>
    <p:sldLayoutId id="2147484030" r:id="rId2"/>
  </p:sldLayoutIdLst>
  <p:hf hdr="0" ftr="0" dt="0"/>
  <p:txStyles>
    <p:titleStyle>
      <a:lvl1pPr algn="ctr" rtl="0" eaLnBrk="0" fontAlgn="base" hangingPunct="0">
        <a:spcBef>
          <a:spcPct val="0"/>
        </a:spcBef>
        <a:spcAft>
          <a:spcPct val="0"/>
        </a:spcAft>
        <a:defRPr sz="4400" kern="1200">
          <a:solidFill>
            <a:schemeClr val="tx1"/>
          </a:solidFill>
          <a:latin typeface="Arial" charset="0"/>
          <a:ea typeface="+mj-ea"/>
          <a:cs typeface="+mj-cs"/>
        </a:defRPr>
      </a:lvl1pPr>
      <a:lvl2pPr algn="ctr" rtl="0" eaLnBrk="0" fontAlgn="base" hangingPunct="0">
        <a:spcBef>
          <a:spcPct val="0"/>
        </a:spcBef>
        <a:spcAft>
          <a:spcPct val="0"/>
        </a:spcAft>
        <a:defRPr sz="4400">
          <a:solidFill>
            <a:schemeClr val="tx1"/>
          </a:solidFill>
          <a:latin typeface="Arial" charset="0"/>
        </a:defRPr>
      </a:lvl2pPr>
      <a:lvl3pPr algn="ctr" rtl="0" eaLnBrk="0" fontAlgn="base" hangingPunct="0">
        <a:spcBef>
          <a:spcPct val="0"/>
        </a:spcBef>
        <a:spcAft>
          <a:spcPct val="0"/>
        </a:spcAft>
        <a:defRPr sz="4400">
          <a:solidFill>
            <a:schemeClr val="tx1"/>
          </a:solidFill>
          <a:latin typeface="Arial" charset="0"/>
        </a:defRPr>
      </a:lvl3pPr>
      <a:lvl4pPr algn="ctr" rtl="0" eaLnBrk="0" fontAlgn="base" hangingPunct="0">
        <a:spcBef>
          <a:spcPct val="0"/>
        </a:spcBef>
        <a:spcAft>
          <a:spcPct val="0"/>
        </a:spcAft>
        <a:defRPr sz="4400">
          <a:solidFill>
            <a:schemeClr val="tx1"/>
          </a:solidFill>
          <a:latin typeface="Arial" charset="0"/>
        </a:defRPr>
      </a:lvl4pPr>
      <a:lvl5pPr algn="ctr" rtl="0" eaLnBrk="0" fontAlgn="base" hangingPunct="0">
        <a:spcBef>
          <a:spcPct val="0"/>
        </a:spcBef>
        <a:spcAft>
          <a:spcPct val="0"/>
        </a:spcAft>
        <a:defRPr sz="4400">
          <a:solidFill>
            <a:schemeClr val="tx1"/>
          </a:solidFill>
          <a:latin typeface="Arial"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pitchFamily="34" charset="0"/>
        <a:buChar char="•"/>
        <a:defRPr sz="3200" kern="1200">
          <a:solidFill>
            <a:schemeClr val="tx1"/>
          </a:solidFill>
          <a:latin typeface="Arial" charset="0"/>
          <a:ea typeface="+mn-ea"/>
          <a:cs typeface="+mn-cs"/>
        </a:defRPr>
      </a:lvl1pPr>
      <a:lvl2pPr marL="742950" indent="-285750" algn="l" rtl="0" eaLnBrk="0" fontAlgn="base" hangingPunct="0">
        <a:spcBef>
          <a:spcPct val="20000"/>
        </a:spcBef>
        <a:spcAft>
          <a:spcPct val="0"/>
        </a:spcAft>
        <a:buFont typeface="Arial" pitchFamily="34" charset="0"/>
        <a:buChar char="–"/>
        <a:defRPr sz="2800" kern="1200">
          <a:solidFill>
            <a:schemeClr val="tx1"/>
          </a:solidFill>
          <a:latin typeface="Arial" charset="0"/>
          <a:ea typeface="+mn-ea"/>
          <a:cs typeface="+mn-cs"/>
        </a:defRPr>
      </a:lvl2pPr>
      <a:lvl3pPr marL="1143000" indent="-228600" algn="l" rtl="0" eaLnBrk="0" fontAlgn="base" hangingPunct="0">
        <a:spcBef>
          <a:spcPct val="20000"/>
        </a:spcBef>
        <a:spcAft>
          <a:spcPct val="0"/>
        </a:spcAft>
        <a:buFont typeface="Arial" pitchFamily="34" charset="0"/>
        <a:buChar char="•"/>
        <a:defRPr sz="2400" kern="1200">
          <a:solidFill>
            <a:schemeClr val="tx1"/>
          </a:solidFill>
          <a:latin typeface="Arial" charset="0"/>
          <a:ea typeface="+mn-ea"/>
          <a:cs typeface="+mn-cs"/>
        </a:defRPr>
      </a:lvl3pPr>
      <a:lvl4pPr marL="1600200" indent="-228600" algn="l" rtl="0" eaLnBrk="0" fontAlgn="base" hangingPunct="0">
        <a:spcBef>
          <a:spcPct val="20000"/>
        </a:spcBef>
        <a:spcAft>
          <a:spcPct val="0"/>
        </a:spcAft>
        <a:buFont typeface="Arial" pitchFamily="34" charset="0"/>
        <a:buChar char="–"/>
        <a:defRPr sz="2000" kern="1200">
          <a:solidFill>
            <a:schemeClr val="tx1"/>
          </a:solidFill>
          <a:latin typeface="Arial" charset="0"/>
          <a:ea typeface="+mn-ea"/>
          <a:cs typeface="+mn-cs"/>
        </a:defRPr>
      </a:lvl4pPr>
      <a:lvl5pPr marL="2057400" indent="-228600" algn="l" rtl="0" eaLnBrk="0" fontAlgn="base" hangingPunct="0">
        <a:spcBef>
          <a:spcPct val="20000"/>
        </a:spcBef>
        <a:spcAft>
          <a:spcPct val="0"/>
        </a:spcAft>
        <a:buFont typeface="Arial" pitchFamily="34" charset="0"/>
        <a:buChar char="»"/>
        <a:defRPr sz="2000" kern="1200">
          <a:solidFill>
            <a:schemeClr val="tx1"/>
          </a:solidFill>
          <a:latin typeface="Arial"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0242" name="Segnaposto titolo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it-IT" smtClean="0"/>
              <a:t>Fare clic per modificare lo stile del titolo</a:t>
            </a:r>
          </a:p>
        </p:txBody>
      </p:sp>
      <p:sp>
        <p:nvSpPr>
          <p:cNvPr id="10243" name="Segnaposto testo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p>
        </p:txBody>
      </p:sp>
      <p:sp>
        <p:nvSpPr>
          <p:cNvPr id="4" name="Segnaposto data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latin typeface="Arial" pitchFamily="34" charset="0"/>
                <a:cs typeface="Arial" pitchFamily="34" charset="0"/>
              </a:defRPr>
            </a:lvl1pPr>
          </a:lstStyle>
          <a:p>
            <a:pPr>
              <a:defRPr/>
            </a:pPr>
            <a:fld id="{FE06BCF5-B0C4-4692-8427-F5BD0F59D024}" type="datetimeFigureOut">
              <a:rPr lang="it-IT"/>
              <a:pPr>
                <a:defRPr/>
              </a:pPr>
              <a:t>28/03/2013</a:t>
            </a:fld>
            <a:endParaRPr lang="it-IT"/>
          </a:p>
        </p:txBody>
      </p:sp>
      <p:sp>
        <p:nvSpPr>
          <p:cNvPr id="5" name="Segnaposto piè di pagina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latin typeface="Arial" pitchFamily="34" charset="0"/>
                <a:cs typeface="Arial" pitchFamily="34" charset="0"/>
              </a:defRPr>
            </a:lvl1pPr>
          </a:lstStyle>
          <a:p>
            <a:pPr>
              <a:defRPr/>
            </a:pPr>
            <a:endParaRPr lang="it-IT"/>
          </a:p>
        </p:txBody>
      </p:sp>
      <p:sp>
        <p:nvSpPr>
          <p:cNvPr id="6" name="Segnaposto numero diapositiva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latin typeface="Arial" pitchFamily="34" charset="0"/>
                <a:cs typeface="Arial" pitchFamily="34" charset="0"/>
              </a:defRPr>
            </a:lvl1pPr>
          </a:lstStyle>
          <a:p>
            <a:pPr>
              <a:defRPr/>
            </a:pPr>
            <a:fld id="{6D9D3B6A-2DA1-474A-B623-8651D8BD5055}" type="slidenum">
              <a:rPr lang="it-IT"/>
              <a:pPr>
                <a:defRPr/>
              </a:pPr>
              <a:t>‹N›</a:t>
            </a:fld>
            <a:endParaRPr lang="it-IT"/>
          </a:p>
        </p:txBody>
      </p:sp>
    </p:spTree>
  </p:cSld>
  <p:clrMap bg1="lt1" tx1="dk1" bg2="lt2" tx2="dk2" accent1="accent1" accent2="accent2" accent3="accent3" accent4="accent4" accent5="accent5" accent6="accent6" hlink="hlink" folHlink="folHlink"/>
  <p:sldLayoutIdLst>
    <p:sldLayoutId id="2147484031" r:id="rId1"/>
    <p:sldLayoutId id="2147484032" r:id="rId2"/>
    <p:sldLayoutId id="2147484033" r:id="rId3"/>
    <p:sldLayoutId id="2147484034" r:id="rId4"/>
    <p:sldLayoutId id="2147484035" r:id="rId5"/>
    <p:sldLayoutId id="2147484036" r:id="rId6"/>
    <p:sldLayoutId id="2147484037" r:id="rId7"/>
    <p:sldLayoutId id="2147484038" r:id="rId8"/>
    <p:sldLayoutId id="2147484039" r:id="rId9"/>
    <p:sldLayoutId id="2147484040" r:id="rId10"/>
    <p:sldLayoutId id="2147484041" r:id="rId11"/>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16.xml"/><Relationship Id="rId1" Type="http://schemas.openxmlformats.org/officeDocument/2006/relationships/vmlDrawing" Target="../drawings/vmlDrawing7.vml"/><Relationship Id="rId5" Type="http://schemas.openxmlformats.org/officeDocument/2006/relationships/oleObject" Target="../embeddings/Foglio_di_lavoro_di_Microsoft_Office_Excel_97-200311.xls"/><Relationship Id="rId4" Type="http://schemas.openxmlformats.org/officeDocument/2006/relationships/oleObject" Target="../embeddings/Foglio_di_lavoro_di_Microsoft_Office_Excel_97-200310.xls"/></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16.xml"/><Relationship Id="rId1" Type="http://schemas.openxmlformats.org/officeDocument/2006/relationships/vmlDrawing" Target="../drawings/vmlDrawing8.vml"/><Relationship Id="rId5" Type="http://schemas.openxmlformats.org/officeDocument/2006/relationships/oleObject" Target="../embeddings/Foglio_di_lavoro_di_Microsoft_Office_Excel_97-200313.xls"/><Relationship Id="rId4" Type="http://schemas.openxmlformats.org/officeDocument/2006/relationships/oleObject" Target="../embeddings/Foglio_di_lavoro_di_Microsoft_Office_Excel_97-200312.xls"/></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16.xml"/><Relationship Id="rId1" Type="http://schemas.openxmlformats.org/officeDocument/2006/relationships/vmlDrawing" Target="../drawings/vmlDrawing9.vml"/><Relationship Id="rId5" Type="http://schemas.openxmlformats.org/officeDocument/2006/relationships/oleObject" Target="../embeddings/Foglio_di_lavoro_di_Microsoft_Office_Excel_97-200315.xls"/><Relationship Id="rId4" Type="http://schemas.openxmlformats.org/officeDocument/2006/relationships/oleObject" Target="../embeddings/Foglio_di_lavoro_di_Microsoft_Office_Excel_97-200314.xls"/></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16.xml"/><Relationship Id="rId1" Type="http://schemas.openxmlformats.org/officeDocument/2006/relationships/vmlDrawing" Target="../drawings/vmlDrawing10.vml"/><Relationship Id="rId5" Type="http://schemas.openxmlformats.org/officeDocument/2006/relationships/oleObject" Target="../embeddings/Foglio_di_lavoro_di_Microsoft_Office_Excel_97-200317.xls"/><Relationship Id="rId4" Type="http://schemas.openxmlformats.org/officeDocument/2006/relationships/oleObject" Target="../embeddings/Foglio_di_lavoro_di_Microsoft_Office_Excel_97-200316.xls"/></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16.xml"/><Relationship Id="rId1" Type="http://schemas.openxmlformats.org/officeDocument/2006/relationships/vmlDrawing" Target="../drawings/vmlDrawing11.vml"/><Relationship Id="rId5" Type="http://schemas.openxmlformats.org/officeDocument/2006/relationships/oleObject" Target="../embeddings/Foglio_di_lavoro_di_Microsoft_Office_Excel_97-200319.xls"/><Relationship Id="rId4" Type="http://schemas.openxmlformats.org/officeDocument/2006/relationships/oleObject" Target="../embeddings/Foglio_di_lavoro_di_Microsoft_Office_Excel_97-200318.xls"/></Relationships>
</file>

<file path=ppt/slides/_rels/slide15.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3.xml"/><Relationship Id="rId1" Type="http://schemas.openxmlformats.org/officeDocument/2006/relationships/slideLayout" Target="../slideLayouts/slideLayout16.xml"/><Relationship Id="rId4" Type="http://schemas.openxmlformats.org/officeDocument/2006/relationships/image" Target="../media/image26.jpeg"/></Relationships>
</file>

<file path=ppt/slides/_rels/slide16.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4.xml"/><Relationship Id="rId1" Type="http://schemas.openxmlformats.org/officeDocument/2006/relationships/slideLayout" Target="../slideLayouts/slideLayout16.xml"/></Relationships>
</file>

<file path=ppt/slides/_rels/slide17.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5.xml"/><Relationship Id="rId1" Type="http://schemas.openxmlformats.org/officeDocument/2006/relationships/slideLayout" Target="../slideLayouts/slideLayout16.xml"/></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16.xml"/><Relationship Id="rId2" Type="http://schemas.openxmlformats.org/officeDocument/2006/relationships/slideLayout" Target="../slideLayouts/slideLayout16.xml"/><Relationship Id="rId1" Type="http://schemas.openxmlformats.org/officeDocument/2006/relationships/vmlDrawing" Target="../drawings/vmlDrawing12.vml"/><Relationship Id="rId4" Type="http://schemas.openxmlformats.org/officeDocument/2006/relationships/oleObject" Target="file:///\\EUITMILFP1\ricerca\PublicAffair\00000%20politiche%202013\ANALISI%20VOTO\analisi%20post%20voto%20lucio\lombardia\lombardia%20camera%20vs%20regionali%20ceci.xlsx!Foglio1!R1C1:R34C3" TargetMode="External"/></Relationships>
</file>

<file path=ppt/slides/_rels/slide19.xml.rels><?xml version="1.0" encoding="UTF-8" standalone="yes"?>
<Relationships xmlns="http://schemas.openxmlformats.org/package/2006/relationships"><Relationship Id="rId3" Type="http://schemas.openxmlformats.org/officeDocument/2006/relationships/image" Target="../media/image30.emf"/><Relationship Id="rId2" Type="http://schemas.openxmlformats.org/officeDocument/2006/relationships/notesSlide" Target="../notesSlides/notesSlide17.xml"/><Relationship Id="rId1" Type="http://schemas.openxmlformats.org/officeDocument/2006/relationships/slideLayout" Target="../slideLayouts/slideLayout1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20.xml.rels><?xml version="1.0" encoding="UTF-8" standalone="yes"?>
<Relationships xmlns="http://schemas.openxmlformats.org/package/2006/relationships"><Relationship Id="rId3" Type="http://schemas.openxmlformats.org/officeDocument/2006/relationships/image" Target="../media/image31.emf"/><Relationship Id="rId2" Type="http://schemas.openxmlformats.org/officeDocument/2006/relationships/notesSlide" Target="../notesSlides/notesSlide18.xml"/><Relationship Id="rId1" Type="http://schemas.openxmlformats.org/officeDocument/2006/relationships/slideLayout" Target="../slideLayouts/slideLayout16.xml"/></Relationships>
</file>

<file path=ppt/slides/_rels/slide21.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19.xml"/><Relationship Id="rId1" Type="http://schemas.openxmlformats.org/officeDocument/2006/relationships/slideLayout" Target="../slideLayouts/slideLayout16.xml"/></Relationships>
</file>

<file path=ppt/slides/_rels/slide22.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20.xml"/><Relationship Id="rId1" Type="http://schemas.openxmlformats.org/officeDocument/2006/relationships/slideLayout" Target="../slideLayouts/slideLayout16.xml"/></Relationships>
</file>

<file path=ppt/slides/_rels/slide23.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21.xml"/><Relationship Id="rId1" Type="http://schemas.openxmlformats.org/officeDocument/2006/relationships/slideLayout" Target="../slideLayouts/slideLayout16.xml"/><Relationship Id="rId5" Type="http://schemas.openxmlformats.org/officeDocument/2006/relationships/image" Target="../media/image36.png"/><Relationship Id="rId4" Type="http://schemas.openxmlformats.org/officeDocument/2006/relationships/image" Target="../media/image35.png"/></Relationships>
</file>

<file path=ppt/slides/_rels/slide24.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22.xml"/><Relationship Id="rId1" Type="http://schemas.openxmlformats.org/officeDocument/2006/relationships/slideLayout" Target="../slideLayouts/slideLayout16.xml"/><Relationship Id="rId4" Type="http://schemas.openxmlformats.org/officeDocument/2006/relationships/image" Target="../media/image38.png"/></Relationships>
</file>

<file path=ppt/slides/_rels/slide25.xml.rels><?xml version="1.0" encoding="UTF-8" standalone="yes"?>
<Relationships xmlns="http://schemas.openxmlformats.org/package/2006/relationships"><Relationship Id="rId3" Type="http://schemas.openxmlformats.org/officeDocument/2006/relationships/image" Target="../media/image39.emf"/><Relationship Id="rId2" Type="http://schemas.openxmlformats.org/officeDocument/2006/relationships/notesSlide" Target="../notesSlides/notesSlide23.xml"/><Relationship Id="rId1" Type="http://schemas.openxmlformats.org/officeDocument/2006/relationships/slideLayout" Target="../slideLayouts/slideLayout16.xml"/></Relationships>
</file>

<file path=ppt/slides/_rels/slide26.xml.rels><?xml version="1.0" encoding="UTF-8" standalone="yes"?>
<Relationships xmlns="http://schemas.openxmlformats.org/package/2006/relationships"><Relationship Id="rId3" Type="http://schemas.openxmlformats.org/officeDocument/2006/relationships/image" Target="../media/image40.emf"/><Relationship Id="rId2" Type="http://schemas.openxmlformats.org/officeDocument/2006/relationships/notesSlide" Target="../notesSlides/notesSlide24.xml"/><Relationship Id="rId1" Type="http://schemas.openxmlformats.org/officeDocument/2006/relationships/slideLayout" Target="../slideLayouts/slideLayout16.xml"/></Relationships>
</file>

<file path=ppt/slides/_rels/slide27.xml.rels><?xml version="1.0" encoding="UTF-8" standalone="yes"?>
<Relationships xmlns="http://schemas.openxmlformats.org/package/2006/relationships"><Relationship Id="rId3" Type="http://schemas.openxmlformats.org/officeDocument/2006/relationships/image" Target="../media/image41.emf"/><Relationship Id="rId2" Type="http://schemas.openxmlformats.org/officeDocument/2006/relationships/notesSlide" Target="../notesSlides/notesSlide25.xml"/><Relationship Id="rId1" Type="http://schemas.openxmlformats.org/officeDocument/2006/relationships/slideLayout" Target="../slideLayouts/slideLayout16.xml"/><Relationship Id="rId4" Type="http://schemas.openxmlformats.org/officeDocument/2006/relationships/image" Target="../media/image42.emf"/></Relationships>
</file>

<file path=ppt/slides/_rels/slide28.xml.rels><?xml version="1.0" encoding="UTF-8" standalone="yes"?>
<Relationships xmlns="http://schemas.openxmlformats.org/package/2006/relationships"><Relationship Id="rId3" Type="http://schemas.openxmlformats.org/officeDocument/2006/relationships/image" Target="../media/image43.emf"/><Relationship Id="rId2" Type="http://schemas.openxmlformats.org/officeDocument/2006/relationships/notesSlide" Target="../notesSlides/notesSlide26.xml"/><Relationship Id="rId1" Type="http://schemas.openxmlformats.org/officeDocument/2006/relationships/slideLayout" Target="../slideLayouts/slideLayout16.xml"/></Relationships>
</file>

<file path=ppt/slides/_rels/slide29.xml.rels><?xml version="1.0" encoding="UTF-8" standalone="yes"?>
<Relationships xmlns="http://schemas.openxmlformats.org/package/2006/relationships"><Relationship Id="rId3" Type="http://schemas.openxmlformats.org/officeDocument/2006/relationships/image" Target="../media/image44.emf"/><Relationship Id="rId2" Type="http://schemas.openxmlformats.org/officeDocument/2006/relationships/notesSlide" Target="../notesSlides/notesSlide27.xml"/><Relationship Id="rId1" Type="http://schemas.openxmlformats.org/officeDocument/2006/relationships/slideLayout" Target="../slideLayouts/slideLayout16.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16.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16.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16.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16.xml"/></Relationships>
</file>

<file path=ppt/slides/_rels/slide33.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31.xml"/><Relationship Id="rId1" Type="http://schemas.openxmlformats.org/officeDocument/2006/relationships/slideLayout" Target="../slideLayouts/slideLayout16.xml"/><Relationship Id="rId4" Type="http://schemas.openxmlformats.org/officeDocument/2006/relationships/image" Target="../media/image26.jpeg"/></Relationships>
</file>

<file path=ppt/slides/_rels/slide34.xml.rels><?xml version="1.0" encoding="UTF-8" standalone="yes"?>
<Relationships xmlns="http://schemas.openxmlformats.org/package/2006/relationships"><Relationship Id="rId3" Type="http://schemas.openxmlformats.org/officeDocument/2006/relationships/image" Target="../media/image45.jpeg"/><Relationship Id="rId2" Type="http://schemas.openxmlformats.org/officeDocument/2006/relationships/notesSlide" Target="../notesSlides/notesSlide32.xml"/><Relationship Id="rId1" Type="http://schemas.openxmlformats.org/officeDocument/2006/relationships/slideLayout" Target="../slideLayouts/slideLayout16.xml"/></Relationships>
</file>

<file path=ppt/slides/_rels/slide35.xml.rels><?xml version="1.0" encoding="UTF-8" standalone="yes"?>
<Relationships xmlns="http://schemas.openxmlformats.org/package/2006/relationships"><Relationship Id="rId3" Type="http://schemas.openxmlformats.org/officeDocument/2006/relationships/image" Target="../media/image46.jpeg"/><Relationship Id="rId2" Type="http://schemas.openxmlformats.org/officeDocument/2006/relationships/notesSlide" Target="../notesSlides/notesSlide33.xml"/><Relationship Id="rId1" Type="http://schemas.openxmlformats.org/officeDocument/2006/relationships/slideLayout" Target="../slideLayouts/slideLayout16.xml"/></Relationships>
</file>

<file path=ppt/slides/_rels/slide36.xml.rels><?xml version="1.0" encoding="UTF-8" standalone="yes"?>
<Relationships xmlns="http://schemas.openxmlformats.org/package/2006/relationships"><Relationship Id="rId3" Type="http://schemas.openxmlformats.org/officeDocument/2006/relationships/image" Target="../media/image47.emf"/><Relationship Id="rId2" Type="http://schemas.openxmlformats.org/officeDocument/2006/relationships/notesSlide" Target="../notesSlides/notesSlide34.xml"/><Relationship Id="rId1" Type="http://schemas.openxmlformats.org/officeDocument/2006/relationships/slideLayout" Target="../slideLayouts/slideLayout16.xml"/><Relationship Id="rId4" Type="http://schemas.openxmlformats.org/officeDocument/2006/relationships/image" Target="../media/image48.emf"/></Relationships>
</file>

<file path=ppt/slides/_rels/slide37.xml.rels><?xml version="1.0" encoding="UTF-8" standalone="yes"?>
<Relationships xmlns="http://schemas.openxmlformats.org/package/2006/relationships"><Relationship Id="rId3" Type="http://schemas.openxmlformats.org/officeDocument/2006/relationships/notesSlide" Target="../notesSlides/notesSlide35.xml"/><Relationship Id="rId2" Type="http://schemas.openxmlformats.org/officeDocument/2006/relationships/slideLayout" Target="../slideLayouts/slideLayout16.xml"/><Relationship Id="rId1" Type="http://schemas.openxmlformats.org/officeDocument/2006/relationships/vmlDrawing" Target="../drawings/vmlDrawing13.vml"/><Relationship Id="rId4" Type="http://schemas.openxmlformats.org/officeDocument/2006/relationships/oleObject" Target="file:///\\EUITMILFP1\ricerca\PublicAffair\00000%20politiche%202013\ANALISI%20VOTO\analisi%20post%20voto%20lucio\lombardia\lombardia%20camera%20vs%20regionali%20ceci.xlsx!%25!R1C7:R30C9" TargetMode="External"/></Relationships>
</file>

<file path=ppt/slides/_rels/slide38.xml.rels><?xml version="1.0" encoding="UTF-8" standalone="yes"?>
<Relationships xmlns="http://schemas.openxmlformats.org/package/2006/relationships"><Relationship Id="rId3" Type="http://schemas.openxmlformats.org/officeDocument/2006/relationships/image" Target="../media/image50.emf"/><Relationship Id="rId2" Type="http://schemas.openxmlformats.org/officeDocument/2006/relationships/notesSlide" Target="../notesSlides/notesSlide36.xml"/><Relationship Id="rId1" Type="http://schemas.openxmlformats.org/officeDocument/2006/relationships/slideLayout" Target="../slideLayouts/slideLayout16.xml"/></Relationships>
</file>

<file path=ppt/slides/_rels/slide39.xml.rels><?xml version="1.0" encoding="UTF-8" standalone="yes"?>
<Relationships xmlns="http://schemas.openxmlformats.org/package/2006/relationships"><Relationship Id="rId3" Type="http://schemas.openxmlformats.org/officeDocument/2006/relationships/image" Target="../media/image51.jpeg"/><Relationship Id="rId2" Type="http://schemas.openxmlformats.org/officeDocument/2006/relationships/notesSlide" Target="../notesSlides/notesSlide37.xml"/><Relationship Id="rId1" Type="http://schemas.openxmlformats.org/officeDocument/2006/relationships/slideLayout" Target="../slideLayouts/slideLayout16.xml"/><Relationship Id="rId5" Type="http://schemas.openxmlformats.org/officeDocument/2006/relationships/image" Target="../media/image53.jpeg"/><Relationship Id="rId4" Type="http://schemas.openxmlformats.org/officeDocument/2006/relationships/image" Target="../media/image52.jpeg"/></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16.xml"/><Relationship Id="rId1" Type="http://schemas.openxmlformats.org/officeDocument/2006/relationships/vmlDrawing" Target="../drawings/vmlDrawing1.vml"/><Relationship Id="rId5" Type="http://schemas.openxmlformats.org/officeDocument/2006/relationships/oleObject" Target="../embeddings/Foglio_di_lavoro_di_Microsoft_Office_Excel_97-20032.xls"/><Relationship Id="rId4" Type="http://schemas.openxmlformats.org/officeDocument/2006/relationships/oleObject" Target="../embeddings/Foglio_di_lavoro_di_Microsoft_Office_Excel_97-20031.xls"/></Relationships>
</file>

<file path=ppt/slides/_rels/slide40.xml.rels><?xml version="1.0" encoding="UTF-8" standalone="yes"?>
<Relationships xmlns="http://schemas.openxmlformats.org/package/2006/relationships"><Relationship Id="rId3" Type="http://schemas.openxmlformats.org/officeDocument/2006/relationships/image" Target="../media/image54.jpeg"/><Relationship Id="rId2" Type="http://schemas.openxmlformats.org/officeDocument/2006/relationships/notesSlide" Target="../notesSlides/notesSlide38.xml"/><Relationship Id="rId1" Type="http://schemas.openxmlformats.org/officeDocument/2006/relationships/slideLayout" Target="../slideLayouts/slideLayout16.xml"/><Relationship Id="rId4" Type="http://schemas.openxmlformats.org/officeDocument/2006/relationships/image" Target="../media/image55.jpeg"/></Relationships>
</file>

<file path=ppt/slides/_rels/slide41.xml.rels><?xml version="1.0" encoding="UTF-8" standalone="yes"?>
<Relationships xmlns="http://schemas.openxmlformats.org/package/2006/relationships"><Relationship Id="rId3" Type="http://schemas.openxmlformats.org/officeDocument/2006/relationships/image" Target="../media/image56.jpeg"/><Relationship Id="rId2" Type="http://schemas.openxmlformats.org/officeDocument/2006/relationships/notesSlide" Target="../notesSlides/notesSlide39.xml"/><Relationship Id="rId1" Type="http://schemas.openxmlformats.org/officeDocument/2006/relationships/slideLayout" Target="../slideLayouts/slideLayout16.xml"/><Relationship Id="rId5" Type="http://schemas.openxmlformats.org/officeDocument/2006/relationships/image" Target="../media/image58.jpeg"/><Relationship Id="rId4" Type="http://schemas.openxmlformats.org/officeDocument/2006/relationships/image" Target="../media/image57.jpeg"/></Relationships>
</file>

<file path=ppt/slides/_rels/slide42.xml.rels><?xml version="1.0" encoding="UTF-8" standalone="yes"?>
<Relationships xmlns="http://schemas.openxmlformats.org/package/2006/relationships"><Relationship Id="rId3" Type="http://schemas.openxmlformats.org/officeDocument/2006/relationships/image" Target="../media/image59.emf"/><Relationship Id="rId2" Type="http://schemas.openxmlformats.org/officeDocument/2006/relationships/notesSlide" Target="../notesSlides/notesSlide40.xml"/><Relationship Id="rId1" Type="http://schemas.openxmlformats.org/officeDocument/2006/relationships/slideLayout" Target="../slideLayouts/slideLayout16.xml"/></Relationships>
</file>

<file path=ppt/slides/_rels/slide43.xml.rels><?xml version="1.0" encoding="UTF-8" standalone="yes"?>
<Relationships xmlns="http://schemas.openxmlformats.org/package/2006/relationships"><Relationship Id="rId3" Type="http://schemas.openxmlformats.org/officeDocument/2006/relationships/image" Target="../media/image60.emf"/><Relationship Id="rId2" Type="http://schemas.openxmlformats.org/officeDocument/2006/relationships/notesSlide" Target="../notesSlides/notesSlide41.xml"/><Relationship Id="rId1" Type="http://schemas.openxmlformats.org/officeDocument/2006/relationships/slideLayout" Target="../slideLayouts/slideLayout16.xml"/></Relationships>
</file>

<file path=ppt/slides/_rels/slide44.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42.xml"/><Relationship Id="rId1" Type="http://schemas.openxmlformats.org/officeDocument/2006/relationships/slideLayout" Target="../slideLayouts/slideLayout16.xml"/><Relationship Id="rId4" Type="http://schemas.openxmlformats.org/officeDocument/2006/relationships/image" Target="../media/image26.jpeg"/></Relationships>
</file>

<file path=ppt/slides/_rels/slide45.xml.rels><?xml version="1.0" encoding="UTF-8" standalone="yes"?>
<Relationships xmlns="http://schemas.openxmlformats.org/package/2006/relationships"><Relationship Id="rId3" Type="http://schemas.openxmlformats.org/officeDocument/2006/relationships/notesSlide" Target="../notesSlides/notesSlide43.xml"/><Relationship Id="rId2" Type="http://schemas.openxmlformats.org/officeDocument/2006/relationships/slideLayout" Target="../slideLayouts/slideLayout16.xml"/><Relationship Id="rId1" Type="http://schemas.openxmlformats.org/officeDocument/2006/relationships/vmlDrawing" Target="../drawings/vmlDrawing14.vml"/><Relationship Id="rId5" Type="http://schemas.openxmlformats.org/officeDocument/2006/relationships/oleObject" Target="file:///\\EUITMILFP1\ricerca\PublicAffair\00000%20politiche%202013\ANALISI%20VOTO\analisi%20post%20voto%20lucio\lombardia\lombardia%20camera%20vs%20regionali%20ceci.xlsx!%25!R64C10:R70C11" TargetMode="External"/><Relationship Id="rId4" Type="http://schemas.openxmlformats.org/officeDocument/2006/relationships/oleObject" Target="file:///\\EUITMILFP1\ricerca\PublicAffair\00000%20politiche%202013\ANALISI%20VOTO\analisi%20post%20voto%20lucio\lombardia\lombardia%20camera%20vs%20regionali%20ceci.xlsx!%25!R35C7:R58C8" TargetMode="External"/></Relationships>
</file>

<file path=ppt/slides/_rels/slide46.xml.rels><?xml version="1.0" encoding="UTF-8" standalone="yes"?>
<Relationships xmlns="http://schemas.openxmlformats.org/package/2006/relationships"><Relationship Id="rId3" Type="http://schemas.openxmlformats.org/officeDocument/2006/relationships/image" Target="../media/image63.emf"/><Relationship Id="rId2" Type="http://schemas.openxmlformats.org/officeDocument/2006/relationships/notesSlide" Target="../notesSlides/notesSlide44.xml"/><Relationship Id="rId1" Type="http://schemas.openxmlformats.org/officeDocument/2006/relationships/slideLayout" Target="../slideLayouts/slideLayout16.xml"/></Relationships>
</file>

<file path=ppt/slides/_rels/slide47.xml.rels><?xml version="1.0" encoding="UTF-8" standalone="yes"?>
<Relationships xmlns="http://schemas.openxmlformats.org/package/2006/relationships"><Relationship Id="rId3" Type="http://schemas.openxmlformats.org/officeDocument/2006/relationships/notesSlide" Target="../notesSlides/notesSlide45.xml"/><Relationship Id="rId2" Type="http://schemas.openxmlformats.org/officeDocument/2006/relationships/slideLayout" Target="../slideLayouts/slideLayout16.xml"/><Relationship Id="rId1" Type="http://schemas.openxmlformats.org/officeDocument/2006/relationships/vmlDrawing" Target="../drawings/vmlDrawing15.vml"/><Relationship Id="rId4" Type="http://schemas.openxmlformats.org/officeDocument/2006/relationships/oleObject" Target="file:///\\EUITMILFP1\ricerca\PublicAffair\00000%20politiche%202013\ANALISI%20VOTO\analisi%20post%20voto%20lucio\lombardia\lombardia%20camera%20vs%20regionali%20ceci.xlsx!Foglio1!R26C1:R32C4" TargetMode="External"/></Relationships>
</file>

<file path=ppt/slides/_rels/slide48.xml.rels><?xml version="1.0" encoding="UTF-8" standalone="yes"?>
<Relationships xmlns="http://schemas.openxmlformats.org/package/2006/relationships"><Relationship Id="rId3" Type="http://schemas.openxmlformats.org/officeDocument/2006/relationships/notesSlide" Target="../notesSlides/notesSlide46.xml"/><Relationship Id="rId2" Type="http://schemas.openxmlformats.org/officeDocument/2006/relationships/slideLayout" Target="../slideLayouts/slideLayout16.xml"/><Relationship Id="rId1" Type="http://schemas.openxmlformats.org/officeDocument/2006/relationships/vmlDrawing" Target="../drawings/vmlDrawing16.vml"/><Relationship Id="rId4" Type="http://schemas.openxmlformats.org/officeDocument/2006/relationships/oleObject" Target="file:///\\EUITMILFP1\ricerca\PublicAffair\00000%20politiche%202013\ANALISI%20VOTO\analisi%20post%20voto%20lucio\lombardia\lombardia%20camera%20vs%20regionali%20ceci.xlsx!Foglio1!R1C1:R24C4" TargetMode="External"/></Relationships>
</file>

<file path=ppt/slides/_rels/slide49.xml.rels><?xml version="1.0" encoding="UTF-8" standalone="yes"?>
<Relationships xmlns="http://schemas.openxmlformats.org/package/2006/relationships"><Relationship Id="rId3" Type="http://schemas.openxmlformats.org/officeDocument/2006/relationships/image" Target="../media/image66.jpeg"/><Relationship Id="rId2" Type="http://schemas.openxmlformats.org/officeDocument/2006/relationships/notesSlide" Target="../notesSlides/notesSlide47.xml"/><Relationship Id="rId1" Type="http://schemas.openxmlformats.org/officeDocument/2006/relationships/slideLayout" Target="../slideLayouts/slideLayout16.xml"/><Relationship Id="rId4" Type="http://schemas.openxmlformats.org/officeDocument/2006/relationships/image" Target="../media/image67.jpeg"/></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16.xml"/><Relationship Id="rId1" Type="http://schemas.openxmlformats.org/officeDocument/2006/relationships/vmlDrawing" Target="../drawings/vmlDrawing2.vml"/><Relationship Id="rId5" Type="http://schemas.openxmlformats.org/officeDocument/2006/relationships/oleObject" Target="../embeddings/Foglio_di_lavoro_di_Microsoft_Office_Excel_97-20034.xls"/><Relationship Id="rId4" Type="http://schemas.openxmlformats.org/officeDocument/2006/relationships/oleObject" Target="../embeddings/Foglio_di_lavoro_di_Microsoft_Office_Excel_97-20033.xls"/></Relationships>
</file>

<file path=ppt/slides/_rels/slide50.xml.rels><?xml version="1.0" encoding="UTF-8" standalone="yes"?>
<Relationships xmlns="http://schemas.openxmlformats.org/package/2006/relationships"><Relationship Id="rId3" Type="http://schemas.openxmlformats.org/officeDocument/2006/relationships/image" Target="../media/image68.jpeg"/><Relationship Id="rId2" Type="http://schemas.openxmlformats.org/officeDocument/2006/relationships/notesSlide" Target="../notesSlides/notesSlide48.xml"/><Relationship Id="rId1" Type="http://schemas.openxmlformats.org/officeDocument/2006/relationships/slideLayout" Target="../slideLayouts/slideLayout16.xml"/><Relationship Id="rId4" Type="http://schemas.openxmlformats.org/officeDocument/2006/relationships/image" Target="../media/image69.jpeg"/></Relationships>
</file>

<file path=ppt/slides/_rels/slide51.xml.rels><?xml version="1.0" encoding="UTF-8" standalone="yes"?>
<Relationships xmlns="http://schemas.openxmlformats.org/package/2006/relationships"><Relationship Id="rId3" Type="http://schemas.openxmlformats.org/officeDocument/2006/relationships/image" Target="../media/image70.jpeg"/><Relationship Id="rId2" Type="http://schemas.openxmlformats.org/officeDocument/2006/relationships/notesSlide" Target="../notesSlides/notesSlide49.xml"/><Relationship Id="rId1" Type="http://schemas.openxmlformats.org/officeDocument/2006/relationships/slideLayout" Target="../slideLayouts/slideLayout16.xml"/><Relationship Id="rId4" Type="http://schemas.openxmlformats.org/officeDocument/2006/relationships/image" Target="../media/image71.jpeg"/></Relationships>
</file>

<file path=ppt/slides/_rels/slide52.xml.rels><?xml version="1.0" encoding="UTF-8" standalone="yes"?>
<Relationships xmlns="http://schemas.openxmlformats.org/package/2006/relationships"><Relationship Id="rId3" Type="http://schemas.openxmlformats.org/officeDocument/2006/relationships/image" Target="../media/image72.emf"/><Relationship Id="rId2" Type="http://schemas.openxmlformats.org/officeDocument/2006/relationships/notesSlide" Target="../notesSlides/notesSlide50.xml"/><Relationship Id="rId1" Type="http://schemas.openxmlformats.org/officeDocument/2006/relationships/slideLayout" Target="../slideLayouts/slideLayout16.xml"/></Relationships>
</file>

<file path=ppt/slides/_rels/slide53.xml.rels><?xml version="1.0" encoding="UTF-8" standalone="yes"?>
<Relationships xmlns="http://schemas.openxmlformats.org/package/2006/relationships"><Relationship Id="rId3" Type="http://schemas.openxmlformats.org/officeDocument/2006/relationships/image" Target="../media/image73.emf"/><Relationship Id="rId2" Type="http://schemas.openxmlformats.org/officeDocument/2006/relationships/notesSlide" Target="../notesSlides/notesSlide51.xml"/><Relationship Id="rId1" Type="http://schemas.openxmlformats.org/officeDocument/2006/relationships/slideLayout" Target="../slideLayouts/slideLayout16.xml"/></Relationships>
</file>

<file path=ppt/slides/_rels/slide54.xml.rels><?xml version="1.0" encoding="UTF-8" standalone="yes"?>
<Relationships xmlns="http://schemas.openxmlformats.org/package/2006/relationships"><Relationship Id="rId3" Type="http://schemas.openxmlformats.org/officeDocument/2006/relationships/image" Target="../media/image74.emf"/><Relationship Id="rId2" Type="http://schemas.openxmlformats.org/officeDocument/2006/relationships/notesSlide" Target="../notesSlides/notesSlide52.xml"/><Relationship Id="rId1" Type="http://schemas.openxmlformats.org/officeDocument/2006/relationships/slideLayout" Target="../slideLayouts/slideLayout16.xml"/></Relationships>
</file>

<file path=ppt/slides/_rels/slide55.xml.rels><?xml version="1.0" encoding="UTF-8" standalone="yes"?>
<Relationships xmlns="http://schemas.openxmlformats.org/package/2006/relationships"><Relationship Id="rId3" Type="http://schemas.openxmlformats.org/officeDocument/2006/relationships/image" Target="../media/image75.emf"/><Relationship Id="rId2" Type="http://schemas.openxmlformats.org/officeDocument/2006/relationships/notesSlide" Target="../notesSlides/notesSlide53.xml"/><Relationship Id="rId1" Type="http://schemas.openxmlformats.org/officeDocument/2006/relationships/slideLayout" Target="../slideLayouts/slideLayout16.xml"/></Relationships>
</file>

<file path=ppt/slides/_rels/slide56.xml.rels><?xml version="1.0" encoding="UTF-8" standalone="yes"?>
<Relationships xmlns="http://schemas.openxmlformats.org/package/2006/relationships"><Relationship Id="rId3" Type="http://schemas.openxmlformats.org/officeDocument/2006/relationships/image" Target="../media/image76.emf"/><Relationship Id="rId2" Type="http://schemas.openxmlformats.org/officeDocument/2006/relationships/notesSlide" Target="../notesSlides/notesSlide54.xml"/><Relationship Id="rId1" Type="http://schemas.openxmlformats.org/officeDocument/2006/relationships/slideLayout" Target="../slideLayouts/slideLayout16.xml"/></Relationships>
</file>

<file path=ppt/slides/_rels/slide57.xml.rels><?xml version="1.0" encoding="UTF-8" standalone="yes"?>
<Relationships xmlns="http://schemas.openxmlformats.org/package/2006/relationships"><Relationship Id="rId3" Type="http://schemas.openxmlformats.org/officeDocument/2006/relationships/image" Target="../media/image77.emf"/><Relationship Id="rId2" Type="http://schemas.openxmlformats.org/officeDocument/2006/relationships/notesSlide" Target="../notesSlides/notesSlide55.xml"/><Relationship Id="rId1" Type="http://schemas.openxmlformats.org/officeDocument/2006/relationships/slideLayout" Target="../slideLayouts/slideLayout16.xml"/></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16.xml"/><Relationship Id="rId1" Type="http://schemas.openxmlformats.org/officeDocument/2006/relationships/vmlDrawing" Target="../drawings/vmlDrawing3.vml"/><Relationship Id="rId4" Type="http://schemas.openxmlformats.org/officeDocument/2006/relationships/oleObject" Target="../embeddings/Foglio_di_lavoro_di_Microsoft_Office_Excel_97-20035.xls"/></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16.xml"/><Relationship Id="rId1" Type="http://schemas.openxmlformats.org/officeDocument/2006/relationships/vmlDrawing" Target="../drawings/vmlDrawing4.vml"/><Relationship Id="rId5" Type="http://schemas.openxmlformats.org/officeDocument/2006/relationships/oleObject" Target="../embeddings/Foglio_di_lavoro_di_Microsoft_Office_Excel_97-20037.xls"/><Relationship Id="rId4" Type="http://schemas.openxmlformats.org/officeDocument/2006/relationships/oleObject" Target="../embeddings/Foglio_di_lavoro_di_Microsoft_Office_Excel_97-20036.xls"/></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16.xml"/><Relationship Id="rId1" Type="http://schemas.openxmlformats.org/officeDocument/2006/relationships/vmlDrawing" Target="../drawings/vmlDrawing5.vml"/><Relationship Id="rId4" Type="http://schemas.openxmlformats.org/officeDocument/2006/relationships/oleObject" Target="../embeddings/Foglio_di_lavoro_di_Microsoft_Office_Excel_97-20038.xls"/></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16.xml"/><Relationship Id="rId1" Type="http://schemas.openxmlformats.org/officeDocument/2006/relationships/vmlDrawing" Target="../drawings/vmlDrawing6.vml"/><Relationship Id="rId4" Type="http://schemas.openxmlformats.org/officeDocument/2006/relationships/oleObject" Target="../embeddings/Foglio_di_lavoro_di_Microsoft_Office_Excel_97-20039.xls"/></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ext Box 20"/>
          <p:cNvSpPr txBox="1">
            <a:spLocks noChangeArrowheads="1"/>
          </p:cNvSpPr>
          <p:nvPr/>
        </p:nvSpPr>
        <p:spPr bwMode="auto">
          <a:xfrm>
            <a:off x="309563" y="2034929"/>
            <a:ext cx="6865937" cy="997196"/>
          </a:xfrm>
          <a:prstGeom prst="rect">
            <a:avLst/>
          </a:prstGeom>
          <a:noFill/>
          <a:ln w="9525">
            <a:noFill/>
            <a:miter lim="800000"/>
            <a:headEnd/>
            <a:tailEnd/>
          </a:ln>
        </p:spPr>
        <p:txBody>
          <a:bodyPr lIns="0" tIns="0" rIns="0" bIns="0" anchor="b">
            <a:spAutoFit/>
          </a:bodyPr>
          <a:lstStyle/>
          <a:p>
            <a:pPr>
              <a:lnSpc>
                <a:spcPct val="90000"/>
              </a:lnSpc>
            </a:pPr>
            <a:r>
              <a:rPr lang="it-IT" sz="3600" b="1" dirty="0" smtClean="0">
                <a:solidFill>
                  <a:srgbClr val="003399"/>
                </a:solidFill>
                <a:latin typeface="Calibri" pitchFamily="34" charset="0"/>
              </a:rPr>
              <a:t>Italia e Lombardia:</a:t>
            </a:r>
          </a:p>
          <a:p>
            <a:pPr>
              <a:lnSpc>
                <a:spcPct val="90000"/>
              </a:lnSpc>
            </a:pPr>
            <a:r>
              <a:rPr lang="it-IT" sz="3600" b="1" dirty="0" smtClean="0">
                <a:solidFill>
                  <a:srgbClr val="003399"/>
                </a:solidFill>
                <a:latin typeface="Calibri" pitchFamily="34" charset="0"/>
              </a:rPr>
              <a:t>Analisi voto 2013</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92" name="Slide Number Placeholder 3"/>
          <p:cNvSpPr txBox="1">
            <a:spLocks noGrp="1"/>
          </p:cNvSpPr>
          <p:nvPr/>
        </p:nvSpPr>
        <p:spPr bwMode="auto">
          <a:xfrm>
            <a:off x="8824913" y="6569075"/>
            <a:ext cx="155575" cy="182563"/>
          </a:xfrm>
          <a:prstGeom prst="rect">
            <a:avLst/>
          </a:prstGeom>
          <a:noFill/>
          <a:ln>
            <a:miter lim="800000"/>
            <a:headEnd/>
            <a:tailEnd/>
          </a:ln>
        </p:spPr>
        <p:txBody>
          <a:bodyPr wrap="none" lIns="0" tIns="0" rIns="0" bIns="0" anchor="b">
            <a:spAutoFit/>
          </a:bodyPr>
          <a:lstStyle/>
          <a:p>
            <a:pPr algn="r">
              <a:defRPr/>
            </a:pPr>
            <a:fld id="{6DF3DE75-827A-4871-9BDD-C765E88011A8}" type="slidenum">
              <a:rPr lang="de-DE" sz="1200" b="1">
                <a:latin typeface="+mn-lt"/>
                <a:cs typeface="+mn-cs"/>
              </a:rPr>
              <a:pPr algn="r">
                <a:defRPr/>
              </a:pPr>
              <a:t>10</a:t>
            </a:fld>
            <a:endParaRPr lang="de-DE" sz="1200" b="1">
              <a:latin typeface="+mn-lt"/>
              <a:cs typeface="+mn-cs"/>
            </a:endParaRPr>
          </a:p>
        </p:txBody>
      </p:sp>
      <p:sp>
        <p:nvSpPr>
          <p:cNvPr id="54275" name="Rectangle 2"/>
          <p:cNvSpPr txBox="1">
            <a:spLocks noChangeArrowheads="1"/>
          </p:cNvSpPr>
          <p:nvPr/>
        </p:nvSpPr>
        <p:spPr bwMode="auto">
          <a:xfrm>
            <a:off x="698500" y="107950"/>
            <a:ext cx="8140700" cy="611188"/>
          </a:xfrm>
          <a:prstGeom prst="rect">
            <a:avLst/>
          </a:prstGeom>
          <a:noFill/>
          <a:ln w="9525">
            <a:noFill/>
            <a:miter lim="800000"/>
            <a:headEnd/>
            <a:tailEnd/>
          </a:ln>
        </p:spPr>
        <p:txBody>
          <a:bodyPr anchor="ctr"/>
          <a:lstStyle/>
          <a:p>
            <a:pPr>
              <a:lnSpc>
                <a:spcPct val="90000"/>
              </a:lnSpc>
            </a:pPr>
            <a:r>
              <a:rPr lang="it-IT" sz="2000"/>
              <a:t>I problemi nazionali e locali: un confronto</a:t>
            </a:r>
            <a:br>
              <a:rPr lang="it-IT" sz="2000"/>
            </a:br>
            <a:r>
              <a:rPr lang="it-IT" sz="2000"/>
              <a:t>per area geografica (secondo semestre 2012)</a:t>
            </a:r>
            <a:endParaRPr lang="en-US" sz="2000" b="1">
              <a:latin typeface="Calibri" pitchFamily="34" charset="0"/>
            </a:endParaRPr>
          </a:p>
        </p:txBody>
      </p:sp>
      <p:graphicFrame>
        <p:nvGraphicFramePr>
          <p:cNvPr id="54276" name="Object 3"/>
          <p:cNvGraphicFramePr>
            <a:graphicFrameLocks noGrp="1"/>
          </p:cNvGraphicFramePr>
          <p:nvPr>
            <p:ph sz="half" idx="4294967295"/>
          </p:nvPr>
        </p:nvGraphicFramePr>
        <p:xfrm>
          <a:off x="123825" y="1146175"/>
          <a:ext cx="6738938" cy="2689225"/>
        </p:xfrm>
        <a:graphic>
          <a:graphicData uri="http://schemas.openxmlformats.org/presentationml/2006/ole">
            <p:oleObj spid="_x0000_s139266" r:id="rId4" imgW="6742760" imgH="2688569" progId="Excel.Sheet.8">
              <p:embed/>
            </p:oleObj>
          </a:graphicData>
        </a:graphic>
      </p:graphicFrame>
      <p:sp>
        <p:nvSpPr>
          <p:cNvPr id="54277" name="Text Box 10"/>
          <p:cNvSpPr txBox="1">
            <a:spLocks noChangeArrowheads="1"/>
          </p:cNvSpPr>
          <p:nvPr/>
        </p:nvSpPr>
        <p:spPr bwMode="gray">
          <a:xfrm>
            <a:off x="0" y="914400"/>
            <a:ext cx="2362200" cy="309563"/>
          </a:xfrm>
          <a:prstGeom prst="rect">
            <a:avLst/>
          </a:prstGeom>
          <a:solidFill>
            <a:srgbClr val="000080"/>
          </a:solidFill>
          <a:ln w="9525" algn="ctr">
            <a:noFill/>
            <a:miter lim="800000"/>
            <a:headEnd/>
            <a:tailEnd/>
          </a:ln>
        </p:spPr>
        <p:txBody>
          <a:bodyPr lIns="90000" tIns="46800" rIns="90000" bIns="46800">
            <a:spAutoFit/>
          </a:bodyPr>
          <a:lstStyle/>
          <a:p>
            <a:pPr>
              <a:spcBef>
                <a:spcPct val="50000"/>
              </a:spcBef>
            </a:pPr>
            <a:r>
              <a:rPr lang="it-IT" sz="1400">
                <a:solidFill>
                  <a:srgbClr val="FFFFFF"/>
                </a:solidFill>
              </a:rPr>
              <a:t>PROBLEMI NAZIONALI</a:t>
            </a:r>
          </a:p>
        </p:txBody>
      </p:sp>
      <p:sp>
        <p:nvSpPr>
          <p:cNvPr id="54278" name="Text Box 11"/>
          <p:cNvSpPr txBox="1">
            <a:spLocks noChangeArrowheads="1"/>
          </p:cNvSpPr>
          <p:nvPr/>
        </p:nvSpPr>
        <p:spPr bwMode="gray">
          <a:xfrm>
            <a:off x="0" y="3810000"/>
            <a:ext cx="2286000" cy="309563"/>
          </a:xfrm>
          <a:prstGeom prst="rect">
            <a:avLst/>
          </a:prstGeom>
          <a:solidFill>
            <a:schemeClr val="accent2"/>
          </a:solidFill>
          <a:ln w="9525" algn="ctr">
            <a:noFill/>
            <a:miter lim="800000"/>
            <a:headEnd/>
            <a:tailEnd/>
          </a:ln>
        </p:spPr>
        <p:txBody>
          <a:bodyPr lIns="90000" tIns="46800" rIns="90000" bIns="46800">
            <a:spAutoFit/>
          </a:bodyPr>
          <a:lstStyle/>
          <a:p>
            <a:pPr>
              <a:spcBef>
                <a:spcPct val="50000"/>
              </a:spcBef>
            </a:pPr>
            <a:r>
              <a:rPr lang="it-IT" sz="1400">
                <a:solidFill>
                  <a:srgbClr val="FFFFFF"/>
                </a:solidFill>
              </a:rPr>
              <a:t>PROBLEMI LOCALI</a:t>
            </a:r>
          </a:p>
        </p:txBody>
      </p:sp>
      <p:graphicFrame>
        <p:nvGraphicFramePr>
          <p:cNvPr id="54279" name="Object 4"/>
          <p:cNvGraphicFramePr>
            <a:graphicFrameLocks/>
          </p:cNvGraphicFramePr>
          <p:nvPr/>
        </p:nvGraphicFramePr>
        <p:xfrm>
          <a:off x="112713" y="4071938"/>
          <a:ext cx="6937375" cy="2651125"/>
        </p:xfrm>
        <a:graphic>
          <a:graphicData uri="http://schemas.openxmlformats.org/presentationml/2006/ole">
            <p:oleObj spid="_x0000_s139267" r:id="rId5" imgW="6943946" imgH="2651990" progId="Excel.Sheet.8">
              <p:embed/>
            </p:oleObj>
          </a:graphicData>
        </a:graphic>
      </p:graphicFrame>
      <p:sp>
        <p:nvSpPr>
          <p:cNvPr id="25" name="Text Box 18"/>
          <p:cNvSpPr txBox="1">
            <a:spLocks noChangeArrowheads="1"/>
          </p:cNvSpPr>
          <p:nvPr/>
        </p:nvSpPr>
        <p:spPr bwMode="gray">
          <a:xfrm>
            <a:off x="7367588" y="1423988"/>
            <a:ext cx="1600200" cy="4102100"/>
          </a:xfrm>
          <a:prstGeom prst="rect">
            <a:avLst/>
          </a:prstGeom>
          <a:noFill/>
          <a:ln w="9525" algn="ctr">
            <a:noFill/>
            <a:miter lim="800000"/>
            <a:headEnd/>
            <a:tailEnd/>
          </a:ln>
          <a:effectLst/>
        </p:spPr>
        <p:txBody>
          <a:bodyPr lIns="90000" tIns="46800" rIns="90000" bIns="46800">
            <a:spAutoFit/>
          </a:bodyPr>
          <a:lstStyle/>
          <a:p>
            <a:pPr>
              <a:lnSpc>
                <a:spcPct val="110000"/>
              </a:lnSpc>
              <a:spcBef>
                <a:spcPct val="50000"/>
              </a:spcBef>
              <a:defRPr/>
            </a:pPr>
            <a:r>
              <a:rPr lang="it-IT" sz="1400" b="1" i="1" dirty="0">
                <a:effectLst>
                  <a:outerShdw blurRad="38100" dist="38100" dir="2700000" algn="tl">
                    <a:srgbClr val="C0C0C0"/>
                  </a:outerShdw>
                </a:effectLst>
              </a:rPr>
              <a:t>L’occupazione e la crisi restano al primo posto nelle preoccupazioni degli italiani sia a livello nazionale che locale.</a:t>
            </a:r>
          </a:p>
          <a:p>
            <a:pPr>
              <a:lnSpc>
                <a:spcPct val="110000"/>
              </a:lnSpc>
              <a:spcBef>
                <a:spcPct val="50000"/>
              </a:spcBef>
              <a:defRPr/>
            </a:pPr>
            <a:r>
              <a:rPr lang="it-IT" sz="1400" b="1" i="1" dirty="0">
                <a:effectLst>
                  <a:outerShdw blurRad="38100" dist="38100" dir="2700000" algn="tl">
                    <a:srgbClr val="C0C0C0"/>
                  </a:outerShdw>
                </a:effectLst>
              </a:rPr>
              <a:t>La crisi continua a mordere di più nel Sud.</a:t>
            </a:r>
          </a:p>
          <a:p>
            <a:pPr>
              <a:lnSpc>
                <a:spcPct val="110000"/>
              </a:lnSpc>
              <a:spcBef>
                <a:spcPct val="50000"/>
              </a:spcBef>
              <a:defRPr/>
            </a:pPr>
            <a:r>
              <a:rPr lang="it-IT" sz="1400" b="1" i="1" dirty="0">
                <a:effectLst>
                  <a:outerShdw blurRad="38100" dist="38100" dir="2700000" algn="tl">
                    <a:srgbClr val="C0C0C0"/>
                  </a:outerShdw>
                </a:effectLst>
              </a:rPr>
              <a:t>Nel Nord Est resta tuttora un minor pessimismo.</a:t>
            </a: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6" name="Rectangle 2"/>
          <p:cNvSpPr txBox="1">
            <a:spLocks noChangeArrowheads="1"/>
          </p:cNvSpPr>
          <p:nvPr/>
        </p:nvSpPr>
        <p:spPr bwMode="auto">
          <a:xfrm>
            <a:off x="698500" y="107950"/>
            <a:ext cx="8140700" cy="611188"/>
          </a:xfrm>
          <a:prstGeom prst="rect">
            <a:avLst/>
          </a:prstGeom>
          <a:noFill/>
          <a:ln w="9525">
            <a:noFill/>
            <a:miter lim="800000"/>
            <a:headEnd/>
            <a:tailEnd/>
          </a:ln>
        </p:spPr>
        <p:txBody>
          <a:bodyPr anchor="ctr"/>
          <a:lstStyle/>
          <a:p>
            <a:pPr>
              <a:lnSpc>
                <a:spcPct val="90000"/>
              </a:lnSpc>
            </a:pPr>
            <a:r>
              <a:rPr lang="it-IT" sz="2000"/>
              <a:t>Giudizio generale sulla qualità della vita nella propria zona di residenza</a:t>
            </a:r>
            <a:endParaRPr lang="en-US" sz="2000" b="1">
              <a:latin typeface="Calibri" pitchFamily="34" charset="0"/>
            </a:endParaRPr>
          </a:p>
        </p:txBody>
      </p:sp>
      <p:graphicFrame>
        <p:nvGraphicFramePr>
          <p:cNvPr id="8194" name="Object 4"/>
          <p:cNvGraphicFramePr>
            <a:graphicFrameLocks noGrp="1"/>
          </p:cNvGraphicFramePr>
          <p:nvPr>
            <p:ph sz="half" idx="4294967295"/>
          </p:nvPr>
        </p:nvGraphicFramePr>
        <p:xfrm>
          <a:off x="368300" y="1501775"/>
          <a:ext cx="1874838" cy="4800600"/>
        </p:xfrm>
        <a:graphic>
          <a:graphicData uri="http://schemas.openxmlformats.org/presentationml/2006/ole">
            <p:oleObj spid="_x0000_s83970" name="Grafico" r:id="rId4" imgW="1851591" imgH="4739619" progId="Excel.Sheet.8">
              <p:embed/>
            </p:oleObj>
          </a:graphicData>
        </a:graphic>
      </p:graphicFrame>
      <p:sp>
        <p:nvSpPr>
          <p:cNvPr id="8197" name="Rectangle 5"/>
          <p:cNvSpPr>
            <a:spLocks noChangeArrowheads="1"/>
          </p:cNvSpPr>
          <p:nvPr/>
        </p:nvSpPr>
        <p:spPr bwMode="gray">
          <a:xfrm>
            <a:off x="381000" y="1066800"/>
            <a:ext cx="2209800" cy="5257800"/>
          </a:xfrm>
          <a:prstGeom prst="rect">
            <a:avLst/>
          </a:prstGeom>
          <a:noFill/>
          <a:ln w="9525" algn="ctr">
            <a:solidFill>
              <a:schemeClr val="accent1"/>
            </a:solidFill>
            <a:miter lim="800000"/>
            <a:headEnd/>
            <a:tailEnd/>
          </a:ln>
        </p:spPr>
        <p:txBody>
          <a:bodyPr lIns="90000" tIns="46800" rIns="90000" bIns="46800" anchor="ctr">
            <a:spAutoFit/>
          </a:bodyPr>
          <a:lstStyle/>
          <a:p>
            <a:endParaRPr lang="it-IT"/>
          </a:p>
        </p:txBody>
      </p:sp>
      <p:sp>
        <p:nvSpPr>
          <p:cNvPr id="8198" name="Text Box 6"/>
          <p:cNvSpPr txBox="1">
            <a:spLocks noChangeArrowheads="1"/>
          </p:cNvSpPr>
          <p:nvPr/>
        </p:nvSpPr>
        <p:spPr bwMode="gray">
          <a:xfrm>
            <a:off x="2895600" y="1143000"/>
            <a:ext cx="3886200" cy="309563"/>
          </a:xfrm>
          <a:prstGeom prst="rect">
            <a:avLst/>
          </a:prstGeom>
          <a:solidFill>
            <a:schemeClr val="accent2"/>
          </a:solidFill>
          <a:ln w="9525" algn="ctr">
            <a:noFill/>
            <a:miter lim="800000"/>
            <a:headEnd/>
            <a:tailEnd/>
          </a:ln>
        </p:spPr>
        <p:txBody>
          <a:bodyPr lIns="90000" tIns="46800" rIns="90000" bIns="46800">
            <a:spAutoFit/>
          </a:bodyPr>
          <a:lstStyle/>
          <a:p>
            <a:pPr>
              <a:spcBef>
                <a:spcPct val="50000"/>
              </a:spcBef>
            </a:pPr>
            <a:r>
              <a:rPr lang="it-IT" sz="1400">
                <a:solidFill>
                  <a:schemeClr val="bg1"/>
                </a:solidFill>
              </a:rPr>
              <a:t>TREND GIUDIZI POSITIVI - ITALIA</a:t>
            </a:r>
          </a:p>
        </p:txBody>
      </p:sp>
      <p:sp>
        <p:nvSpPr>
          <p:cNvPr id="8199" name="Rectangle 7"/>
          <p:cNvSpPr>
            <a:spLocks noChangeArrowheads="1"/>
          </p:cNvSpPr>
          <p:nvPr/>
        </p:nvSpPr>
        <p:spPr bwMode="gray">
          <a:xfrm>
            <a:off x="2819400" y="1066800"/>
            <a:ext cx="5943600" cy="5257800"/>
          </a:xfrm>
          <a:prstGeom prst="rect">
            <a:avLst/>
          </a:prstGeom>
          <a:noFill/>
          <a:ln w="9525" algn="ctr">
            <a:solidFill>
              <a:schemeClr val="accent1"/>
            </a:solidFill>
            <a:miter lim="800000"/>
            <a:headEnd/>
            <a:tailEnd/>
          </a:ln>
        </p:spPr>
        <p:txBody>
          <a:bodyPr lIns="90000" tIns="46800" rIns="90000" bIns="46800" anchor="ctr">
            <a:spAutoFit/>
          </a:bodyPr>
          <a:lstStyle/>
          <a:p>
            <a:endParaRPr lang="it-IT"/>
          </a:p>
        </p:txBody>
      </p:sp>
      <p:sp>
        <p:nvSpPr>
          <p:cNvPr id="8200" name="Text Box 9"/>
          <p:cNvSpPr txBox="1">
            <a:spLocks noChangeArrowheads="1"/>
          </p:cNvSpPr>
          <p:nvPr/>
        </p:nvSpPr>
        <p:spPr bwMode="auto">
          <a:xfrm>
            <a:off x="152400" y="6296025"/>
            <a:ext cx="8509000" cy="333375"/>
          </a:xfrm>
          <a:prstGeom prst="rect">
            <a:avLst/>
          </a:prstGeom>
          <a:noFill/>
          <a:ln w="9525">
            <a:noFill/>
            <a:miter lim="800000"/>
            <a:headEnd/>
            <a:tailEnd/>
          </a:ln>
        </p:spPr>
        <p:txBody>
          <a:bodyPr anchor="b"/>
          <a:lstStyle/>
          <a:p>
            <a:pPr eaLnBrk="0" hangingPunct="0">
              <a:spcBef>
                <a:spcPct val="20000"/>
              </a:spcBef>
            </a:pPr>
            <a:r>
              <a:rPr lang="it-IT" sz="1200">
                <a:ea typeface="ＭＳ Ｐゴシック" pitchFamily="-109" charset="-128"/>
              </a:rPr>
              <a:t>Fonte: banca dati Ipsos</a:t>
            </a:r>
            <a:endParaRPr lang="en-GB" sz="1200">
              <a:ea typeface="ＭＳ Ｐゴシック" pitchFamily="-109" charset="-128"/>
            </a:endParaRPr>
          </a:p>
        </p:txBody>
      </p:sp>
      <p:graphicFrame>
        <p:nvGraphicFramePr>
          <p:cNvPr id="8195" name="Object 5"/>
          <p:cNvGraphicFramePr>
            <a:graphicFrameLocks noChangeAspect="1"/>
          </p:cNvGraphicFramePr>
          <p:nvPr/>
        </p:nvGraphicFramePr>
        <p:xfrm>
          <a:off x="3006725" y="1177925"/>
          <a:ext cx="5608638" cy="5100638"/>
        </p:xfrm>
        <a:graphic>
          <a:graphicData uri="http://schemas.openxmlformats.org/presentationml/2006/ole">
            <p:oleObj spid="_x0000_s83971" name="Grafico" r:id="rId5" imgW="5463455" imgH="4968189" progId="Excel.Sheet.8">
              <p:embed/>
            </p:oleObj>
          </a:graphicData>
        </a:graphic>
      </p:graphicFrame>
      <p:sp>
        <p:nvSpPr>
          <p:cNvPr id="8201" name="AutoShape 12"/>
          <p:cNvSpPr>
            <a:spLocks/>
          </p:cNvSpPr>
          <p:nvPr/>
        </p:nvSpPr>
        <p:spPr bwMode="gray">
          <a:xfrm>
            <a:off x="533400" y="1947863"/>
            <a:ext cx="228600" cy="2438400"/>
          </a:xfrm>
          <a:prstGeom prst="leftBrace">
            <a:avLst>
              <a:gd name="adj1" fmla="val 88889"/>
              <a:gd name="adj2" fmla="val 50000"/>
            </a:avLst>
          </a:prstGeom>
          <a:noFill/>
          <a:ln w="9525">
            <a:solidFill>
              <a:schemeClr val="accent2"/>
            </a:solidFill>
            <a:round/>
            <a:headEnd/>
            <a:tailEnd/>
          </a:ln>
        </p:spPr>
        <p:txBody>
          <a:bodyPr lIns="90000" tIns="46800" rIns="90000" bIns="46800" anchor="ctr">
            <a:spAutoFit/>
          </a:bodyPr>
          <a:lstStyle/>
          <a:p>
            <a:endParaRPr lang="it-IT"/>
          </a:p>
        </p:txBody>
      </p:sp>
      <p:sp>
        <p:nvSpPr>
          <p:cNvPr id="8202" name="Text Box 13"/>
          <p:cNvSpPr txBox="1">
            <a:spLocks noChangeArrowheads="1"/>
          </p:cNvSpPr>
          <p:nvPr/>
        </p:nvSpPr>
        <p:spPr bwMode="gray">
          <a:xfrm>
            <a:off x="0" y="2667000"/>
            <a:ext cx="699144" cy="525401"/>
          </a:xfrm>
          <a:prstGeom prst="rect">
            <a:avLst/>
          </a:prstGeom>
          <a:noFill/>
          <a:ln w="9525" algn="ctr">
            <a:noFill/>
            <a:miter lim="800000"/>
            <a:headEnd/>
            <a:tailEnd/>
          </a:ln>
        </p:spPr>
        <p:txBody>
          <a:bodyPr wrap="none" lIns="90000" tIns="46800" rIns="90000" bIns="46800">
            <a:spAutoFit/>
          </a:bodyPr>
          <a:lstStyle/>
          <a:p>
            <a:r>
              <a:rPr lang="it-IT" sz="1400" i="1" dirty="0">
                <a:solidFill>
                  <a:schemeClr val="accent2"/>
                </a:solidFill>
              </a:rPr>
              <a:t>Positivi</a:t>
            </a:r>
          </a:p>
          <a:p>
            <a:r>
              <a:rPr lang="it-IT" sz="1400" i="1" dirty="0" smtClean="0">
                <a:solidFill>
                  <a:schemeClr val="accent2"/>
                </a:solidFill>
              </a:rPr>
              <a:t>73%</a:t>
            </a:r>
            <a:endParaRPr lang="it-IT" sz="1400" i="1" dirty="0">
              <a:solidFill>
                <a:schemeClr val="accent2"/>
              </a:solidFill>
            </a:endParaRPr>
          </a:p>
        </p:txBody>
      </p:sp>
      <p:sp>
        <p:nvSpPr>
          <p:cNvPr id="21" name="Text Box 14"/>
          <p:cNvSpPr txBox="1">
            <a:spLocks noChangeArrowheads="1"/>
          </p:cNvSpPr>
          <p:nvPr/>
        </p:nvSpPr>
        <p:spPr bwMode="gray">
          <a:xfrm>
            <a:off x="3810000" y="1981200"/>
            <a:ext cx="4419600" cy="741363"/>
          </a:xfrm>
          <a:prstGeom prst="rect">
            <a:avLst/>
          </a:prstGeom>
          <a:noFill/>
          <a:ln w="9525" algn="ctr">
            <a:noFill/>
            <a:miter lim="800000"/>
            <a:headEnd/>
            <a:tailEnd/>
          </a:ln>
          <a:effectLst/>
        </p:spPr>
        <p:txBody>
          <a:bodyPr lIns="90000" tIns="46800" rIns="90000" bIns="46800">
            <a:spAutoFit/>
          </a:bodyPr>
          <a:lstStyle/>
          <a:p>
            <a:pPr>
              <a:spcBef>
                <a:spcPct val="50000"/>
              </a:spcBef>
              <a:defRPr/>
            </a:pPr>
            <a:r>
              <a:rPr lang="it-IT" sz="1400" b="1" i="1" dirty="0">
                <a:solidFill>
                  <a:srgbClr val="009999"/>
                </a:solidFill>
                <a:effectLst>
                  <a:outerShdw blurRad="38100" dist="38100" dir="2700000" algn="tl">
                    <a:srgbClr val="C0C0C0"/>
                  </a:outerShdw>
                </a:effectLst>
              </a:rPr>
              <a:t>Una qualità della vita molto positiva ma con un decremento dei soddisfatti nel corso del 2011, dato confermato nella seconda parte del 2012</a:t>
            </a:r>
          </a:p>
        </p:txBody>
      </p:sp>
      <p:sp>
        <p:nvSpPr>
          <p:cNvPr id="8204" name="Text Box 15"/>
          <p:cNvSpPr txBox="1">
            <a:spLocks noChangeArrowheads="1"/>
          </p:cNvSpPr>
          <p:nvPr/>
        </p:nvSpPr>
        <p:spPr bwMode="gray">
          <a:xfrm>
            <a:off x="533400" y="1143000"/>
            <a:ext cx="1905000" cy="309563"/>
          </a:xfrm>
          <a:prstGeom prst="rect">
            <a:avLst/>
          </a:prstGeom>
          <a:solidFill>
            <a:srgbClr val="000080"/>
          </a:solidFill>
          <a:ln w="9525" algn="ctr">
            <a:noFill/>
            <a:miter lim="800000"/>
            <a:headEnd/>
            <a:tailEnd/>
          </a:ln>
        </p:spPr>
        <p:txBody>
          <a:bodyPr lIns="90000" tIns="46800" rIns="90000" bIns="46800">
            <a:spAutoFit/>
          </a:bodyPr>
          <a:lstStyle/>
          <a:p>
            <a:pPr>
              <a:spcBef>
                <a:spcPct val="50000"/>
              </a:spcBef>
            </a:pPr>
            <a:r>
              <a:rPr lang="it-IT" sz="1400" dirty="0" smtClean="0">
                <a:solidFill>
                  <a:srgbClr val="FFFFFF"/>
                </a:solidFill>
              </a:rPr>
              <a:t>Febbraio 2013</a:t>
            </a:r>
            <a:endParaRPr lang="it-IT" sz="1400" dirty="0">
              <a:solidFill>
                <a:srgbClr val="FFFFFF"/>
              </a:solidFill>
            </a:endParaRP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2"/>
          <p:cNvSpPr txBox="1">
            <a:spLocks noChangeArrowheads="1"/>
          </p:cNvSpPr>
          <p:nvPr/>
        </p:nvSpPr>
        <p:spPr bwMode="auto">
          <a:xfrm>
            <a:off x="698500" y="107950"/>
            <a:ext cx="8140700" cy="611188"/>
          </a:xfrm>
          <a:prstGeom prst="rect">
            <a:avLst/>
          </a:prstGeom>
          <a:noFill/>
          <a:ln w="9525">
            <a:noFill/>
            <a:miter lim="800000"/>
            <a:headEnd/>
            <a:tailEnd/>
          </a:ln>
        </p:spPr>
        <p:txBody>
          <a:bodyPr anchor="ctr"/>
          <a:lstStyle/>
          <a:p>
            <a:pPr>
              <a:lnSpc>
                <a:spcPct val="90000"/>
              </a:lnSpc>
            </a:pPr>
            <a:r>
              <a:rPr lang="it-IT" sz="2000"/>
              <a:t>Giudizio generale sulla qualità della vita nella propria zona di residenza</a:t>
            </a:r>
            <a:endParaRPr lang="en-US" sz="2000" b="1">
              <a:latin typeface="Calibri" pitchFamily="34" charset="0"/>
            </a:endParaRPr>
          </a:p>
        </p:txBody>
      </p:sp>
      <p:graphicFrame>
        <p:nvGraphicFramePr>
          <p:cNvPr id="57347" name="Object 4"/>
          <p:cNvGraphicFramePr>
            <a:graphicFrameLocks noGrp="1"/>
          </p:cNvGraphicFramePr>
          <p:nvPr>
            <p:ph sz="half" idx="4294967295"/>
          </p:nvPr>
        </p:nvGraphicFramePr>
        <p:xfrm>
          <a:off x="255588" y="2492375"/>
          <a:ext cx="3754437" cy="2362200"/>
        </p:xfrm>
        <a:graphic>
          <a:graphicData uri="http://schemas.openxmlformats.org/presentationml/2006/ole">
            <p:oleObj spid="_x0000_s140290" r:id="rId4" imgW="3755461" imgH="2359356" progId="Excel.Sheet.8">
              <p:embed/>
            </p:oleObj>
          </a:graphicData>
        </a:graphic>
      </p:graphicFrame>
      <p:sp>
        <p:nvSpPr>
          <p:cNvPr id="57348" name="Rectangle 5"/>
          <p:cNvSpPr>
            <a:spLocks noChangeArrowheads="1"/>
          </p:cNvSpPr>
          <p:nvPr/>
        </p:nvSpPr>
        <p:spPr bwMode="gray">
          <a:xfrm>
            <a:off x="152400" y="1806575"/>
            <a:ext cx="3962400" cy="3124200"/>
          </a:xfrm>
          <a:prstGeom prst="rect">
            <a:avLst/>
          </a:prstGeom>
          <a:noFill/>
          <a:ln w="9525" algn="ctr">
            <a:solidFill>
              <a:schemeClr val="accent1"/>
            </a:solidFill>
            <a:miter lim="800000"/>
            <a:headEnd/>
            <a:tailEnd/>
          </a:ln>
        </p:spPr>
        <p:txBody>
          <a:bodyPr lIns="90000" tIns="46800" rIns="90000" bIns="46800" anchor="ctr">
            <a:spAutoFit/>
          </a:bodyPr>
          <a:lstStyle/>
          <a:p>
            <a:endParaRPr lang="it-IT"/>
          </a:p>
        </p:txBody>
      </p:sp>
      <p:sp>
        <p:nvSpPr>
          <p:cNvPr id="57349" name="Text Box 6"/>
          <p:cNvSpPr txBox="1">
            <a:spLocks noChangeArrowheads="1"/>
          </p:cNvSpPr>
          <p:nvPr/>
        </p:nvSpPr>
        <p:spPr bwMode="gray">
          <a:xfrm>
            <a:off x="304800" y="1958975"/>
            <a:ext cx="2133600" cy="311150"/>
          </a:xfrm>
          <a:prstGeom prst="rect">
            <a:avLst/>
          </a:prstGeom>
          <a:solidFill>
            <a:srgbClr val="000080"/>
          </a:solidFill>
          <a:ln w="9525" algn="ctr">
            <a:noFill/>
            <a:miter lim="800000"/>
            <a:headEnd/>
            <a:tailEnd/>
          </a:ln>
        </p:spPr>
        <p:txBody>
          <a:bodyPr lIns="90000" tIns="46800" rIns="90000" bIns="46800">
            <a:spAutoFit/>
          </a:bodyPr>
          <a:lstStyle/>
          <a:p>
            <a:pPr>
              <a:spcBef>
                <a:spcPct val="50000"/>
              </a:spcBef>
            </a:pPr>
            <a:r>
              <a:rPr lang="it-IT" sz="1400">
                <a:solidFill>
                  <a:schemeClr val="bg1"/>
                </a:solidFill>
              </a:rPr>
              <a:t>AREA GEOPOLITICA</a:t>
            </a:r>
          </a:p>
        </p:txBody>
      </p:sp>
      <p:sp>
        <p:nvSpPr>
          <p:cNvPr id="57350" name="Rectangle 7"/>
          <p:cNvSpPr>
            <a:spLocks noChangeArrowheads="1"/>
          </p:cNvSpPr>
          <p:nvPr/>
        </p:nvSpPr>
        <p:spPr bwMode="gray">
          <a:xfrm>
            <a:off x="4267200" y="1425575"/>
            <a:ext cx="4343400" cy="4876800"/>
          </a:xfrm>
          <a:prstGeom prst="rect">
            <a:avLst/>
          </a:prstGeom>
          <a:noFill/>
          <a:ln w="9525" algn="ctr">
            <a:solidFill>
              <a:schemeClr val="accent1"/>
            </a:solidFill>
            <a:miter lim="800000"/>
            <a:headEnd/>
            <a:tailEnd/>
          </a:ln>
        </p:spPr>
        <p:txBody>
          <a:bodyPr lIns="90000" tIns="46800" rIns="90000" bIns="46800" anchor="ctr">
            <a:spAutoFit/>
          </a:bodyPr>
          <a:lstStyle/>
          <a:p>
            <a:endParaRPr lang="it-IT"/>
          </a:p>
        </p:txBody>
      </p:sp>
      <p:sp>
        <p:nvSpPr>
          <p:cNvPr id="57351" name="Text Box 8"/>
          <p:cNvSpPr txBox="1">
            <a:spLocks noChangeArrowheads="1"/>
          </p:cNvSpPr>
          <p:nvPr/>
        </p:nvSpPr>
        <p:spPr bwMode="gray">
          <a:xfrm>
            <a:off x="4800600" y="1577975"/>
            <a:ext cx="1905000" cy="311150"/>
          </a:xfrm>
          <a:prstGeom prst="rect">
            <a:avLst/>
          </a:prstGeom>
          <a:solidFill>
            <a:srgbClr val="000080"/>
          </a:solidFill>
          <a:ln w="9525" algn="ctr">
            <a:noFill/>
            <a:miter lim="800000"/>
            <a:headEnd/>
            <a:tailEnd/>
          </a:ln>
        </p:spPr>
        <p:txBody>
          <a:bodyPr lIns="90000" tIns="46800" rIns="90000" bIns="46800">
            <a:spAutoFit/>
          </a:bodyPr>
          <a:lstStyle/>
          <a:p>
            <a:pPr>
              <a:spcBef>
                <a:spcPct val="50000"/>
              </a:spcBef>
            </a:pPr>
            <a:r>
              <a:rPr lang="it-IT" sz="1400">
                <a:solidFill>
                  <a:schemeClr val="bg1"/>
                </a:solidFill>
              </a:rPr>
              <a:t>GRANDI REGIONI</a:t>
            </a:r>
          </a:p>
        </p:txBody>
      </p:sp>
      <p:graphicFrame>
        <p:nvGraphicFramePr>
          <p:cNvPr id="57352" name="Object 5"/>
          <p:cNvGraphicFramePr>
            <a:graphicFrameLocks noGrp="1"/>
          </p:cNvGraphicFramePr>
          <p:nvPr>
            <p:ph sz="half" idx="4294967295"/>
          </p:nvPr>
        </p:nvGraphicFramePr>
        <p:xfrm>
          <a:off x="4806950" y="2239963"/>
          <a:ext cx="3827463" cy="3916362"/>
        </p:xfrm>
        <a:graphic>
          <a:graphicData uri="http://schemas.openxmlformats.org/presentationml/2006/ole">
            <p:oleObj spid="_x0000_s140291" r:id="rId5" imgW="3822523" imgH="3920068" progId="Excel.Sheet.8">
              <p:embed/>
            </p:oleObj>
          </a:graphicData>
        </a:graphic>
      </p:graphicFrame>
      <p:sp>
        <p:nvSpPr>
          <p:cNvPr id="57353" name="Text Box 10"/>
          <p:cNvSpPr txBox="1">
            <a:spLocks noChangeArrowheads="1"/>
          </p:cNvSpPr>
          <p:nvPr/>
        </p:nvSpPr>
        <p:spPr bwMode="auto">
          <a:xfrm>
            <a:off x="0" y="6149975"/>
            <a:ext cx="8509000" cy="333375"/>
          </a:xfrm>
          <a:prstGeom prst="rect">
            <a:avLst/>
          </a:prstGeom>
          <a:noFill/>
          <a:ln w="9525">
            <a:noFill/>
            <a:miter lim="800000"/>
            <a:headEnd/>
            <a:tailEnd/>
          </a:ln>
        </p:spPr>
        <p:txBody>
          <a:bodyPr anchor="b"/>
          <a:lstStyle/>
          <a:p>
            <a:pPr eaLnBrk="0" hangingPunct="0">
              <a:spcBef>
                <a:spcPct val="20000"/>
              </a:spcBef>
            </a:pPr>
            <a:r>
              <a:rPr lang="it-IT" sz="1200">
                <a:ea typeface="ＭＳ Ｐゴシック" pitchFamily="-109" charset="-128"/>
              </a:rPr>
              <a:t>Fonte: banca dati Ipsos</a:t>
            </a:r>
            <a:endParaRPr lang="en-GB" sz="1200">
              <a:ea typeface="ＭＳ Ｐゴシック" pitchFamily="-109" charset="-128"/>
            </a:endParaRPr>
          </a:p>
        </p:txBody>
      </p:sp>
      <p:sp>
        <p:nvSpPr>
          <p:cNvPr id="57354" name="Text Box 11"/>
          <p:cNvSpPr txBox="1">
            <a:spLocks noChangeArrowheads="1"/>
          </p:cNvSpPr>
          <p:nvPr/>
        </p:nvSpPr>
        <p:spPr bwMode="gray">
          <a:xfrm>
            <a:off x="228600" y="892175"/>
            <a:ext cx="4191000" cy="311150"/>
          </a:xfrm>
          <a:prstGeom prst="rect">
            <a:avLst/>
          </a:prstGeom>
          <a:solidFill>
            <a:schemeClr val="accent2"/>
          </a:solidFill>
          <a:ln w="9525" algn="ctr">
            <a:noFill/>
            <a:miter lim="800000"/>
            <a:headEnd/>
            <a:tailEnd/>
          </a:ln>
        </p:spPr>
        <p:txBody>
          <a:bodyPr lIns="90000" tIns="46800" rIns="90000" bIns="46800">
            <a:spAutoFit/>
          </a:bodyPr>
          <a:lstStyle/>
          <a:p>
            <a:pPr>
              <a:spcBef>
                <a:spcPct val="50000"/>
              </a:spcBef>
            </a:pPr>
            <a:r>
              <a:rPr lang="it-IT" sz="1400"/>
              <a:t>GIUDIZIO 2012</a:t>
            </a:r>
          </a:p>
        </p:txBody>
      </p:sp>
      <p:sp>
        <p:nvSpPr>
          <p:cNvPr id="57355" name="Text Box 12"/>
          <p:cNvSpPr txBox="1">
            <a:spLocks noChangeArrowheads="1"/>
          </p:cNvSpPr>
          <p:nvPr/>
        </p:nvSpPr>
        <p:spPr bwMode="gray">
          <a:xfrm>
            <a:off x="228600" y="1273175"/>
            <a:ext cx="4038600" cy="517525"/>
          </a:xfrm>
          <a:prstGeom prst="rect">
            <a:avLst/>
          </a:prstGeom>
          <a:noFill/>
          <a:ln w="9525" algn="ctr">
            <a:noFill/>
            <a:miter lim="800000"/>
            <a:headEnd/>
            <a:tailEnd/>
          </a:ln>
        </p:spPr>
        <p:txBody>
          <a:bodyPr lIns="90000" tIns="46800" rIns="90000" bIns="46800">
            <a:spAutoFit/>
          </a:bodyPr>
          <a:lstStyle/>
          <a:p>
            <a:r>
              <a:rPr lang="it-IT" sz="1400" b="1" i="1">
                <a:solidFill>
                  <a:srgbClr val="009999"/>
                </a:solidFill>
              </a:rPr>
              <a:t>Indice 0-100 (0 giudizio totalmente negativo-100 completamente positivo)</a:t>
            </a:r>
          </a:p>
        </p:txBody>
      </p:sp>
      <p:sp>
        <p:nvSpPr>
          <p:cNvPr id="32" name="Text Box 13"/>
          <p:cNvSpPr txBox="1">
            <a:spLocks noChangeArrowheads="1"/>
          </p:cNvSpPr>
          <p:nvPr/>
        </p:nvSpPr>
        <p:spPr bwMode="gray">
          <a:xfrm>
            <a:off x="0" y="5267325"/>
            <a:ext cx="4419600" cy="741363"/>
          </a:xfrm>
          <a:prstGeom prst="rect">
            <a:avLst/>
          </a:prstGeom>
          <a:noFill/>
          <a:ln w="9525" algn="ctr">
            <a:noFill/>
            <a:miter lim="800000"/>
            <a:headEnd/>
            <a:tailEnd/>
          </a:ln>
          <a:effectLst/>
        </p:spPr>
        <p:txBody>
          <a:bodyPr lIns="90000" tIns="46800" rIns="90000" bIns="46800">
            <a:spAutoFit/>
          </a:bodyPr>
          <a:lstStyle/>
          <a:p>
            <a:pPr>
              <a:spcBef>
                <a:spcPct val="50000"/>
              </a:spcBef>
              <a:defRPr/>
            </a:pPr>
            <a:r>
              <a:rPr lang="it-IT" sz="1400" b="1" i="1" dirty="0">
                <a:solidFill>
                  <a:srgbClr val="FF5050"/>
                </a:solidFill>
                <a:effectLst>
                  <a:outerShdw blurRad="38100" dist="38100" dir="2700000" algn="tl">
                    <a:srgbClr val="C0C0C0"/>
                  </a:outerShdw>
                </a:effectLst>
              </a:rPr>
              <a:t>… ma ancora permangono nette differenze nelle diverse aree del Paese; emerge qui la nota frattura territoriale Nord/Sud …</a:t>
            </a: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4" name="Rectangle 2"/>
          <p:cNvSpPr txBox="1">
            <a:spLocks noChangeArrowheads="1"/>
          </p:cNvSpPr>
          <p:nvPr/>
        </p:nvSpPr>
        <p:spPr bwMode="auto">
          <a:xfrm>
            <a:off x="698500" y="107950"/>
            <a:ext cx="8140700" cy="611188"/>
          </a:xfrm>
          <a:prstGeom prst="rect">
            <a:avLst/>
          </a:prstGeom>
          <a:noFill/>
          <a:ln w="9525">
            <a:noFill/>
            <a:miter lim="800000"/>
            <a:headEnd/>
            <a:tailEnd/>
          </a:ln>
        </p:spPr>
        <p:txBody>
          <a:bodyPr anchor="ctr"/>
          <a:lstStyle/>
          <a:p>
            <a:pPr>
              <a:lnSpc>
                <a:spcPct val="90000"/>
              </a:lnSpc>
            </a:pPr>
            <a:r>
              <a:rPr lang="it-IT" sz="2000"/>
              <a:t>Andamento della qualità della vita</a:t>
            </a:r>
            <a:endParaRPr lang="en-US" sz="2000" b="1">
              <a:latin typeface="Calibri" pitchFamily="34" charset="0"/>
            </a:endParaRPr>
          </a:p>
        </p:txBody>
      </p:sp>
      <p:graphicFrame>
        <p:nvGraphicFramePr>
          <p:cNvPr id="10242" name="Object 2"/>
          <p:cNvGraphicFramePr>
            <a:graphicFrameLocks noGrp="1"/>
          </p:cNvGraphicFramePr>
          <p:nvPr>
            <p:ph sz="half" idx="4294967295"/>
          </p:nvPr>
        </p:nvGraphicFramePr>
        <p:xfrm>
          <a:off x="669925" y="1597025"/>
          <a:ext cx="1874838" cy="4800600"/>
        </p:xfrm>
        <a:graphic>
          <a:graphicData uri="http://schemas.openxmlformats.org/presentationml/2006/ole">
            <p:oleObj spid="_x0000_s84994" name="Grafico" r:id="rId4" imgW="1851591" imgH="4739619" progId="Excel.Sheet.8">
              <p:embed/>
            </p:oleObj>
          </a:graphicData>
        </a:graphic>
      </p:graphicFrame>
      <p:sp>
        <p:nvSpPr>
          <p:cNvPr id="10245" name="Rectangle 5"/>
          <p:cNvSpPr>
            <a:spLocks noChangeArrowheads="1"/>
          </p:cNvSpPr>
          <p:nvPr/>
        </p:nvSpPr>
        <p:spPr bwMode="gray">
          <a:xfrm>
            <a:off x="381000" y="1066800"/>
            <a:ext cx="2209800" cy="5257800"/>
          </a:xfrm>
          <a:prstGeom prst="rect">
            <a:avLst/>
          </a:prstGeom>
          <a:noFill/>
          <a:ln w="9525" algn="ctr">
            <a:solidFill>
              <a:schemeClr val="accent1"/>
            </a:solidFill>
            <a:miter lim="800000"/>
            <a:headEnd/>
            <a:tailEnd/>
          </a:ln>
        </p:spPr>
        <p:txBody>
          <a:bodyPr lIns="90000" tIns="46800" rIns="90000" bIns="46800" anchor="ctr">
            <a:spAutoFit/>
          </a:bodyPr>
          <a:lstStyle/>
          <a:p>
            <a:endParaRPr lang="it-IT"/>
          </a:p>
        </p:txBody>
      </p:sp>
      <p:sp>
        <p:nvSpPr>
          <p:cNvPr id="10246" name="Text Box 6"/>
          <p:cNvSpPr txBox="1">
            <a:spLocks noChangeArrowheads="1"/>
          </p:cNvSpPr>
          <p:nvPr/>
        </p:nvSpPr>
        <p:spPr bwMode="gray">
          <a:xfrm>
            <a:off x="2895600" y="1143000"/>
            <a:ext cx="4267200" cy="309563"/>
          </a:xfrm>
          <a:prstGeom prst="rect">
            <a:avLst/>
          </a:prstGeom>
          <a:solidFill>
            <a:schemeClr val="accent2"/>
          </a:solidFill>
          <a:ln w="9525" algn="ctr">
            <a:noFill/>
            <a:miter lim="800000"/>
            <a:headEnd/>
            <a:tailEnd/>
          </a:ln>
        </p:spPr>
        <p:txBody>
          <a:bodyPr lIns="90000" tIns="46800" rIns="90000" bIns="46800">
            <a:spAutoFit/>
          </a:bodyPr>
          <a:lstStyle/>
          <a:p>
            <a:pPr>
              <a:spcBef>
                <a:spcPct val="50000"/>
              </a:spcBef>
            </a:pPr>
            <a:r>
              <a:rPr lang="it-IT" sz="1400">
                <a:solidFill>
                  <a:schemeClr val="bg1"/>
                </a:solidFill>
              </a:rPr>
              <a:t>TREND MIGLIORATA E PEGGIORATA  - ITALIA</a:t>
            </a:r>
          </a:p>
        </p:txBody>
      </p:sp>
      <p:sp>
        <p:nvSpPr>
          <p:cNvPr id="10247" name="Rectangle 7"/>
          <p:cNvSpPr>
            <a:spLocks noChangeArrowheads="1"/>
          </p:cNvSpPr>
          <p:nvPr/>
        </p:nvSpPr>
        <p:spPr bwMode="gray">
          <a:xfrm>
            <a:off x="2819400" y="1066800"/>
            <a:ext cx="5943600" cy="5257800"/>
          </a:xfrm>
          <a:prstGeom prst="rect">
            <a:avLst/>
          </a:prstGeom>
          <a:noFill/>
          <a:ln w="9525" algn="ctr">
            <a:solidFill>
              <a:schemeClr val="accent1"/>
            </a:solidFill>
            <a:miter lim="800000"/>
            <a:headEnd/>
            <a:tailEnd/>
          </a:ln>
        </p:spPr>
        <p:txBody>
          <a:bodyPr lIns="90000" tIns="46800" rIns="90000" bIns="46800" anchor="ctr">
            <a:spAutoFit/>
          </a:bodyPr>
          <a:lstStyle/>
          <a:p>
            <a:endParaRPr lang="it-IT"/>
          </a:p>
        </p:txBody>
      </p:sp>
      <p:graphicFrame>
        <p:nvGraphicFramePr>
          <p:cNvPr id="10243" name="Object 3"/>
          <p:cNvGraphicFramePr>
            <a:graphicFrameLocks noChangeAspect="1"/>
          </p:cNvGraphicFramePr>
          <p:nvPr/>
        </p:nvGraphicFramePr>
        <p:xfrm>
          <a:off x="2970213" y="1527175"/>
          <a:ext cx="5522912" cy="4591050"/>
        </p:xfrm>
        <a:graphic>
          <a:graphicData uri="http://schemas.openxmlformats.org/presentationml/2006/ole">
            <p:oleObj spid="_x0000_s84995" name="Grafico" r:id="rId5" imgW="5509221" imgH="4579599" progId="Excel.Sheet.8">
              <p:embed/>
            </p:oleObj>
          </a:graphicData>
        </a:graphic>
      </p:graphicFrame>
      <p:sp>
        <p:nvSpPr>
          <p:cNvPr id="10248" name="AutoShape 10"/>
          <p:cNvSpPr>
            <a:spLocks/>
          </p:cNvSpPr>
          <p:nvPr/>
        </p:nvSpPr>
        <p:spPr bwMode="gray">
          <a:xfrm>
            <a:off x="804863" y="2024063"/>
            <a:ext cx="228600" cy="1219200"/>
          </a:xfrm>
          <a:prstGeom prst="leftBrace">
            <a:avLst>
              <a:gd name="adj1" fmla="val 44444"/>
              <a:gd name="adj2" fmla="val 50000"/>
            </a:avLst>
          </a:prstGeom>
          <a:noFill/>
          <a:ln w="9525">
            <a:solidFill>
              <a:schemeClr val="accent2"/>
            </a:solidFill>
            <a:round/>
            <a:headEnd/>
            <a:tailEnd/>
          </a:ln>
        </p:spPr>
        <p:txBody>
          <a:bodyPr lIns="90000" tIns="46800" rIns="90000" bIns="46800" anchor="ctr">
            <a:spAutoFit/>
          </a:bodyPr>
          <a:lstStyle/>
          <a:p>
            <a:endParaRPr lang="it-IT"/>
          </a:p>
        </p:txBody>
      </p:sp>
      <p:sp>
        <p:nvSpPr>
          <p:cNvPr id="10249" name="Text Box 11"/>
          <p:cNvSpPr txBox="1">
            <a:spLocks noChangeArrowheads="1"/>
          </p:cNvSpPr>
          <p:nvPr/>
        </p:nvSpPr>
        <p:spPr bwMode="gray">
          <a:xfrm>
            <a:off x="192088" y="2362200"/>
            <a:ext cx="750887" cy="525463"/>
          </a:xfrm>
          <a:prstGeom prst="rect">
            <a:avLst/>
          </a:prstGeom>
          <a:noFill/>
          <a:ln w="9525" algn="ctr">
            <a:noFill/>
            <a:miter lim="800000"/>
            <a:headEnd/>
            <a:tailEnd/>
          </a:ln>
        </p:spPr>
        <p:txBody>
          <a:bodyPr wrap="none" lIns="90000" tIns="46800" rIns="90000" bIns="46800">
            <a:spAutoFit/>
          </a:bodyPr>
          <a:lstStyle/>
          <a:p>
            <a:r>
              <a:rPr lang="it-IT" sz="1400" i="1">
                <a:solidFill>
                  <a:schemeClr val="accent2"/>
                </a:solidFill>
              </a:rPr>
              <a:t>Positivi</a:t>
            </a:r>
          </a:p>
          <a:p>
            <a:r>
              <a:rPr lang="it-IT" sz="1400" i="1">
                <a:solidFill>
                  <a:schemeClr val="accent2"/>
                </a:solidFill>
              </a:rPr>
              <a:t>32%</a:t>
            </a:r>
          </a:p>
        </p:txBody>
      </p:sp>
      <p:sp>
        <p:nvSpPr>
          <p:cNvPr id="10" name="Text Box 12"/>
          <p:cNvSpPr txBox="1">
            <a:spLocks noChangeArrowheads="1"/>
          </p:cNvSpPr>
          <p:nvPr/>
        </p:nvSpPr>
        <p:spPr bwMode="gray">
          <a:xfrm>
            <a:off x="4213225" y="3733800"/>
            <a:ext cx="4419600" cy="517525"/>
          </a:xfrm>
          <a:prstGeom prst="rect">
            <a:avLst/>
          </a:prstGeom>
          <a:noFill/>
          <a:ln w="9525" algn="ctr">
            <a:noFill/>
            <a:miter lim="800000"/>
            <a:headEnd/>
            <a:tailEnd/>
          </a:ln>
          <a:effectLst/>
        </p:spPr>
        <p:txBody>
          <a:bodyPr lIns="90000" tIns="46800" rIns="90000" bIns="46800">
            <a:spAutoFit/>
          </a:bodyPr>
          <a:lstStyle/>
          <a:p>
            <a:pPr>
              <a:spcBef>
                <a:spcPct val="50000"/>
              </a:spcBef>
              <a:defRPr/>
            </a:pPr>
            <a:r>
              <a:rPr lang="it-IT" sz="1400" b="1" i="1" dirty="0">
                <a:solidFill>
                  <a:srgbClr val="009999"/>
                </a:solidFill>
                <a:effectLst>
                  <a:outerShdw blurRad="38100" dist="38100" dir="2700000" algn="tl">
                    <a:srgbClr val="C0C0C0"/>
                  </a:outerShdw>
                </a:effectLst>
              </a:rPr>
              <a:t>Una qualità della vita di cui si avverte ancora un forte peggioramento …</a:t>
            </a:r>
          </a:p>
        </p:txBody>
      </p:sp>
      <p:sp>
        <p:nvSpPr>
          <p:cNvPr id="10251" name="Text Box 13"/>
          <p:cNvSpPr txBox="1">
            <a:spLocks noChangeArrowheads="1"/>
          </p:cNvSpPr>
          <p:nvPr/>
        </p:nvSpPr>
        <p:spPr bwMode="gray">
          <a:xfrm>
            <a:off x="533400" y="1143000"/>
            <a:ext cx="1905000" cy="309563"/>
          </a:xfrm>
          <a:prstGeom prst="rect">
            <a:avLst/>
          </a:prstGeom>
          <a:solidFill>
            <a:srgbClr val="000080"/>
          </a:solidFill>
          <a:ln w="9525" algn="ctr">
            <a:noFill/>
            <a:miter lim="800000"/>
            <a:headEnd/>
            <a:tailEnd/>
          </a:ln>
        </p:spPr>
        <p:txBody>
          <a:bodyPr lIns="90000" tIns="46800" rIns="90000" bIns="46800">
            <a:spAutoFit/>
          </a:bodyPr>
          <a:lstStyle/>
          <a:p>
            <a:pPr>
              <a:spcBef>
                <a:spcPct val="50000"/>
              </a:spcBef>
            </a:pPr>
            <a:r>
              <a:rPr lang="it-IT" sz="1400" dirty="0" smtClean="0">
                <a:solidFill>
                  <a:srgbClr val="FFFFFF"/>
                </a:solidFill>
              </a:rPr>
              <a:t>Febbraio 2013</a:t>
            </a:r>
            <a:endParaRPr lang="it-IT" sz="1400" dirty="0">
              <a:solidFill>
                <a:srgbClr val="FFFFFF"/>
              </a:solidFill>
            </a:endParaRP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9394" name="Object 3"/>
          <p:cNvGraphicFramePr>
            <a:graphicFrameLocks noGrp="1"/>
          </p:cNvGraphicFramePr>
          <p:nvPr>
            <p:ph sz="half" idx="4294967295"/>
          </p:nvPr>
        </p:nvGraphicFramePr>
        <p:xfrm>
          <a:off x="4657725" y="2016125"/>
          <a:ext cx="3629025" cy="3863975"/>
        </p:xfrm>
        <a:graphic>
          <a:graphicData uri="http://schemas.openxmlformats.org/presentationml/2006/ole">
            <p:oleObj spid="_x0000_s141314" r:id="rId4" imgW="3627434" imgH="3865199" progId="Excel.Sheet.8">
              <p:embed/>
            </p:oleObj>
          </a:graphicData>
        </a:graphic>
      </p:graphicFrame>
      <p:sp>
        <p:nvSpPr>
          <p:cNvPr id="59395" name="Rectangle 2"/>
          <p:cNvSpPr txBox="1">
            <a:spLocks noChangeArrowheads="1"/>
          </p:cNvSpPr>
          <p:nvPr/>
        </p:nvSpPr>
        <p:spPr bwMode="auto">
          <a:xfrm>
            <a:off x="698500" y="107950"/>
            <a:ext cx="8140700" cy="611188"/>
          </a:xfrm>
          <a:prstGeom prst="rect">
            <a:avLst/>
          </a:prstGeom>
          <a:noFill/>
          <a:ln w="9525">
            <a:noFill/>
            <a:miter lim="800000"/>
            <a:headEnd/>
            <a:tailEnd/>
          </a:ln>
        </p:spPr>
        <p:txBody>
          <a:bodyPr anchor="ctr"/>
          <a:lstStyle/>
          <a:p>
            <a:pPr>
              <a:lnSpc>
                <a:spcPct val="90000"/>
              </a:lnSpc>
            </a:pPr>
            <a:r>
              <a:rPr lang="it-IT" sz="2000"/>
              <a:t>Andamento della qualità della vita nella propria zona</a:t>
            </a:r>
            <a:endParaRPr lang="en-US" sz="2000" b="1">
              <a:latin typeface="Calibri" pitchFamily="34" charset="0"/>
            </a:endParaRPr>
          </a:p>
        </p:txBody>
      </p:sp>
      <p:graphicFrame>
        <p:nvGraphicFramePr>
          <p:cNvPr id="59396" name="Object 2"/>
          <p:cNvGraphicFramePr>
            <a:graphicFrameLocks noGrp="1"/>
          </p:cNvGraphicFramePr>
          <p:nvPr>
            <p:ph sz="half" idx="4294967295"/>
          </p:nvPr>
        </p:nvGraphicFramePr>
        <p:xfrm>
          <a:off x="327025" y="2362200"/>
          <a:ext cx="3717925" cy="2619375"/>
        </p:xfrm>
        <a:graphic>
          <a:graphicData uri="http://schemas.openxmlformats.org/presentationml/2006/ole">
            <p:oleObj spid="_x0000_s141315" r:id="rId5" imgW="3718882" imgH="2621507" progId="Excel.Sheet.8">
              <p:embed/>
            </p:oleObj>
          </a:graphicData>
        </a:graphic>
      </p:graphicFrame>
      <p:sp>
        <p:nvSpPr>
          <p:cNvPr id="59397" name="Rectangle 4"/>
          <p:cNvSpPr>
            <a:spLocks noChangeArrowheads="1"/>
          </p:cNvSpPr>
          <p:nvPr/>
        </p:nvSpPr>
        <p:spPr bwMode="gray">
          <a:xfrm>
            <a:off x="152400" y="1828800"/>
            <a:ext cx="3962400" cy="3124200"/>
          </a:xfrm>
          <a:prstGeom prst="rect">
            <a:avLst/>
          </a:prstGeom>
          <a:noFill/>
          <a:ln w="9525" algn="ctr">
            <a:solidFill>
              <a:schemeClr val="accent1"/>
            </a:solidFill>
            <a:miter lim="800000"/>
            <a:headEnd/>
            <a:tailEnd/>
          </a:ln>
        </p:spPr>
        <p:txBody>
          <a:bodyPr lIns="90000" tIns="46800" rIns="90000" bIns="46800" anchor="ctr">
            <a:spAutoFit/>
          </a:bodyPr>
          <a:lstStyle/>
          <a:p>
            <a:endParaRPr lang="it-IT"/>
          </a:p>
        </p:txBody>
      </p:sp>
      <p:sp>
        <p:nvSpPr>
          <p:cNvPr id="59398" name="Text Box 5"/>
          <p:cNvSpPr txBox="1">
            <a:spLocks noChangeArrowheads="1"/>
          </p:cNvSpPr>
          <p:nvPr/>
        </p:nvSpPr>
        <p:spPr bwMode="gray">
          <a:xfrm>
            <a:off x="304800" y="1981200"/>
            <a:ext cx="2133600" cy="309563"/>
          </a:xfrm>
          <a:prstGeom prst="rect">
            <a:avLst/>
          </a:prstGeom>
          <a:solidFill>
            <a:srgbClr val="000080"/>
          </a:solidFill>
          <a:ln w="9525" algn="ctr">
            <a:noFill/>
            <a:miter lim="800000"/>
            <a:headEnd/>
            <a:tailEnd/>
          </a:ln>
        </p:spPr>
        <p:txBody>
          <a:bodyPr lIns="90000" tIns="46800" rIns="90000" bIns="46800">
            <a:spAutoFit/>
          </a:bodyPr>
          <a:lstStyle/>
          <a:p>
            <a:pPr>
              <a:spcBef>
                <a:spcPct val="50000"/>
              </a:spcBef>
            </a:pPr>
            <a:r>
              <a:rPr lang="it-IT" sz="1400">
                <a:solidFill>
                  <a:schemeClr val="bg1"/>
                </a:solidFill>
              </a:rPr>
              <a:t>AREA GEOPOLITICA</a:t>
            </a:r>
          </a:p>
        </p:txBody>
      </p:sp>
      <p:sp>
        <p:nvSpPr>
          <p:cNvPr id="59399" name="Rectangle 6"/>
          <p:cNvSpPr>
            <a:spLocks noChangeArrowheads="1"/>
          </p:cNvSpPr>
          <p:nvPr/>
        </p:nvSpPr>
        <p:spPr bwMode="gray">
          <a:xfrm>
            <a:off x="4495800" y="1524000"/>
            <a:ext cx="4191000" cy="4495800"/>
          </a:xfrm>
          <a:prstGeom prst="rect">
            <a:avLst/>
          </a:prstGeom>
          <a:noFill/>
          <a:ln w="9525" algn="ctr">
            <a:solidFill>
              <a:schemeClr val="accent1"/>
            </a:solidFill>
            <a:miter lim="800000"/>
            <a:headEnd/>
            <a:tailEnd/>
          </a:ln>
        </p:spPr>
        <p:txBody>
          <a:bodyPr lIns="90000" tIns="46800" rIns="90000" bIns="46800" anchor="ctr">
            <a:spAutoFit/>
          </a:bodyPr>
          <a:lstStyle/>
          <a:p>
            <a:endParaRPr lang="it-IT"/>
          </a:p>
        </p:txBody>
      </p:sp>
      <p:sp>
        <p:nvSpPr>
          <p:cNvPr id="59400" name="Text Box 7"/>
          <p:cNvSpPr txBox="1">
            <a:spLocks noChangeArrowheads="1"/>
          </p:cNvSpPr>
          <p:nvPr/>
        </p:nvSpPr>
        <p:spPr bwMode="gray">
          <a:xfrm>
            <a:off x="4648200" y="1676400"/>
            <a:ext cx="1905000" cy="309563"/>
          </a:xfrm>
          <a:prstGeom prst="rect">
            <a:avLst/>
          </a:prstGeom>
          <a:solidFill>
            <a:srgbClr val="000080"/>
          </a:solidFill>
          <a:ln w="9525" algn="ctr">
            <a:noFill/>
            <a:miter lim="800000"/>
            <a:headEnd/>
            <a:tailEnd/>
          </a:ln>
        </p:spPr>
        <p:txBody>
          <a:bodyPr lIns="90000" tIns="46800" rIns="90000" bIns="46800">
            <a:spAutoFit/>
          </a:bodyPr>
          <a:lstStyle/>
          <a:p>
            <a:pPr>
              <a:spcBef>
                <a:spcPct val="50000"/>
              </a:spcBef>
            </a:pPr>
            <a:r>
              <a:rPr lang="it-IT" sz="1400">
                <a:solidFill>
                  <a:schemeClr val="bg1"/>
                </a:solidFill>
              </a:rPr>
              <a:t>GRANDI REGIONI</a:t>
            </a:r>
          </a:p>
        </p:txBody>
      </p:sp>
      <p:sp>
        <p:nvSpPr>
          <p:cNvPr id="59401" name="Text Box 9"/>
          <p:cNvSpPr txBox="1">
            <a:spLocks noChangeArrowheads="1"/>
          </p:cNvSpPr>
          <p:nvPr/>
        </p:nvSpPr>
        <p:spPr bwMode="auto">
          <a:xfrm>
            <a:off x="152400" y="6172200"/>
            <a:ext cx="8509000" cy="333375"/>
          </a:xfrm>
          <a:prstGeom prst="rect">
            <a:avLst/>
          </a:prstGeom>
          <a:noFill/>
          <a:ln w="9525">
            <a:noFill/>
            <a:miter lim="800000"/>
            <a:headEnd/>
            <a:tailEnd/>
          </a:ln>
        </p:spPr>
        <p:txBody>
          <a:bodyPr anchor="b"/>
          <a:lstStyle/>
          <a:p>
            <a:pPr eaLnBrk="0" hangingPunct="0">
              <a:spcBef>
                <a:spcPct val="20000"/>
              </a:spcBef>
            </a:pPr>
            <a:r>
              <a:rPr lang="it-IT" sz="1200">
                <a:ea typeface="ＭＳ Ｐゴシック" pitchFamily="-109" charset="-128"/>
              </a:rPr>
              <a:t>Fonte: banca dati Ipsos</a:t>
            </a:r>
            <a:endParaRPr lang="en-GB" sz="1200">
              <a:ea typeface="ＭＳ Ｐゴシック" pitchFamily="-109" charset="-128"/>
            </a:endParaRPr>
          </a:p>
        </p:txBody>
      </p:sp>
      <p:sp>
        <p:nvSpPr>
          <p:cNvPr id="59402" name="Text Box 10"/>
          <p:cNvSpPr txBox="1">
            <a:spLocks noChangeArrowheads="1"/>
          </p:cNvSpPr>
          <p:nvPr/>
        </p:nvSpPr>
        <p:spPr bwMode="gray">
          <a:xfrm>
            <a:off x="0" y="914400"/>
            <a:ext cx="4191000" cy="309563"/>
          </a:xfrm>
          <a:prstGeom prst="rect">
            <a:avLst/>
          </a:prstGeom>
          <a:solidFill>
            <a:schemeClr val="accent2"/>
          </a:solidFill>
          <a:ln w="9525" algn="ctr">
            <a:noFill/>
            <a:miter lim="800000"/>
            <a:headEnd/>
            <a:tailEnd/>
          </a:ln>
        </p:spPr>
        <p:txBody>
          <a:bodyPr lIns="90000" tIns="46800" rIns="90000" bIns="46800">
            <a:spAutoFit/>
          </a:bodyPr>
          <a:lstStyle/>
          <a:p>
            <a:pPr>
              <a:spcBef>
                <a:spcPct val="50000"/>
              </a:spcBef>
            </a:pPr>
            <a:r>
              <a:rPr lang="it-IT" sz="1400">
                <a:solidFill>
                  <a:schemeClr val="bg1"/>
                </a:solidFill>
              </a:rPr>
              <a:t>PRIMO SEMESTRE 2012</a:t>
            </a:r>
          </a:p>
        </p:txBody>
      </p:sp>
      <p:sp>
        <p:nvSpPr>
          <p:cNvPr id="59403" name="Text Box 11"/>
          <p:cNvSpPr txBox="1">
            <a:spLocks noChangeArrowheads="1"/>
          </p:cNvSpPr>
          <p:nvPr/>
        </p:nvSpPr>
        <p:spPr bwMode="gray">
          <a:xfrm>
            <a:off x="152400" y="1447800"/>
            <a:ext cx="4038600" cy="304800"/>
          </a:xfrm>
          <a:prstGeom prst="rect">
            <a:avLst/>
          </a:prstGeom>
          <a:noFill/>
          <a:ln w="9525" algn="ctr">
            <a:noFill/>
            <a:miter lim="800000"/>
            <a:headEnd/>
            <a:tailEnd/>
          </a:ln>
        </p:spPr>
        <p:txBody>
          <a:bodyPr lIns="90000" tIns="46800" rIns="90000" bIns="46800">
            <a:spAutoFit/>
          </a:bodyPr>
          <a:lstStyle/>
          <a:p>
            <a:r>
              <a:rPr lang="it-IT" sz="1400" b="1" i="1">
                <a:solidFill>
                  <a:srgbClr val="009999"/>
                </a:solidFill>
              </a:rPr>
              <a:t>Delta migliorata - peggiorata</a:t>
            </a:r>
          </a:p>
        </p:txBody>
      </p:sp>
      <p:sp>
        <p:nvSpPr>
          <p:cNvPr id="12" name="Text Box 12"/>
          <p:cNvSpPr txBox="1">
            <a:spLocks noChangeArrowheads="1"/>
          </p:cNvSpPr>
          <p:nvPr/>
        </p:nvSpPr>
        <p:spPr bwMode="gray">
          <a:xfrm>
            <a:off x="228600" y="5181600"/>
            <a:ext cx="3962400" cy="741363"/>
          </a:xfrm>
          <a:prstGeom prst="rect">
            <a:avLst/>
          </a:prstGeom>
          <a:noFill/>
          <a:ln w="9525" algn="ctr">
            <a:noFill/>
            <a:miter lim="800000"/>
            <a:headEnd/>
            <a:tailEnd/>
          </a:ln>
          <a:effectLst/>
        </p:spPr>
        <p:txBody>
          <a:bodyPr lIns="90000" tIns="46800" rIns="90000" bIns="46800">
            <a:spAutoFit/>
          </a:bodyPr>
          <a:lstStyle/>
          <a:p>
            <a:pPr>
              <a:spcBef>
                <a:spcPct val="50000"/>
              </a:spcBef>
              <a:defRPr/>
            </a:pPr>
            <a:r>
              <a:rPr lang="it-IT" sz="1400" b="1" i="1" dirty="0">
                <a:solidFill>
                  <a:srgbClr val="FF5050"/>
                </a:solidFill>
                <a:effectLst>
                  <a:outerShdw blurRad="38100" dist="38100" dir="2700000" algn="tl">
                    <a:srgbClr val="C0C0C0"/>
                  </a:outerShdw>
                </a:effectLst>
              </a:rPr>
              <a:t>La frattura territoriale si riduce e si osserva un peggioramento dei giudizi nel nord </a:t>
            </a:r>
            <a:r>
              <a:rPr lang="it-IT" sz="1400" b="1" i="1" dirty="0" smtClean="0">
                <a:solidFill>
                  <a:srgbClr val="FF5050"/>
                </a:solidFill>
                <a:effectLst>
                  <a:outerShdw blurRad="38100" dist="38100" dir="2700000" algn="tl">
                    <a:srgbClr val="C0C0C0"/>
                  </a:outerShdw>
                </a:effectLst>
              </a:rPr>
              <a:t>est e </a:t>
            </a:r>
            <a:r>
              <a:rPr lang="it-IT" sz="1400" b="1" i="1" dirty="0">
                <a:solidFill>
                  <a:srgbClr val="FF5050"/>
                </a:solidFill>
                <a:effectLst>
                  <a:outerShdw blurRad="38100" dist="38100" dir="2700000" algn="tl">
                    <a:srgbClr val="C0C0C0"/>
                  </a:outerShdw>
                </a:effectLst>
              </a:rPr>
              <a:t>nel centro </a:t>
            </a:r>
            <a:r>
              <a:rPr lang="it-IT" sz="1400" b="1" i="1" dirty="0" smtClean="0">
                <a:solidFill>
                  <a:srgbClr val="FF5050"/>
                </a:solidFill>
                <a:effectLst>
                  <a:outerShdw blurRad="38100" dist="38100" dir="2700000" algn="tl">
                    <a:srgbClr val="C0C0C0"/>
                  </a:outerShdw>
                </a:effectLst>
              </a:rPr>
              <a:t>nord (regioni “rosse”)</a:t>
            </a:r>
            <a:endParaRPr lang="it-IT" sz="1400" b="1" i="1" dirty="0">
              <a:solidFill>
                <a:srgbClr val="FF5050"/>
              </a:solidFill>
              <a:effectLst>
                <a:outerShdw blurRad="38100" dist="38100" dir="2700000" algn="tl">
                  <a:srgbClr val="C0C0C0"/>
                </a:outerShdw>
              </a:effectLst>
            </a:endParaRP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txBox="1">
            <a:spLocks noChangeArrowheads="1"/>
          </p:cNvSpPr>
          <p:nvPr/>
        </p:nvSpPr>
        <p:spPr bwMode="auto">
          <a:xfrm>
            <a:off x="427965" y="2735736"/>
            <a:ext cx="3182134" cy="611188"/>
          </a:xfrm>
          <a:prstGeom prst="rect">
            <a:avLst/>
          </a:prstGeom>
          <a:noFill/>
          <a:ln w="9525">
            <a:noFill/>
            <a:miter lim="800000"/>
            <a:headEnd/>
            <a:tailEnd/>
          </a:ln>
        </p:spPr>
        <p:txBody>
          <a:bodyPr anchor="ctr"/>
          <a:lstStyle/>
          <a:p>
            <a:pPr algn="ctr">
              <a:lnSpc>
                <a:spcPct val="90000"/>
              </a:lnSpc>
            </a:pPr>
            <a:r>
              <a:rPr lang="it-IT" sz="5400" b="1" smtClean="0">
                <a:solidFill>
                  <a:srgbClr val="1F497D"/>
                </a:solidFill>
                <a:latin typeface="Calibri" pitchFamily="34" charset="0"/>
              </a:rPr>
              <a:t>Il voto nazionale</a:t>
            </a:r>
          </a:p>
        </p:txBody>
      </p:sp>
      <p:grpSp>
        <p:nvGrpSpPr>
          <p:cNvPr id="3" name="Gruppo 2"/>
          <p:cNvGrpSpPr/>
          <p:nvPr/>
        </p:nvGrpSpPr>
        <p:grpSpPr>
          <a:xfrm>
            <a:off x="3493748" y="1055759"/>
            <a:ext cx="5317874" cy="5331797"/>
            <a:chOff x="3790630" y="1340768"/>
            <a:chExt cx="5317874" cy="5331797"/>
          </a:xfrm>
        </p:grpSpPr>
        <p:pic>
          <p:nvPicPr>
            <p:cNvPr id="4" name="Picture 2" descr="http://www.questaelasinistraitaliana.it/wp-content/uploads/2013/01/wpid-elezioni.png"/>
            <p:cNvPicPr>
              <a:picLocks noChangeAspect="1" noChangeArrowheads="1"/>
            </p:cNvPicPr>
            <p:nvPr/>
          </p:nvPicPr>
          <p:blipFill>
            <a:blip r:embed="rId3" cstate="print"/>
            <a:srcRect/>
            <a:stretch>
              <a:fillRect/>
            </a:stretch>
          </p:blipFill>
          <p:spPr bwMode="auto">
            <a:xfrm>
              <a:off x="3790630" y="1340768"/>
              <a:ext cx="5317874" cy="5331797"/>
            </a:xfrm>
            <a:prstGeom prst="rect">
              <a:avLst/>
            </a:prstGeom>
            <a:noFill/>
          </p:spPr>
        </p:pic>
        <p:pic>
          <p:nvPicPr>
            <p:cNvPr id="5" name="Picture 4" descr="http://videoplatform.sky.it/still/2013/01/08/1357660249112_elezioni_2013_su_sky_tg_24_videostill_1.jpg"/>
            <p:cNvPicPr>
              <a:picLocks noChangeAspect="1" noChangeArrowheads="1"/>
            </p:cNvPicPr>
            <p:nvPr/>
          </p:nvPicPr>
          <p:blipFill>
            <a:blip r:embed="rId4" cstate="print"/>
            <a:srcRect/>
            <a:stretch>
              <a:fillRect/>
            </a:stretch>
          </p:blipFill>
          <p:spPr bwMode="auto">
            <a:xfrm rot="3926451">
              <a:off x="5760861" y="2184919"/>
              <a:ext cx="1205986" cy="678367"/>
            </a:xfrm>
            <a:prstGeom prst="rect">
              <a:avLst/>
            </a:prstGeom>
            <a:ln>
              <a:noFill/>
            </a:ln>
            <a:effectLst>
              <a:softEdge rad="112500"/>
            </a:effectLst>
          </p:spPr>
        </p:pic>
      </p:gr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9" name="Rectangle 2"/>
          <p:cNvSpPr txBox="1">
            <a:spLocks noChangeArrowheads="1"/>
          </p:cNvSpPr>
          <p:nvPr/>
        </p:nvSpPr>
        <p:spPr bwMode="auto">
          <a:xfrm>
            <a:off x="539552" y="188640"/>
            <a:ext cx="8604448" cy="611188"/>
          </a:xfrm>
          <a:prstGeom prst="rect">
            <a:avLst/>
          </a:prstGeom>
          <a:noFill/>
          <a:ln w="9525">
            <a:noFill/>
            <a:miter lim="800000"/>
            <a:headEnd/>
            <a:tailEnd/>
          </a:ln>
        </p:spPr>
        <p:txBody>
          <a:bodyPr anchor="ctr"/>
          <a:lstStyle/>
          <a:p>
            <a:pPr algn="ctr">
              <a:lnSpc>
                <a:spcPct val="90000"/>
              </a:lnSpc>
              <a:defRPr/>
            </a:pPr>
            <a:r>
              <a:rPr lang="it-IT" sz="2800" b="1" dirty="0" smtClean="0">
                <a:solidFill>
                  <a:srgbClr val="1F497D"/>
                </a:solidFill>
                <a:latin typeface="Calibri" pitchFamily="34" charset="0"/>
              </a:rPr>
              <a:t>IL VOTO DEL 2013 – TASSI </a:t>
            </a:r>
            <a:r>
              <a:rPr lang="it-IT" sz="2800" b="1" dirty="0" err="1" smtClean="0">
                <a:solidFill>
                  <a:srgbClr val="1F497D"/>
                </a:solidFill>
                <a:latin typeface="Calibri" pitchFamily="34" charset="0"/>
              </a:rPr>
              <a:t>DI</a:t>
            </a:r>
            <a:r>
              <a:rPr lang="it-IT" sz="2800" b="1" dirty="0" smtClean="0">
                <a:solidFill>
                  <a:srgbClr val="1F497D"/>
                </a:solidFill>
                <a:latin typeface="Calibri" pitchFamily="34" charset="0"/>
              </a:rPr>
              <a:t> PARTECIPAZIONE</a:t>
            </a:r>
          </a:p>
        </p:txBody>
      </p:sp>
      <p:pic>
        <p:nvPicPr>
          <p:cNvPr id="54274" name="Picture 2"/>
          <p:cNvPicPr>
            <a:picLocks noChangeAspect="1" noChangeArrowheads="1"/>
          </p:cNvPicPr>
          <p:nvPr/>
        </p:nvPicPr>
        <p:blipFill>
          <a:blip r:embed="rId3" cstate="print"/>
          <a:srcRect/>
          <a:stretch>
            <a:fillRect/>
          </a:stretch>
        </p:blipFill>
        <p:spPr bwMode="auto">
          <a:xfrm>
            <a:off x="539552" y="764704"/>
            <a:ext cx="5688632" cy="6057624"/>
          </a:xfrm>
          <a:prstGeom prst="rect">
            <a:avLst/>
          </a:prstGeom>
          <a:noFill/>
          <a:ln w="9525">
            <a:noFill/>
            <a:miter lim="800000"/>
            <a:headEnd/>
            <a:tailEnd/>
          </a:ln>
          <a:effectLst/>
        </p:spPr>
      </p:pic>
      <p:sp>
        <p:nvSpPr>
          <p:cNvPr id="4" name="Rettangolo 3"/>
          <p:cNvSpPr/>
          <p:nvPr/>
        </p:nvSpPr>
        <p:spPr>
          <a:xfrm>
            <a:off x="5940152" y="3501008"/>
            <a:ext cx="2808312" cy="867930"/>
          </a:xfrm>
          <a:prstGeom prst="rect">
            <a:avLst/>
          </a:prstGeom>
        </p:spPr>
        <p:txBody>
          <a:bodyPr wrap="square">
            <a:spAutoFit/>
          </a:bodyPr>
          <a:lstStyle/>
          <a:p>
            <a:pPr algn="ctr">
              <a:lnSpc>
                <a:spcPct val="90000"/>
              </a:lnSpc>
              <a:defRPr/>
            </a:pPr>
            <a:r>
              <a:rPr lang="it-IT" sz="2800" b="1" dirty="0" smtClean="0">
                <a:solidFill>
                  <a:srgbClr val="1F497D"/>
                </a:solidFill>
                <a:latin typeface="Calibri" pitchFamily="34" charset="0"/>
              </a:rPr>
              <a:t>PARTECIPAZIONE AL VOTO</a:t>
            </a:r>
            <a:endParaRPr lang="en-US" sz="2800" b="1" dirty="0">
              <a:solidFill>
                <a:srgbClr val="003366"/>
              </a:solidFill>
              <a:latin typeface="Calibri" pitchFamily="34" charset="0"/>
            </a:endParaRPr>
          </a:p>
        </p:txBody>
      </p:sp>
      <p:sp>
        <p:nvSpPr>
          <p:cNvPr id="7" name="CasellaDiTesto 6"/>
          <p:cNvSpPr txBox="1"/>
          <p:nvPr/>
        </p:nvSpPr>
        <p:spPr>
          <a:xfrm>
            <a:off x="3905640" y="1844824"/>
            <a:ext cx="1008112" cy="261610"/>
          </a:xfrm>
          <a:prstGeom prst="rect">
            <a:avLst/>
          </a:prstGeom>
          <a:solidFill>
            <a:schemeClr val="lt1"/>
          </a:solidFill>
        </p:spPr>
        <p:txBody>
          <a:bodyPr wrap="square" rtlCol="0">
            <a:spAutoFit/>
          </a:bodyPr>
          <a:lstStyle/>
          <a:p>
            <a:pPr algn="r"/>
            <a:r>
              <a:rPr lang="it-IT" sz="1100" b="1" dirty="0" smtClean="0"/>
              <a:t>%</a:t>
            </a:r>
            <a:endParaRPr lang="it-IT" sz="1100" b="1" dirty="0"/>
          </a:p>
        </p:txBody>
      </p:sp>
      <p:grpSp>
        <p:nvGrpSpPr>
          <p:cNvPr id="2" name="Gruppo 8"/>
          <p:cNvGrpSpPr/>
          <p:nvPr/>
        </p:nvGrpSpPr>
        <p:grpSpPr>
          <a:xfrm>
            <a:off x="6660232" y="4986772"/>
            <a:ext cx="2088232" cy="1269124"/>
            <a:chOff x="6660232" y="4986772"/>
            <a:chExt cx="2088232" cy="1269124"/>
          </a:xfrm>
        </p:grpSpPr>
        <p:sp>
          <p:nvSpPr>
            <p:cNvPr id="6" name="Freccia a destra 5"/>
            <p:cNvSpPr/>
            <p:nvPr/>
          </p:nvSpPr>
          <p:spPr>
            <a:xfrm rot="17877751">
              <a:off x="7246606" y="5327060"/>
              <a:ext cx="1165207" cy="484632"/>
            </a:xfrm>
            <a:prstGeom prst="rightArrow">
              <a:avLst>
                <a:gd name="adj1" fmla="val 54334"/>
                <a:gd name="adj2" fmla="val 71589"/>
              </a:avLst>
            </a:prstGeom>
            <a:gradFill flip="none" rotWithShape="1">
              <a:gsLst>
                <a:gs pos="0">
                  <a:schemeClr val="bg1">
                    <a:lumMod val="85000"/>
                  </a:schemeClr>
                </a:gs>
                <a:gs pos="50000">
                  <a:schemeClr val="bg1">
                    <a:lumMod val="50000"/>
                  </a:schemeClr>
                </a:gs>
                <a:gs pos="100000">
                  <a:schemeClr val="tx1">
                    <a:lumMod val="65000"/>
                    <a:lumOff val="35000"/>
                  </a:schemeClr>
                </a:gs>
                <a:gs pos="97000">
                  <a:schemeClr val="tx1">
                    <a:lumMod val="85000"/>
                    <a:lumOff val="15000"/>
                  </a:schemeClr>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8" name="CasellaDiTesto 7"/>
            <p:cNvSpPr txBox="1"/>
            <p:nvPr/>
          </p:nvSpPr>
          <p:spPr>
            <a:xfrm>
              <a:off x="6660232" y="5517232"/>
              <a:ext cx="2088232" cy="738664"/>
            </a:xfrm>
            <a:prstGeom prst="rect">
              <a:avLst/>
            </a:prstGeom>
            <a:noFill/>
          </p:spPr>
          <p:txBody>
            <a:bodyPr wrap="square" rtlCol="0">
              <a:spAutoFit/>
            </a:bodyPr>
            <a:lstStyle/>
            <a:p>
              <a:pPr algn="ctr"/>
              <a:r>
                <a:rPr lang="it-IT" sz="1400" b="1" i="1" dirty="0" smtClean="0">
                  <a:solidFill>
                    <a:schemeClr val="accent1">
                      <a:lumMod val="50000"/>
                    </a:schemeClr>
                  </a:solidFill>
                </a:rPr>
                <a:t>Più intensa è la tonalità del colore e maggiore è il tasso di partecipazione</a:t>
              </a:r>
              <a:endParaRPr lang="it-IT" sz="1400" b="1" i="1" dirty="0">
                <a:solidFill>
                  <a:schemeClr val="accent1">
                    <a:lumMod val="50000"/>
                  </a:schemeClr>
                </a:solidFill>
              </a:endParaRPr>
            </a:p>
          </p:txBody>
        </p:sp>
      </p:gr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7826" name="Picture 2" descr="J:\PublicAffair\00000 politiche 2013\ANALISI VOTO\cartografia\delta voto 2013-2008 def.png"/>
          <p:cNvPicPr>
            <a:picLocks noChangeAspect="1" noChangeArrowheads="1"/>
          </p:cNvPicPr>
          <p:nvPr/>
        </p:nvPicPr>
        <p:blipFill>
          <a:blip r:embed="rId3" cstate="print"/>
          <a:srcRect/>
          <a:stretch>
            <a:fillRect/>
          </a:stretch>
        </p:blipFill>
        <p:spPr bwMode="auto">
          <a:xfrm>
            <a:off x="572648" y="818357"/>
            <a:ext cx="5727596" cy="6024203"/>
          </a:xfrm>
          <a:prstGeom prst="rect">
            <a:avLst/>
          </a:prstGeom>
          <a:noFill/>
        </p:spPr>
      </p:pic>
      <p:sp>
        <p:nvSpPr>
          <p:cNvPr id="65539" name="Rectangle 2"/>
          <p:cNvSpPr txBox="1">
            <a:spLocks noChangeArrowheads="1"/>
          </p:cNvSpPr>
          <p:nvPr/>
        </p:nvSpPr>
        <p:spPr bwMode="auto">
          <a:xfrm>
            <a:off x="539552" y="188640"/>
            <a:ext cx="8604448" cy="611188"/>
          </a:xfrm>
          <a:prstGeom prst="rect">
            <a:avLst/>
          </a:prstGeom>
          <a:noFill/>
          <a:ln w="9525">
            <a:noFill/>
            <a:miter lim="800000"/>
            <a:headEnd/>
            <a:tailEnd/>
          </a:ln>
        </p:spPr>
        <p:txBody>
          <a:bodyPr anchor="ctr"/>
          <a:lstStyle/>
          <a:p>
            <a:pPr algn="ctr">
              <a:lnSpc>
                <a:spcPct val="90000"/>
              </a:lnSpc>
              <a:defRPr/>
            </a:pPr>
            <a:r>
              <a:rPr lang="it-IT" sz="2800" b="1" dirty="0" smtClean="0">
                <a:solidFill>
                  <a:srgbClr val="1F497D"/>
                </a:solidFill>
                <a:latin typeface="Calibri" pitchFamily="34" charset="0"/>
              </a:rPr>
              <a:t>IL CALO DELLA PARTECIPAZIONE RISPETTO AL 2008</a:t>
            </a:r>
          </a:p>
        </p:txBody>
      </p:sp>
      <p:sp>
        <p:nvSpPr>
          <p:cNvPr id="4" name="Rettangolo 3"/>
          <p:cNvSpPr/>
          <p:nvPr/>
        </p:nvSpPr>
        <p:spPr>
          <a:xfrm>
            <a:off x="6299176" y="4005064"/>
            <a:ext cx="2844824" cy="646331"/>
          </a:xfrm>
          <a:prstGeom prst="rect">
            <a:avLst/>
          </a:prstGeom>
        </p:spPr>
        <p:txBody>
          <a:bodyPr wrap="square">
            <a:spAutoFit/>
          </a:bodyPr>
          <a:lstStyle/>
          <a:p>
            <a:pPr algn="ctr">
              <a:lnSpc>
                <a:spcPct val="90000"/>
              </a:lnSpc>
              <a:defRPr/>
            </a:pPr>
            <a:r>
              <a:rPr lang="it-IT" sz="2000" b="1" dirty="0" smtClean="0">
                <a:solidFill>
                  <a:srgbClr val="1F497D"/>
                </a:solidFill>
                <a:latin typeface="Calibri" pitchFamily="34" charset="0"/>
              </a:rPr>
              <a:t>CALO PARTECIPAZIONE</a:t>
            </a:r>
          </a:p>
          <a:p>
            <a:pPr algn="ctr">
              <a:lnSpc>
                <a:spcPct val="90000"/>
              </a:lnSpc>
              <a:defRPr/>
            </a:pPr>
            <a:r>
              <a:rPr lang="it-IT" sz="2000" b="1" dirty="0" smtClean="0">
                <a:solidFill>
                  <a:srgbClr val="1F497D"/>
                </a:solidFill>
                <a:latin typeface="Calibri" pitchFamily="34" charset="0"/>
              </a:rPr>
              <a:t>RISPETTO A 2008</a:t>
            </a:r>
            <a:endParaRPr lang="en-US" sz="2000" b="1" dirty="0">
              <a:solidFill>
                <a:srgbClr val="003366"/>
              </a:solidFill>
              <a:latin typeface="Calibri" pitchFamily="34" charset="0"/>
            </a:endParaRPr>
          </a:p>
        </p:txBody>
      </p:sp>
      <p:sp>
        <p:nvSpPr>
          <p:cNvPr id="7" name="CasellaDiTesto 6"/>
          <p:cNvSpPr txBox="1"/>
          <p:nvPr/>
        </p:nvSpPr>
        <p:spPr>
          <a:xfrm>
            <a:off x="3960936" y="1907104"/>
            <a:ext cx="1008112" cy="261610"/>
          </a:xfrm>
          <a:prstGeom prst="rect">
            <a:avLst/>
          </a:prstGeom>
          <a:solidFill>
            <a:schemeClr val="lt1"/>
          </a:solidFill>
        </p:spPr>
        <p:txBody>
          <a:bodyPr wrap="square" rtlCol="0">
            <a:spAutoFit/>
          </a:bodyPr>
          <a:lstStyle/>
          <a:p>
            <a:pPr algn="r"/>
            <a:r>
              <a:rPr lang="it-IT" sz="1100" b="1" dirty="0" smtClean="0"/>
              <a:t>%</a:t>
            </a:r>
            <a:endParaRPr lang="it-IT" sz="1100" b="1" dirty="0"/>
          </a:p>
        </p:txBody>
      </p:sp>
      <p:grpSp>
        <p:nvGrpSpPr>
          <p:cNvPr id="2" name="Gruppo 8"/>
          <p:cNvGrpSpPr/>
          <p:nvPr/>
        </p:nvGrpSpPr>
        <p:grpSpPr>
          <a:xfrm>
            <a:off x="6689416" y="4653136"/>
            <a:ext cx="2088232" cy="1269124"/>
            <a:chOff x="6660232" y="4986772"/>
            <a:chExt cx="2088232" cy="1269124"/>
          </a:xfrm>
        </p:grpSpPr>
        <p:sp>
          <p:nvSpPr>
            <p:cNvPr id="6" name="Freccia a destra 5"/>
            <p:cNvSpPr/>
            <p:nvPr/>
          </p:nvSpPr>
          <p:spPr>
            <a:xfrm rot="17877751">
              <a:off x="7246606" y="5327060"/>
              <a:ext cx="1165207" cy="484632"/>
            </a:xfrm>
            <a:prstGeom prst="rightArrow">
              <a:avLst>
                <a:gd name="adj1" fmla="val 54334"/>
                <a:gd name="adj2" fmla="val 71589"/>
              </a:avLst>
            </a:prstGeom>
            <a:gradFill flip="none" rotWithShape="1">
              <a:gsLst>
                <a:gs pos="0">
                  <a:schemeClr val="bg1">
                    <a:lumMod val="85000"/>
                  </a:schemeClr>
                </a:gs>
                <a:gs pos="50000">
                  <a:schemeClr val="bg1">
                    <a:lumMod val="50000"/>
                  </a:schemeClr>
                </a:gs>
                <a:gs pos="100000">
                  <a:schemeClr val="tx1">
                    <a:lumMod val="65000"/>
                    <a:lumOff val="35000"/>
                  </a:schemeClr>
                </a:gs>
                <a:gs pos="97000">
                  <a:schemeClr val="tx1">
                    <a:lumMod val="85000"/>
                    <a:lumOff val="15000"/>
                  </a:schemeClr>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8" name="CasellaDiTesto 7"/>
            <p:cNvSpPr txBox="1"/>
            <p:nvPr/>
          </p:nvSpPr>
          <p:spPr>
            <a:xfrm>
              <a:off x="6660232" y="5517232"/>
              <a:ext cx="2088232" cy="738664"/>
            </a:xfrm>
            <a:prstGeom prst="rect">
              <a:avLst/>
            </a:prstGeom>
            <a:noFill/>
          </p:spPr>
          <p:txBody>
            <a:bodyPr wrap="square" rtlCol="0">
              <a:spAutoFit/>
            </a:bodyPr>
            <a:lstStyle/>
            <a:p>
              <a:pPr algn="ctr"/>
              <a:r>
                <a:rPr lang="it-IT" sz="1400" b="1" i="1" dirty="0" smtClean="0">
                  <a:solidFill>
                    <a:schemeClr val="accent1">
                      <a:lumMod val="50000"/>
                    </a:schemeClr>
                  </a:solidFill>
                </a:rPr>
                <a:t>Più intensa è la tonalità del colore e maggiore è il calo della partecipazione</a:t>
              </a:r>
              <a:endParaRPr lang="it-IT" sz="1400" b="1" i="1" dirty="0">
                <a:solidFill>
                  <a:schemeClr val="accent1">
                    <a:lumMod val="50000"/>
                  </a:schemeClr>
                </a:solidFill>
              </a:endParaRPr>
            </a:p>
          </p:txBody>
        </p:sp>
      </p:gr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9" name="Rectangle 2"/>
          <p:cNvSpPr txBox="1">
            <a:spLocks noChangeArrowheads="1"/>
          </p:cNvSpPr>
          <p:nvPr/>
        </p:nvSpPr>
        <p:spPr bwMode="auto">
          <a:xfrm>
            <a:off x="650875" y="44624"/>
            <a:ext cx="8140700" cy="611188"/>
          </a:xfrm>
          <a:prstGeom prst="rect">
            <a:avLst/>
          </a:prstGeom>
          <a:noFill/>
          <a:ln w="9525">
            <a:noFill/>
            <a:miter lim="800000"/>
            <a:headEnd/>
            <a:tailEnd/>
          </a:ln>
        </p:spPr>
        <p:txBody>
          <a:bodyPr anchor="ctr"/>
          <a:lstStyle/>
          <a:p>
            <a:pPr algn="ctr">
              <a:lnSpc>
                <a:spcPct val="90000"/>
              </a:lnSpc>
              <a:defRPr/>
            </a:pPr>
            <a:r>
              <a:rPr lang="it-IT" sz="2400" b="1" dirty="0" smtClean="0">
                <a:solidFill>
                  <a:srgbClr val="1F497D"/>
                </a:solidFill>
                <a:latin typeface="Calibri" pitchFamily="34" charset="0"/>
                <a:ea typeface="+mj-ea"/>
                <a:cs typeface="+mj-cs"/>
              </a:rPr>
              <a:t>IL VOTO DEL 2013 </a:t>
            </a:r>
            <a:r>
              <a:rPr lang="it-IT" sz="2400" b="1" dirty="0" smtClean="0">
                <a:solidFill>
                  <a:srgbClr val="1F497D"/>
                </a:solidFill>
                <a:latin typeface="Calibri" pitchFamily="34" charset="0"/>
              </a:rPr>
              <a:t>- SENATO E CAMERA 2013</a:t>
            </a:r>
          </a:p>
          <a:p>
            <a:pPr algn="ctr">
              <a:lnSpc>
                <a:spcPct val="90000"/>
              </a:lnSpc>
              <a:defRPr/>
            </a:pPr>
            <a:r>
              <a:rPr lang="it-IT" sz="2400" b="1" dirty="0" smtClean="0">
                <a:solidFill>
                  <a:srgbClr val="1F497D"/>
                </a:solidFill>
                <a:latin typeface="Calibri" pitchFamily="34" charset="0"/>
              </a:rPr>
              <a:t>% voti validi</a:t>
            </a:r>
            <a:endParaRPr lang="en-US" sz="2400" b="1" dirty="0">
              <a:solidFill>
                <a:srgbClr val="003366"/>
              </a:solidFill>
              <a:latin typeface="Calibri" pitchFamily="34" charset="0"/>
            </a:endParaRPr>
          </a:p>
        </p:txBody>
      </p:sp>
      <p:graphicFrame>
        <p:nvGraphicFramePr>
          <p:cNvPr id="161794" name="Object 2"/>
          <p:cNvGraphicFramePr>
            <a:graphicFrameLocks noChangeAspect="1"/>
          </p:cNvGraphicFramePr>
          <p:nvPr/>
        </p:nvGraphicFramePr>
        <p:xfrm>
          <a:off x="1921841" y="724395"/>
          <a:ext cx="5570127" cy="5866410"/>
        </p:xfrm>
        <a:graphic>
          <a:graphicData uri="http://schemas.openxmlformats.org/presentationml/2006/ole">
            <p:oleObj spid="_x0000_s157698" name="Worksheet" r:id="rId4" imgW="6267354" imgH="6600960" progId="Excel.Sheet.8">
              <p:link updateAutomatic="1"/>
            </p:oleObj>
          </a:graphicData>
        </a:graphic>
      </p:graphicFrame>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9" name="Rectangle 2"/>
          <p:cNvSpPr txBox="1">
            <a:spLocks noChangeArrowheads="1"/>
          </p:cNvSpPr>
          <p:nvPr/>
        </p:nvSpPr>
        <p:spPr bwMode="auto">
          <a:xfrm>
            <a:off x="650875" y="44624"/>
            <a:ext cx="8140700" cy="611188"/>
          </a:xfrm>
          <a:prstGeom prst="rect">
            <a:avLst/>
          </a:prstGeom>
          <a:noFill/>
          <a:ln w="9525">
            <a:noFill/>
            <a:miter lim="800000"/>
            <a:headEnd/>
            <a:tailEnd/>
          </a:ln>
        </p:spPr>
        <p:txBody>
          <a:bodyPr anchor="ctr"/>
          <a:lstStyle/>
          <a:p>
            <a:pPr algn="ctr">
              <a:lnSpc>
                <a:spcPct val="90000"/>
              </a:lnSpc>
              <a:defRPr/>
            </a:pPr>
            <a:r>
              <a:rPr lang="it-IT" sz="2400" b="1" dirty="0" smtClean="0">
                <a:solidFill>
                  <a:srgbClr val="1F497D"/>
                </a:solidFill>
                <a:latin typeface="Calibri" pitchFamily="34" charset="0"/>
                <a:ea typeface="+mj-ea"/>
                <a:cs typeface="+mj-cs"/>
              </a:rPr>
              <a:t>IL VOTO DEL 2013 E LE DIFFERENZE RISPETTO AL 2008</a:t>
            </a:r>
          </a:p>
          <a:p>
            <a:pPr algn="ctr">
              <a:lnSpc>
                <a:spcPct val="90000"/>
              </a:lnSpc>
              <a:defRPr/>
            </a:pPr>
            <a:r>
              <a:rPr lang="it-IT" sz="2400" b="1" dirty="0" smtClean="0">
                <a:solidFill>
                  <a:srgbClr val="1F497D"/>
                </a:solidFill>
                <a:latin typeface="Calibri" pitchFamily="34" charset="0"/>
                <a:ea typeface="+mj-ea"/>
                <a:cs typeface="+mj-cs"/>
              </a:rPr>
              <a:t>CAMERA – scarti in valori assoluti</a:t>
            </a:r>
            <a:endParaRPr lang="en-US" sz="2400" b="1" dirty="0">
              <a:solidFill>
                <a:srgbClr val="003366"/>
              </a:solidFill>
              <a:latin typeface="Calibri" pitchFamily="34" charset="0"/>
              <a:ea typeface="+mj-ea"/>
              <a:cs typeface="+mj-cs"/>
            </a:endParaRPr>
          </a:p>
        </p:txBody>
      </p:sp>
      <p:sp>
        <p:nvSpPr>
          <p:cNvPr id="5" name="Rettangolo 4"/>
          <p:cNvSpPr/>
          <p:nvPr/>
        </p:nvSpPr>
        <p:spPr>
          <a:xfrm>
            <a:off x="1619672" y="6627168"/>
            <a:ext cx="2739853" cy="230832"/>
          </a:xfrm>
          <a:prstGeom prst="rect">
            <a:avLst/>
          </a:prstGeom>
        </p:spPr>
        <p:txBody>
          <a:bodyPr wrap="none">
            <a:spAutoFit/>
          </a:bodyPr>
          <a:lstStyle/>
          <a:p>
            <a:r>
              <a:rPr lang="it-IT" sz="900" dirty="0" smtClean="0">
                <a:solidFill>
                  <a:srgbClr val="FF0000"/>
                </a:solidFill>
                <a:latin typeface="Calibri" pitchFamily="34" charset="0"/>
                <a:cs typeface="Calibri" pitchFamily="34" charset="0"/>
              </a:rPr>
              <a:t>* Scarto dal 2008 rispetto a IDV + Sinistra Arcobaleno</a:t>
            </a:r>
            <a:endParaRPr lang="it-IT" sz="900" dirty="0">
              <a:solidFill>
                <a:srgbClr val="FF0000"/>
              </a:solidFill>
            </a:endParaRPr>
          </a:p>
        </p:txBody>
      </p:sp>
      <p:pic>
        <p:nvPicPr>
          <p:cNvPr id="11" name="Picture 3"/>
          <p:cNvPicPr>
            <a:picLocks noChangeAspect="1" noChangeArrowheads="1"/>
          </p:cNvPicPr>
          <p:nvPr/>
        </p:nvPicPr>
        <p:blipFill>
          <a:blip r:embed="rId3" cstate="print"/>
          <a:srcRect/>
          <a:stretch>
            <a:fillRect/>
          </a:stretch>
        </p:blipFill>
        <p:spPr bwMode="auto">
          <a:xfrm>
            <a:off x="2398713" y="765175"/>
            <a:ext cx="4476750" cy="5713413"/>
          </a:xfrm>
          <a:prstGeom prst="rect">
            <a:avLst/>
          </a:prstGeom>
          <a:noFill/>
          <a:ln w="9525">
            <a:solidFill>
              <a:schemeClr val="tx1"/>
            </a:solidFill>
            <a:miter lim="800000"/>
            <a:headEnd/>
            <a:tailEnd/>
          </a:ln>
          <a:effectLst/>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sellaDiTesto 1"/>
          <p:cNvSpPr txBox="1"/>
          <p:nvPr/>
        </p:nvSpPr>
        <p:spPr>
          <a:xfrm>
            <a:off x="463138" y="3598223"/>
            <a:ext cx="2660072" cy="1446550"/>
          </a:xfrm>
          <a:prstGeom prst="rect">
            <a:avLst/>
          </a:prstGeom>
          <a:noFill/>
        </p:spPr>
        <p:txBody>
          <a:bodyPr wrap="square" rtlCol="0">
            <a:spAutoFit/>
          </a:bodyPr>
          <a:lstStyle/>
          <a:p>
            <a:r>
              <a:rPr lang="it-IT" sz="4400" b="1" dirty="0" smtClean="0">
                <a:latin typeface="Calibri" pitchFamily="34" charset="0"/>
                <a:cs typeface="Calibri" pitchFamily="34" charset="0"/>
              </a:rPr>
              <a:t>Il clima del Paese</a:t>
            </a:r>
            <a:endParaRPr lang="it-IT" sz="4400" b="1" dirty="0">
              <a:latin typeface="Calibri" pitchFamily="34" charset="0"/>
              <a:cs typeface="Calibri" pitchFamily="34" charset="0"/>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6"/>
          <p:cNvPicPr>
            <a:picLocks noChangeAspect="1" noChangeArrowheads="1"/>
          </p:cNvPicPr>
          <p:nvPr/>
        </p:nvPicPr>
        <p:blipFill>
          <a:blip r:embed="rId3" cstate="print"/>
          <a:srcRect/>
          <a:stretch>
            <a:fillRect/>
          </a:stretch>
        </p:blipFill>
        <p:spPr bwMode="auto">
          <a:xfrm>
            <a:off x="2719388" y="741363"/>
            <a:ext cx="3979862" cy="5616575"/>
          </a:xfrm>
          <a:prstGeom prst="rect">
            <a:avLst/>
          </a:prstGeom>
          <a:solidFill>
            <a:schemeClr val="bg1"/>
          </a:solidFill>
          <a:ln w="9525">
            <a:solidFill>
              <a:schemeClr val="tx1"/>
            </a:solidFill>
            <a:miter lim="800000"/>
            <a:headEnd/>
            <a:tailEnd/>
          </a:ln>
          <a:effectLst/>
        </p:spPr>
      </p:pic>
      <p:sp>
        <p:nvSpPr>
          <p:cNvPr id="65539" name="Rectangle 2"/>
          <p:cNvSpPr txBox="1">
            <a:spLocks noChangeArrowheads="1"/>
          </p:cNvSpPr>
          <p:nvPr/>
        </p:nvSpPr>
        <p:spPr bwMode="auto">
          <a:xfrm>
            <a:off x="650875" y="44624"/>
            <a:ext cx="8140700" cy="611188"/>
          </a:xfrm>
          <a:prstGeom prst="rect">
            <a:avLst/>
          </a:prstGeom>
          <a:noFill/>
          <a:ln w="9525">
            <a:noFill/>
            <a:miter lim="800000"/>
            <a:headEnd/>
            <a:tailEnd/>
          </a:ln>
        </p:spPr>
        <p:txBody>
          <a:bodyPr anchor="ctr"/>
          <a:lstStyle/>
          <a:p>
            <a:pPr algn="ctr">
              <a:lnSpc>
                <a:spcPct val="90000"/>
              </a:lnSpc>
              <a:defRPr/>
            </a:pPr>
            <a:r>
              <a:rPr lang="it-IT" sz="2400" b="1" dirty="0" smtClean="0">
                <a:solidFill>
                  <a:srgbClr val="1F497D"/>
                </a:solidFill>
                <a:latin typeface="Calibri" pitchFamily="34" charset="0"/>
                <a:ea typeface="+mj-ea"/>
                <a:cs typeface="+mj-cs"/>
              </a:rPr>
              <a:t>IL VOTO DEL 2013 E LE DIFFERENZE RISPETTO AL 2008</a:t>
            </a:r>
          </a:p>
          <a:p>
            <a:pPr algn="ctr">
              <a:lnSpc>
                <a:spcPct val="90000"/>
              </a:lnSpc>
              <a:defRPr/>
            </a:pPr>
            <a:r>
              <a:rPr lang="it-IT" sz="2400" b="1" dirty="0" smtClean="0">
                <a:solidFill>
                  <a:srgbClr val="1F497D"/>
                </a:solidFill>
                <a:latin typeface="Calibri" pitchFamily="34" charset="0"/>
                <a:ea typeface="+mj-ea"/>
                <a:cs typeface="+mj-cs"/>
              </a:rPr>
              <a:t>SENATO – scarti in valori assoluti</a:t>
            </a:r>
            <a:endParaRPr lang="en-US" sz="2400" b="1" dirty="0">
              <a:solidFill>
                <a:srgbClr val="003366"/>
              </a:solidFill>
              <a:latin typeface="Calibri" pitchFamily="34" charset="0"/>
              <a:ea typeface="+mj-ea"/>
              <a:cs typeface="+mj-cs"/>
            </a:endParaRPr>
          </a:p>
        </p:txBody>
      </p:sp>
      <p:sp>
        <p:nvSpPr>
          <p:cNvPr id="5" name="Rettangolo 4"/>
          <p:cNvSpPr/>
          <p:nvPr/>
        </p:nvSpPr>
        <p:spPr>
          <a:xfrm>
            <a:off x="1619672" y="6444044"/>
            <a:ext cx="2672526" cy="369332"/>
          </a:xfrm>
          <a:prstGeom prst="rect">
            <a:avLst/>
          </a:prstGeom>
        </p:spPr>
        <p:txBody>
          <a:bodyPr wrap="none">
            <a:spAutoFit/>
          </a:bodyPr>
          <a:lstStyle/>
          <a:p>
            <a:pPr>
              <a:buFont typeface="Arial" charset="0"/>
              <a:buChar char="•"/>
            </a:pPr>
            <a:r>
              <a:rPr lang="it-IT" sz="900" dirty="0" smtClean="0">
                <a:solidFill>
                  <a:srgbClr val="FF0000"/>
                </a:solidFill>
                <a:latin typeface="Calibri" pitchFamily="34" charset="0"/>
                <a:cs typeface="Calibri" pitchFamily="34" charset="0"/>
              </a:rPr>
              <a:t>Scarto dal 2008 rispetto a IDV + Sinistra Arcobaleno</a:t>
            </a:r>
          </a:p>
          <a:p>
            <a:r>
              <a:rPr lang="it-IT" sz="900" dirty="0" smtClean="0">
                <a:solidFill>
                  <a:srgbClr val="0070C0"/>
                </a:solidFill>
                <a:latin typeface="Calibri" pitchFamily="34" charset="0"/>
              </a:rPr>
              <a:t>** Scarto dal 2008 rispetto a UDC</a:t>
            </a:r>
            <a:endParaRPr lang="it-IT" sz="900" dirty="0">
              <a:solidFill>
                <a:srgbClr val="0070C0"/>
              </a:solidFill>
            </a:endParaRP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9" name="Rectangle 2"/>
          <p:cNvSpPr txBox="1">
            <a:spLocks noChangeArrowheads="1"/>
          </p:cNvSpPr>
          <p:nvPr/>
        </p:nvSpPr>
        <p:spPr bwMode="auto">
          <a:xfrm>
            <a:off x="650875" y="44624"/>
            <a:ext cx="8140700" cy="611188"/>
          </a:xfrm>
          <a:prstGeom prst="rect">
            <a:avLst/>
          </a:prstGeom>
          <a:noFill/>
          <a:ln w="9525">
            <a:noFill/>
            <a:miter lim="800000"/>
            <a:headEnd/>
            <a:tailEnd/>
          </a:ln>
        </p:spPr>
        <p:txBody>
          <a:bodyPr anchor="ctr"/>
          <a:lstStyle/>
          <a:p>
            <a:pPr algn="ctr">
              <a:lnSpc>
                <a:spcPct val="90000"/>
              </a:lnSpc>
              <a:defRPr/>
            </a:pPr>
            <a:r>
              <a:rPr lang="it-IT" sz="2400" b="1" dirty="0" smtClean="0">
                <a:solidFill>
                  <a:srgbClr val="1F497D"/>
                </a:solidFill>
                <a:latin typeface="Calibri" pitchFamily="34" charset="0"/>
                <a:ea typeface="+mj-ea"/>
                <a:cs typeface="+mj-cs"/>
              </a:rPr>
              <a:t>IL VOTO DEL 2013</a:t>
            </a:r>
          </a:p>
          <a:p>
            <a:pPr algn="ctr">
              <a:lnSpc>
                <a:spcPct val="90000"/>
              </a:lnSpc>
              <a:defRPr/>
            </a:pPr>
            <a:r>
              <a:rPr lang="it-IT" sz="2400" b="1" dirty="0" smtClean="0">
                <a:solidFill>
                  <a:srgbClr val="1F497D"/>
                </a:solidFill>
                <a:latin typeface="Calibri" pitchFamily="34" charset="0"/>
                <a:ea typeface="+mj-ea"/>
                <a:cs typeface="+mj-cs"/>
              </a:rPr>
              <a:t>Il primo partito per provincia</a:t>
            </a:r>
            <a:endParaRPr lang="en-US" sz="2400" b="1" dirty="0">
              <a:solidFill>
                <a:srgbClr val="003366"/>
              </a:solidFill>
              <a:latin typeface="Calibri" pitchFamily="34" charset="0"/>
              <a:ea typeface="+mj-ea"/>
              <a:cs typeface="+mj-cs"/>
            </a:endParaRPr>
          </a:p>
        </p:txBody>
      </p:sp>
      <p:pic>
        <p:nvPicPr>
          <p:cNvPr id="75778" name="Picture 2" descr="J:\PublicAffair\00000 politiche 2013\ANALISI VOTO\cartografia\partito vincitore per provincia.png"/>
          <p:cNvPicPr>
            <a:picLocks noChangeAspect="1" noChangeArrowheads="1"/>
          </p:cNvPicPr>
          <p:nvPr/>
        </p:nvPicPr>
        <p:blipFill>
          <a:blip r:embed="rId3" cstate="print"/>
          <a:srcRect/>
          <a:stretch>
            <a:fillRect/>
          </a:stretch>
        </p:blipFill>
        <p:spPr bwMode="auto">
          <a:xfrm>
            <a:off x="2051720" y="692696"/>
            <a:ext cx="5648325" cy="5667375"/>
          </a:xfrm>
          <a:prstGeom prst="rect">
            <a:avLst/>
          </a:prstGeom>
          <a:noFill/>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9" name="Rectangle 2"/>
          <p:cNvSpPr txBox="1">
            <a:spLocks noChangeArrowheads="1"/>
          </p:cNvSpPr>
          <p:nvPr/>
        </p:nvSpPr>
        <p:spPr bwMode="auto">
          <a:xfrm>
            <a:off x="650875" y="44624"/>
            <a:ext cx="8140700" cy="611188"/>
          </a:xfrm>
          <a:prstGeom prst="rect">
            <a:avLst/>
          </a:prstGeom>
          <a:noFill/>
          <a:ln w="9525">
            <a:noFill/>
            <a:miter lim="800000"/>
            <a:headEnd/>
            <a:tailEnd/>
          </a:ln>
        </p:spPr>
        <p:txBody>
          <a:bodyPr anchor="ctr"/>
          <a:lstStyle/>
          <a:p>
            <a:pPr algn="ctr">
              <a:lnSpc>
                <a:spcPct val="90000"/>
              </a:lnSpc>
              <a:defRPr/>
            </a:pPr>
            <a:r>
              <a:rPr lang="it-IT" sz="2400" b="1" dirty="0" smtClean="0">
                <a:solidFill>
                  <a:srgbClr val="1F497D"/>
                </a:solidFill>
                <a:latin typeface="Calibri" pitchFamily="34" charset="0"/>
                <a:ea typeface="+mj-ea"/>
                <a:cs typeface="+mj-cs"/>
              </a:rPr>
              <a:t>IL VOTO DEL 2013</a:t>
            </a:r>
          </a:p>
          <a:p>
            <a:pPr algn="ctr">
              <a:lnSpc>
                <a:spcPct val="90000"/>
              </a:lnSpc>
              <a:defRPr/>
            </a:pPr>
            <a:r>
              <a:rPr lang="it-IT" sz="2400" b="1" dirty="0" smtClean="0">
                <a:solidFill>
                  <a:srgbClr val="1F497D"/>
                </a:solidFill>
                <a:latin typeface="Calibri" pitchFamily="34" charset="0"/>
                <a:ea typeface="+mj-ea"/>
                <a:cs typeface="+mj-cs"/>
              </a:rPr>
              <a:t>La prima coalizione per provincia</a:t>
            </a:r>
            <a:endParaRPr lang="en-US" sz="2400" b="1" dirty="0">
              <a:solidFill>
                <a:srgbClr val="003366"/>
              </a:solidFill>
              <a:latin typeface="Calibri" pitchFamily="34" charset="0"/>
              <a:ea typeface="+mj-ea"/>
              <a:cs typeface="+mj-cs"/>
            </a:endParaRPr>
          </a:p>
        </p:txBody>
      </p:sp>
      <p:pic>
        <p:nvPicPr>
          <p:cNvPr id="76802" name="Picture 2" descr="J:\PublicAffair\00000 politiche 2013\ANALISI VOTO\cartografia\coalizione vincitrice 2013 per provincia.png"/>
          <p:cNvPicPr>
            <a:picLocks noChangeAspect="1" noChangeArrowheads="1"/>
          </p:cNvPicPr>
          <p:nvPr/>
        </p:nvPicPr>
        <p:blipFill>
          <a:blip r:embed="rId3" cstate="print"/>
          <a:srcRect/>
          <a:stretch>
            <a:fillRect/>
          </a:stretch>
        </p:blipFill>
        <p:spPr bwMode="auto">
          <a:xfrm>
            <a:off x="1835696" y="764704"/>
            <a:ext cx="5495925" cy="5697538"/>
          </a:xfrm>
          <a:prstGeom prst="rect">
            <a:avLst/>
          </a:prstGeom>
          <a:noFill/>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9" name="Rectangle 2"/>
          <p:cNvSpPr txBox="1">
            <a:spLocks noChangeArrowheads="1"/>
          </p:cNvSpPr>
          <p:nvPr/>
        </p:nvSpPr>
        <p:spPr bwMode="auto">
          <a:xfrm>
            <a:off x="650875" y="116632"/>
            <a:ext cx="8140700" cy="611188"/>
          </a:xfrm>
          <a:prstGeom prst="rect">
            <a:avLst/>
          </a:prstGeom>
          <a:noFill/>
          <a:ln w="9525">
            <a:noFill/>
            <a:miter lim="800000"/>
            <a:headEnd/>
            <a:tailEnd/>
          </a:ln>
        </p:spPr>
        <p:txBody>
          <a:bodyPr anchor="ctr"/>
          <a:lstStyle/>
          <a:p>
            <a:pPr algn="ctr">
              <a:lnSpc>
                <a:spcPct val="90000"/>
              </a:lnSpc>
              <a:defRPr/>
            </a:pPr>
            <a:r>
              <a:rPr lang="it-IT" sz="2800" b="1" dirty="0" smtClean="0">
                <a:solidFill>
                  <a:srgbClr val="1F497D"/>
                </a:solidFill>
                <a:latin typeface="Calibri" pitchFamily="34" charset="0"/>
              </a:rPr>
              <a:t>IL VOTO DEL 2013 E LE DIFFERENZE RISPETTO AL 2008</a:t>
            </a:r>
          </a:p>
          <a:p>
            <a:pPr algn="ctr">
              <a:lnSpc>
                <a:spcPct val="90000"/>
              </a:lnSpc>
              <a:defRPr/>
            </a:pPr>
            <a:r>
              <a:rPr lang="it-IT" sz="2800" b="1" dirty="0" smtClean="0">
                <a:solidFill>
                  <a:srgbClr val="1F497D"/>
                </a:solidFill>
                <a:latin typeface="Calibri" pitchFamily="34" charset="0"/>
              </a:rPr>
              <a:t>il calo di PD – PDL – Lega Nord</a:t>
            </a:r>
            <a:endParaRPr lang="en-US" sz="2800" b="1" dirty="0">
              <a:solidFill>
                <a:srgbClr val="003366"/>
              </a:solidFill>
              <a:latin typeface="Calibri" pitchFamily="34" charset="0"/>
            </a:endParaRPr>
          </a:p>
        </p:txBody>
      </p:sp>
      <p:pic>
        <p:nvPicPr>
          <p:cNvPr id="18433" name="Picture 1"/>
          <p:cNvPicPr>
            <a:picLocks noChangeAspect="1" noChangeArrowheads="1"/>
          </p:cNvPicPr>
          <p:nvPr/>
        </p:nvPicPr>
        <p:blipFill>
          <a:blip r:embed="rId3" cstate="print"/>
          <a:srcRect/>
          <a:stretch>
            <a:fillRect/>
          </a:stretch>
        </p:blipFill>
        <p:spPr bwMode="auto">
          <a:xfrm>
            <a:off x="872" y="1294209"/>
            <a:ext cx="3491008" cy="3502943"/>
          </a:xfrm>
          <a:prstGeom prst="rect">
            <a:avLst/>
          </a:prstGeom>
          <a:noFill/>
          <a:ln w="9525">
            <a:noFill/>
            <a:miter lim="800000"/>
            <a:headEnd/>
            <a:tailEnd/>
          </a:ln>
          <a:effectLst/>
        </p:spPr>
      </p:pic>
      <p:sp>
        <p:nvSpPr>
          <p:cNvPr id="4" name="Rettangolo 3"/>
          <p:cNvSpPr/>
          <p:nvPr/>
        </p:nvSpPr>
        <p:spPr>
          <a:xfrm>
            <a:off x="323528" y="788629"/>
            <a:ext cx="1997968" cy="480131"/>
          </a:xfrm>
          <a:prstGeom prst="rect">
            <a:avLst/>
          </a:prstGeom>
        </p:spPr>
        <p:txBody>
          <a:bodyPr wrap="square">
            <a:spAutoFit/>
          </a:bodyPr>
          <a:lstStyle/>
          <a:p>
            <a:pPr algn="ctr">
              <a:lnSpc>
                <a:spcPct val="90000"/>
              </a:lnSpc>
              <a:defRPr/>
            </a:pPr>
            <a:r>
              <a:rPr lang="it-IT" sz="1600" b="1" dirty="0" smtClean="0">
                <a:solidFill>
                  <a:srgbClr val="1F497D"/>
                </a:solidFill>
                <a:latin typeface="Calibri" pitchFamily="34" charset="0"/>
              </a:rPr>
              <a:t>PD – </a:t>
            </a:r>
            <a:r>
              <a:rPr lang="it-IT" sz="1200" b="1" i="1" dirty="0" smtClean="0">
                <a:solidFill>
                  <a:srgbClr val="1F497D"/>
                </a:solidFill>
                <a:latin typeface="Calibri" pitchFamily="34" charset="0"/>
              </a:rPr>
              <a:t>quota di voti persi dal 2008 al 2013</a:t>
            </a:r>
            <a:endParaRPr lang="en-US" sz="1200" b="1" i="1" dirty="0">
              <a:solidFill>
                <a:srgbClr val="003366"/>
              </a:solidFill>
              <a:latin typeface="Calibri" pitchFamily="34" charset="0"/>
            </a:endParaRPr>
          </a:p>
        </p:txBody>
      </p:sp>
      <p:pic>
        <p:nvPicPr>
          <p:cNvPr id="5" name="Picture 2"/>
          <p:cNvPicPr>
            <a:picLocks noChangeAspect="1" noChangeArrowheads="1"/>
          </p:cNvPicPr>
          <p:nvPr/>
        </p:nvPicPr>
        <p:blipFill>
          <a:blip r:embed="rId4" cstate="print"/>
          <a:srcRect/>
          <a:stretch>
            <a:fillRect/>
          </a:stretch>
        </p:blipFill>
        <p:spPr bwMode="auto">
          <a:xfrm>
            <a:off x="6012160" y="1294209"/>
            <a:ext cx="3046140" cy="3286919"/>
          </a:xfrm>
          <a:prstGeom prst="rect">
            <a:avLst/>
          </a:prstGeom>
          <a:noFill/>
          <a:ln w="9525">
            <a:noFill/>
            <a:miter lim="800000"/>
            <a:headEnd/>
            <a:tailEnd/>
          </a:ln>
          <a:effectLst/>
        </p:spPr>
      </p:pic>
      <p:pic>
        <p:nvPicPr>
          <p:cNvPr id="6" name="Picture 2"/>
          <p:cNvPicPr>
            <a:picLocks noChangeAspect="1" noChangeArrowheads="1"/>
          </p:cNvPicPr>
          <p:nvPr/>
        </p:nvPicPr>
        <p:blipFill>
          <a:blip r:embed="rId5" cstate="print"/>
          <a:srcRect b="2560"/>
          <a:stretch>
            <a:fillRect/>
          </a:stretch>
        </p:blipFill>
        <p:spPr bwMode="auto">
          <a:xfrm>
            <a:off x="3122696" y="3626736"/>
            <a:ext cx="3214688" cy="3240360"/>
          </a:xfrm>
          <a:prstGeom prst="rect">
            <a:avLst/>
          </a:prstGeom>
          <a:noFill/>
          <a:ln w="9525">
            <a:noFill/>
            <a:miter lim="800000"/>
            <a:headEnd/>
            <a:tailEnd/>
          </a:ln>
          <a:effectLst/>
        </p:spPr>
      </p:pic>
      <p:sp>
        <p:nvSpPr>
          <p:cNvPr id="7" name="Rettangolo 6"/>
          <p:cNvSpPr/>
          <p:nvPr/>
        </p:nvSpPr>
        <p:spPr>
          <a:xfrm>
            <a:off x="6390456" y="836712"/>
            <a:ext cx="1997968" cy="480131"/>
          </a:xfrm>
          <a:prstGeom prst="rect">
            <a:avLst/>
          </a:prstGeom>
        </p:spPr>
        <p:txBody>
          <a:bodyPr wrap="square">
            <a:spAutoFit/>
          </a:bodyPr>
          <a:lstStyle/>
          <a:p>
            <a:pPr algn="ctr">
              <a:lnSpc>
                <a:spcPct val="90000"/>
              </a:lnSpc>
              <a:defRPr/>
            </a:pPr>
            <a:r>
              <a:rPr lang="it-IT" sz="1600" b="1" dirty="0" smtClean="0">
                <a:solidFill>
                  <a:srgbClr val="1F497D"/>
                </a:solidFill>
                <a:latin typeface="Calibri" pitchFamily="34" charset="0"/>
              </a:rPr>
              <a:t>PDL – </a:t>
            </a:r>
            <a:r>
              <a:rPr lang="it-IT" sz="1200" b="1" i="1" dirty="0" smtClean="0">
                <a:solidFill>
                  <a:srgbClr val="1F497D"/>
                </a:solidFill>
                <a:latin typeface="Calibri" pitchFamily="34" charset="0"/>
              </a:rPr>
              <a:t>quota di voti persi dal 2008 al 2013</a:t>
            </a:r>
            <a:endParaRPr lang="en-US" sz="1200" b="1" i="1" dirty="0">
              <a:solidFill>
                <a:srgbClr val="003366"/>
              </a:solidFill>
              <a:latin typeface="Calibri" pitchFamily="34" charset="0"/>
            </a:endParaRPr>
          </a:p>
        </p:txBody>
      </p:sp>
      <p:sp>
        <p:nvSpPr>
          <p:cNvPr id="8" name="Rettangolo 7"/>
          <p:cNvSpPr/>
          <p:nvPr/>
        </p:nvSpPr>
        <p:spPr>
          <a:xfrm>
            <a:off x="3419872" y="3068960"/>
            <a:ext cx="1997968" cy="480131"/>
          </a:xfrm>
          <a:prstGeom prst="rect">
            <a:avLst/>
          </a:prstGeom>
        </p:spPr>
        <p:txBody>
          <a:bodyPr wrap="square">
            <a:spAutoFit/>
          </a:bodyPr>
          <a:lstStyle/>
          <a:p>
            <a:pPr algn="ctr">
              <a:lnSpc>
                <a:spcPct val="90000"/>
              </a:lnSpc>
              <a:defRPr/>
            </a:pPr>
            <a:r>
              <a:rPr lang="it-IT" sz="1600" b="1" dirty="0" smtClean="0">
                <a:solidFill>
                  <a:srgbClr val="1F497D"/>
                </a:solidFill>
                <a:latin typeface="Calibri" pitchFamily="34" charset="0"/>
              </a:rPr>
              <a:t>Lega Nord – </a:t>
            </a:r>
            <a:r>
              <a:rPr lang="it-IT" sz="1200" b="1" i="1" dirty="0" smtClean="0">
                <a:solidFill>
                  <a:srgbClr val="1F497D"/>
                </a:solidFill>
                <a:latin typeface="Calibri" pitchFamily="34" charset="0"/>
              </a:rPr>
              <a:t>quota di voti persi dal 2008 al 2013</a:t>
            </a:r>
            <a:endParaRPr lang="en-US" sz="1200" b="1" i="1" dirty="0">
              <a:solidFill>
                <a:srgbClr val="003366"/>
              </a:solidFill>
              <a:latin typeface="Calibri" pitchFamily="34" charset="0"/>
            </a:endParaRPr>
          </a:p>
        </p:txBody>
      </p:sp>
      <p:grpSp>
        <p:nvGrpSpPr>
          <p:cNvPr id="2" name="Gruppo 14"/>
          <p:cNvGrpSpPr/>
          <p:nvPr/>
        </p:nvGrpSpPr>
        <p:grpSpPr>
          <a:xfrm>
            <a:off x="6660232" y="4858100"/>
            <a:ext cx="1944216" cy="1653548"/>
            <a:chOff x="6660232" y="4858100"/>
            <a:chExt cx="1944216" cy="1653548"/>
          </a:xfrm>
        </p:grpSpPr>
        <p:sp>
          <p:nvSpPr>
            <p:cNvPr id="13" name="Freccia a destra 12"/>
            <p:cNvSpPr/>
            <p:nvPr/>
          </p:nvSpPr>
          <p:spPr>
            <a:xfrm rot="17877751">
              <a:off x="7237291" y="5426604"/>
              <a:ext cx="1165207" cy="484632"/>
            </a:xfrm>
            <a:prstGeom prst="rightArrow">
              <a:avLst>
                <a:gd name="adj1" fmla="val 54334"/>
                <a:gd name="adj2" fmla="val 71589"/>
              </a:avLst>
            </a:prstGeom>
            <a:gradFill flip="none" rotWithShape="1">
              <a:gsLst>
                <a:gs pos="12000">
                  <a:srgbClr val="DDEBCF"/>
                </a:gs>
                <a:gs pos="50000">
                  <a:srgbClr val="9CB86E"/>
                </a:gs>
                <a:gs pos="77000">
                  <a:schemeClr val="accent3">
                    <a:lumMod val="50000"/>
                  </a:schemeClr>
                </a:gs>
                <a:gs pos="100000">
                  <a:schemeClr val="accent3">
                    <a:lumMod val="50000"/>
                  </a:schemeClr>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4" name="Freccia a destra 13"/>
            <p:cNvSpPr/>
            <p:nvPr/>
          </p:nvSpPr>
          <p:spPr>
            <a:xfrm rot="17877751">
              <a:off x="7678654" y="5654820"/>
              <a:ext cx="1165207" cy="484632"/>
            </a:xfrm>
            <a:prstGeom prst="rightArrow">
              <a:avLst>
                <a:gd name="adj1" fmla="val 54334"/>
                <a:gd name="adj2" fmla="val 71589"/>
              </a:avLst>
            </a:prstGeom>
            <a:gradFill flip="none" rotWithShape="1">
              <a:gsLst>
                <a:gs pos="0">
                  <a:schemeClr val="tx2">
                    <a:lumMod val="40000"/>
                    <a:lumOff val="60000"/>
                  </a:schemeClr>
                </a:gs>
                <a:gs pos="29000">
                  <a:schemeClr val="tx2">
                    <a:lumMod val="60000"/>
                    <a:lumOff val="40000"/>
                  </a:schemeClr>
                </a:gs>
                <a:gs pos="57000">
                  <a:schemeClr val="accent1">
                    <a:lumMod val="75000"/>
                  </a:schemeClr>
                </a:gs>
                <a:gs pos="86000">
                  <a:schemeClr val="accent1">
                    <a:lumMod val="50000"/>
                  </a:schemeClr>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1" name="Freccia a destra 10"/>
            <p:cNvSpPr/>
            <p:nvPr/>
          </p:nvSpPr>
          <p:spPr>
            <a:xfrm rot="17877751">
              <a:off x="6793051" y="5198388"/>
              <a:ext cx="1165207" cy="484632"/>
            </a:xfrm>
            <a:prstGeom prst="rightArrow">
              <a:avLst>
                <a:gd name="adj1" fmla="val 54334"/>
                <a:gd name="adj2" fmla="val 71589"/>
              </a:avLst>
            </a:prstGeom>
            <a:gradFill flip="none" rotWithShape="1">
              <a:gsLst>
                <a:gs pos="0">
                  <a:srgbClr val="FFF200"/>
                </a:gs>
                <a:gs pos="45000">
                  <a:srgbClr val="FF7A00"/>
                </a:gs>
                <a:gs pos="70000">
                  <a:srgbClr val="FF0300"/>
                </a:gs>
                <a:gs pos="100000">
                  <a:srgbClr val="4D0808"/>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2" name="CasellaDiTesto 11"/>
            <p:cNvSpPr txBox="1"/>
            <p:nvPr/>
          </p:nvSpPr>
          <p:spPr>
            <a:xfrm>
              <a:off x="6660232" y="5772984"/>
              <a:ext cx="1944216" cy="738664"/>
            </a:xfrm>
            <a:prstGeom prst="rect">
              <a:avLst/>
            </a:prstGeom>
            <a:noFill/>
          </p:spPr>
          <p:txBody>
            <a:bodyPr wrap="square" rtlCol="0">
              <a:spAutoFit/>
            </a:bodyPr>
            <a:lstStyle/>
            <a:p>
              <a:pPr algn="ctr"/>
              <a:r>
                <a:rPr lang="it-IT" sz="1400" b="1" i="1" dirty="0" smtClean="0">
                  <a:solidFill>
                    <a:schemeClr val="accent1">
                      <a:lumMod val="50000"/>
                    </a:schemeClr>
                  </a:solidFill>
                </a:rPr>
                <a:t>Più intensa è la tonalità del colore e maggiore è il calo dei voti</a:t>
              </a:r>
              <a:endParaRPr lang="it-IT" sz="1400" b="1" i="1" dirty="0">
                <a:solidFill>
                  <a:schemeClr val="accent1">
                    <a:lumMod val="50000"/>
                  </a:schemeClr>
                </a:solidFill>
              </a:endParaRPr>
            </a:p>
          </p:txBody>
        </p:sp>
      </p:gr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9" name="Rectangle 2"/>
          <p:cNvSpPr txBox="1">
            <a:spLocks noChangeArrowheads="1"/>
          </p:cNvSpPr>
          <p:nvPr/>
        </p:nvSpPr>
        <p:spPr bwMode="auto">
          <a:xfrm>
            <a:off x="650875" y="116632"/>
            <a:ext cx="8140700" cy="611188"/>
          </a:xfrm>
          <a:prstGeom prst="rect">
            <a:avLst/>
          </a:prstGeom>
          <a:noFill/>
          <a:ln w="9525">
            <a:noFill/>
            <a:miter lim="800000"/>
            <a:headEnd/>
            <a:tailEnd/>
          </a:ln>
        </p:spPr>
        <p:txBody>
          <a:bodyPr anchor="ctr"/>
          <a:lstStyle/>
          <a:p>
            <a:pPr algn="ctr">
              <a:lnSpc>
                <a:spcPct val="90000"/>
              </a:lnSpc>
              <a:defRPr/>
            </a:pPr>
            <a:r>
              <a:rPr lang="it-IT" sz="2800" b="1" dirty="0" smtClean="0">
                <a:solidFill>
                  <a:srgbClr val="1F497D"/>
                </a:solidFill>
                <a:latin typeface="Calibri" pitchFamily="34" charset="0"/>
              </a:rPr>
              <a:t>IL VOTO DEL 2013  - I NUOVI PROTAGONISTI</a:t>
            </a:r>
          </a:p>
          <a:p>
            <a:pPr algn="ctr">
              <a:lnSpc>
                <a:spcPct val="90000"/>
              </a:lnSpc>
              <a:defRPr/>
            </a:pPr>
            <a:r>
              <a:rPr lang="it-IT" sz="2400" b="1" dirty="0" smtClean="0">
                <a:solidFill>
                  <a:srgbClr val="1F497D"/>
                </a:solidFill>
                <a:latin typeface="Calibri" pitchFamily="34" charset="0"/>
              </a:rPr>
              <a:t>voti al MOVIMENTO 5 STELLE e SCELTA CIVICA CON MONTI</a:t>
            </a:r>
          </a:p>
        </p:txBody>
      </p:sp>
      <p:pic>
        <p:nvPicPr>
          <p:cNvPr id="9" name="Picture 2"/>
          <p:cNvPicPr>
            <a:picLocks noChangeAspect="1" noChangeArrowheads="1"/>
          </p:cNvPicPr>
          <p:nvPr/>
        </p:nvPicPr>
        <p:blipFill>
          <a:blip r:embed="rId3" cstate="print"/>
          <a:srcRect/>
          <a:stretch>
            <a:fillRect/>
          </a:stretch>
        </p:blipFill>
        <p:spPr bwMode="auto">
          <a:xfrm>
            <a:off x="3244" y="908720"/>
            <a:ext cx="4568756" cy="4938288"/>
          </a:xfrm>
          <a:prstGeom prst="rect">
            <a:avLst/>
          </a:prstGeom>
          <a:noFill/>
          <a:ln w="9525">
            <a:noFill/>
            <a:miter lim="800000"/>
            <a:headEnd/>
            <a:tailEnd/>
          </a:ln>
          <a:effectLst/>
        </p:spPr>
      </p:pic>
      <p:pic>
        <p:nvPicPr>
          <p:cNvPr id="10" name="Picture 2"/>
          <p:cNvPicPr>
            <a:picLocks noChangeAspect="1" noChangeArrowheads="1"/>
          </p:cNvPicPr>
          <p:nvPr/>
        </p:nvPicPr>
        <p:blipFill>
          <a:blip r:embed="rId4" cstate="print"/>
          <a:srcRect/>
          <a:stretch>
            <a:fillRect/>
          </a:stretch>
        </p:blipFill>
        <p:spPr bwMode="auto">
          <a:xfrm>
            <a:off x="4572000" y="1621692"/>
            <a:ext cx="4566321" cy="4903652"/>
          </a:xfrm>
          <a:prstGeom prst="rect">
            <a:avLst/>
          </a:prstGeom>
          <a:noFill/>
          <a:ln w="9525">
            <a:noFill/>
            <a:miter lim="800000"/>
            <a:headEnd/>
            <a:tailEnd/>
          </a:ln>
          <a:effectLst/>
        </p:spPr>
      </p:pic>
      <p:grpSp>
        <p:nvGrpSpPr>
          <p:cNvPr id="2" name="Gruppo 7"/>
          <p:cNvGrpSpPr/>
          <p:nvPr/>
        </p:nvGrpSpPr>
        <p:grpSpPr>
          <a:xfrm>
            <a:off x="3059832" y="5314532"/>
            <a:ext cx="2664296" cy="1445420"/>
            <a:chOff x="3059832" y="5314532"/>
            <a:chExt cx="2664296" cy="1445420"/>
          </a:xfrm>
        </p:grpSpPr>
        <p:sp>
          <p:nvSpPr>
            <p:cNvPr id="5" name="Freccia a destra 4"/>
            <p:cNvSpPr/>
            <p:nvPr/>
          </p:nvSpPr>
          <p:spPr>
            <a:xfrm rot="17877751">
              <a:off x="3718214" y="5654820"/>
              <a:ext cx="1165207" cy="484632"/>
            </a:xfrm>
            <a:prstGeom prst="rightArrow">
              <a:avLst>
                <a:gd name="adj1" fmla="val 54334"/>
                <a:gd name="adj2" fmla="val 71589"/>
              </a:avLst>
            </a:prstGeom>
            <a:gradFill flip="none" rotWithShape="1">
              <a:gsLst>
                <a:gs pos="0">
                  <a:schemeClr val="accent4">
                    <a:lumMod val="40000"/>
                    <a:lumOff val="60000"/>
                  </a:schemeClr>
                </a:gs>
                <a:gs pos="50000">
                  <a:schemeClr val="accent4">
                    <a:lumMod val="75000"/>
                  </a:schemeClr>
                </a:gs>
                <a:gs pos="100000">
                  <a:schemeClr val="accent4">
                    <a:lumMod val="50000"/>
                  </a:schemeClr>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7" name="Freccia a destra 6"/>
            <p:cNvSpPr/>
            <p:nvPr/>
          </p:nvSpPr>
          <p:spPr>
            <a:xfrm rot="17877751">
              <a:off x="4188571" y="5884540"/>
              <a:ext cx="1165207" cy="484632"/>
            </a:xfrm>
            <a:prstGeom prst="rightArrow">
              <a:avLst>
                <a:gd name="adj1" fmla="val 54334"/>
                <a:gd name="adj2" fmla="val 71589"/>
              </a:avLst>
            </a:prstGeom>
            <a:gradFill flip="none" rotWithShape="1">
              <a:gsLst>
                <a:gs pos="0">
                  <a:schemeClr val="accent5">
                    <a:lumMod val="20000"/>
                    <a:lumOff val="80000"/>
                  </a:schemeClr>
                </a:gs>
                <a:gs pos="50000">
                  <a:schemeClr val="accent5">
                    <a:lumMod val="60000"/>
                    <a:lumOff val="40000"/>
                  </a:schemeClr>
                </a:gs>
                <a:gs pos="100000">
                  <a:schemeClr val="accent5">
                    <a:lumMod val="75000"/>
                  </a:schemeClr>
                </a:gs>
                <a:gs pos="78000">
                  <a:schemeClr val="accent5">
                    <a:lumMod val="50000"/>
                  </a:schemeClr>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6" name="CasellaDiTesto 5"/>
            <p:cNvSpPr txBox="1"/>
            <p:nvPr/>
          </p:nvSpPr>
          <p:spPr>
            <a:xfrm>
              <a:off x="3059832" y="6021288"/>
              <a:ext cx="2664296" cy="738664"/>
            </a:xfrm>
            <a:prstGeom prst="rect">
              <a:avLst/>
            </a:prstGeom>
            <a:noFill/>
          </p:spPr>
          <p:txBody>
            <a:bodyPr wrap="square" rtlCol="0">
              <a:spAutoFit/>
            </a:bodyPr>
            <a:lstStyle/>
            <a:p>
              <a:pPr algn="ctr"/>
              <a:r>
                <a:rPr lang="it-IT" sz="1400" b="1" i="1" dirty="0" smtClean="0">
                  <a:solidFill>
                    <a:schemeClr val="accent1">
                      <a:lumMod val="50000"/>
                    </a:schemeClr>
                  </a:solidFill>
                </a:rPr>
                <a:t>Più intensa è la tonalità del colore e maggiore è la percentuale di voti raggiunta</a:t>
              </a:r>
              <a:endParaRPr lang="it-IT" sz="1400" b="1" i="1" dirty="0">
                <a:solidFill>
                  <a:schemeClr val="accent1">
                    <a:lumMod val="50000"/>
                  </a:schemeClr>
                </a:solidFill>
              </a:endParaRPr>
            </a:p>
          </p:txBody>
        </p:sp>
      </p:gr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
          <p:cNvPicPr>
            <a:picLocks noChangeAspect="1" noChangeArrowheads="1"/>
          </p:cNvPicPr>
          <p:nvPr/>
        </p:nvPicPr>
        <p:blipFill>
          <a:blip r:embed="rId3" cstate="print"/>
          <a:srcRect/>
          <a:stretch>
            <a:fillRect/>
          </a:stretch>
        </p:blipFill>
        <p:spPr bwMode="auto">
          <a:xfrm>
            <a:off x="133350" y="1484313"/>
            <a:ext cx="8831263" cy="3960812"/>
          </a:xfrm>
          <a:prstGeom prst="rect">
            <a:avLst/>
          </a:prstGeom>
          <a:noFill/>
          <a:ln w="9525">
            <a:noFill/>
            <a:miter lim="800000"/>
            <a:headEnd/>
            <a:tailEnd/>
          </a:ln>
          <a:effectLst/>
        </p:spPr>
      </p:pic>
      <p:sp>
        <p:nvSpPr>
          <p:cNvPr id="65539" name="Rectangle 2"/>
          <p:cNvSpPr txBox="1">
            <a:spLocks noChangeArrowheads="1"/>
          </p:cNvSpPr>
          <p:nvPr/>
        </p:nvSpPr>
        <p:spPr bwMode="auto">
          <a:xfrm>
            <a:off x="611560" y="44624"/>
            <a:ext cx="8493126" cy="611188"/>
          </a:xfrm>
          <a:prstGeom prst="rect">
            <a:avLst/>
          </a:prstGeom>
          <a:noFill/>
          <a:ln w="9525">
            <a:noFill/>
            <a:miter lim="800000"/>
            <a:headEnd/>
            <a:tailEnd/>
          </a:ln>
        </p:spPr>
        <p:txBody>
          <a:bodyPr anchor="ctr"/>
          <a:lstStyle/>
          <a:p>
            <a:pPr algn="ctr">
              <a:lnSpc>
                <a:spcPct val="90000"/>
              </a:lnSpc>
              <a:defRPr/>
            </a:pPr>
            <a:r>
              <a:rPr lang="it-IT" sz="2400" b="1" dirty="0" smtClean="0">
                <a:solidFill>
                  <a:srgbClr val="1F497D"/>
                </a:solidFill>
                <a:latin typeface="Calibri" pitchFamily="34" charset="0"/>
                <a:ea typeface="+mj-ea"/>
                <a:cs typeface="+mj-cs"/>
              </a:rPr>
              <a:t>FLUSSI ELETTORALI</a:t>
            </a:r>
          </a:p>
          <a:p>
            <a:pPr algn="ctr">
              <a:lnSpc>
                <a:spcPct val="90000"/>
              </a:lnSpc>
              <a:defRPr/>
            </a:pPr>
            <a:r>
              <a:rPr lang="it-IT" sz="2400" b="1" dirty="0" smtClean="0">
                <a:solidFill>
                  <a:srgbClr val="1F497D"/>
                </a:solidFill>
                <a:latin typeface="Calibri" pitchFamily="34" charset="0"/>
                <a:ea typeface="+mj-ea"/>
                <a:cs typeface="+mj-cs"/>
              </a:rPr>
              <a:t>Cosa hanno votato oggi gli elettori dei principali partiti nel 2008?</a:t>
            </a:r>
            <a:endParaRPr lang="en-US" sz="2400" b="1" dirty="0">
              <a:solidFill>
                <a:srgbClr val="003366"/>
              </a:solidFill>
              <a:latin typeface="Calibri" pitchFamily="34" charset="0"/>
              <a:ea typeface="+mj-ea"/>
              <a:cs typeface="+mj-cs"/>
            </a:endParaRPr>
          </a:p>
        </p:txBody>
      </p:sp>
      <p:sp>
        <p:nvSpPr>
          <p:cNvPr id="5" name="Rettangolo 4"/>
          <p:cNvSpPr/>
          <p:nvPr/>
        </p:nvSpPr>
        <p:spPr>
          <a:xfrm>
            <a:off x="626984" y="5733256"/>
            <a:ext cx="7848872" cy="577081"/>
          </a:xfrm>
          <a:prstGeom prst="rect">
            <a:avLst/>
          </a:prstGeom>
        </p:spPr>
        <p:txBody>
          <a:bodyPr wrap="square">
            <a:spAutoFit/>
          </a:bodyPr>
          <a:lstStyle/>
          <a:p>
            <a:pPr algn="just"/>
            <a:r>
              <a:rPr lang="it-IT" sz="1050" dirty="0" smtClean="0"/>
              <a:t>* Sondaggi realizzat</a:t>
            </a:r>
            <a:r>
              <a:rPr lang="it-IT" sz="1050" dirty="0"/>
              <a:t>i</a:t>
            </a:r>
            <a:r>
              <a:rPr lang="it-IT" sz="1050" dirty="0" smtClean="0"/>
              <a:t> </a:t>
            </a:r>
            <a:r>
              <a:rPr lang="it-IT" sz="1050" dirty="0"/>
              <a:t>da </a:t>
            </a:r>
            <a:r>
              <a:rPr lang="it-IT" sz="1050" dirty="0" err="1" smtClean="0"/>
              <a:t>Ipsos</a:t>
            </a:r>
            <a:r>
              <a:rPr lang="it-IT" sz="1050" dirty="0" smtClean="0"/>
              <a:t> Srl presso campioni casuali nazionali rappresentativi </a:t>
            </a:r>
            <a:r>
              <a:rPr lang="it-IT" sz="1050" dirty="0"/>
              <a:t>della popolazione italiana maggiorenne secondo genere, età livello di scolarità, area geografica di residenza, dimensione del comune di residenza. Sono state realizzate </a:t>
            </a:r>
            <a:r>
              <a:rPr lang="it-IT" sz="1050" dirty="0" smtClean="0"/>
              <a:t>11.000 </a:t>
            </a:r>
            <a:r>
              <a:rPr lang="it-IT" sz="1050" dirty="0"/>
              <a:t>interviste (su </a:t>
            </a:r>
            <a:r>
              <a:rPr lang="it-IT" sz="1050" dirty="0" smtClean="0"/>
              <a:t>107.299 contatti) mediante </a:t>
            </a:r>
            <a:r>
              <a:rPr lang="it-IT" sz="1050" dirty="0"/>
              <a:t>sistema </a:t>
            </a:r>
            <a:r>
              <a:rPr lang="it-IT" sz="1050" dirty="0" smtClean="0"/>
              <a:t>CATI fra il 18 ed il 22 febbraio 2013.</a:t>
            </a:r>
            <a:endParaRPr lang="it-IT" sz="1050" dirty="0"/>
          </a:p>
        </p:txBody>
      </p:sp>
      <p:sp>
        <p:nvSpPr>
          <p:cNvPr id="6" name="Freccia in giù 5"/>
          <p:cNvSpPr/>
          <p:nvPr/>
        </p:nvSpPr>
        <p:spPr>
          <a:xfrm>
            <a:off x="4337688" y="2396504"/>
            <a:ext cx="72008" cy="144016"/>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7" name="Freccia in giù 6"/>
          <p:cNvSpPr/>
          <p:nvPr/>
        </p:nvSpPr>
        <p:spPr>
          <a:xfrm>
            <a:off x="5157208" y="2395360"/>
            <a:ext cx="72008" cy="144016"/>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8" name="Freccia in giù 7"/>
          <p:cNvSpPr/>
          <p:nvPr/>
        </p:nvSpPr>
        <p:spPr>
          <a:xfrm>
            <a:off x="5957296" y="2396504"/>
            <a:ext cx="72008" cy="144016"/>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9" name="Freccia in giù 8"/>
          <p:cNvSpPr/>
          <p:nvPr/>
        </p:nvSpPr>
        <p:spPr>
          <a:xfrm>
            <a:off x="6779864" y="2396504"/>
            <a:ext cx="72008" cy="144016"/>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0" name="Freccia in giù 9"/>
          <p:cNvSpPr/>
          <p:nvPr/>
        </p:nvSpPr>
        <p:spPr>
          <a:xfrm>
            <a:off x="7616528" y="2396504"/>
            <a:ext cx="72008" cy="144016"/>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1" name="Freccia in giù 10"/>
          <p:cNvSpPr/>
          <p:nvPr/>
        </p:nvSpPr>
        <p:spPr>
          <a:xfrm>
            <a:off x="8460432" y="2396504"/>
            <a:ext cx="72008" cy="144016"/>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5" name="Freccia in giù 14"/>
          <p:cNvSpPr/>
          <p:nvPr/>
        </p:nvSpPr>
        <p:spPr>
          <a:xfrm>
            <a:off x="3491880" y="2391704"/>
            <a:ext cx="72008" cy="144016"/>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 name="Picture 1"/>
          <p:cNvPicPr>
            <a:picLocks noChangeAspect="1" noChangeArrowheads="1"/>
          </p:cNvPicPr>
          <p:nvPr/>
        </p:nvPicPr>
        <p:blipFill>
          <a:blip r:embed="rId3" cstate="print"/>
          <a:srcRect/>
          <a:stretch>
            <a:fillRect/>
          </a:stretch>
        </p:blipFill>
        <p:spPr bwMode="auto">
          <a:xfrm>
            <a:off x="147638" y="1268413"/>
            <a:ext cx="8848725" cy="3744912"/>
          </a:xfrm>
          <a:prstGeom prst="rect">
            <a:avLst/>
          </a:prstGeom>
          <a:noFill/>
          <a:ln w="9525">
            <a:noFill/>
            <a:miter lim="800000"/>
            <a:headEnd/>
            <a:tailEnd/>
          </a:ln>
          <a:effectLst/>
        </p:spPr>
      </p:pic>
      <p:sp>
        <p:nvSpPr>
          <p:cNvPr id="65539" name="Rectangle 2"/>
          <p:cNvSpPr txBox="1">
            <a:spLocks noChangeArrowheads="1"/>
          </p:cNvSpPr>
          <p:nvPr/>
        </p:nvSpPr>
        <p:spPr bwMode="auto">
          <a:xfrm>
            <a:off x="650875" y="116632"/>
            <a:ext cx="8140700" cy="611188"/>
          </a:xfrm>
          <a:prstGeom prst="rect">
            <a:avLst/>
          </a:prstGeom>
          <a:noFill/>
          <a:ln w="9525">
            <a:noFill/>
            <a:miter lim="800000"/>
            <a:headEnd/>
            <a:tailEnd/>
          </a:ln>
        </p:spPr>
        <p:txBody>
          <a:bodyPr anchor="ctr"/>
          <a:lstStyle/>
          <a:p>
            <a:pPr algn="ctr">
              <a:lnSpc>
                <a:spcPct val="90000"/>
              </a:lnSpc>
              <a:defRPr/>
            </a:pPr>
            <a:r>
              <a:rPr lang="it-IT" sz="2000" b="1" dirty="0" smtClean="0">
                <a:solidFill>
                  <a:srgbClr val="1F497D"/>
                </a:solidFill>
                <a:latin typeface="Calibri" pitchFamily="34" charset="0"/>
                <a:ea typeface="+mj-ea"/>
                <a:cs typeface="+mj-cs"/>
              </a:rPr>
              <a:t>COMPOSIZIONE DEGLI ELETTORATI</a:t>
            </a:r>
          </a:p>
          <a:p>
            <a:pPr algn="ctr">
              <a:lnSpc>
                <a:spcPct val="90000"/>
              </a:lnSpc>
              <a:defRPr/>
            </a:pPr>
            <a:r>
              <a:rPr lang="it-IT" sz="2000" b="1" dirty="0" smtClean="0">
                <a:solidFill>
                  <a:srgbClr val="1F497D"/>
                </a:solidFill>
                <a:latin typeface="Calibri" pitchFamily="34" charset="0"/>
                <a:ea typeface="+mj-ea"/>
                <a:cs typeface="+mj-cs"/>
              </a:rPr>
              <a:t>Cosa avevano votato nel 2008 gli elettori dei principali partiti attuali?</a:t>
            </a:r>
            <a:endParaRPr lang="en-US" sz="2000" b="1" dirty="0">
              <a:solidFill>
                <a:srgbClr val="003366"/>
              </a:solidFill>
              <a:latin typeface="Calibri" pitchFamily="34" charset="0"/>
              <a:ea typeface="+mj-ea"/>
              <a:cs typeface="+mj-cs"/>
            </a:endParaRPr>
          </a:p>
        </p:txBody>
      </p:sp>
      <p:sp>
        <p:nvSpPr>
          <p:cNvPr id="5" name="Rettangolo 4"/>
          <p:cNvSpPr/>
          <p:nvPr/>
        </p:nvSpPr>
        <p:spPr>
          <a:xfrm>
            <a:off x="626984" y="5876255"/>
            <a:ext cx="7848872" cy="577081"/>
          </a:xfrm>
          <a:prstGeom prst="rect">
            <a:avLst/>
          </a:prstGeom>
        </p:spPr>
        <p:txBody>
          <a:bodyPr wrap="square">
            <a:spAutoFit/>
          </a:bodyPr>
          <a:lstStyle/>
          <a:p>
            <a:pPr algn="just"/>
            <a:r>
              <a:rPr lang="it-IT" sz="1050" dirty="0" smtClean="0"/>
              <a:t>* Sondaggi realizzat</a:t>
            </a:r>
            <a:r>
              <a:rPr lang="it-IT" sz="1050" dirty="0"/>
              <a:t>i</a:t>
            </a:r>
            <a:r>
              <a:rPr lang="it-IT" sz="1050" dirty="0" smtClean="0"/>
              <a:t> </a:t>
            </a:r>
            <a:r>
              <a:rPr lang="it-IT" sz="1050" dirty="0"/>
              <a:t>da </a:t>
            </a:r>
            <a:r>
              <a:rPr lang="it-IT" sz="1050" dirty="0" err="1" smtClean="0"/>
              <a:t>Ipsos</a:t>
            </a:r>
            <a:r>
              <a:rPr lang="it-IT" sz="1050" dirty="0" smtClean="0"/>
              <a:t> Srl presso campioni casuali nazionali rappresentativi </a:t>
            </a:r>
            <a:r>
              <a:rPr lang="it-IT" sz="1050" dirty="0"/>
              <a:t>della popolazione italiana maggiorenne secondo genere, età livello di scolarità, area geografica di residenza, dimensione del comune di residenza. Sono state </a:t>
            </a:r>
            <a:r>
              <a:rPr lang="it-IT" sz="1050"/>
              <a:t>realizzate </a:t>
            </a:r>
            <a:r>
              <a:rPr lang="it-IT" sz="1050" smtClean="0"/>
              <a:t>11.000 </a:t>
            </a:r>
            <a:r>
              <a:rPr lang="it-IT" sz="1050" dirty="0"/>
              <a:t>interviste (su </a:t>
            </a:r>
            <a:r>
              <a:rPr lang="it-IT" sz="1050" dirty="0" smtClean="0"/>
              <a:t>107.299 contatti) mediante </a:t>
            </a:r>
            <a:r>
              <a:rPr lang="it-IT" sz="1050" dirty="0"/>
              <a:t>sistema </a:t>
            </a:r>
            <a:r>
              <a:rPr lang="it-IT" sz="1050" dirty="0" smtClean="0"/>
              <a:t>CATI fra il 18 ed il 22 febbraio 2013.</a:t>
            </a:r>
            <a:endParaRPr lang="it-IT" sz="1050" dirty="0"/>
          </a:p>
        </p:txBody>
      </p:sp>
      <p:sp>
        <p:nvSpPr>
          <p:cNvPr id="6" name="Freccia in giù 5"/>
          <p:cNvSpPr/>
          <p:nvPr/>
        </p:nvSpPr>
        <p:spPr>
          <a:xfrm rot="16200000">
            <a:off x="2700364" y="2685186"/>
            <a:ext cx="72008" cy="288032"/>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3" name="Freccia in giù 12"/>
          <p:cNvSpPr/>
          <p:nvPr/>
        </p:nvSpPr>
        <p:spPr>
          <a:xfrm rot="16200000">
            <a:off x="2690076" y="2873778"/>
            <a:ext cx="72008" cy="288032"/>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4" name="Freccia in giù 13"/>
          <p:cNvSpPr/>
          <p:nvPr/>
        </p:nvSpPr>
        <p:spPr>
          <a:xfrm rot="16200000">
            <a:off x="2690076" y="3095898"/>
            <a:ext cx="72008" cy="288032"/>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5" name="Freccia in giù 14"/>
          <p:cNvSpPr/>
          <p:nvPr/>
        </p:nvSpPr>
        <p:spPr>
          <a:xfrm rot="16200000">
            <a:off x="2691220" y="3294777"/>
            <a:ext cx="72008" cy="288032"/>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6" name="Freccia in giù 15"/>
          <p:cNvSpPr/>
          <p:nvPr/>
        </p:nvSpPr>
        <p:spPr>
          <a:xfrm rot="16200000">
            <a:off x="2691220" y="3516898"/>
            <a:ext cx="72008" cy="288032"/>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7" name="Freccia in giù 16"/>
          <p:cNvSpPr/>
          <p:nvPr/>
        </p:nvSpPr>
        <p:spPr>
          <a:xfrm rot="16200000">
            <a:off x="2682076" y="3715778"/>
            <a:ext cx="72008" cy="288032"/>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8" name="Freccia in giù 17"/>
          <p:cNvSpPr/>
          <p:nvPr/>
        </p:nvSpPr>
        <p:spPr>
          <a:xfrm rot="16200000">
            <a:off x="2683220" y="3933706"/>
            <a:ext cx="72008" cy="288032"/>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9" name="Freccia in giù 18"/>
          <p:cNvSpPr/>
          <p:nvPr/>
        </p:nvSpPr>
        <p:spPr>
          <a:xfrm rot="16200000">
            <a:off x="2682076" y="4135634"/>
            <a:ext cx="72008" cy="288032"/>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20" name="Freccia in giù 19"/>
          <p:cNvSpPr/>
          <p:nvPr/>
        </p:nvSpPr>
        <p:spPr>
          <a:xfrm rot="16200000">
            <a:off x="2691220" y="4333370"/>
            <a:ext cx="72008" cy="288032"/>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21" name="Freccia in giù 20"/>
          <p:cNvSpPr/>
          <p:nvPr/>
        </p:nvSpPr>
        <p:spPr>
          <a:xfrm rot="16200000">
            <a:off x="2692364" y="4535298"/>
            <a:ext cx="72008" cy="288032"/>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22" name="Freccia in giù 21"/>
          <p:cNvSpPr/>
          <p:nvPr/>
        </p:nvSpPr>
        <p:spPr>
          <a:xfrm rot="16200000">
            <a:off x="2700364" y="4768466"/>
            <a:ext cx="72008" cy="288032"/>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9" name="Rectangle 2"/>
          <p:cNvSpPr txBox="1">
            <a:spLocks noChangeArrowheads="1"/>
          </p:cNvSpPr>
          <p:nvPr/>
        </p:nvSpPr>
        <p:spPr bwMode="auto">
          <a:xfrm>
            <a:off x="650875" y="81508"/>
            <a:ext cx="8140700" cy="611188"/>
          </a:xfrm>
          <a:prstGeom prst="rect">
            <a:avLst/>
          </a:prstGeom>
          <a:noFill/>
          <a:ln w="9525">
            <a:noFill/>
            <a:miter lim="800000"/>
            <a:headEnd/>
            <a:tailEnd/>
          </a:ln>
        </p:spPr>
        <p:txBody>
          <a:bodyPr anchor="ctr"/>
          <a:lstStyle/>
          <a:p>
            <a:pPr algn="ctr">
              <a:lnSpc>
                <a:spcPct val="90000"/>
              </a:lnSpc>
              <a:defRPr/>
            </a:pPr>
            <a:r>
              <a:rPr lang="it-IT" sz="2400" b="1" dirty="0" smtClean="0">
                <a:solidFill>
                  <a:srgbClr val="1F497D"/>
                </a:solidFill>
                <a:latin typeface="Calibri" pitchFamily="34" charset="0"/>
                <a:ea typeface="+mj-ea"/>
                <a:cs typeface="+mj-cs"/>
              </a:rPr>
              <a:t>CHI HA VOTATO E CHI NO?</a:t>
            </a:r>
            <a:endParaRPr lang="en-US" sz="2400" b="1" dirty="0">
              <a:solidFill>
                <a:srgbClr val="003366"/>
              </a:solidFill>
              <a:latin typeface="Calibri" pitchFamily="34" charset="0"/>
              <a:ea typeface="+mj-ea"/>
              <a:cs typeface="+mj-cs"/>
            </a:endParaRPr>
          </a:p>
        </p:txBody>
      </p:sp>
      <p:sp>
        <p:nvSpPr>
          <p:cNvPr id="5" name="Rettangolo 4"/>
          <p:cNvSpPr/>
          <p:nvPr/>
        </p:nvSpPr>
        <p:spPr>
          <a:xfrm>
            <a:off x="626984" y="6186790"/>
            <a:ext cx="7848872" cy="338554"/>
          </a:xfrm>
          <a:prstGeom prst="rect">
            <a:avLst/>
          </a:prstGeom>
        </p:spPr>
        <p:txBody>
          <a:bodyPr wrap="square">
            <a:spAutoFit/>
          </a:bodyPr>
          <a:lstStyle/>
          <a:p>
            <a:pPr algn="just"/>
            <a:r>
              <a:rPr lang="it-IT" sz="800" dirty="0" smtClean="0"/>
              <a:t>* Sondaggi realizzat</a:t>
            </a:r>
            <a:r>
              <a:rPr lang="it-IT" sz="800" dirty="0"/>
              <a:t>i</a:t>
            </a:r>
            <a:r>
              <a:rPr lang="it-IT" sz="800" dirty="0" smtClean="0"/>
              <a:t> </a:t>
            </a:r>
            <a:r>
              <a:rPr lang="it-IT" sz="800" dirty="0"/>
              <a:t>da </a:t>
            </a:r>
            <a:r>
              <a:rPr lang="it-IT" sz="800" dirty="0" err="1" smtClean="0"/>
              <a:t>Ipsos</a:t>
            </a:r>
            <a:r>
              <a:rPr lang="it-IT" sz="800" dirty="0" smtClean="0"/>
              <a:t> Srl presso campioni casuali nazionali rappresentativi </a:t>
            </a:r>
            <a:r>
              <a:rPr lang="it-IT" sz="800" dirty="0"/>
              <a:t>della popolazione italiana maggiorenne secondo genere, età livello di scolarità, area geografica di residenza, dimensione del comune di residenza. Sono state realizzate </a:t>
            </a:r>
            <a:r>
              <a:rPr lang="it-IT" sz="800" dirty="0" smtClean="0"/>
              <a:t>11.000 </a:t>
            </a:r>
            <a:r>
              <a:rPr lang="it-IT" sz="800" dirty="0"/>
              <a:t>interviste (su </a:t>
            </a:r>
            <a:r>
              <a:rPr lang="it-IT" sz="800" dirty="0" smtClean="0"/>
              <a:t>107.299 contatti) mediante </a:t>
            </a:r>
            <a:r>
              <a:rPr lang="it-IT" sz="800" dirty="0"/>
              <a:t>sistema </a:t>
            </a:r>
            <a:r>
              <a:rPr lang="it-IT" sz="800" dirty="0" smtClean="0"/>
              <a:t>CATI fra il 18 ed il 22 febbraio 2013.</a:t>
            </a:r>
            <a:endParaRPr lang="it-IT" sz="800" dirty="0"/>
          </a:p>
        </p:txBody>
      </p:sp>
      <p:pic>
        <p:nvPicPr>
          <p:cNvPr id="7" name="Picture 1"/>
          <p:cNvPicPr>
            <a:picLocks noChangeAspect="1" noChangeArrowheads="1"/>
          </p:cNvPicPr>
          <p:nvPr/>
        </p:nvPicPr>
        <p:blipFill>
          <a:blip r:embed="rId3" cstate="print"/>
          <a:srcRect/>
          <a:stretch>
            <a:fillRect/>
          </a:stretch>
        </p:blipFill>
        <p:spPr bwMode="auto">
          <a:xfrm>
            <a:off x="179512" y="1074738"/>
            <a:ext cx="4236913" cy="4907661"/>
          </a:xfrm>
          <a:prstGeom prst="rect">
            <a:avLst/>
          </a:prstGeom>
          <a:noFill/>
          <a:ln w="9525">
            <a:noFill/>
            <a:miter lim="800000"/>
            <a:headEnd/>
            <a:tailEnd/>
          </a:ln>
          <a:effectLst/>
        </p:spPr>
      </p:pic>
      <p:pic>
        <p:nvPicPr>
          <p:cNvPr id="8" name="Picture 2"/>
          <p:cNvPicPr>
            <a:picLocks noChangeAspect="1" noChangeArrowheads="1"/>
          </p:cNvPicPr>
          <p:nvPr/>
        </p:nvPicPr>
        <p:blipFill>
          <a:blip r:embed="rId4" cstate="print"/>
          <a:srcRect/>
          <a:stretch>
            <a:fillRect/>
          </a:stretch>
        </p:blipFill>
        <p:spPr bwMode="auto">
          <a:xfrm>
            <a:off x="4643437" y="1104900"/>
            <a:ext cx="4167855" cy="41243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1"/>
          <p:cNvPicPr>
            <a:picLocks noChangeAspect="1" noChangeArrowheads="1"/>
          </p:cNvPicPr>
          <p:nvPr/>
        </p:nvPicPr>
        <p:blipFill>
          <a:blip r:embed="rId3" cstate="print"/>
          <a:srcRect/>
          <a:stretch>
            <a:fillRect/>
          </a:stretch>
        </p:blipFill>
        <p:spPr bwMode="auto">
          <a:xfrm>
            <a:off x="250825" y="908050"/>
            <a:ext cx="8631238" cy="5041900"/>
          </a:xfrm>
          <a:prstGeom prst="rect">
            <a:avLst/>
          </a:prstGeom>
          <a:solidFill>
            <a:schemeClr val="bg1"/>
          </a:solidFill>
          <a:ln w="9525">
            <a:solidFill>
              <a:schemeClr val="tx1"/>
            </a:solidFill>
            <a:miter lim="800000"/>
            <a:headEnd/>
            <a:tailEnd/>
          </a:ln>
          <a:effectLst/>
        </p:spPr>
      </p:pic>
      <p:sp>
        <p:nvSpPr>
          <p:cNvPr id="6" name="Rectangle 2"/>
          <p:cNvSpPr txBox="1">
            <a:spLocks noChangeArrowheads="1"/>
          </p:cNvSpPr>
          <p:nvPr/>
        </p:nvSpPr>
        <p:spPr bwMode="auto">
          <a:xfrm>
            <a:off x="683568" y="153516"/>
            <a:ext cx="8140700" cy="611188"/>
          </a:xfrm>
          <a:prstGeom prst="rect">
            <a:avLst/>
          </a:prstGeom>
          <a:noFill/>
          <a:ln w="9525">
            <a:noFill/>
            <a:miter lim="800000"/>
            <a:headEnd/>
            <a:tailEnd/>
          </a:ln>
        </p:spPr>
        <p:txBody>
          <a:bodyPr anchor="ctr"/>
          <a:lstStyle/>
          <a:p>
            <a:pPr algn="ctr">
              <a:lnSpc>
                <a:spcPct val="90000"/>
              </a:lnSpc>
              <a:defRPr/>
            </a:pPr>
            <a:r>
              <a:rPr lang="it-IT" sz="2400" b="1" dirty="0" smtClean="0">
                <a:solidFill>
                  <a:srgbClr val="1F497D"/>
                </a:solidFill>
                <a:latin typeface="Calibri" pitchFamily="34" charset="0"/>
                <a:ea typeface="+mj-ea"/>
                <a:cs typeface="+mj-cs"/>
              </a:rPr>
              <a:t>COME ABBIAMO VOTATO?</a:t>
            </a:r>
          </a:p>
          <a:p>
            <a:pPr algn="ctr">
              <a:lnSpc>
                <a:spcPct val="90000"/>
              </a:lnSpc>
              <a:defRPr/>
            </a:pPr>
            <a:r>
              <a:rPr lang="it-IT" b="1" dirty="0" smtClean="0">
                <a:solidFill>
                  <a:srgbClr val="1F497D"/>
                </a:solidFill>
                <a:latin typeface="Calibri" pitchFamily="34" charset="0"/>
              </a:rPr>
              <a:t>% raggiunte dalle principali liste per singole categorie dell’elettorato italiano</a:t>
            </a:r>
          </a:p>
        </p:txBody>
      </p:sp>
      <p:sp>
        <p:nvSpPr>
          <p:cNvPr id="8" name="Rettangolo 7"/>
          <p:cNvSpPr/>
          <p:nvPr/>
        </p:nvSpPr>
        <p:spPr>
          <a:xfrm>
            <a:off x="626984" y="6186790"/>
            <a:ext cx="7848872" cy="338554"/>
          </a:xfrm>
          <a:prstGeom prst="rect">
            <a:avLst/>
          </a:prstGeom>
        </p:spPr>
        <p:txBody>
          <a:bodyPr wrap="square">
            <a:spAutoFit/>
          </a:bodyPr>
          <a:lstStyle/>
          <a:p>
            <a:pPr algn="just"/>
            <a:r>
              <a:rPr lang="it-IT" sz="800" dirty="0" smtClean="0"/>
              <a:t>* Sondaggi realizzat</a:t>
            </a:r>
            <a:r>
              <a:rPr lang="it-IT" sz="800" dirty="0"/>
              <a:t>i</a:t>
            </a:r>
            <a:r>
              <a:rPr lang="it-IT" sz="800" dirty="0" smtClean="0"/>
              <a:t> </a:t>
            </a:r>
            <a:r>
              <a:rPr lang="it-IT" sz="800" dirty="0"/>
              <a:t>da </a:t>
            </a:r>
            <a:r>
              <a:rPr lang="it-IT" sz="800" dirty="0" err="1" smtClean="0"/>
              <a:t>Ipsos</a:t>
            </a:r>
            <a:r>
              <a:rPr lang="it-IT" sz="800" dirty="0" smtClean="0"/>
              <a:t> Srl presso campioni casuali nazionali rappresentativi </a:t>
            </a:r>
            <a:r>
              <a:rPr lang="it-IT" sz="800" dirty="0"/>
              <a:t>della popolazione italiana maggiorenne secondo genere, età livello di scolarità, area geografica di residenza, dimensione del comune di residenza. Sono state realizzate </a:t>
            </a:r>
            <a:r>
              <a:rPr lang="it-IT" sz="800" dirty="0" smtClean="0"/>
              <a:t>11.000 </a:t>
            </a:r>
            <a:r>
              <a:rPr lang="it-IT" sz="800" dirty="0"/>
              <a:t>interviste (su </a:t>
            </a:r>
            <a:r>
              <a:rPr lang="it-IT" sz="800" dirty="0" smtClean="0"/>
              <a:t>107.299 contatti) mediante </a:t>
            </a:r>
            <a:r>
              <a:rPr lang="it-IT" sz="800" dirty="0"/>
              <a:t>sistema </a:t>
            </a:r>
            <a:r>
              <a:rPr lang="it-IT" sz="800" dirty="0" smtClean="0"/>
              <a:t>CATI fra il 18 ed il 22 febbraio 2013.</a:t>
            </a:r>
            <a:endParaRPr lang="it-IT" sz="800" dirty="0"/>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1"/>
          <p:cNvPicPr>
            <a:picLocks noChangeAspect="1" noChangeArrowheads="1"/>
          </p:cNvPicPr>
          <p:nvPr/>
        </p:nvPicPr>
        <p:blipFill>
          <a:blip r:embed="rId3" cstate="print"/>
          <a:srcRect/>
          <a:stretch>
            <a:fillRect/>
          </a:stretch>
        </p:blipFill>
        <p:spPr bwMode="auto">
          <a:xfrm>
            <a:off x="244475" y="1125538"/>
            <a:ext cx="8648700" cy="4356100"/>
          </a:xfrm>
          <a:prstGeom prst="rect">
            <a:avLst/>
          </a:prstGeom>
          <a:solidFill>
            <a:schemeClr val="bg1"/>
          </a:solidFill>
          <a:ln w="9525">
            <a:solidFill>
              <a:schemeClr val="tx1"/>
            </a:solidFill>
            <a:miter lim="800000"/>
            <a:headEnd/>
            <a:tailEnd/>
          </a:ln>
          <a:effectLst/>
        </p:spPr>
      </p:pic>
      <p:sp>
        <p:nvSpPr>
          <p:cNvPr id="65539" name="Rectangle 2"/>
          <p:cNvSpPr txBox="1">
            <a:spLocks noChangeArrowheads="1"/>
          </p:cNvSpPr>
          <p:nvPr/>
        </p:nvSpPr>
        <p:spPr bwMode="auto">
          <a:xfrm>
            <a:off x="683568" y="153516"/>
            <a:ext cx="8140700" cy="611188"/>
          </a:xfrm>
          <a:prstGeom prst="rect">
            <a:avLst/>
          </a:prstGeom>
          <a:noFill/>
          <a:ln w="9525">
            <a:noFill/>
            <a:miter lim="800000"/>
            <a:headEnd/>
            <a:tailEnd/>
          </a:ln>
        </p:spPr>
        <p:txBody>
          <a:bodyPr anchor="ctr"/>
          <a:lstStyle/>
          <a:p>
            <a:pPr algn="ctr">
              <a:lnSpc>
                <a:spcPct val="90000"/>
              </a:lnSpc>
              <a:defRPr/>
            </a:pPr>
            <a:r>
              <a:rPr lang="it-IT" sz="2400" b="1" dirty="0" smtClean="0">
                <a:solidFill>
                  <a:srgbClr val="1F497D"/>
                </a:solidFill>
                <a:latin typeface="Calibri" pitchFamily="34" charset="0"/>
                <a:ea typeface="+mj-ea"/>
                <a:cs typeface="+mj-cs"/>
              </a:rPr>
              <a:t>COME ABBIAMO VOTATO?</a:t>
            </a:r>
          </a:p>
          <a:p>
            <a:pPr algn="ctr">
              <a:lnSpc>
                <a:spcPct val="90000"/>
              </a:lnSpc>
              <a:defRPr/>
            </a:pPr>
            <a:r>
              <a:rPr lang="it-IT" b="1" dirty="0" smtClean="0">
                <a:solidFill>
                  <a:srgbClr val="1F497D"/>
                </a:solidFill>
                <a:latin typeface="Calibri" pitchFamily="34" charset="0"/>
                <a:ea typeface="+mj-ea"/>
                <a:cs typeface="+mj-cs"/>
              </a:rPr>
              <a:t>% raggiunte dalle principali liste per singole categorie dell’elettorato italiano</a:t>
            </a:r>
          </a:p>
        </p:txBody>
      </p:sp>
      <p:sp>
        <p:nvSpPr>
          <p:cNvPr id="6" name="Rettangolo 5"/>
          <p:cNvSpPr/>
          <p:nvPr/>
        </p:nvSpPr>
        <p:spPr>
          <a:xfrm>
            <a:off x="626984" y="6186790"/>
            <a:ext cx="7848872" cy="338554"/>
          </a:xfrm>
          <a:prstGeom prst="rect">
            <a:avLst/>
          </a:prstGeom>
        </p:spPr>
        <p:txBody>
          <a:bodyPr wrap="square">
            <a:spAutoFit/>
          </a:bodyPr>
          <a:lstStyle/>
          <a:p>
            <a:pPr algn="just"/>
            <a:r>
              <a:rPr lang="it-IT" sz="800" dirty="0" smtClean="0"/>
              <a:t>* Sondaggi realizzat</a:t>
            </a:r>
            <a:r>
              <a:rPr lang="it-IT" sz="800" dirty="0"/>
              <a:t>i</a:t>
            </a:r>
            <a:r>
              <a:rPr lang="it-IT" sz="800" dirty="0" smtClean="0"/>
              <a:t> </a:t>
            </a:r>
            <a:r>
              <a:rPr lang="it-IT" sz="800" dirty="0"/>
              <a:t>da </a:t>
            </a:r>
            <a:r>
              <a:rPr lang="it-IT" sz="800" dirty="0" err="1" smtClean="0"/>
              <a:t>Ipsos</a:t>
            </a:r>
            <a:r>
              <a:rPr lang="it-IT" sz="800" dirty="0" smtClean="0"/>
              <a:t> Srl presso campioni casuali nazionali rappresentativi </a:t>
            </a:r>
            <a:r>
              <a:rPr lang="it-IT" sz="800" dirty="0"/>
              <a:t>della popolazione italiana maggiorenne secondo genere, età livello di scolarità, area geografica di residenza, dimensione del comune di residenza. Sono state realizzate </a:t>
            </a:r>
            <a:r>
              <a:rPr lang="it-IT" sz="800" dirty="0" smtClean="0"/>
              <a:t>11.000 </a:t>
            </a:r>
            <a:r>
              <a:rPr lang="it-IT" sz="800" dirty="0"/>
              <a:t>interviste (su </a:t>
            </a:r>
            <a:r>
              <a:rPr lang="it-IT" sz="800" dirty="0" smtClean="0"/>
              <a:t>107.299 contatti) mediante </a:t>
            </a:r>
            <a:r>
              <a:rPr lang="it-IT" sz="800" dirty="0"/>
              <a:t>sistema </a:t>
            </a:r>
            <a:r>
              <a:rPr lang="it-IT" sz="800" dirty="0" smtClean="0"/>
              <a:t>CATI fra il 18 ed il 22 febbraio 2013.</a:t>
            </a:r>
            <a:endParaRPr lang="it-IT" sz="800"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txBox="1">
            <a:spLocks noChangeArrowheads="1"/>
          </p:cNvSpPr>
          <p:nvPr/>
        </p:nvSpPr>
        <p:spPr bwMode="auto">
          <a:xfrm>
            <a:off x="416090" y="5628904"/>
            <a:ext cx="8140700" cy="611188"/>
          </a:xfrm>
          <a:prstGeom prst="rect">
            <a:avLst/>
          </a:prstGeom>
          <a:noFill/>
          <a:ln w="9525">
            <a:noFill/>
            <a:miter lim="800000"/>
            <a:headEnd/>
            <a:tailEnd/>
          </a:ln>
        </p:spPr>
        <p:txBody>
          <a:bodyPr anchor="ctr"/>
          <a:lstStyle/>
          <a:p>
            <a:pPr algn="ctr">
              <a:lnSpc>
                <a:spcPct val="90000"/>
              </a:lnSpc>
            </a:pPr>
            <a:r>
              <a:rPr lang="en-US" sz="5400" b="1" dirty="0" smtClean="0">
                <a:solidFill>
                  <a:srgbClr val="1F497D"/>
                </a:solidFill>
                <a:latin typeface="Calibri" pitchFamily="34" charset="0"/>
              </a:rPr>
              <a:t>La </a:t>
            </a:r>
            <a:r>
              <a:rPr lang="en-US" sz="5400" b="1" dirty="0" err="1" smtClean="0">
                <a:solidFill>
                  <a:srgbClr val="1F497D"/>
                </a:solidFill>
                <a:latin typeface="Calibri" pitchFamily="34" charset="0"/>
              </a:rPr>
              <a:t>crisi</a:t>
            </a:r>
            <a:endParaRPr lang="en-US" sz="5400" b="1" dirty="0" smtClean="0">
              <a:solidFill>
                <a:srgbClr val="1F497D"/>
              </a:solidFill>
              <a:latin typeface="Calibri" pitchFamily="34" charset="0"/>
            </a:endParaRPr>
          </a:p>
        </p:txBody>
      </p:sp>
      <p:pic>
        <p:nvPicPr>
          <p:cNvPr id="134147" name="Picture 3"/>
          <p:cNvPicPr>
            <a:picLocks noChangeAspect="1" noChangeArrowheads="1"/>
          </p:cNvPicPr>
          <p:nvPr/>
        </p:nvPicPr>
        <p:blipFill>
          <a:blip r:embed="rId3" cstate="print"/>
          <a:srcRect/>
          <a:stretch>
            <a:fillRect/>
          </a:stretch>
        </p:blipFill>
        <p:spPr bwMode="auto">
          <a:xfrm>
            <a:off x="1022297" y="344383"/>
            <a:ext cx="6739313" cy="484513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9" name="Rectangle 2"/>
          <p:cNvSpPr txBox="1">
            <a:spLocks noChangeArrowheads="1"/>
          </p:cNvSpPr>
          <p:nvPr/>
        </p:nvSpPr>
        <p:spPr bwMode="auto">
          <a:xfrm>
            <a:off x="650875" y="69850"/>
            <a:ext cx="8140700" cy="611188"/>
          </a:xfrm>
          <a:prstGeom prst="rect">
            <a:avLst/>
          </a:prstGeom>
          <a:noFill/>
          <a:ln w="9525">
            <a:noFill/>
            <a:miter lim="800000"/>
            <a:headEnd/>
            <a:tailEnd/>
          </a:ln>
        </p:spPr>
        <p:txBody>
          <a:bodyPr anchor="ctr"/>
          <a:lstStyle/>
          <a:p>
            <a:pPr algn="ctr">
              <a:lnSpc>
                <a:spcPct val="90000"/>
              </a:lnSpc>
              <a:defRPr/>
            </a:pPr>
            <a:r>
              <a:rPr lang="it-IT" sz="3600" b="1" dirty="0" smtClean="0">
                <a:solidFill>
                  <a:srgbClr val="1F497D"/>
                </a:solidFill>
                <a:latin typeface="Calibri" pitchFamily="34" charset="0"/>
                <a:ea typeface="+mj-ea"/>
                <a:cs typeface="+mj-cs"/>
              </a:rPr>
              <a:t>Politiche 2013: i macrofenomeni</a:t>
            </a:r>
            <a:endParaRPr lang="en-US" sz="3600" b="1" dirty="0">
              <a:solidFill>
                <a:srgbClr val="003366"/>
              </a:solidFill>
              <a:latin typeface="Calibri" pitchFamily="34" charset="0"/>
              <a:ea typeface="+mj-ea"/>
              <a:cs typeface="+mj-cs"/>
            </a:endParaRPr>
          </a:p>
        </p:txBody>
      </p:sp>
      <p:sp>
        <p:nvSpPr>
          <p:cNvPr id="21" name="Rettangolo 20"/>
          <p:cNvSpPr/>
          <p:nvPr/>
        </p:nvSpPr>
        <p:spPr>
          <a:xfrm>
            <a:off x="467544" y="1178743"/>
            <a:ext cx="8064896" cy="3308598"/>
          </a:xfrm>
          <a:prstGeom prst="rect">
            <a:avLst/>
          </a:prstGeom>
          <a:solidFill>
            <a:schemeClr val="bg1"/>
          </a:solidFill>
        </p:spPr>
        <p:txBody>
          <a:bodyPr wrap="square">
            <a:spAutoFit/>
          </a:bodyPr>
          <a:lstStyle/>
          <a:p>
            <a:pPr algn="just"/>
            <a:endParaRPr lang="it-IT" sz="1900" b="1" dirty="0" smtClean="0">
              <a:solidFill>
                <a:schemeClr val="tx2"/>
              </a:solidFill>
              <a:latin typeface="Calibri" pitchFamily="34" charset="0"/>
              <a:cs typeface="Calibri" pitchFamily="34" charset="0"/>
            </a:endParaRPr>
          </a:p>
          <a:p>
            <a:pPr marL="228600" indent="-228600" algn="just">
              <a:buFont typeface="+mj-lt"/>
              <a:buAutoNum type="alphaUcPeriod"/>
            </a:pPr>
            <a:r>
              <a:rPr lang="it-IT" sz="1900" b="1" dirty="0" smtClean="0">
                <a:solidFill>
                  <a:schemeClr val="accent3">
                    <a:lumMod val="50000"/>
                  </a:schemeClr>
                </a:solidFill>
                <a:latin typeface="Calibri" pitchFamily="34" charset="0"/>
                <a:cs typeface="Calibri" pitchFamily="34" charset="0"/>
              </a:rPr>
              <a:t>L’astensionismo. </a:t>
            </a:r>
            <a:r>
              <a:rPr lang="it-IT" sz="1900" b="1" dirty="0" smtClean="0">
                <a:solidFill>
                  <a:schemeClr val="tx2"/>
                </a:solidFill>
                <a:latin typeface="Calibri" pitchFamily="34" charset="0"/>
                <a:cs typeface="Calibri" pitchFamily="34" charset="0"/>
              </a:rPr>
              <a:t>Fino a poche settimane dal voto si evidenziava una elevatissima tendenza all’astensione. Ma la fuga di massa dal voto non si è verificata. Ha preso al contrario la forma del suffragio per Grillo. Tuttavia in alcune zone del paese la crescita dell’astensione è stata più sensibile e in particolare al Sud. Si ripropone la storica frattura territoriale.</a:t>
            </a:r>
          </a:p>
          <a:p>
            <a:pPr marL="228600" indent="-228600" algn="just">
              <a:buFont typeface="+mj-lt"/>
              <a:buAutoNum type="alphaUcPeriod"/>
            </a:pPr>
            <a:endParaRPr lang="it-IT" sz="1900" b="1" dirty="0" smtClean="0">
              <a:solidFill>
                <a:schemeClr val="tx2"/>
              </a:solidFill>
              <a:latin typeface="Calibri" pitchFamily="34" charset="0"/>
              <a:cs typeface="Calibri" pitchFamily="34" charset="0"/>
            </a:endParaRPr>
          </a:p>
          <a:p>
            <a:pPr marL="228600" indent="-228600" algn="just">
              <a:buFont typeface="+mj-lt"/>
              <a:buAutoNum type="alphaUcPeriod"/>
            </a:pPr>
            <a:r>
              <a:rPr lang="it-IT" sz="1900" b="1" dirty="0" smtClean="0">
                <a:solidFill>
                  <a:schemeClr val="accent3">
                    <a:lumMod val="50000"/>
                  </a:schemeClr>
                </a:solidFill>
                <a:latin typeface="Calibri" pitchFamily="34" charset="0"/>
                <a:cs typeface="Calibri" pitchFamily="34" charset="0"/>
              </a:rPr>
              <a:t>Il superamento del bipolarismo. </a:t>
            </a:r>
            <a:r>
              <a:rPr lang="it-IT" sz="1900" b="1" dirty="0" smtClean="0">
                <a:solidFill>
                  <a:schemeClr val="tx2"/>
                </a:solidFill>
                <a:latin typeface="Calibri" pitchFamily="34" charset="0"/>
                <a:cs typeface="Calibri" pitchFamily="34" charset="0"/>
              </a:rPr>
              <a:t>L’ingresso travolgente del M5s e quello meno rilevante ma assolutamente non secondario della lista </a:t>
            </a:r>
            <a:r>
              <a:rPr lang="it-IT" sz="1900" b="1" dirty="0" err="1" smtClean="0">
                <a:solidFill>
                  <a:schemeClr val="tx2"/>
                </a:solidFill>
                <a:latin typeface="Calibri" pitchFamily="34" charset="0"/>
                <a:cs typeface="Calibri" pitchFamily="34" charset="0"/>
              </a:rPr>
              <a:t>montiana</a:t>
            </a:r>
            <a:r>
              <a:rPr lang="it-IT" sz="1900" b="1" dirty="0" smtClean="0">
                <a:solidFill>
                  <a:schemeClr val="tx2"/>
                </a:solidFill>
                <a:latin typeface="Calibri" pitchFamily="34" charset="0"/>
                <a:cs typeface="Calibri" pitchFamily="34" charset="0"/>
              </a:rPr>
              <a:t>, segnano il superamento (definitivo?) dello schema bipolare che ha caratterizzato il ventennio.</a:t>
            </a:r>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9" name="Rectangle 2"/>
          <p:cNvSpPr txBox="1">
            <a:spLocks noChangeArrowheads="1"/>
          </p:cNvSpPr>
          <p:nvPr/>
        </p:nvSpPr>
        <p:spPr bwMode="auto">
          <a:xfrm>
            <a:off x="650875" y="69850"/>
            <a:ext cx="8140700" cy="611188"/>
          </a:xfrm>
          <a:prstGeom prst="rect">
            <a:avLst/>
          </a:prstGeom>
          <a:noFill/>
          <a:ln w="9525">
            <a:noFill/>
            <a:miter lim="800000"/>
            <a:headEnd/>
            <a:tailEnd/>
          </a:ln>
        </p:spPr>
        <p:txBody>
          <a:bodyPr anchor="ctr"/>
          <a:lstStyle/>
          <a:p>
            <a:pPr algn="ctr">
              <a:lnSpc>
                <a:spcPct val="90000"/>
              </a:lnSpc>
              <a:defRPr/>
            </a:pPr>
            <a:r>
              <a:rPr lang="it-IT" sz="3600" b="1" dirty="0" smtClean="0">
                <a:solidFill>
                  <a:srgbClr val="1F497D"/>
                </a:solidFill>
                <a:latin typeface="Calibri" pitchFamily="34" charset="0"/>
                <a:ea typeface="+mj-ea"/>
                <a:cs typeface="+mj-cs"/>
              </a:rPr>
              <a:t>Politiche 2013: i macrofenomeni</a:t>
            </a:r>
            <a:endParaRPr lang="en-US" sz="3600" b="1" dirty="0">
              <a:solidFill>
                <a:srgbClr val="003366"/>
              </a:solidFill>
              <a:latin typeface="Calibri" pitchFamily="34" charset="0"/>
              <a:ea typeface="+mj-ea"/>
              <a:cs typeface="+mj-cs"/>
            </a:endParaRPr>
          </a:p>
        </p:txBody>
      </p:sp>
      <p:sp>
        <p:nvSpPr>
          <p:cNvPr id="21" name="Rettangolo 20"/>
          <p:cNvSpPr/>
          <p:nvPr/>
        </p:nvSpPr>
        <p:spPr>
          <a:xfrm>
            <a:off x="179512" y="692696"/>
            <a:ext cx="8712968" cy="5940088"/>
          </a:xfrm>
          <a:prstGeom prst="rect">
            <a:avLst/>
          </a:prstGeom>
          <a:solidFill>
            <a:schemeClr val="bg1"/>
          </a:solidFill>
        </p:spPr>
        <p:txBody>
          <a:bodyPr wrap="square">
            <a:spAutoFit/>
          </a:bodyPr>
          <a:lstStyle/>
          <a:p>
            <a:pPr marL="342900" indent="-342900" algn="just">
              <a:buFont typeface="+mj-lt"/>
              <a:buAutoNum type="alphaUcPeriod" startAt="3"/>
            </a:pPr>
            <a:r>
              <a:rPr lang="it-IT" sz="1900" b="1" dirty="0" smtClean="0">
                <a:solidFill>
                  <a:schemeClr val="accent3">
                    <a:lumMod val="50000"/>
                  </a:schemeClr>
                </a:solidFill>
                <a:latin typeface="Calibri" pitchFamily="34" charset="0"/>
                <a:cs typeface="Calibri" pitchFamily="34" charset="0"/>
              </a:rPr>
              <a:t>Antipolitica e nuova politica. </a:t>
            </a:r>
            <a:r>
              <a:rPr lang="it-IT" sz="1900" b="1" dirty="0" smtClean="0">
                <a:solidFill>
                  <a:schemeClr val="tx2"/>
                </a:solidFill>
                <a:latin typeface="Calibri" pitchFamily="34" charset="0"/>
                <a:cs typeface="Calibri" pitchFamily="34" charset="0"/>
              </a:rPr>
              <a:t>E’ difficile relegare il consenso di Grillo alla semplice (e, in fondo, scarsamente esplicativa) nozione di antipolitica. Nell’elettorato di Grillo convergono scelte programmatiche (ambientalismo e localismo ma non solo), spinte ideali e voglia di liberarsi di chi è visto come responsabile del fallimento del paese e dell’incapacità di riforma del suo sistema. Si tratterà di vedere come riuscirà l’amalgama di queste diverse e non sempre sovrapponibili tendenze.</a:t>
            </a:r>
          </a:p>
          <a:p>
            <a:pPr marL="342900" indent="-342900" algn="just">
              <a:buFont typeface="+mj-lt"/>
              <a:buAutoNum type="alphaUcPeriod" startAt="3"/>
            </a:pPr>
            <a:endParaRPr lang="it-IT" sz="1900" b="1" dirty="0" smtClean="0">
              <a:solidFill>
                <a:schemeClr val="tx2"/>
              </a:solidFill>
              <a:latin typeface="Calibri" pitchFamily="34" charset="0"/>
              <a:cs typeface="Calibri" pitchFamily="34" charset="0"/>
            </a:endParaRPr>
          </a:p>
          <a:p>
            <a:pPr marL="342900" indent="-342900" algn="just">
              <a:buFont typeface="+mj-lt"/>
              <a:buAutoNum type="alphaUcPeriod" startAt="3"/>
            </a:pPr>
            <a:r>
              <a:rPr lang="it-IT" sz="1900" b="1" dirty="0" smtClean="0">
                <a:solidFill>
                  <a:schemeClr val="accent3">
                    <a:lumMod val="50000"/>
                  </a:schemeClr>
                </a:solidFill>
                <a:latin typeface="Calibri" pitchFamily="34" charset="0"/>
                <a:cs typeface="Calibri" pitchFamily="34" charset="0"/>
              </a:rPr>
              <a:t>La falsa partenza del polo centrista. </a:t>
            </a:r>
            <a:r>
              <a:rPr lang="it-IT" sz="1900" b="1" dirty="0" smtClean="0">
                <a:solidFill>
                  <a:schemeClr val="tx2"/>
                </a:solidFill>
                <a:latin typeface="Calibri" pitchFamily="34" charset="0"/>
                <a:cs typeface="Calibri" pitchFamily="34" charset="0"/>
              </a:rPr>
              <a:t>Il successo limitato del tentativo </a:t>
            </a:r>
            <a:r>
              <a:rPr lang="it-IT" sz="1900" b="1" dirty="0" err="1" smtClean="0">
                <a:solidFill>
                  <a:schemeClr val="tx2"/>
                </a:solidFill>
                <a:latin typeface="Calibri" pitchFamily="34" charset="0"/>
                <a:cs typeface="Calibri" pitchFamily="34" charset="0"/>
              </a:rPr>
              <a:t>montiano</a:t>
            </a:r>
            <a:r>
              <a:rPr lang="it-IT" sz="1900" b="1" dirty="0" smtClean="0">
                <a:solidFill>
                  <a:schemeClr val="tx2"/>
                </a:solidFill>
                <a:latin typeface="Calibri" pitchFamily="34" charset="0"/>
                <a:cs typeface="Calibri" pitchFamily="34" charset="0"/>
              </a:rPr>
              <a:t> è stato ampiamente sottolineato. I voti che guadagna sono pochi, meno di un milione al Senato se consideriamo i consensi UDC 2008, poco di più alla camera. Più presente nel Nord del Paese, ottiene un voto elitario, più consistente tra laureati, ceti elevati e medi.</a:t>
            </a:r>
          </a:p>
          <a:p>
            <a:pPr marL="342900" indent="-342900" algn="just">
              <a:buFont typeface="+mj-lt"/>
              <a:buAutoNum type="alphaUcPeriod" startAt="3"/>
            </a:pPr>
            <a:endParaRPr lang="it-IT" sz="1900" b="1" dirty="0" smtClean="0">
              <a:solidFill>
                <a:schemeClr val="tx2"/>
              </a:solidFill>
              <a:latin typeface="Calibri" pitchFamily="34" charset="0"/>
              <a:cs typeface="Calibri" pitchFamily="34" charset="0"/>
            </a:endParaRPr>
          </a:p>
          <a:p>
            <a:pPr marL="342900" indent="-342900" algn="just">
              <a:buFont typeface="+mj-lt"/>
              <a:buAutoNum type="alphaUcPeriod" startAt="3"/>
            </a:pPr>
            <a:r>
              <a:rPr lang="it-IT" sz="1900" b="1" dirty="0" smtClean="0">
                <a:solidFill>
                  <a:schemeClr val="accent3">
                    <a:lumMod val="50000"/>
                  </a:schemeClr>
                </a:solidFill>
                <a:latin typeface="Calibri" pitchFamily="34" charset="0"/>
                <a:cs typeface="Calibri" pitchFamily="34" charset="0"/>
              </a:rPr>
              <a:t>La “mancata vittoria” del PD. </a:t>
            </a:r>
            <a:r>
              <a:rPr lang="it-IT" sz="1900" b="1" dirty="0" smtClean="0">
                <a:solidFill>
                  <a:schemeClr val="tx2"/>
                </a:solidFill>
                <a:latin typeface="Calibri" pitchFamily="34" charset="0"/>
                <a:cs typeface="Calibri" pitchFamily="34" charset="0"/>
              </a:rPr>
              <a:t>Il PD perde una parte consistente dei propri voti verso Grillo nell’ultima parte della campagna elettorale; il PD arretra in misura più rilevante nei propri insediamenti tradizionali, ma anche in Puglia e Basilicata, il suo profilo è sempre più spostato verso elettori di età più elevata, pensionati.  Perde pezzi di ceto medio e di giovani verso M5S. E’ quindi un partito che deve ripensarsi nelle sue </a:t>
            </a:r>
            <a:r>
              <a:rPr lang="it-IT" sz="1900" b="1" dirty="0" err="1" smtClean="0">
                <a:solidFill>
                  <a:schemeClr val="tx2"/>
                </a:solidFill>
                <a:latin typeface="Calibri" pitchFamily="34" charset="0"/>
                <a:cs typeface="Calibri" pitchFamily="34" charset="0"/>
              </a:rPr>
              <a:t>consitutencies</a:t>
            </a:r>
            <a:r>
              <a:rPr lang="it-IT" sz="1900" b="1" dirty="0" smtClean="0">
                <a:solidFill>
                  <a:schemeClr val="tx2"/>
                </a:solidFill>
                <a:latin typeface="Calibri" pitchFamily="34" charset="0"/>
                <a:cs typeface="Calibri" pitchFamily="34" charset="0"/>
              </a:rPr>
              <a:t> basilari.</a:t>
            </a:r>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9" name="Rectangle 2"/>
          <p:cNvSpPr txBox="1">
            <a:spLocks noChangeArrowheads="1"/>
          </p:cNvSpPr>
          <p:nvPr/>
        </p:nvSpPr>
        <p:spPr bwMode="auto">
          <a:xfrm>
            <a:off x="650875" y="69850"/>
            <a:ext cx="8140700" cy="611188"/>
          </a:xfrm>
          <a:prstGeom prst="rect">
            <a:avLst/>
          </a:prstGeom>
          <a:noFill/>
          <a:ln w="9525">
            <a:noFill/>
            <a:miter lim="800000"/>
            <a:headEnd/>
            <a:tailEnd/>
          </a:ln>
        </p:spPr>
        <p:txBody>
          <a:bodyPr anchor="ctr"/>
          <a:lstStyle/>
          <a:p>
            <a:pPr algn="ctr">
              <a:lnSpc>
                <a:spcPct val="90000"/>
              </a:lnSpc>
              <a:defRPr/>
            </a:pPr>
            <a:r>
              <a:rPr lang="it-IT" sz="3600" b="1" dirty="0" smtClean="0">
                <a:solidFill>
                  <a:srgbClr val="1F497D"/>
                </a:solidFill>
                <a:latin typeface="Calibri" pitchFamily="34" charset="0"/>
                <a:ea typeface="+mj-ea"/>
                <a:cs typeface="+mj-cs"/>
              </a:rPr>
              <a:t>Politiche 2013: i macrofenomeni</a:t>
            </a:r>
            <a:endParaRPr lang="en-US" sz="3600" b="1" dirty="0">
              <a:solidFill>
                <a:srgbClr val="003366"/>
              </a:solidFill>
              <a:latin typeface="Calibri" pitchFamily="34" charset="0"/>
              <a:ea typeface="+mj-ea"/>
              <a:cs typeface="+mj-cs"/>
            </a:endParaRPr>
          </a:p>
        </p:txBody>
      </p:sp>
      <p:sp>
        <p:nvSpPr>
          <p:cNvPr id="21" name="Rettangolo 20"/>
          <p:cNvSpPr/>
          <p:nvPr/>
        </p:nvSpPr>
        <p:spPr>
          <a:xfrm>
            <a:off x="179512" y="620688"/>
            <a:ext cx="8496943" cy="5940088"/>
          </a:xfrm>
          <a:prstGeom prst="rect">
            <a:avLst/>
          </a:prstGeom>
          <a:solidFill>
            <a:schemeClr val="bg1"/>
          </a:solidFill>
        </p:spPr>
        <p:txBody>
          <a:bodyPr wrap="square">
            <a:spAutoFit/>
          </a:bodyPr>
          <a:lstStyle/>
          <a:p>
            <a:pPr marL="228600" indent="-228600" algn="just">
              <a:buFont typeface="+mj-lt"/>
              <a:buAutoNum type="alphaUcPeriod" startAt="5"/>
            </a:pPr>
            <a:r>
              <a:rPr lang="it-IT" sz="1900" b="1" dirty="0" smtClean="0">
                <a:solidFill>
                  <a:schemeClr val="accent3">
                    <a:lumMod val="50000"/>
                  </a:schemeClr>
                </a:solidFill>
                <a:latin typeface="Calibri" pitchFamily="34" charset="0"/>
                <a:cs typeface="Calibri" pitchFamily="34" charset="0"/>
              </a:rPr>
              <a:t>La “mancata sconfitta” del PDL. I</a:t>
            </a:r>
            <a:r>
              <a:rPr lang="it-IT" sz="1900" b="1" dirty="0" smtClean="0">
                <a:solidFill>
                  <a:schemeClr val="tx2"/>
                </a:solidFill>
                <a:latin typeface="Calibri" pitchFamily="34" charset="0"/>
                <a:cs typeface="Calibri" pitchFamily="34" charset="0"/>
              </a:rPr>
              <a:t>l PDL ha perso più di 6 milioni di voti rispetto al 2008. Nonostante la vulgata mediatica, non vi è stata una rimonta di Berlusconi. Dopo l’incremento registrato al momento della ridiscesa in campo di Berlusconi non molto cambia. La rimonta percepita non è stata frutto di un aumento significativo del consenso al PDL quanto piuttosto dalla riduzione del consenso per il PD. Il PDL non ha perso perché il PD non ha vinto.</a:t>
            </a:r>
          </a:p>
          <a:p>
            <a:pPr marL="228600" indent="-228600" algn="just">
              <a:buFont typeface="+mj-lt"/>
              <a:buAutoNum type="alphaUcPeriod" startAt="5"/>
            </a:pPr>
            <a:endParaRPr lang="it-IT" sz="1900" b="1" dirty="0" smtClean="0">
              <a:solidFill>
                <a:schemeClr val="tx2"/>
              </a:solidFill>
              <a:latin typeface="Calibri" pitchFamily="34" charset="0"/>
              <a:cs typeface="Calibri" pitchFamily="34" charset="0"/>
            </a:endParaRPr>
          </a:p>
          <a:p>
            <a:pPr marL="228600" indent="-228600" algn="just">
              <a:buFont typeface="+mj-lt"/>
              <a:buAutoNum type="alphaUcPeriod" startAt="5"/>
            </a:pPr>
            <a:r>
              <a:rPr lang="it-IT" sz="1900" b="1" dirty="0" smtClean="0">
                <a:solidFill>
                  <a:schemeClr val="accent3">
                    <a:lumMod val="50000"/>
                  </a:schemeClr>
                </a:solidFill>
                <a:latin typeface="Calibri" pitchFamily="34" charset="0"/>
                <a:cs typeface="Calibri" pitchFamily="34" charset="0"/>
              </a:rPr>
              <a:t>La “anomala sconfitta” della Lega. L</a:t>
            </a:r>
            <a:r>
              <a:rPr lang="it-IT" sz="1900" b="1" dirty="0" smtClean="0">
                <a:solidFill>
                  <a:schemeClr val="tx2"/>
                </a:solidFill>
                <a:latin typeface="Calibri" pitchFamily="34" charset="0"/>
                <a:cs typeface="Calibri" pitchFamily="34" charset="0"/>
              </a:rPr>
              <a:t>a Lega perde oltre un milione di voti rispetto al 2008, sostanzialmente dimezzando il proprio consenso e manifesta una pesante emorragia nel Veneto. Rinchiusa sempre più nei piccoli comuni e nelle aree territoriali che hanno visto la sua nascita, ottiene però una vittoria politica straordinaria: governa le tre regioni del Nord, le principali produttrici di ricchezza del paese.</a:t>
            </a:r>
          </a:p>
          <a:p>
            <a:pPr algn="just"/>
            <a:endParaRPr lang="it-IT" sz="1900" b="1" dirty="0" smtClean="0">
              <a:solidFill>
                <a:schemeClr val="tx2"/>
              </a:solidFill>
              <a:latin typeface="Calibri" pitchFamily="34" charset="0"/>
              <a:cs typeface="Calibri" pitchFamily="34" charset="0"/>
            </a:endParaRPr>
          </a:p>
          <a:p>
            <a:pPr algn="just"/>
            <a:r>
              <a:rPr lang="it-IT" sz="1900" b="1" dirty="0" smtClean="0">
                <a:solidFill>
                  <a:schemeClr val="tx2"/>
                </a:solidFill>
                <a:latin typeface="Calibri" pitchFamily="34" charset="0"/>
                <a:cs typeface="Calibri" pitchFamily="34" charset="0"/>
              </a:rPr>
              <a:t>In sostanza siamo di fronte ad uno scacchiere politico tripolare quasi equamente distribuito, con un quarto attore meno rilevante. I due grandi partiti modificano profondamente le loro </a:t>
            </a:r>
            <a:r>
              <a:rPr lang="it-IT" sz="1900" b="1" dirty="0" err="1" smtClean="0">
                <a:solidFill>
                  <a:schemeClr val="tx2"/>
                </a:solidFill>
                <a:latin typeface="Calibri" pitchFamily="34" charset="0"/>
                <a:cs typeface="Calibri" pitchFamily="34" charset="0"/>
              </a:rPr>
              <a:t>costituencies</a:t>
            </a:r>
            <a:r>
              <a:rPr lang="it-IT" sz="1900" b="1" smtClean="0">
                <a:solidFill>
                  <a:schemeClr val="tx2"/>
                </a:solidFill>
                <a:latin typeface="Calibri" pitchFamily="34" charset="0"/>
                <a:cs typeface="Calibri" pitchFamily="34" charset="0"/>
              </a:rPr>
              <a:t>. Non </a:t>
            </a:r>
            <a:r>
              <a:rPr lang="it-IT" sz="1900" b="1" dirty="0" smtClean="0">
                <a:solidFill>
                  <a:schemeClr val="tx2"/>
                </a:solidFill>
                <a:latin typeface="Calibri" pitchFamily="34" charset="0"/>
                <a:cs typeface="Calibri" pitchFamily="34" charset="0"/>
              </a:rPr>
              <a:t>si tratta forse solo di governabilità, che pure è il tema che assilla tutti in questo momento, quanto di rappresentanza. Il tema della ricomposizione torna centrale.</a:t>
            </a:r>
          </a:p>
          <a:p>
            <a:pPr algn="just"/>
            <a:endParaRPr lang="it-IT" sz="1900" b="1" dirty="0" smtClean="0">
              <a:solidFill>
                <a:schemeClr val="tx2"/>
              </a:solidFill>
              <a:latin typeface="Calibri" pitchFamily="34" charset="0"/>
              <a:cs typeface="Calibri" pitchFamily="34" charset="0"/>
            </a:endParaRPr>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txBox="1">
            <a:spLocks noChangeArrowheads="1"/>
          </p:cNvSpPr>
          <p:nvPr/>
        </p:nvSpPr>
        <p:spPr bwMode="auto">
          <a:xfrm>
            <a:off x="427965" y="2866361"/>
            <a:ext cx="3182134" cy="611188"/>
          </a:xfrm>
          <a:prstGeom prst="rect">
            <a:avLst/>
          </a:prstGeom>
          <a:noFill/>
          <a:ln w="9525">
            <a:noFill/>
            <a:miter lim="800000"/>
            <a:headEnd/>
            <a:tailEnd/>
          </a:ln>
        </p:spPr>
        <p:txBody>
          <a:bodyPr anchor="ctr"/>
          <a:lstStyle/>
          <a:p>
            <a:pPr algn="ctr">
              <a:lnSpc>
                <a:spcPct val="90000"/>
              </a:lnSpc>
            </a:pPr>
            <a:r>
              <a:rPr lang="it-IT" sz="5400" b="1" dirty="0" smtClean="0">
                <a:solidFill>
                  <a:srgbClr val="1F497D"/>
                </a:solidFill>
                <a:latin typeface="Calibri" pitchFamily="34" charset="0"/>
              </a:rPr>
              <a:t>Il voto lombardo: elezioni politiche</a:t>
            </a:r>
          </a:p>
        </p:txBody>
      </p:sp>
      <p:grpSp>
        <p:nvGrpSpPr>
          <p:cNvPr id="2" name="Gruppo 2"/>
          <p:cNvGrpSpPr/>
          <p:nvPr/>
        </p:nvGrpSpPr>
        <p:grpSpPr>
          <a:xfrm>
            <a:off x="3671877" y="996383"/>
            <a:ext cx="5317874" cy="5331797"/>
            <a:chOff x="3790630" y="1340768"/>
            <a:chExt cx="5317874" cy="5331797"/>
          </a:xfrm>
        </p:grpSpPr>
        <p:pic>
          <p:nvPicPr>
            <p:cNvPr id="4" name="Picture 2" descr="http://www.questaelasinistraitaliana.it/wp-content/uploads/2013/01/wpid-elezioni.png"/>
            <p:cNvPicPr>
              <a:picLocks noChangeAspect="1" noChangeArrowheads="1"/>
            </p:cNvPicPr>
            <p:nvPr/>
          </p:nvPicPr>
          <p:blipFill>
            <a:blip r:embed="rId3" cstate="print"/>
            <a:srcRect/>
            <a:stretch>
              <a:fillRect/>
            </a:stretch>
          </p:blipFill>
          <p:spPr bwMode="auto">
            <a:xfrm>
              <a:off x="3790630" y="1340768"/>
              <a:ext cx="5317874" cy="5331797"/>
            </a:xfrm>
            <a:prstGeom prst="rect">
              <a:avLst/>
            </a:prstGeom>
            <a:noFill/>
          </p:spPr>
        </p:pic>
        <p:pic>
          <p:nvPicPr>
            <p:cNvPr id="5" name="Picture 4" descr="http://videoplatform.sky.it/still/2013/01/08/1357660249112_elezioni_2013_su_sky_tg_24_videostill_1.jpg"/>
            <p:cNvPicPr>
              <a:picLocks noChangeAspect="1" noChangeArrowheads="1"/>
            </p:cNvPicPr>
            <p:nvPr/>
          </p:nvPicPr>
          <p:blipFill>
            <a:blip r:embed="rId4" cstate="print"/>
            <a:srcRect/>
            <a:stretch>
              <a:fillRect/>
            </a:stretch>
          </p:blipFill>
          <p:spPr bwMode="auto">
            <a:xfrm rot="3926451">
              <a:off x="5760861" y="2184919"/>
              <a:ext cx="1205986" cy="678367"/>
            </a:xfrm>
            <a:prstGeom prst="rect">
              <a:avLst/>
            </a:prstGeom>
            <a:ln>
              <a:noFill/>
            </a:ln>
            <a:effectLst>
              <a:softEdge rad="112500"/>
            </a:effectLst>
          </p:spPr>
        </p:pic>
      </p:gr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p:cNvPicPr>
            <a:picLocks noChangeAspect="1" noChangeArrowheads="1"/>
          </p:cNvPicPr>
          <p:nvPr/>
        </p:nvPicPr>
        <p:blipFill>
          <a:blip r:embed="rId3" cstate="print"/>
          <a:srcRect/>
          <a:stretch>
            <a:fillRect/>
          </a:stretch>
        </p:blipFill>
        <p:spPr bwMode="auto">
          <a:xfrm>
            <a:off x="385763" y="814388"/>
            <a:ext cx="7696200" cy="5591175"/>
          </a:xfrm>
          <a:prstGeom prst="rect">
            <a:avLst/>
          </a:prstGeom>
          <a:noFill/>
          <a:ln w="9525">
            <a:noFill/>
            <a:miter lim="800000"/>
            <a:headEnd/>
            <a:tailEnd/>
          </a:ln>
          <a:effectLst/>
        </p:spPr>
      </p:pic>
      <p:sp>
        <p:nvSpPr>
          <p:cNvPr id="65539" name="Rectangle 2"/>
          <p:cNvSpPr txBox="1">
            <a:spLocks noChangeArrowheads="1"/>
          </p:cNvSpPr>
          <p:nvPr/>
        </p:nvSpPr>
        <p:spPr bwMode="auto">
          <a:xfrm>
            <a:off x="539552" y="188640"/>
            <a:ext cx="8604448" cy="611188"/>
          </a:xfrm>
          <a:prstGeom prst="rect">
            <a:avLst/>
          </a:prstGeom>
          <a:noFill/>
          <a:ln w="9525">
            <a:noFill/>
            <a:miter lim="800000"/>
            <a:headEnd/>
            <a:tailEnd/>
          </a:ln>
        </p:spPr>
        <p:txBody>
          <a:bodyPr anchor="ctr"/>
          <a:lstStyle/>
          <a:p>
            <a:pPr algn="ctr">
              <a:lnSpc>
                <a:spcPct val="90000"/>
              </a:lnSpc>
              <a:defRPr/>
            </a:pPr>
            <a:r>
              <a:rPr lang="it-IT" sz="2800" b="1" dirty="0" smtClean="0">
                <a:solidFill>
                  <a:srgbClr val="1F497D"/>
                </a:solidFill>
                <a:latin typeface="Calibri" pitchFamily="34" charset="0"/>
              </a:rPr>
              <a:t>CAMERA 2013 – TASSI </a:t>
            </a:r>
            <a:r>
              <a:rPr lang="it-IT" sz="2800" b="1" dirty="0" err="1" smtClean="0">
                <a:solidFill>
                  <a:srgbClr val="1F497D"/>
                </a:solidFill>
                <a:latin typeface="Calibri" pitchFamily="34" charset="0"/>
              </a:rPr>
              <a:t>DI</a:t>
            </a:r>
            <a:r>
              <a:rPr lang="it-IT" sz="2800" b="1" dirty="0" smtClean="0">
                <a:solidFill>
                  <a:srgbClr val="1F497D"/>
                </a:solidFill>
                <a:latin typeface="Calibri" pitchFamily="34" charset="0"/>
              </a:rPr>
              <a:t> PARTECIPAZIONE</a:t>
            </a:r>
          </a:p>
        </p:txBody>
      </p:sp>
      <p:sp>
        <p:nvSpPr>
          <p:cNvPr id="4" name="Rettangolo 3"/>
          <p:cNvSpPr/>
          <p:nvPr/>
        </p:nvSpPr>
        <p:spPr>
          <a:xfrm>
            <a:off x="6509112" y="3582288"/>
            <a:ext cx="2808312" cy="867930"/>
          </a:xfrm>
          <a:prstGeom prst="rect">
            <a:avLst/>
          </a:prstGeom>
        </p:spPr>
        <p:txBody>
          <a:bodyPr wrap="square">
            <a:spAutoFit/>
          </a:bodyPr>
          <a:lstStyle/>
          <a:p>
            <a:pPr algn="ctr">
              <a:lnSpc>
                <a:spcPct val="90000"/>
              </a:lnSpc>
              <a:defRPr/>
            </a:pPr>
            <a:r>
              <a:rPr lang="it-IT" sz="2800" b="1" dirty="0" smtClean="0">
                <a:solidFill>
                  <a:srgbClr val="1F497D"/>
                </a:solidFill>
                <a:latin typeface="Calibri" pitchFamily="34" charset="0"/>
              </a:rPr>
              <a:t>PARTECIPAZIONE AL VOTO</a:t>
            </a:r>
            <a:endParaRPr lang="en-US" sz="2800" b="1" dirty="0">
              <a:solidFill>
                <a:srgbClr val="003366"/>
              </a:solidFill>
              <a:latin typeface="Calibri" pitchFamily="34" charset="0"/>
            </a:endParaRPr>
          </a:p>
        </p:txBody>
      </p:sp>
      <p:sp>
        <p:nvSpPr>
          <p:cNvPr id="7" name="CasellaDiTesto 6"/>
          <p:cNvSpPr txBox="1"/>
          <p:nvPr/>
        </p:nvSpPr>
        <p:spPr>
          <a:xfrm>
            <a:off x="5629274" y="1095374"/>
            <a:ext cx="847725" cy="200055"/>
          </a:xfrm>
          <a:prstGeom prst="rect">
            <a:avLst/>
          </a:prstGeom>
          <a:solidFill>
            <a:schemeClr val="lt1"/>
          </a:solidFill>
        </p:spPr>
        <p:txBody>
          <a:bodyPr wrap="square" rtlCol="0">
            <a:spAutoFit/>
          </a:bodyPr>
          <a:lstStyle/>
          <a:p>
            <a:pPr algn="r"/>
            <a:r>
              <a:rPr lang="it-IT" sz="700" b="1" dirty="0" smtClean="0"/>
              <a:t>%</a:t>
            </a:r>
            <a:endParaRPr lang="it-IT" sz="700" b="1" dirty="0"/>
          </a:p>
        </p:txBody>
      </p:sp>
      <p:grpSp>
        <p:nvGrpSpPr>
          <p:cNvPr id="2" name="Gruppo 8"/>
          <p:cNvGrpSpPr/>
          <p:nvPr/>
        </p:nvGrpSpPr>
        <p:grpSpPr>
          <a:xfrm>
            <a:off x="6741512" y="4356852"/>
            <a:ext cx="2088232" cy="1700011"/>
            <a:chOff x="6660232" y="4986772"/>
            <a:chExt cx="2088232" cy="1700011"/>
          </a:xfrm>
        </p:grpSpPr>
        <p:sp>
          <p:nvSpPr>
            <p:cNvPr id="6" name="Freccia a destra 5"/>
            <p:cNvSpPr/>
            <p:nvPr/>
          </p:nvSpPr>
          <p:spPr>
            <a:xfrm rot="17877751">
              <a:off x="7246606" y="5327060"/>
              <a:ext cx="1165207" cy="484632"/>
            </a:xfrm>
            <a:prstGeom prst="rightArrow">
              <a:avLst>
                <a:gd name="adj1" fmla="val 54334"/>
                <a:gd name="adj2" fmla="val 71589"/>
              </a:avLst>
            </a:prstGeom>
            <a:gradFill flip="none" rotWithShape="1">
              <a:gsLst>
                <a:gs pos="0">
                  <a:schemeClr val="bg1">
                    <a:lumMod val="85000"/>
                  </a:schemeClr>
                </a:gs>
                <a:gs pos="50000">
                  <a:schemeClr val="bg1">
                    <a:lumMod val="50000"/>
                  </a:schemeClr>
                </a:gs>
                <a:gs pos="100000">
                  <a:schemeClr val="tx1">
                    <a:lumMod val="65000"/>
                    <a:lumOff val="35000"/>
                  </a:schemeClr>
                </a:gs>
                <a:gs pos="97000">
                  <a:schemeClr val="tx1">
                    <a:lumMod val="85000"/>
                    <a:lumOff val="15000"/>
                  </a:schemeClr>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8" name="CasellaDiTesto 7"/>
            <p:cNvSpPr txBox="1"/>
            <p:nvPr/>
          </p:nvSpPr>
          <p:spPr>
            <a:xfrm>
              <a:off x="6660232" y="5517232"/>
              <a:ext cx="2088232" cy="1169551"/>
            </a:xfrm>
            <a:prstGeom prst="rect">
              <a:avLst/>
            </a:prstGeom>
            <a:noFill/>
          </p:spPr>
          <p:txBody>
            <a:bodyPr wrap="square" rtlCol="0">
              <a:spAutoFit/>
            </a:bodyPr>
            <a:lstStyle/>
            <a:p>
              <a:pPr marL="342900" indent="-342900" algn="ctr"/>
              <a:r>
                <a:rPr lang="it-IT" sz="1400" b="1" i="1" dirty="0" smtClean="0">
                  <a:solidFill>
                    <a:schemeClr val="accent1">
                      <a:lumMod val="50000"/>
                    </a:schemeClr>
                  </a:solidFill>
                </a:rPr>
                <a:t>Più intensa è la tonalità del colore e maggiore è il tasso di partecipazione</a:t>
              </a:r>
              <a:endParaRPr lang="it-IT" sz="1400" b="1" i="1" dirty="0">
                <a:solidFill>
                  <a:schemeClr val="accent1">
                    <a:lumMod val="50000"/>
                  </a:schemeClr>
                </a:solidFill>
              </a:endParaRPr>
            </a:p>
          </p:txBody>
        </p:sp>
      </p:gr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78" name="Picture 2"/>
          <p:cNvPicPr>
            <a:picLocks noChangeAspect="1" noChangeArrowheads="1"/>
          </p:cNvPicPr>
          <p:nvPr/>
        </p:nvPicPr>
        <p:blipFill>
          <a:blip r:embed="rId3" cstate="print"/>
          <a:srcRect/>
          <a:stretch>
            <a:fillRect/>
          </a:stretch>
        </p:blipFill>
        <p:spPr bwMode="auto">
          <a:xfrm>
            <a:off x="271463" y="525725"/>
            <a:ext cx="7281862" cy="6041763"/>
          </a:xfrm>
          <a:prstGeom prst="rect">
            <a:avLst/>
          </a:prstGeom>
          <a:noFill/>
          <a:ln w="9525">
            <a:noFill/>
            <a:miter lim="800000"/>
            <a:headEnd/>
            <a:tailEnd/>
          </a:ln>
          <a:effectLst/>
        </p:spPr>
      </p:pic>
      <p:sp>
        <p:nvSpPr>
          <p:cNvPr id="65539" name="Rectangle 2"/>
          <p:cNvSpPr txBox="1">
            <a:spLocks noChangeArrowheads="1"/>
          </p:cNvSpPr>
          <p:nvPr/>
        </p:nvSpPr>
        <p:spPr bwMode="auto">
          <a:xfrm>
            <a:off x="539552" y="188640"/>
            <a:ext cx="8604448" cy="611188"/>
          </a:xfrm>
          <a:prstGeom prst="rect">
            <a:avLst/>
          </a:prstGeom>
          <a:noFill/>
          <a:ln w="9525">
            <a:noFill/>
            <a:miter lim="800000"/>
            <a:headEnd/>
            <a:tailEnd/>
          </a:ln>
        </p:spPr>
        <p:txBody>
          <a:bodyPr anchor="ctr"/>
          <a:lstStyle/>
          <a:p>
            <a:pPr algn="ctr">
              <a:lnSpc>
                <a:spcPct val="90000"/>
              </a:lnSpc>
              <a:defRPr/>
            </a:pPr>
            <a:r>
              <a:rPr lang="it-IT" sz="2800" b="1" dirty="0" smtClean="0">
                <a:solidFill>
                  <a:srgbClr val="1F497D"/>
                </a:solidFill>
                <a:latin typeface="Calibri" pitchFamily="34" charset="0"/>
              </a:rPr>
              <a:t>IL CALO DELLA PARTECIPAZIONE RISPETTO AL 2008</a:t>
            </a:r>
          </a:p>
        </p:txBody>
      </p:sp>
      <p:sp>
        <p:nvSpPr>
          <p:cNvPr id="4" name="Rettangolo 3"/>
          <p:cNvSpPr/>
          <p:nvPr/>
        </p:nvSpPr>
        <p:spPr>
          <a:xfrm>
            <a:off x="6299176" y="4005064"/>
            <a:ext cx="2844824" cy="646331"/>
          </a:xfrm>
          <a:prstGeom prst="rect">
            <a:avLst/>
          </a:prstGeom>
        </p:spPr>
        <p:txBody>
          <a:bodyPr wrap="square">
            <a:spAutoFit/>
          </a:bodyPr>
          <a:lstStyle/>
          <a:p>
            <a:pPr algn="ctr">
              <a:lnSpc>
                <a:spcPct val="90000"/>
              </a:lnSpc>
              <a:defRPr/>
            </a:pPr>
            <a:r>
              <a:rPr lang="it-IT" sz="2000" b="1" dirty="0" smtClean="0">
                <a:solidFill>
                  <a:srgbClr val="1F497D"/>
                </a:solidFill>
                <a:latin typeface="Calibri" pitchFamily="34" charset="0"/>
              </a:rPr>
              <a:t>CALO PARTECIPAZIONE</a:t>
            </a:r>
          </a:p>
          <a:p>
            <a:pPr algn="ctr">
              <a:lnSpc>
                <a:spcPct val="90000"/>
              </a:lnSpc>
              <a:defRPr/>
            </a:pPr>
            <a:r>
              <a:rPr lang="it-IT" sz="2000" b="1" dirty="0" smtClean="0">
                <a:solidFill>
                  <a:srgbClr val="1F497D"/>
                </a:solidFill>
                <a:latin typeface="Calibri" pitchFamily="34" charset="0"/>
              </a:rPr>
              <a:t>RISPETTO A 2008</a:t>
            </a:r>
            <a:endParaRPr lang="en-US" sz="2000" b="1" dirty="0">
              <a:solidFill>
                <a:srgbClr val="003366"/>
              </a:solidFill>
              <a:latin typeface="Calibri" pitchFamily="34" charset="0"/>
            </a:endParaRPr>
          </a:p>
        </p:txBody>
      </p:sp>
      <p:grpSp>
        <p:nvGrpSpPr>
          <p:cNvPr id="2" name="Gruppo 8"/>
          <p:cNvGrpSpPr/>
          <p:nvPr/>
        </p:nvGrpSpPr>
        <p:grpSpPr>
          <a:xfrm>
            <a:off x="6689416" y="4653136"/>
            <a:ext cx="2088232" cy="1269124"/>
            <a:chOff x="6660232" y="4986772"/>
            <a:chExt cx="2088232" cy="1269124"/>
          </a:xfrm>
        </p:grpSpPr>
        <p:sp>
          <p:nvSpPr>
            <p:cNvPr id="6" name="Freccia a destra 5"/>
            <p:cNvSpPr/>
            <p:nvPr/>
          </p:nvSpPr>
          <p:spPr>
            <a:xfrm rot="17877751">
              <a:off x="7246606" y="5327060"/>
              <a:ext cx="1165207" cy="484632"/>
            </a:xfrm>
            <a:prstGeom prst="rightArrow">
              <a:avLst>
                <a:gd name="adj1" fmla="val 54334"/>
                <a:gd name="adj2" fmla="val 71589"/>
              </a:avLst>
            </a:prstGeom>
            <a:gradFill flip="none" rotWithShape="1">
              <a:gsLst>
                <a:gs pos="0">
                  <a:schemeClr val="bg1">
                    <a:lumMod val="85000"/>
                  </a:schemeClr>
                </a:gs>
                <a:gs pos="50000">
                  <a:schemeClr val="bg1">
                    <a:lumMod val="50000"/>
                  </a:schemeClr>
                </a:gs>
                <a:gs pos="100000">
                  <a:schemeClr val="tx1">
                    <a:lumMod val="65000"/>
                    <a:lumOff val="35000"/>
                  </a:schemeClr>
                </a:gs>
                <a:gs pos="97000">
                  <a:schemeClr val="tx1">
                    <a:lumMod val="85000"/>
                    <a:lumOff val="15000"/>
                  </a:schemeClr>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8" name="CasellaDiTesto 7"/>
            <p:cNvSpPr txBox="1"/>
            <p:nvPr/>
          </p:nvSpPr>
          <p:spPr>
            <a:xfrm>
              <a:off x="6660232" y="5517232"/>
              <a:ext cx="2088232" cy="738664"/>
            </a:xfrm>
            <a:prstGeom prst="rect">
              <a:avLst/>
            </a:prstGeom>
            <a:noFill/>
          </p:spPr>
          <p:txBody>
            <a:bodyPr wrap="square" rtlCol="0">
              <a:spAutoFit/>
            </a:bodyPr>
            <a:lstStyle/>
            <a:p>
              <a:pPr algn="ctr"/>
              <a:r>
                <a:rPr lang="it-IT" sz="1400" b="1" i="1" dirty="0" smtClean="0">
                  <a:solidFill>
                    <a:schemeClr val="accent1">
                      <a:lumMod val="50000"/>
                    </a:schemeClr>
                  </a:solidFill>
                </a:rPr>
                <a:t>Più intensa è la tonalità del colore e maggiore è il calo della partecipazione</a:t>
              </a:r>
              <a:endParaRPr lang="it-IT" sz="1400" b="1" i="1" dirty="0">
                <a:solidFill>
                  <a:schemeClr val="accent1">
                    <a:lumMod val="50000"/>
                  </a:schemeClr>
                </a:solidFill>
              </a:endParaRPr>
            </a:p>
          </p:txBody>
        </p:sp>
      </p:gr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9" name="Rectangle 2"/>
          <p:cNvSpPr txBox="1">
            <a:spLocks noChangeArrowheads="1"/>
          </p:cNvSpPr>
          <p:nvPr/>
        </p:nvSpPr>
        <p:spPr bwMode="auto">
          <a:xfrm>
            <a:off x="650875" y="81508"/>
            <a:ext cx="8140700" cy="611188"/>
          </a:xfrm>
          <a:prstGeom prst="rect">
            <a:avLst/>
          </a:prstGeom>
          <a:noFill/>
          <a:ln w="9525">
            <a:noFill/>
            <a:miter lim="800000"/>
            <a:headEnd/>
            <a:tailEnd/>
          </a:ln>
        </p:spPr>
        <p:txBody>
          <a:bodyPr anchor="ctr"/>
          <a:lstStyle/>
          <a:p>
            <a:pPr algn="ctr">
              <a:lnSpc>
                <a:spcPct val="90000"/>
              </a:lnSpc>
              <a:defRPr/>
            </a:pPr>
            <a:r>
              <a:rPr lang="it-IT" sz="2400" b="1" dirty="0" smtClean="0">
                <a:solidFill>
                  <a:srgbClr val="1F497D"/>
                </a:solidFill>
                <a:latin typeface="Calibri" pitchFamily="34" charset="0"/>
                <a:ea typeface="+mj-ea"/>
                <a:cs typeface="+mj-cs"/>
              </a:rPr>
              <a:t>CHI HA VOTATO E CHI NO?</a:t>
            </a:r>
            <a:endParaRPr lang="en-US" sz="2400" b="1" dirty="0">
              <a:solidFill>
                <a:srgbClr val="003366"/>
              </a:solidFill>
              <a:latin typeface="Calibri" pitchFamily="34" charset="0"/>
              <a:ea typeface="+mj-ea"/>
              <a:cs typeface="+mj-cs"/>
            </a:endParaRPr>
          </a:p>
        </p:txBody>
      </p:sp>
      <p:sp>
        <p:nvSpPr>
          <p:cNvPr id="6" name="Rettangolo 5"/>
          <p:cNvSpPr/>
          <p:nvPr/>
        </p:nvSpPr>
        <p:spPr>
          <a:xfrm>
            <a:off x="2293620" y="6350476"/>
            <a:ext cx="4130040" cy="523220"/>
          </a:xfrm>
          <a:prstGeom prst="rect">
            <a:avLst/>
          </a:prstGeom>
        </p:spPr>
        <p:txBody>
          <a:bodyPr wrap="square">
            <a:spAutoFit/>
          </a:bodyPr>
          <a:lstStyle/>
          <a:p>
            <a:pPr algn="just"/>
            <a:r>
              <a:rPr lang="it-IT" sz="700" dirty="0" smtClean="0"/>
              <a:t>* Sondaggi realizzat</a:t>
            </a:r>
            <a:r>
              <a:rPr lang="it-IT" sz="700" dirty="0"/>
              <a:t>i</a:t>
            </a:r>
            <a:r>
              <a:rPr lang="it-IT" sz="700" dirty="0" smtClean="0"/>
              <a:t> </a:t>
            </a:r>
            <a:r>
              <a:rPr lang="it-IT" sz="700" dirty="0"/>
              <a:t>da </a:t>
            </a:r>
            <a:r>
              <a:rPr lang="it-IT" sz="700" dirty="0" err="1" smtClean="0"/>
              <a:t>Ipsos</a:t>
            </a:r>
            <a:r>
              <a:rPr lang="it-IT" sz="700" dirty="0" smtClean="0"/>
              <a:t> Srl presso campioni casuali regionali rappresentativi </a:t>
            </a:r>
            <a:r>
              <a:rPr lang="it-IT" sz="700" dirty="0"/>
              <a:t>della popolazione </a:t>
            </a:r>
            <a:r>
              <a:rPr lang="it-IT" sz="700" dirty="0" smtClean="0"/>
              <a:t>lombarda maggiorenne </a:t>
            </a:r>
            <a:r>
              <a:rPr lang="it-IT" sz="700" dirty="0"/>
              <a:t>secondo genere, età livello di scolarità, </a:t>
            </a:r>
            <a:r>
              <a:rPr lang="it-IT" sz="700" dirty="0" smtClean="0"/>
              <a:t>provincia di residenza</a:t>
            </a:r>
            <a:r>
              <a:rPr lang="it-IT" sz="700" dirty="0"/>
              <a:t>, dimensione del comune di residenza. Sono state realizzate </a:t>
            </a:r>
            <a:r>
              <a:rPr lang="it-IT" sz="700" dirty="0" smtClean="0"/>
              <a:t>2.849 </a:t>
            </a:r>
            <a:r>
              <a:rPr lang="it-IT" sz="700" dirty="0"/>
              <a:t>interviste (su </a:t>
            </a:r>
            <a:r>
              <a:rPr lang="it-IT" sz="700" dirty="0" smtClean="0"/>
              <a:t>30.967 contatti) mediante </a:t>
            </a:r>
            <a:r>
              <a:rPr lang="it-IT" sz="700" dirty="0"/>
              <a:t>sistema </a:t>
            </a:r>
            <a:r>
              <a:rPr lang="it-IT" sz="700" dirty="0" smtClean="0"/>
              <a:t>CATI fra il 2 ed il 22 febbraio 2013.</a:t>
            </a:r>
            <a:endParaRPr lang="it-IT" sz="700" dirty="0"/>
          </a:p>
        </p:txBody>
      </p:sp>
      <p:pic>
        <p:nvPicPr>
          <p:cNvPr id="7" name="Picture 2"/>
          <p:cNvPicPr>
            <a:picLocks noChangeAspect="1" noChangeArrowheads="1"/>
          </p:cNvPicPr>
          <p:nvPr/>
        </p:nvPicPr>
        <p:blipFill>
          <a:blip r:embed="rId3" cstate="print"/>
          <a:srcRect/>
          <a:stretch>
            <a:fillRect/>
          </a:stretch>
        </p:blipFill>
        <p:spPr bwMode="auto">
          <a:xfrm>
            <a:off x="119063" y="1457325"/>
            <a:ext cx="4427537" cy="3810000"/>
          </a:xfrm>
          <a:prstGeom prst="rect">
            <a:avLst/>
          </a:prstGeom>
          <a:noFill/>
          <a:ln w="9525">
            <a:miter lim="800000"/>
            <a:headEnd/>
            <a:tailEnd/>
          </a:ln>
          <a:effectLst/>
        </p:spPr>
      </p:pic>
      <p:pic>
        <p:nvPicPr>
          <p:cNvPr id="8" name="Picture 3"/>
          <p:cNvPicPr>
            <a:picLocks noChangeAspect="1" noChangeArrowheads="1"/>
          </p:cNvPicPr>
          <p:nvPr/>
        </p:nvPicPr>
        <p:blipFill>
          <a:blip r:embed="rId4" cstate="print"/>
          <a:srcRect/>
          <a:stretch>
            <a:fillRect/>
          </a:stretch>
        </p:blipFill>
        <p:spPr bwMode="auto">
          <a:xfrm>
            <a:off x="4576763" y="1454150"/>
            <a:ext cx="4427537" cy="3260725"/>
          </a:xfrm>
          <a:prstGeom prst="rect">
            <a:avLst/>
          </a:prstGeom>
          <a:noFill/>
          <a:ln w="9525">
            <a:miter lim="800000"/>
            <a:headEnd/>
            <a:tailEnd/>
          </a:ln>
          <a:effectLst/>
        </p:spPr>
      </p:pic>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9" name="Rectangle 2"/>
          <p:cNvSpPr txBox="1">
            <a:spLocks noChangeArrowheads="1"/>
          </p:cNvSpPr>
          <p:nvPr/>
        </p:nvSpPr>
        <p:spPr bwMode="auto">
          <a:xfrm>
            <a:off x="650875" y="44624"/>
            <a:ext cx="8140700" cy="611188"/>
          </a:xfrm>
          <a:prstGeom prst="rect">
            <a:avLst/>
          </a:prstGeom>
          <a:noFill/>
          <a:ln w="9525">
            <a:noFill/>
            <a:miter lim="800000"/>
            <a:headEnd/>
            <a:tailEnd/>
          </a:ln>
        </p:spPr>
        <p:txBody>
          <a:bodyPr anchor="ctr"/>
          <a:lstStyle/>
          <a:p>
            <a:pPr algn="ctr">
              <a:lnSpc>
                <a:spcPct val="90000"/>
              </a:lnSpc>
              <a:defRPr/>
            </a:pPr>
            <a:r>
              <a:rPr lang="it-IT" sz="2400" b="1" dirty="0" smtClean="0">
                <a:solidFill>
                  <a:srgbClr val="1F497D"/>
                </a:solidFill>
                <a:latin typeface="Calibri" pitchFamily="34" charset="0"/>
                <a:ea typeface="+mj-ea"/>
                <a:cs typeface="+mj-cs"/>
              </a:rPr>
              <a:t>LOMBARDIA - SENATO E CAMERA 2013</a:t>
            </a:r>
          </a:p>
          <a:p>
            <a:pPr algn="ctr">
              <a:lnSpc>
                <a:spcPct val="90000"/>
              </a:lnSpc>
              <a:defRPr/>
            </a:pPr>
            <a:r>
              <a:rPr lang="it-IT" sz="2400" b="1" dirty="0" smtClean="0">
                <a:solidFill>
                  <a:srgbClr val="1F497D"/>
                </a:solidFill>
                <a:latin typeface="Calibri" pitchFamily="34" charset="0"/>
                <a:ea typeface="+mj-ea"/>
                <a:cs typeface="+mj-cs"/>
              </a:rPr>
              <a:t>% voti validi</a:t>
            </a:r>
            <a:endParaRPr lang="en-US" sz="2400" b="1" dirty="0">
              <a:solidFill>
                <a:srgbClr val="003366"/>
              </a:solidFill>
              <a:latin typeface="Calibri" pitchFamily="34" charset="0"/>
              <a:ea typeface="+mj-ea"/>
              <a:cs typeface="+mj-cs"/>
            </a:endParaRPr>
          </a:p>
        </p:txBody>
      </p:sp>
      <p:graphicFrame>
        <p:nvGraphicFramePr>
          <p:cNvPr id="159746" name="Object 2"/>
          <p:cNvGraphicFramePr>
            <a:graphicFrameLocks noChangeAspect="1"/>
          </p:cNvGraphicFramePr>
          <p:nvPr/>
        </p:nvGraphicFramePr>
        <p:xfrm>
          <a:off x="2038350" y="752475"/>
          <a:ext cx="5303838" cy="5715000"/>
        </p:xfrm>
        <a:graphic>
          <a:graphicData uri="http://schemas.openxmlformats.org/presentationml/2006/ole">
            <p:oleObj spid="_x0000_s158722" name="Worksheet" r:id="rId4" imgW="5610121" imgH="6048270" progId="Excel.Sheet.8">
              <p:link updateAutomatic="1"/>
            </p:oleObj>
          </a:graphicData>
        </a:graphic>
      </p:graphicFrame>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9" name="Rectangle 2"/>
          <p:cNvSpPr txBox="1">
            <a:spLocks noChangeArrowheads="1"/>
          </p:cNvSpPr>
          <p:nvPr/>
        </p:nvSpPr>
        <p:spPr bwMode="auto">
          <a:xfrm>
            <a:off x="650875" y="44624"/>
            <a:ext cx="8140700" cy="611188"/>
          </a:xfrm>
          <a:prstGeom prst="rect">
            <a:avLst/>
          </a:prstGeom>
          <a:noFill/>
          <a:ln w="9525">
            <a:noFill/>
            <a:miter lim="800000"/>
            <a:headEnd/>
            <a:tailEnd/>
          </a:ln>
        </p:spPr>
        <p:txBody>
          <a:bodyPr anchor="ctr"/>
          <a:lstStyle/>
          <a:p>
            <a:pPr algn="ctr">
              <a:lnSpc>
                <a:spcPct val="90000"/>
              </a:lnSpc>
              <a:defRPr/>
            </a:pPr>
            <a:r>
              <a:rPr lang="it-IT" sz="2400" b="1" dirty="0" smtClean="0">
                <a:solidFill>
                  <a:srgbClr val="1F497D"/>
                </a:solidFill>
                <a:latin typeface="Calibri" pitchFamily="34" charset="0"/>
                <a:ea typeface="+mj-ea"/>
                <a:cs typeface="+mj-cs"/>
              </a:rPr>
              <a:t>LOMBARDIA - SENATO E CAMERA 2013</a:t>
            </a:r>
          </a:p>
          <a:p>
            <a:pPr algn="ctr">
              <a:lnSpc>
                <a:spcPct val="90000"/>
              </a:lnSpc>
              <a:defRPr/>
            </a:pPr>
            <a:r>
              <a:rPr lang="it-IT" sz="2400" b="1" dirty="0" smtClean="0">
                <a:solidFill>
                  <a:srgbClr val="1F497D"/>
                </a:solidFill>
                <a:latin typeface="Calibri" pitchFamily="34" charset="0"/>
                <a:ea typeface="+mj-ea"/>
                <a:cs typeface="+mj-cs"/>
              </a:rPr>
              <a:t>voti in valore assoluto e differenze rispetto al 2008</a:t>
            </a:r>
            <a:endParaRPr lang="en-US" sz="2400" b="1" dirty="0">
              <a:solidFill>
                <a:srgbClr val="003366"/>
              </a:solidFill>
              <a:latin typeface="Calibri" pitchFamily="34" charset="0"/>
              <a:ea typeface="+mj-ea"/>
              <a:cs typeface="+mj-cs"/>
            </a:endParaRPr>
          </a:p>
        </p:txBody>
      </p:sp>
      <p:sp>
        <p:nvSpPr>
          <p:cNvPr id="5" name="Rettangolo 4"/>
          <p:cNvSpPr/>
          <p:nvPr/>
        </p:nvSpPr>
        <p:spPr>
          <a:xfrm>
            <a:off x="2212152" y="6491928"/>
            <a:ext cx="2425664" cy="338554"/>
          </a:xfrm>
          <a:prstGeom prst="rect">
            <a:avLst/>
          </a:prstGeom>
        </p:spPr>
        <p:txBody>
          <a:bodyPr wrap="none">
            <a:spAutoFit/>
          </a:bodyPr>
          <a:lstStyle/>
          <a:p>
            <a:r>
              <a:rPr lang="it-IT" sz="800" dirty="0" smtClean="0">
                <a:solidFill>
                  <a:srgbClr val="FF0000"/>
                </a:solidFill>
                <a:latin typeface="Calibri" pitchFamily="34" charset="0"/>
                <a:cs typeface="Calibri" pitchFamily="34" charset="0"/>
              </a:rPr>
              <a:t>* Scarto dal 2008 rispetto a IDV + Sinistra Arcobaleno</a:t>
            </a:r>
          </a:p>
          <a:p>
            <a:r>
              <a:rPr lang="it-IT" sz="800" dirty="0" smtClean="0">
                <a:solidFill>
                  <a:srgbClr val="0070C0"/>
                </a:solidFill>
                <a:latin typeface="Calibri" pitchFamily="34" charset="0"/>
                <a:cs typeface="Calibri" pitchFamily="34" charset="0"/>
              </a:rPr>
              <a:t>** Scarto dal 2008 al Senato rispetto a UDC</a:t>
            </a:r>
          </a:p>
        </p:txBody>
      </p:sp>
      <p:pic>
        <p:nvPicPr>
          <p:cNvPr id="6" name="Picture 2"/>
          <p:cNvPicPr>
            <a:picLocks noChangeAspect="1" noChangeArrowheads="1"/>
          </p:cNvPicPr>
          <p:nvPr/>
        </p:nvPicPr>
        <p:blipFill>
          <a:blip r:embed="rId3" cstate="print"/>
          <a:srcRect/>
          <a:stretch>
            <a:fillRect/>
          </a:stretch>
        </p:blipFill>
        <p:spPr bwMode="auto">
          <a:xfrm>
            <a:off x="1260475" y="695325"/>
            <a:ext cx="6950075" cy="5781675"/>
          </a:xfrm>
          <a:prstGeom prst="rect">
            <a:avLst/>
          </a:prstGeom>
          <a:noFill/>
          <a:ln w="9525">
            <a:miter lim="800000"/>
            <a:headEnd/>
            <a:tailEnd/>
          </a:ln>
          <a:effectLst/>
        </p:spPr>
      </p:pic>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9" name="Rectangle 2"/>
          <p:cNvSpPr txBox="1">
            <a:spLocks noChangeArrowheads="1"/>
          </p:cNvSpPr>
          <p:nvPr/>
        </p:nvSpPr>
        <p:spPr bwMode="auto">
          <a:xfrm>
            <a:off x="650875" y="116632"/>
            <a:ext cx="8140700" cy="611188"/>
          </a:xfrm>
          <a:prstGeom prst="rect">
            <a:avLst/>
          </a:prstGeom>
          <a:noFill/>
          <a:ln w="9525">
            <a:noFill/>
            <a:miter lim="800000"/>
            <a:headEnd/>
            <a:tailEnd/>
          </a:ln>
        </p:spPr>
        <p:txBody>
          <a:bodyPr anchor="ctr"/>
          <a:lstStyle/>
          <a:p>
            <a:pPr algn="ctr">
              <a:lnSpc>
                <a:spcPct val="90000"/>
              </a:lnSpc>
              <a:defRPr/>
            </a:pPr>
            <a:r>
              <a:rPr lang="it-IT" sz="3200" b="1" dirty="0" smtClean="0">
                <a:solidFill>
                  <a:srgbClr val="1F497D"/>
                </a:solidFill>
                <a:latin typeface="Calibri" pitchFamily="34" charset="0"/>
              </a:rPr>
              <a:t>IL VOTO DEL 2013  - I PARTITI STORICI</a:t>
            </a:r>
          </a:p>
          <a:p>
            <a:pPr algn="ctr">
              <a:lnSpc>
                <a:spcPct val="90000"/>
              </a:lnSpc>
              <a:defRPr/>
            </a:pPr>
            <a:r>
              <a:rPr lang="it-IT" sz="2400" b="1" dirty="0" smtClean="0">
                <a:solidFill>
                  <a:srgbClr val="1F497D"/>
                </a:solidFill>
                <a:latin typeface="Calibri" pitchFamily="34" charset="0"/>
              </a:rPr>
              <a:t>voti a PDL – PD – Lega Nord</a:t>
            </a:r>
          </a:p>
        </p:txBody>
      </p:sp>
      <p:grpSp>
        <p:nvGrpSpPr>
          <p:cNvPr id="2" name="Gruppo 14"/>
          <p:cNvGrpSpPr/>
          <p:nvPr/>
        </p:nvGrpSpPr>
        <p:grpSpPr>
          <a:xfrm>
            <a:off x="307057" y="4781900"/>
            <a:ext cx="1944216" cy="1754691"/>
            <a:chOff x="6660232" y="4858100"/>
            <a:chExt cx="1944216" cy="1754691"/>
          </a:xfrm>
        </p:grpSpPr>
        <p:sp>
          <p:nvSpPr>
            <p:cNvPr id="13" name="Freccia a destra 12"/>
            <p:cNvSpPr/>
            <p:nvPr/>
          </p:nvSpPr>
          <p:spPr>
            <a:xfrm rot="17877751">
              <a:off x="7237291" y="5312304"/>
              <a:ext cx="1165207" cy="484632"/>
            </a:xfrm>
            <a:prstGeom prst="rightArrow">
              <a:avLst>
                <a:gd name="adj1" fmla="val 54334"/>
                <a:gd name="adj2" fmla="val 71589"/>
              </a:avLst>
            </a:prstGeom>
            <a:gradFill flip="none" rotWithShape="1">
              <a:gsLst>
                <a:gs pos="12000">
                  <a:srgbClr val="DDEBCF"/>
                </a:gs>
                <a:gs pos="50000">
                  <a:srgbClr val="9CB86E"/>
                </a:gs>
                <a:gs pos="77000">
                  <a:schemeClr val="accent3">
                    <a:lumMod val="50000"/>
                  </a:schemeClr>
                </a:gs>
                <a:gs pos="100000">
                  <a:schemeClr val="accent3">
                    <a:lumMod val="50000"/>
                  </a:schemeClr>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4" name="Freccia a destra 13"/>
            <p:cNvSpPr/>
            <p:nvPr/>
          </p:nvSpPr>
          <p:spPr>
            <a:xfrm rot="17877751">
              <a:off x="7678654" y="5578620"/>
              <a:ext cx="1165207" cy="484632"/>
            </a:xfrm>
            <a:prstGeom prst="rightArrow">
              <a:avLst>
                <a:gd name="adj1" fmla="val 54334"/>
                <a:gd name="adj2" fmla="val 71589"/>
              </a:avLst>
            </a:prstGeom>
            <a:gradFill flip="none" rotWithShape="1">
              <a:gsLst>
                <a:gs pos="0">
                  <a:schemeClr val="tx2">
                    <a:lumMod val="40000"/>
                    <a:lumOff val="60000"/>
                  </a:schemeClr>
                </a:gs>
                <a:gs pos="29000">
                  <a:schemeClr val="tx2">
                    <a:lumMod val="60000"/>
                    <a:lumOff val="40000"/>
                  </a:schemeClr>
                </a:gs>
                <a:gs pos="57000">
                  <a:schemeClr val="accent1">
                    <a:lumMod val="75000"/>
                  </a:schemeClr>
                </a:gs>
                <a:gs pos="86000">
                  <a:schemeClr val="accent1">
                    <a:lumMod val="50000"/>
                  </a:schemeClr>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1" name="Freccia a destra 10"/>
            <p:cNvSpPr/>
            <p:nvPr/>
          </p:nvSpPr>
          <p:spPr>
            <a:xfrm rot="17877751">
              <a:off x="6793051" y="5198388"/>
              <a:ext cx="1165207" cy="484632"/>
            </a:xfrm>
            <a:prstGeom prst="rightArrow">
              <a:avLst>
                <a:gd name="adj1" fmla="val 54334"/>
                <a:gd name="adj2" fmla="val 71589"/>
              </a:avLst>
            </a:prstGeom>
            <a:gradFill flip="none" rotWithShape="1">
              <a:gsLst>
                <a:gs pos="0">
                  <a:srgbClr val="FFF200"/>
                </a:gs>
                <a:gs pos="45000">
                  <a:srgbClr val="FF7A00"/>
                </a:gs>
                <a:gs pos="70000">
                  <a:srgbClr val="FF0300"/>
                </a:gs>
                <a:gs pos="100000">
                  <a:srgbClr val="4D0808"/>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2" name="CasellaDiTesto 11"/>
            <p:cNvSpPr txBox="1"/>
            <p:nvPr/>
          </p:nvSpPr>
          <p:spPr>
            <a:xfrm>
              <a:off x="6660232" y="5658684"/>
              <a:ext cx="1944216" cy="954107"/>
            </a:xfrm>
            <a:prstGeom prst="rect">
              <a:avLst/>
            </a:prstGeom>
            <a:noFill/>
          </p:spPr>
          <p:txBody>
            <a:bodyPr wrap="square" rtlCol="0">
              <a:spAutoFit/>
            </a:bodyPr>
            <a:lstStyle/>
            <a:p>
              <a:pPr algn="ctr"/>
              <a:r>
                <a:rPr lang="it-IT" sz="1400" b="1" i="1" dirty="0" smtClean="0">
                  <a:solidFill>
                    <a:schemeClr val="accent1">
                      <a:lumMod val="50000"/>
                    </a:schemeClr>
                  </a:solidFill>
                </a:rPr>
                <a:t>Più intensa è la tonalità del colore e maggiore è il numero di voti</a:t>
              </a:r>
              <a:endParaRPr lang="it-IT" sz="1400" b="1" i="1" dirty="0">
                <a:solidFill>
                  <a:schemeClr val="accent1">
                    <a:lumMod val="50000"/>
                  </a:schemeClr>
                </a:solidFill>
              </a:endParaRPr>
            </a:p>
          </p:txBody>
        </p:sp>
      </p:grpSp>
      <p:pic>
        <p:nvPicPr>
          <p:cNvPr id="3" name="Picture 2"/>
          <p:cNvPicPr>
            <a:picLocks noChangeAspect="1" noChangeArrowheads="1"/>
          </p:cNvPicPr>
          <p:nvPr/>
        </p:nvPicPr>
        <p:blipFill>
          <a:blip r:embed="rId3" cstate="print"/>
          <a:srcRect/>
          <a:stretch>
            <a:fillRect/>
          </a:stretch>
        </p:blipFill>
        <p:spPr bwMode="auto">
          <a:xfrm>
            <a:off x="2547938" y="3857046"/>
            <a:ext cx="3690937" cy="3000954"/>
          </a:xfrm>
          <a:prstGeom prst="rect">
            <a:avLst/>
          </a:prstGeom>
          <a:noFill/>
          <a:ln w="9525">
            <a:noFill/>
            <a:miter lim="800000"/>
            <a:headEnd/>
            <a:tailEnd/>
          </a:ln>
          <a:effectLst/>
        </p:spPr>
      </p:pic>
      <p:pic>
        <p:nvPicPr>
          <p:cNvPr id="5" name="Picture 3"/>
          <p:cNvPicPr>
            <a:picLocks noChangeAspect="1" noChangeArrowheads="1"/>
          </p:cNvPicPr>
          <p:nvPr/>
        </p:nvPicPr>
        <p:blipFill>
          <a:blip r:embed="rId4" cstate="print"/>
          <a:srcRect l="1102" t="685"/>
          <a:stretch>
            <a:fillRect/>
          </a:stretch>
        </p:blipFill>
        <p:spPr bwMode="auto">
          <a:xfrm>
            <a:off x="45431" y="912758"/>
            <a:ext cx="3650269" cy="2949629"/>
          </a:xfrm>
          <a:prstGeom prst="rect">
            <a:avLst/>
          </a:prstGeom>
          <a:noFill/>
          <a:ln w="9525">
            <a:noFill/>
            <a:miter lim="800000"/>
            <a:headEnd/>
            <a:tailEnd/>
          </a:ln>
          <a:effectLst/>
        </p:spPr>
      </p:pic>
      <p:pic>
        <p:nvPicPr>
          <p:cNvPr id="78852" name="Picture 4"/>
          <p:cNvPicPr>
            <a:picLocks noChangeAspect="1" noChangeArrowheads="1"/>
          </p:cNvPicPr>
          <p:nvPr/>
        </p:nvPicPr>
        <p:blipFill>
          <a:blip r:embed="rId5" cstate="print"/>
          <a:srcRect/>
          <a:stretch>
            <a:fillRect/>
          </a:stretch>
        </p:blipFill>
        <p:spPr bwMode="auto">
          <a:xfrm>
            <a:off x="5329130" y="923925"/>
            <a:ext cx="3795820" cy="2967038"/>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92" name="Slide Number Placeholder 3"/>
          <p:cNvSpPr txBox="1">
            <a:spLocks noGrp="1"/>
          </p:cNvSpPr>
          <p:nvPr/>
        </p:nvSpPr>
        <p:spPr bwMode="auto">
          <a:xfrm>
            <a:off x="8902700" y="6569075"/>
            <a:ext cx="77788" cy="182563"/>
          </a:xfrm>
          <a:prstGeom prst="rect">
            <a:avLst/>
          </a:prstGeom>
          <a:noFill/>
          <a:ln>
            <a:miter lim="800000"/>
            <a:headEnd/>
            <a:tailEnd/>
          </a:ln>
        </p:spPr>
        <p:txBody>
          <a:bodyPr wrap="none" lIns="0" tIns="0" rIns="0" bIns="0" anchor="b">
            <a:spAutoFit/>
          </a:bodyPr>
          <a:lstStyle/>
          <a:p>
            <a:pPr algn="r">
              <a:defRPr/>
            </a:pPr>
            <a:fld id="{CE05DDEE-CF97-4FE2-ACB1-E9B6CFA6022A}" type="slidenum">
              <a:rPr lang="de-DE" sz="1200" b="1">
                <a:latin typeface="+mn-lt"/>
                <a:cs typeface="+mn-cs"/>
              </a:rPr>
              <a:pPr algn="r">
                <a:defRPr/>
              </a:pPr>
              <a:t>4</a:t>
            </a:fld>
            <a:endParaRPr lang="de-DE" sz="1200" b="1">
              <a:latin typeface="+mn-lt"/>
              <a:cs typeface="+mn-cs"/>
            </a:endParaRPr>
          </a:p>
        </p:txBody>
      </p:sp>
      <p:sp>
        <p:nvSpPr>
          <p:cNvPr id="1029" name="Rectangle 2"/>
          <p:cNvSpPr txBox="1">
            <a:spLocks noChangeArrowheads="1"/>
          </p:cNvSpPr>
          <p:nvPr/>
        </p:nvSpPr>
        <p:spPr bwMode="auto">
          <a:xfrm>
            <a:off x="698500" y="107950"/>
            <a:ext cx="8140700" cy="611188"/>
          </a:xfrm>
          <a:prstGeom prst="rect">
            <a:avLst/>
          </a:prstGeom>
          <a:noFill/>
          <a:ln w="9525">
            <a:noFill/>
            <a:miter lim="800000"/>
            <a:headEnd/>
            <a:tailEnd/>
          </a:ln>
        </p:spPr>
        <p:txBody>
          <a:bodyPr anchor="ctr"/>
          <a:lstStyle/>
          <a:p>
            <a:pPr>
              <a:lnSpc>
                <a:spcPct val="90000"/>
              </a:lnSpc>
            </a:pPr>
            <a:r>
              <a:rPr lang="it-IT" sz="2000" b="1" dirty="0">
                <a:latin typeface="Calibri" pitchFamily="34" charset="0"/>
              </a:rPr>
              <a:t>Aspettative rispetto alla propria condizione economica</a:t>
            </a:r>
            <a:endParaRPr lang="en-US" sz="2000" b="1" dirty="0">
              <a:latin typeface="Calibri" pitchFamily="34" charset="0"/>
            </a:endParaRPr>
          </a:p>
        </p:txBody>
      </p:sp>
      <p:graphicFrame>
        <p:nvGraphicFramePr>
          <p:cNvPr id="1026" name="Object 7"/>
          <p:cNvGraphicFramePr>
            <a:graphicFrameLocks noGrp="1"/>
          </p:cNvGraphicFramePr>
          <p:nvPr>
            <p:ph sz="half" idx="4294967295"/>
          </p:nvPr>
        </p:nvGraphicFramePr>
        <p:xfrm>
          <a:off x="481013" y="1743075"/>
          <a:ext cx="1876425" cy="4327525"/>
        </p:xfrm>
        <a:graphic>
          <a:graphicData uri="http://schemas.openxmlformats.org/presentationml/2006/ole">
            <p:oleObj spid="_x0000_s78850" name="Grafico" r:id="rId4" imgW="2034440" imgH="4693992" progId="Excel.Sheet.8">
              <p:embed/>
            </p:oleObj>
          </a:graphicData>
        </a:graphic>
      </p:graphicFrame>
      <p:sp>
        <p:nvSpPr>
          <p:cNvPr id="1030" name="Text Box 9"/>
          <p:cNvSpPr txBox="1">
            <a:spLocks noChangeArrowheads="1"/>
          </p:cNvSpPr>
          <p:nvPr/>
        </p:nvSpPr>
        <p:spPr bwMode="gray">
          <a:xfrm>
            <a:off x="467544" y="1124744"/>
            <a:ext cx="1905000" cy="309563"/>
          </a:xfrm>
          <a:prstGeom prst="rect">
            <a:avLst/>
          </a:prstGeom>
          <a:solidFill>
            <a:srgbClr val="000080"/>
          </a:solidFill>
          <a:ln w="9525" algn="ctr">
            <a:noFill/>
            <a:miter lim="800000"/>
            <a:headEnd/>
            <a:tailEnd/>
          </a:ln>
        </p:spPr>
        <p:txBody>
          <a:bodyPr lIns="90000" tIns="46800" rIns="90000" bIns="46800">
            <a:spAutoFit/>
          </a:bodyPr>
          <a:lstStyle/>
          <a:p>
            <a:pPr>
              <a:spcBef>
                <a:spcPct val="50000"/>
              </a:spcBef>
            </a:pPr>
            <a:r>
              <a:rPr lang="it-IT" sz="1400" dirty="0" smtClean="0">
                <a:solidFill>
                  <a:srgbClr val="FFFFFF"/>
                </a:solidFill>
              </a:rPr>
              <a:t>Febbraio 2013</a:t>
            </a:r>
            <a:endParaRPr lang="it-IT" sz="1400" dirty="0">
              <a:solidFill>
                <a:srgbClr val="FFFFFF"/>
              </a:solidFill>
            </a:endParaRPr>
          </a:p>
        </p:txBody>
      </p:sp>
      <p:sp>
        <p:nvSpPr>
          <p:cNvPr id="1031" name="Rectangle 13"/>
          <p:cNvSpPr>
            <a:spLocks noChangeArrowheads="1"/>
          </p:cNvSpPr>
          <p:nvPr/>
        </p:nvSpPr>
        <p:spPr bwMode="gray">
          <a:xfrm>
            <a:off x="381000" y="1066800"/>
            <a:ext cx="2209800" cy="5257800"/>
          </a:xfrm>
          <a:prstGeom prst="rect">
            <a:avLst/>
          </a:prstGeom>
          <a:noFill/>
          <a:ln w="9525" algn="ctr">
            <a:solidFill>
              <a:schemeClr val="accent1"/>
            </a:solidFill>
            <a:miter lim="800000"/>
            <a:headEnd/>
            <a:tailEnd/>
          </a:ln>
        </p:spPr>
        <p:txBody>
          <a:bodyPr lIns="90000" tIns="46800" rIns="90000" bIns="46800" anchor="ctr">
            <a:spAutoFit/>
          </a:bodyPr>
          <a:lstStyle/>
          <a:p>
            <a:endParaRPr lang="it-IT"/>
          </a:p>
        </p:txBody>
      </p:sp>
      <p:sp>
        <p:nvSpPr>
          <p:cNvPr id="1032" name="Text Box 14"/>
          <p:cNvSpPr txBox="1">
            <a:spLocks noChangeArrowheads="1"/>
          </p:cNvSpPr>
          <p:nvPr/>
        </p:nvSpPr>
        <p:spPr bwMode="gray">
          <a:xfrm>
            <a:off x="2895600" y="1143000"/>
            <a:ext cx="3886200" cy="309563"/>
          </a:xfrm>
          <a:prstGeom prst="rect">
            <a:avLst/>
          </a:prstGeom>
          <a:solidFill>
            <a:schemeClr val="folHlink"/>
          </a:solidFill>
          <a:ln w="9525" algn="ctr">
            <a:noFill/>
            <a:miter lim="800000"/>
            <a:headEnd/>
            <a:tailEnd/>
          </a:ln>
        </p:spPr>
        <p:txBody>
          <a:bodyPr lIns="90000" tIns="46800" rIns="90000" bIns="46800">
            <a:spAutoFit/>
          </a:bodyPr>
          <a:lstStyle/>
          <a:p>
            <a:pPr>
              <a:spcBef>
                <a:spcPct val="50000"/>
              </a:spcBef>
            </a:pPr>
            <a:r>
              <a:rPr lang="it-IT" sz="1400" dirty="0">
                <a:solidFill>
                  <a:srgbClr val="FFFFFF"/>
                </a:solidFill>
              </a:rPr>
              <a:t>TREND OTTIMISTI/PESSIMISTI - ITALIA</a:t>
            </a:r>
          </a:p>
        </p:txBody>
      </p:sp>
      <p:sp>
        <p:nvSpPr>
          <p:cNvPr id="1033" name="Rectangle 15"/>
          <p:cNvSpPr>
            <a:spLocks noChangeArrowheads="1"/>
          </p:cNvSpPr>
          <p:nvPr/>
        </p:nvSpPr>
        <p:spPr bwMode="gray">
          <a:xfrm>
            <a:off x="2819400" y="1066800"/>
            <a:ext cx="5943600" cy="5257800"/>
          </a:xfrm>
          <a:prstGeom prst="rect">
            <a:avLst/>
          </a:prstGeom>
          <a:noFill/>
          <a:ln w="9525" algn="ctr">
            <a:solidFill>
              <a:schemeClr val="accent1"/>
            </a:solidFill>
            <a:miter lim="800000"/>
            <a:headEnd/>
            <a:tailEnd/>
          </a:ln>
        </p:spPr>
        <p:txBody>
          <a:bodyPr lIns="90000" tIns="46800" rIns="90000" bIns="46800" anchor="ctr">
            <a:spAutoFit/>
          </a:bodyPr>
          <a:lstStyle/>
          <a:p>
            <a:endParaRPr lang="it-IT"/>
          </a:p>
        </p:txBody>
      </p:sp>
      <p:graphicFrame>
        <p:nvGraphicFramePr>
          <p:cNvPr id="1027" name="Object 8"/>
          <p:cNvGraphicFramePr>
            <a:graphicFrameLocks noChangeAspect="1"/>
          </p:cNvGraphicFramePr>
          <p:nvPr/>
        </p:nvGraphicFramePr>
        <p:xfrm>
          <a:off x="3128963" y="1601788"/>
          <a:ext cx="5524500" cy="4591050"/>
        </p:xfrm>
        <a:graphic>
          <a:graphicData uri="http://schemas.openxmlformats.org/presentationml/2006/ole">
            <p:oleObj spid="_x0000_s78851" name="Grafico" r:id="rId5" imgW="5509221" imgH="4579599" progId="Excel.Sheet.8">
              <p:embed/>
            </p:oleObj>
          </a:graphicData>
        </a:graphic>
      </p:graphicFrame>
      <p:sp>
        <p:nvSpPr>
          <p:cNvPr id="1034" name="Text Box 17"/>
          <p:cNvSpPr txBox="1">
            <a:spLocks noChangeArrowheads="1"/>
          </p:cNvSpPr>
          <p:nvPr/>
        </p:nvSpPr>
        <p:spPr bwMode="auto">
          <a:xfrm>
            <a:off x="152400" y="6296025"/>
            <a:ext cx="8509000" cy="333375"/>
          </a:xfrm>
          <a:prstGeom prst="rect">
            <a:avLst/>
          </a:prstGeom>
          <a:noFill/>
          <a:ln w="9525">
            <a:noFill/>
            <a:miter lim="800000"/>
            <a:headEnd/>
            <a:tailEnd/>
          </a:ln>
        </p:spPr>
        <p:txBody>
          <a:bodyPr anchor="b"/>
          <a:lstStyle/>
          <a:p>
            <a:pPr eaLnBrk="0" hangingPunct="0">
              <a:spcBef>
                <a:spcPct val="20000"/>
              </a:spcBef>
            </a:pPr>
            <a:r>
              <a:rPr lang="it-IT" sz="1200">
                <a:ea typeface="ＭＳ Ｐゴシック" pitchFamily="-109" charset="-128"/>
              </a:rPr>
              <a:t>Fonte: banca dati Ipsos</a:t>
            </a:r>
            <a:endParaRPr lang="en-GB" sz="1200">
              <a:ea typeface="ＭＳ Ｐゴシック" pitchFamily="-109" charset="-128"/>
            </a:endParaRPr>
          </a:p>
        </p:txBody>
      </p:sp>
      <p:sp>
        <p:nvSpPr>
          <p:cNvPr id="174091" name="Rectangle 18"/>
          <p:cNvSpPr>
            <a:spLocks noChangeArrowheads="1"/>
          </p:cNvSpPr>
          <p:nvPr/>
        </p:nvSpPr>
        <p:spPr bwMode="gray">
          <a:xfrm>
            <a:off x="3124200" y="2057400"/>
            <a:ext cx="4511675" cy="833178"/>
          </a:xfrm>
          <a:prstGeom prst="rect">
            <a:avLst/>
          </a:prstGeom>
          <a:noFill/>
          <a:ln w="9525" algn="ctr">
            <a:noFill/>
            <a:miter lim="800000"/>
            <a:headEnd/>
            <a:tailEnd/>
          </a:ln>
          <a:effectLst/>
        </p:spPr>
        <p:txBody>
          <a:bodyPr lIns="90000" tIns="46800" rIns="90000" bIns="46800">
            <a:spAutoFit/>
          </a:bodyPr>
          <a:lstStyle/>
          <a:p>
            <a:pPr>
              <a:spcBef>
                <a:spcPct val="50000"/>
              </a:spcBef>
              <a:defRPr/>
            </a:pPr>
            <a:r>
              <a:rPr lang="it-IT" sz="1200" b="1" i="1" dirty="0">
                <a:solidFill>
                  <a:srgbClr val="009999"/>
                </a:solidFill>
                <a:effectLst>
                  <a:outerShdw blurRad="38100" dist="38100" dir="2700000" algn="tl">
                    <a:srgbClr val="C0C0C0"/>
                  </a:outerShdw>
                </a:effectLst>
                <a:latin typeface="Calibri" pitchFamily="34" charset="0"/>
              </a:rPr>
              <a:t>Dopo i segnali di ottimismo del 2009, il 2010 ed il 2011 sono stati segnati dalla “perdita dell’illusione” per una rapida uscita dalla crisi. Solo nell’ultimo semestre si assiste finalmente ad un’inversione di </a:t>
            </a:r>
            <a:r>
              <a:rPr lang="it-IT" sz="1200" b="1" i="1" dirty="0" smtClean="0">
                <a:solidFill>
                  <a:srgbClr val="009999"/>
                </a:solidFill>
                <a:effectLst>
                  <a:outerShdw blurRad="38100" dist="38100" dir="2700000" algn="tl">
                    <a:srgbClr val="C0C0C0"/>
                  </a:outerShdw>
                </a:effectLst>
                <a:latin typeface="Calibri" pitchFamily="34" charset="0"/>
              </a:rPr>
              <a:t>tendenza confermata dai primi dati del 2013.</a:t>
            </a:r>
            <a:endParaRPr lang="it-IT" sz="1200" b="1" i="1" dirty="0">
              <a:solidFill>
                <a:srgbClr val="009999"/>
              </a:solidFill>
              <a:effectLst>
                <a:outerShdw blurRad="38100" dist="38100" dir="2700000" algn="tl">
                  <a:srgbClr val="C0C0C0"/>
                </a:outerShdw>
              </a:effectLst>
              <a:latin typeface="Calibri" pitchFamily="34" charset="0"/>
            </a:endParaRPr>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628" name="Picture 4"/>
          <p:cNvPicPr>
            <a:picLocks noChangeAspect="1" noChangeArrowheads="1"/>
          </p:cNvPicPr>
          <p:nvPr/>
        </p:nvPicPr>
        <p:blipFill>
          <a:blip r:embed="rId3" cstate="print"/>
          <a:srcRect/>
          <a:stretch>
            <a:fillRect/>
          </a:stretch>
        </p:blipFill>
        <p:spPr bwMode="auto">
          <a:xfrm>
            <a:off x="4531140" y="2195513"/>
            <a:ext cx="4612859" cy="3576637"/>
          </a:xfrm>
          <a:prstGeom prst="rect">
            <a:avLst/>
          </a:prstGeom>
          <a:noFill/>
          <a:ln w="9525">
            <a:noFill/>
            <a:miter lim="800000"/>
            <a:headEnd/>
            <a:tailEnd/>
          </a:ln>
          <a:effectLst/>
        </p:spPr>
      </p:pic>
      <p:sp>
        <p:nvSpPr>
          <p:cNvPr id="65539" name="Rectangle 2"/>
          <p:cNvSpPr txBox="1">
            <a:spLocks noChangeArrowheads="1"/>
          </p:cNvSpPr>
          <p:nvPr/>
        </p:nvSpPr>
        <p:spPr bwMode="auto">
          <a:xfrm>
            <a:off x="650875" y="116632"/>
            <a:ext cx="8140700" cy="611188"/>
          </a:xfrm>
          <a:prstGeom prst="rect">
            <a:avLst/>
          </a:prstGeom>
          <a:noFill/>
          <a:ln w="9525">
            <a:noFill/>
            <a:miter lim="800000"/>
            <a:headEnd/>
            <a:tailEnd/>
          </a:ln>
        </p:spPr>
        <p:txBody>
          <a:bodyPr anchor="ctr"/>
          <a:lstStyle/>
          <a:p>
            <a:pPr algn="ctr">
              <a:lnSpc>
                <a:spcPct val="90000"/>
              </a:lnSpc>
              <a:defRPr/>
            </a:pPr>
            <a:r>
              <a:rPr lang="it-IT" sz="2800" b="1" dirty="0" smtClean="0">
                <a:solidFill>
                  <a:srgbClr val="1F497D"/>
                </a:solidFill>
                <a:latin typeface="Calibri" pitchFamily="34" charset="0"/>
              </a:rPr>
              <a:t>IL VOTO DEL 2013  - I NUOVI PROTAGONISTI</a:t>
            </a:r>
          </a:p>
          <a:p>
            <a:pPr algn="ctr">
              <a:lnSpc>
                <a:spcPct val="90000"/>
              </a:lnSpc>
              <a:defRPr/>
            </a:pPr>
            <a:r>
              <a:rPr lang="it-IT" sz="2400" b="1" dirty="0" smtClean="0">
                <a:solidFill>
                  <a:srgbClr val="1F497D"/>
                </a:solidFill>
                <a:latin typeface="Calibri" pitchFamily="34" charset="0"/>
              </a:rPr>
              <a:t>voti al MOVIMENTO 5 STELLE e SCELTA CIVICA CON MONTI</a:t>
            </a:r>
          </a:p>
        </p:txBody>
      </p:sp>
      <p:grpSp>
        <p:nvGrpSpPr>
          <p:cNvPr id="2" name="Gruppo 7"/>
          <p:cNvGrpSpPr/>
          <p:nvPr/>
        </p:nvGrpSpPr>
        <p:grpSpPr>
          <a:xfrm>
            <a:off x="3059832" y="5314532"/>
            <a:ext cx="2664296" cy="1445420"/>
            <a:chOff x="3059832" y="5314532"/>
            <a:chExt cx="2664296" cy="1445420"/>
          </a:xfrm>
        </p:grpSpPr>
        <p:sp>
          <p:nvSpPr>
            <p:cNvPr id="5" name="Freccia a destra 4"/>
            <p:cNvSpPr/>
            <p:nvPr/>
          </p:nvSpPr>
          <p:spPr>
            <a:xfrm rot="17877751">
              <a:off x="3718214" y="5654820"/>
              <a:ext cx="1165207" cy="484632"/>
            </a:xfrm>
            <a:prstGeom prst="rightArrow">
              <a:avLst>
                <a:gd name="adj1" fmla="val 54334"/>
                <a:gd name="adj2" fmla="val 71589"/>
              </a:avLst>
            </a:prstGeom>
            <a:gradFill flip="none" rotWithShape="1">
              <a:gsLst>
                <a:gs pos="0">
                  <a:schemeClr val="accent4">
                    <a:lumMod val="40000"/>
                    <a:lumOff val="60000"/>
                  </a:schemeClr>
                </a:gs>
                <a:gs pos="50000">
                  <a:schemeClr val="accent4">
                    <a:lumMod val="75000"/>
                  </a:schemeClr>
                </a:gs>
                <a:gs pos="100000">
                  <a:schemeClr val="accent4">
                    <a:lumMod val="50000"/>
                  </a:schemeClr>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7" name="Freccia a destra 6"/>
            <p:cNvSpPr/>
            <p:nvPr/>
          </p:nvSpPr>
          <p:spPr>
            <a:xfrm rot="17877751">
              <a:off x="4188571" y="5884540"/>
              <a:ext cx="1165207" cy="484632"/>
            </a:xfrm>
            <a:prstGeom prst="rightArrow">
              <a:avLst>
                <a:gd name="adj1" fmla="val 54334"/>
                <a:gd name="adj2" fmla="val 71589"/>
              </a:avLst>
            </a:prstGeom>
            <a:gradFill flip="none" rotWithShape="1">
              <a:gsLst>
                <a:gs pos="0">
                  <a:schemeClr val="accent5">
                    <a:lumMod val="20000"/>
                    <a:lumOff val="80000"/>
                  </a:schemeClr>
                </a:gs>
                <a:gs pos="50000">
                  <a:schemeClr val="accent5">
                    <a:lumMod val="60000"/>
                    <a:lumOff val="40000"/>
                  </a:schemeClr>
                </a:gs>
                <a:gs pos="100000">
                  <a:schemeClr val="accent5">
                    <a:lumMod val="75000"/>
                  </a:schemeClr>
                </a:gs>
                <a:gs pos="78000">
                  <a:schemeClr val="accent5">
                    <a:lumMod val="50000"/>
                  </a:schemeClr>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6" name="CasellaDiTesto 5"/>
            <p:cNvSpPr txBox="1"/>
            <p:nvPr/>
          </p:nvSpPr>
          <p:spPr>
            <a:xfrm>
              <a:off x="3059832" y="6021288"/>
              <a:ext cx="2664296" cy="738664"/>
            </a:xfrm>
            <a:prstGeom prst="rect">
              <a:avLst/>
            </a:prstGeom>
            <a:noFill/>
          </p:spPr>
          <p:txBody>
            <a:bodyPr wrap="square" rtlCol="0">
              <a:spAutoFit/>
            </a:bodyPr>
            <a:lstStyle/>
            <a:p>
              <a:pPr algn="ctr"/>
              <a:r>
                <a:rPr lang="it-IT" sz="1400" b="1" i="1" dirty="0" smtClean="0">
                  <a:solidFill>
                    <a:schemeClr val="accent1">
                      <a:lumMod val="50000"/>
                    </a:schemeClr>
                  </a:solidFill>
                </a:rPr>
                <a:t>Più intensa è la tonalità del colore e maggiore è la percentuale di voti raggiunta</a:t>
              </a:r>
              <a:endParaRPr lang="it-IT" sz="1400" b="1" i="1" dirty="0">
                <a:solidFill>
                  <a:schemeClr val="accent1">
                    <a:lumMod val="50000"/>
                  </a:schemeClr>
                </a:solidFill>
              </a:endParaRPr>
            </a:p>
          </p:txBody>
        </p:sp>
      </p:grpSp>
      <p:pic>
        <p:nvPicPr>
          <p:cNvPr id="26626" name="Picture 2"/>
          <p:cNvPicPr>
            <a:picLocks noChangeAspect="1" noChangeArrowheads="1"/>
          </p:cNvPicPr>
          <p:nvPr/>
        </p:nvPicPr>
        <p:blipFill>
          <a:blip r:embed="rId4" cstate="print"/>
          <a:srcRect/>
          <a:stretch>
            <a:fillRect/>
          </a:stretch>
        </p:blipFill>
        <p:spPr bwMode="auto">
          <a:xfrm>
            <a:off x="61913" y="1033463"/>
            <a:ext cx="4500562" cy="3541862"/>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602" name="Picture 2"/>
          <p:cNvPicPr>
            <a:picLocks noChangeAspect="1" noChangeArrowheads="1"/>
          </p:cNvPicPr>
          <p:nvPr/>
        </p:nvPicPr>
        <p:blipFill>
          <a:blip r:embed="rId3" cstate="print"/>
          <a:srcRect/>
          <a:stretch>
            <a:fillRect/>
          </a:stretch>
        </p:blipFill>
        <p:spPr bwMode="auto">
          <a:xfrm>
            <a:off x="23814" y="1200150"/>
            <a:ext cx="3576636" cy="2835441"/>
          </a:xfrm>
          <a:prstGeom prst="rect">
            <a:avLst/>
          </a:prstGeom>
          <a:noFill/>
          <a:ln w="9525">
            <a:noFill/>
            <a:miter lim="800000"/>
            <a:headEnd/>
            <a:tailEnd/>
          </a:ln>
          <a:effectLst/>
        </p:spPr>
      </p:pic>
      <p:sp>
        <p:nvSpPr>
          <p:cNvPr id="65539" name="Rectangle 2"/>
          <p:cNvSpPr txBox="1">
            <a:spLocks noChangeArrowheads="1"/>
          </p:cNvSpPr>
          <p:nvPr/>
        </p:nvSpPr>
        <p:spPr bwMode="auto">
          <a:xfrm>
            <a:off x="650875" y="116632"/>
            <a:ext cx="8140700" cy="611188"/>
          </a:xfrm>
          <a:prstGeom prst="rect">
            <a:avLst/>
          </a:prstGeom>
          <a:noFill/>
          <a:ln w="9525">
            <a:noFill/>
            <a:miter lim="800000"/>
            <a:headEnd/>
            <a:tailEnd/>
          </a:ln>
        </p:spPr>
        <p:txBody>
          <a:bodyPr anchor="ctr"/>
          <a:lstStyle/>
          <a:p>
            <a:pPr algn="ctr">
              <a:lnSpc>
                <a:spcPct val="90000"/>
              </a:lnSpc>
              <a:defRPr/>
            </a:pPr>
            <a:r>
              <a:rPr lang="it-IT" sz="2800" b="1" dirty="0" smtClean="0">
                <a:solidFill>
                  <a:srgbClr val="1F497D"/>
                </a:solidFill>
                <a:latin typeface="Calibri" pitchFamily="34" charset="0"/>
              </a:rPr>
              <a:t>IL VOTO DEL 2013 E LE DIFFERENZE RISPETTO AL 2008</a:t>
            </a:r>
          </a:p>
          <a:p>
            <a:pPr algn="ctr">
              <a:lnSpc>
                <a:spcPct val="90000"/>
              </a:lnSpc>
              <a:defRPr/>
            </a:pPr>
            <a:r>
              <a:rPr lang="it-IT" sz="2800" b="1" dirty="0" smtClean="0">
                <a:solidFill>
                  <a:srgbClr val="1F497D"/>
                </a:solidFill>
                <a:latin typeface="Calibri" pitchFamily="34" charset="0"/>
              </a:rPr>
              <a:t>il calo di PD – PDL – Lega Nord</a:t>
            </a:r>
            <a:endParaRPr lang="en-US" sz="2800" b="1" dirty="0">
              <a:solidFill>
                <a:srgbClr val="003366"/>
              </a:solidFill>
              <a:latin typeface="Calibri" pitchFamily="34" charset="0"/>
            </a:endParaRPr>
          </a:p>
        </p:txBody>
      </p:sp>
      <p:sp>
        <p:nvSpPr>
          <p:cNvPr id="4" name="Rettangolo 3"/>
          <p:cNvSpPr/>
          <p:nvPr/>
        </p:nvSpPr>
        <p:spPr>
          <a:xfrm>
            <a:off x="323528" y="788629"/>
            <a:ext cx="1997968" cy="480131"/>
          </a:xfrm>
          <a:prstGeom prst="rect">
            <a:avLst/>
          </a:prstGeom>
        </p:spPr>
        <p:txBody>
          <a:bodyPr wrap="square">
            <a:spAutoFit/>
          </a:bodyPr>
          <a:lstStyle/>
          <a:p>
            <a:pPr algn="ctr">
              <a:lnSpc>
                <a:spcPct val="90000"/>
              </a:lnSpc>
              <a:defRPr/>
            </a:pPr>
            <a:r>
              <a:rPr lang="it-IT" sz="1600" b="1" dirty="0" smtClean="0">
                <a:solidFill>
                  <a:srgbClr val="1F497D"/>
                </a:solidFill>
                <a:latin typeface="Calibri" pitchFamily="34" charset="0"/>
              </a:rPr>
              <a:t>PD – </a:t>
            </a:r>
            <a:r>
              <a:rPr lang="it-IT" sz="1200" b="1" i="1" dirty="0" smtClean="0">
                <a:solidFill>
                  <a:srgbClr val="1F497D"/>
                </a:solidFill>
                <a:latin typeface="Calibri" pitchFamily="34" charset="0"/>
              </a:rPr>
              <a:t>quota di voti persi dal 2008 al 2013</a:t>
            </a:r>
            <a:endParaRPr lang="en-US" sz="1200" b="1" i="1" dirty="0">
              <a:solidFill>
                <a:srgbClr val="003366"/>
              </a:solidFill>
              <a:latin typeface="Calibri" pitchFamily="34" charset="0"/>
            </a:endParaRPr>
          </a:p>
        </p:txBody>
      </p:sp>
      <p:sp>
        <p:nvSpPr>
          <p:cNvPr id="7" name="Rettangolo 6"/>
          <p:cNvSpPr/>
          <p:nvPr/>
        </p:nvSpPr>
        <p:spPr>
          <a:xfrm>
            <a:off x="6390456" y="836712"/>
            <a:ext cx="1997968" cy="480131"/>
          </a:xfrm>
          <a:prstGeom prst="rect">
            <a:avLst/>
          </a:prstGeom>
        </p:spPr>
        <p:txBody>
          <a:bodyPr wrap="square">
            <a:spAutoFit/>
          </a:bodyPr>
          <a:lstStyle/>
          <a:p>
            <a:pPr algn="ctr">
              <a:lnSpc>
                <a:spcPct val="90000"/>
              </a:lnSpc>
              <a:defRPr/>
            </a:pPr>
            <a:r>
              <a:rPr lang="it-IT" sz="1600" b="1" dirty="0" smtClean="0">
                <a:solidFill>
                  <a:srgbClr val="1F497D"/>
                </a:solidFill>
                <a:latin typeface="Calibri" pitchFamily="34" charset="0"/>
              </a:rPr>
              <a:t>PDL – </a:t>
            </a:r>
            <a:r>
              <a:rPr lang="it-IT" sz="1200" b="1" i="1" dirty="0" smtClean="0">
                <a:solidFill>
                  <a:srgbClr val="1F497D"/>
                </a:solidFill>
                <a:latin typeface="Calibri" pitchFamily="34" charset="0"/>
              </a:rPr>
              <a:t>quota di voti persi dal 2008 al 2013</a:t>
            </a:r>
            <a:endParaRPr lang="en-US" sz="1200" b="1" i="1" dirty="0">
              <a:solidFill>
                <a:srgbClr val="003366"/>
              </a:solidFill>
              <a:latin typeface="Calibri" pitchFamily="34" charset="0"/>
            </a:endParaRPr>
          </a:p>
        </p:txBody>
      </p:sp>
      <p:sp>
        <p:nvSpPr>
          <p:cNvPr id="8" name="Rettangolo 7"/>
          <p:cNvSpPr/>
          <p:nvPr/>
        </p:nvSpPr>
        <p:spPr>
          <a:xfrm>
            <a:off x="3334147" y="3364235"/>
            <a:ext cx="1997968" cy="480131"/>
          </a:xfrm>
          <a:prstGeom prst="rect">
            <a:avLst/>
          </a:prstGeom>
        </p:spPr>
        <p:txBody>
          <a:bodyPr wrap="square">
            <a:spAutoFit/>
          </a:bodyPr>
          <a:lstStyle/>
          <a:p>
            <a:pPr algn="ctr">
              <a:lnSpc>
                <a:spcPct val="90000"/>
              </a:lnSpc>
              <a:defRPr/>
            </a:pPr>
            <a:r>
              <a:rPr lang="it-IT" sz="1600" b="1" dirty="0" smtClean="0">
                <a:solidFill>
                  <a:srgbClr val="1F497D"/>
                </a:solidFill>
                <a:latin typeface="Calibri" pitchFamily="34" charset="0"/>
              </a:rPr>
              <a:t>Lega Nord – </a:t>
            </a:r>
            <a:r>
              <a:rPr lang="it-IT" sz="1200" b="1" i="1" dirty="0" smtClean="0">
                <a:solidFill>
                  <a:srgbClr val="1F497D"/>
                </a:solidFill>
                <a:latin typeface="Calibri" pitchFamily="34" charset="0"/>
              </a:rPr>
              <a:t>quota di voti persi dal 2008 al 2013</a:t>
            </a:r>
            <a:endParaRPr lang="en-US" sz="1200" b="1" i="1" dirty="0">
              <a:solidFill>
                <a:srgbClr val="003366"/>
              </a:solidFill>
              <a:latin typeface="Calibri" pitchFamily="34" charset="0"/>
            </a:endParaRPr>
          </a:p>
        </p:txBody>
      </p:sp>
      <p:grpSp>
        <p:nvGrpSpPr>
          <p:cNvPr id="2" name="Gruppo 14"/>
          <p:cNvGrpSpPr/>
          <p:nvPr/>
        </p:nvGrpSpPr>
        <p:grpSpPr>
          <a:xfrm>
            <a:off x="6660232" y="4858100"/>
            <a:ext cx="1944216" cy="1653548"/>
            <a:chOff x="6660232" y="4858100"/>
            <a:chExt cx="1944216" cy="1653548"/>
          </a:xfrm>
        </p:grpSpPr>
        <p:sp>
          <p:nvSpPr>
            <p:cNvPr id="13" name="Freccia a destra 12"/>
            <p:cNvSpPr/>
            <p:nvPr/>
          </p:nvSpPr>
          <p:spPr>
            <a:xfrm rot="17877751">
              <a:off x="7237291" y="5426604"/>
              <a:ext cx="1165207" cy="484632"/>
            </a:xfrm>
            <a:prstGeom prst="rightArrow">
              <a:avLst>
                <a:gd name="adj1" fmla="val 54334"/>
                <a:gd name="adj2" fmla="val 71589"/>
              </a:avLst>
            </a:prstGeom>
            <a:gradFill flip="none" rotWithShape="1">
              <a:gsLst>
                <a:gs pos="12000">
                  <a:srgbClr val="DDEBCF"/>
                </a:gs>
                <a:gs pos="50000">
                  <a:srgbClr val="9CB86E"/>
                </a:gs>
                <a:gs pos="77000">
                  <a:schemeClr val="accent3">
                    <a:lumMod val="50000"/>
                  </a:schemeClr>
                </a:gs>
                <a:gs pos="100000">
                  <a:schemeClr val="accent3">
                    <a:lumMod val="50000"/>
                  </a:schemeClr>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4" name="Freccia a destra 13"/>
            <p:cNvSpPr/>
            <p:nvPr/>
          </p:nvSpPr>
          <p:spPr>
            <a:xfrm rot="17877751">
              <a:off x="7678654" y="5654820"/>
              <a:ext cx="1165207" cy="484632"/>
            </a:xfrm>
            <a:prstGeom prst="rightArrow">
              <a:avLst>
                <a:gd name="adj1" fmla="val 54334"/>
                <a:gd name="adj2" fmla="val 71589"/>
              </a:avLst>
            </a:prstGeom>
            <a:gradFill flip="none" rotWithShape="1">
              <a:gsLst>
                <a:gs pos="0">
                  <a:schemeClr val="tx2">
                    <a:lumMod val="40000"/>
                    <a:lumOff val="60000"/>
                  </a:schemeClr>
                </a:gs>
                <a:gs pos="29000">
                  <a:schemeClr val="tx2">
                    <a:lumMod val="60000"/>
                    <a:lumOff val="40000"/>
                  </a:schemeClr>
                </a:gs>
                <a:gs pos="57000">
                  <a:schemeClr val="accent1">
                    <a:lumMod val="75000"/>
                  </a:schemeClr>
                </a:gs>
                <a:gs pos="86000">
                  <a:schemeClr val="accent1">
                    <a:lumMod val="50000"/>
                  </a:schemeClr>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1" name="Freccia a destra 10"/>
            <p:cNvSpPr/>
            <p:nvPr/>
          </p:nvSpPr>
          <p:spPr>
            <a:xfrm rot="17877751">
              <a:off x="6793051" y="5198388"/>
              <a:ext cx="1165207" cy="484632"/>
            </a:xfrm>
            <a:prstGeom prst="rightArrow">
              <a:avLst>
                <a:gd name="adj1" fmla="val 54334"/>
                <a:gd name="adj2" fmla="val 71589"/>
              </a:avLst>
            </a:prstGeom>
            <a:gradFill flip="none" rotWithShape="1">
              <a:gsLst>
                <a:gs pos="0">
                  <a:srgbClr val="FFF200"/>
                </a:gs>
                <a:gs pos="45000">
                  <a:srgbClr val="FF7A00"/>
                </a:gs>
                <a:gs pos="70000">
                  <a:srgbClr val="FF0300"/>
                </a:gs>
                <a:gs pos="100000">
                  <a:srgbClr val="4D0808"/>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2" name="CasellaDiTesto 11"/>
            <p:cNvSpPr txBox="1"/>
            <p:nvPr/>
          </p:nvSpPr>
          <p:spPr>
            <a:xfrm>
              <a:off x="6660232" y="5772984"/>
              <a:ext cx="1944216" cy="738664"/>
            </a:xfrm>
            <a:prstGeom prst="rect">
              <a:avLst/>
            </a:prstGeom>
            <a:noFill/>
          </p:spPr>
          <p:txBody>
            <a:bodyPr wrap="square" rtlCol="0">
              <a:spAutoFit/>
            </a:bodyPr>
            <a:lstStyle/>
            <a:p>
              <a:pPr algn="ctr"/>
              <a:r>
                <a:rPr lang="it-IT" sz="1400" b="1" i="1" dirty="0" smtClean="0">
                  <a:solidFill>
                    <a:schemeClr val="accent1">
                      <a:lumMod val="50000"/>
                    </a:schemeClr>
                  </a:solidFill>
                </a:rPr>
                <a:t>Più intensa è la tonalità del colore e maggiore è il calo dei voti</a:t>
              </a:r>
              <a:endParaRPr lang="it-IT" sz="1400" b="1" i="1" dirty="0">
                <a:solidFill>
                  <a:schemeClr val="accent1">
                    <a:lumMod val="50000"/>
                  </a:schemeClr>
                </a:solidFill>
              </a:endParaRPr>
            </a:p>
          </p:txBody>
        </p:sp>
      </p:grpSp>
      <p:pic>
        <p:nvPicPr>
          <p:cNvPr id="25603" name="Picture 3"/>
          <p:cNvPicPr>
            <a:picLocks noChangeAspect="1" noChangeArrowheads="1"/>
          </p:cNvPicPr>
          <p:nvPr/>
        </p:nvPicPr>
        <p:blipFill>
          <a:blip r:embed="rId4" cstate="print"/>
          <a:srcRect/>
          <a:stretch>
            <a:fillRect/>
          </a:stretch>
        </p:blipFill>
        <p:spPr bwMode="auto">
          <a:xfrm>
            <a:off x="5638800" y="1062039"/>
            <a:ext cx="3505200" cy="2948737"/>
          </a:xfrm>
          <a:prstGeom prst="rect">
            <a:avLst/>
          </a:prstGeom>
          <a:noFill/>
          <a:ln w="9525">
            <a:noFill/>
            <a:miter lim="800000"/>
            <a:headEnd/>
            <a:tailEnd/>
          </a:ln>
          <a:effectLst/>
        </p:spPr>
      </p:pic>
      <p:pic>
        <p:nvPicPr>
          <p:cNvPr id="25604" name="Picture 4"/>
          <p:cNvPicPr>
            <a:picLocks noChangeAspect="1" noChangeArrowheads="1"/>
          </p:cNvPicPr>
          <p:nvPr/>
        </p:nvPicPr>
        <p:blipFill>
          <a:blip r:embed="rId5" cstate="print"/>
          <a:srcRect/>
          <a:stretch>
            <a:fillRect/>
          </a:stretch>
        </p:blipFill>
        <p:spPr bwMode="auto">
          <a:xfrm>
            <a:off x="2290763" y="3757965"/>
            <a:ext cx="4014787" cy="3080985"/>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9" name="Rectangle 2"/>
          <p:cNvSpPr txBox="1">
            <a:spLocks noChangeArrowheads="1"/>
          </p:cNvSpPr>
          <p:nvPr/>
        </p:nvSpPr>
        <p:spPr bwMode="auto">
          <a:xfrm>
            <a:off x="611560" y="181784"/>
            <a:ext cx="8493126" cy="611188"/>
          </a:xfrm>
          <a:prstGeom prst="rect">
            <a:avLst/>
          </a:prstGeom>
          <a:noFill/>
          <a:ln w="9525">
            <a:noFill/>
            <a:miter lim="800000"/>
            <a:headEnd/>
            <a:tailEnd/>
          </a:ln>
        </p:spPr>
        <p:txBody>
          <a:bodyPr anchor="ctr"/>
          <a:lstStyle/>
          <a:p>
            <a:pPr algn="ctr">
              <a:lnSpc>
                <a:spcPct val="90000"/>
              </a:lnSpc>
              <a:defRPr/>
            </a:pPr>
            <a:r>
              <a:rPr lang="it-IT" sz="2000" b="1" dirty="0" smtClean="0">
                <a:solidFill>
                  <a:srgbClr val="1F497D"/>
                </a:solidFill>
                <a:latin typeface="Calibri" pitchFamily="34" charset="0"/>
                <a:ea typeface="+mj-ea"/>
                <a:cs typeface="+mj-cs"/>
              </a:rPr>
              <a:t>CAMERA - FLUSSI ELETTORALI</a:t>
            </a:r>
          </a:p>
          <a:p>
            <a:pPr algn="ctr">
              <a:lnSpc>
                <a:spcPct val="90000"/>
              </a:lnSpc>
              <a:defRPr/>
            </a:pPr>
            <a:r>
              <a:rPr lang="it-IT" sz="2000" b="1" dirty="0" smtClean="0">
                <a:solidFill>
                  <a:srgbClr val="1F497D"/>
                </a:solidFill>
                <a:latin typeface="Calibri" pitchFamily="34" charset="0"/>
                <a:ea typeface="+mj-ea"/>
                <a:cs typeface="+mj-cs"/>
              </a:rPr>
              <a:t>Cosa hanno votato oggi gli elettori lombardi</a:t>
            </a:r>
          </a:p>
          <a:p>
            <a:pPr algn="ctr">
              <a:lnSpc>
                <a:spcPct val="90000"/>
              </a:lnSpc>
              <a:defRPr/>
            </a:pPr>
            <a:r>
              <a:rPr lang="it-IT" sz="2000" b="1" dirty="0" smtClean="0">
                <a:solidFill>
                  <a:srgbClr val="1F497D"/>
                </a:solidFill>
                <a:latin typeface="Calibri" pitchFamily="34" charset="0"/>
                <a:ea typeface="+mj-ea"/>
                <a:cs typeface="+mj-cs"/>
              </a:rPr>
              <a:t>dei principali partiti nel 2008?</a:t>
            </a:r>
            <a:endParaRPr lang="en-US" sz="2000" b="1" dirty="0">
              <a:solidFill>
                <a:srgbClr val="003366"/>
              </a:solidFill>
              <a:latin typeface="Calibri" pitchFamily="34" charset="0"/>
              <a:ea typeface="+mj-ea"/>
              <a:cs typeface="+mj-cs"/>
            </a:endParaRPr>
          </a:p>
        </p:txBody>
      </p:sp>
      <p:sp>
        <p:nvSpPr>
          <p:cNvPr id="6" name="Freccia in giù 5"/>
          <p:cNvSpPr/>
          <p:nvPr/>
        </p:nvSpPr>
        <p:spPr>
          <a:xfrm>
            <a:off x="4337688" y="2396504"/>
            <a:ext cx="72008" cy="144016"/>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7" name="Freccia in giù 6"/>
          <p:cNvSpPr/>
          <p:nvPr/>
        </p:nvSpPr>
        <p:spPr>
          <a:xfrm>
            <a:off x="5157208" y="2395360"/>
            <a:ext cx="72008" cy="144016"/>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8" name="Freccia in giù 7"/>
          <p:cNvSpPr/>
          <p:nvPr/>
        </p:nvSpPr>
        <p:spPr>
          <a:xfrm>
            <a:off x="5957296" y="2396504"/>
            <a:ext cx="72008" cy="144016"/>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9" name="Freccia in giù 8"/>
          <p:cNvSpPr/>
          <p:nvPr/>
        </p:nvSpPr>
        <p:spPr>
          <a:xfrm>
            <a:off x="6779864" y="2396504"/>
            <a:ext cx="72008" cy="144016"/>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0" name="Freccia in giù 9"/>
          <p:cNvSpPr/>
          <p:nvPr/>
        </p:nvSpPr>
        <p:spPr>
          <a:xfrm>
            <a:off x="7616528" y="2396504"/>
            <a:ext cx="72008" cy="144016"/>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1" name="Freccia in giù 10"/>
          <p:cNvSpPr/>
          <p:nvPr/>
        </p:nvSpPr>
        <p:spPr>
          <a:xfrm>
            <a:off x="8460432" y="2396504"/>
            <a:ext cx="72008" cy="144016"/>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5" name="Freccia in giù 14"/>
          <p:cNvSpPr/>
          <p:nvPr/>
        </p:nvSpPr>
        <p:spPr>
          <a:xfrm>
            <a:off x="3491880" y="2391704"/>
            <a:ext cx="72008" cy="144016"/>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2" name="Rettangolo 11"/>
          <p:cNvSpPr/>
          <p:nvPr/>
        </p:nvSpPr>
        <p:spPr>
          <a:xfrm>
            <a:off x="2293620" y="6350476"/>
            <a:ext cx="4130040" cy="523220"/>
          </a:xfrm>
          <a:prstGeom prst="rect">
            <a:avLst/>
          </a:prstGeom>
        </p:spPr>
        <p:txBody>
          <a:bodyPr wrap="square">
            <a:spAutoFit/>
          </a:bodyPr>
          <a:lstStyle/>
          <a:p>
            <a:pPr algn="just"/>
            <a:r>
              <a:rPr lang="it-IT" sz="700" dirty="0" smtClean="0"/>
              <a:t>* Sondaggi realizzat</a:t>
            </a:r>
            <a:r>
              <a:rPr lang="it-IT" sz="700" dirty="0"/>
              <a:t>i</a:t>
            </a:r>
            <a:r>
              <a:rPr lang="it-IT" sz="700" dirty="0" smtClean="0"/>
              <a:t> </a:t>
            </a:r>
            <a:r>
              <a:rPr lang="it-IT" sz="700" dirty="0"/>
              <a:t>da </a:t>
            </a:r>
            <a:r>
              <a:rPr lang="it-IT" sz="700" dirty="0" err="1" smtClean="0"/>
              <a:t>Ipsos</a:t>
            </a:r>
            <a:r>
              <a:rPr lang="it-IT" sz="700" dirty="0" smtClean="0"/>
              <a:t> Srl presso campioni casuali regionali rappresentativi </a:t>
            </a:r>
            <a:r>
              <a:rPr lang="it-IT" sz="700" dirty="0"/>
              <a:t>della popolazione </a:t>
            </a:r>
            <a:r>
              <a:rPr lang="it-IT" sz="700" dirty="0" smtClean="0"/>
              <a:t>lombarda maggiorenne </a:t>
            </a:r>
            <a:r>
              <a:rPr lang="it-IT" sz="700" dirty="0"/>
              <a:t>secondo genere, età livello di scolarità, </a:t>
            </a:r>
            <a:r>
              <a:rPr lang="it-IT" sz="700" dirty="0" smtClean="0"/>
              <a:t>provincia di residenza</a:t>
            </a:r>
            <a:r>
              <a:rPr lang="it-IT" sz="700" dirty="0"/>
              <a:t>, dimensione del comune di residenza. Sono state realizzate </a:t>
            </a:r>
            <a:r>
              <a:rPr lang="it-IT" sz="700" dirty="0" smtClean="0"/>
              <a:t>2.849 </a:t>
            </a:r>
            <a:r>
              <a:rPr lang="it-IT" sz="700" dirty="0"/>
              <a:t>interviste (su </a:t>
            </a:r>
            <a:r>
              <a:rPr lang="it-IT" sz="700" dirty="0" smtClean="0"/>
              <a:t>30.967 contatti) mediante </a:t>
            </a:r>
            <a:r>
              <a:rPr lang="it-IT" sz="700" dirty="0"/>
              <a:t>sistema </a:t>
            </a:r>
            <a:r>
              <a:rPr lang="it-IT" sz="700" dirty="0" smtClean="0"/>
              <a:t>CATI fra il 2 ed il 22 febbraio 2013.</a:t>
            </a:r>
            <a:endParaRPr lang="it-IT" sz="700" dirty="0"/>
          </a:p>
        </p:txBody>
      </p:sp>
      <p:pic>
        <p:nvPicPr>
          <p:cNvPr id="13" name="Picture 2"/>
          <p:cNvPicPr>
            <a:picLocks noChangeAspect="1" noChangeArrowheads="1"/>
          </p:cNvPicPr>
          <p:nvPr/>
        </p:nvPicPr>
        <p:blipFill>
          <a:blip r:embed="rId3" cstate="print"/>
          <a:srcRect/>
          <a:stretch>
            <a:fillRect/>
          </a:stretch>
        </p:blipFill>
        <p:spPr bwMode="auto">
          <a:xfrm>
            <a:off x="117475" y="1570038"/>
            <a:ext cx="8778875" cy="3513137"/>
          </a:xfrm>
          <a:prstGeom prst="rect">
            <a:avLst/>
          </a:prstGeom>
          <a:solidFill>
            <a:schemeClr val="bg1"/>
          </a:solidFill>
          <a:ln w="9525">
            <a:solidFill>
              <a:schemeClr val="tx1"/>
            </a:solidFill>
            <a:miter lim="800000"/>
            <a:headEnd/>
            <a:tailEnd/>
          </a:ln>
          <a:effectLst/>
        </p:spPr>
      </p:pic>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 name="Picture 2"/>
          <p:cNvPicPr>
            <a:picLocks noChangeAspect="1" noChangeArrowheads="1"/>
          </p:cNvPicPr>
          <p:nvPr/>
        </p:nvPicPr>
        <p:blipFill>
          <a:blip r:embed="rId3" cstate="print"/>
          <a:srcRect/>
          <a:stretch>
            <a:fillRect/>
          </a:stretch>
        </p:blipFill>
        <p:spPr bwMode="auto">
          <a:xfrm>
            <a:off x="90488" y="1533525"/>
            <a:ext cx="8999537" cy="3495675"/>
          </a:xfrm>
          <a:prstGeom prst="rect">
            <a:avLst/>
          </a:prstGeom>
          <a:solidFill>
            <a:schemeClr val="bg1"/>
          </a:solidFill>
          <a:ln w="9525">
            <a:solidFill>
              <a:schemeClr val="tx1"/>
            </a:solidFill>
            <a:miter lim="800000"/>
            <a:headEnd/>
            <a:tailEnd/>
          </a:ln>
          <a:effectLst/>
        </p:spPr>
      </p:pic>
      <p:sp>
        <p:nvSpPr>
          <p:cNvPr id="65539" name="Rectangle 2"/>
          <p:cNvSpPr txBox="1">
            <a:spLocks noChangeArrowheads="1"/>
          </p:cNvSpPr>
          <p:nvPr/>
        </p:nvSpPr>
        <p:spPr bwMode="auto">
          <a:xfrm>
            <a:off x="650875" y="183307"/>
            <a:ext cx="8140700" cy="611188"/>
          </a:xfrm>
          <a:prstGeom prst="rect">
            <a:avLst/>
          </a:prstGeom>
          <a:noFill/>
          <a:ln w="9525">
            <a:noFill/>
            <a:miter lim="800000"/>
            <a:headEnd/>
            <a:tailEnd/>
          </a:ln>
        </p:spPr>
        <p:txBody>
          <a:bodyPr anchor="ctr"/>
          <a:lstStyle/>
          <a:p>
            <a:pPr algn="ctr">
              <a:lnSpc>
                <a:spcPct val="90000"/>
              </a:lnSpc>
              <a:defRPr/>
            </a:pPr>
            <a:r>
              <a:rPr lang="it-IT" sz="2000" b="1" dirty="0" smtClean="0">
                <a:solidFill>
                  <a:srgbClr val="1F497D"/>
                </a:solidFill>
                <a:latin typeface="Calibri" pitchFamily="34" charset="0"/>
                <a:ea typeface="+mj-ea"/>
                <a:cs typeface="+mj-cs"/>
              </a:rPr>
              <a:t>CAMERA - COMPOSIZIONE DEGLI ELETTORATI</a:t>
            </a:r>
          </a:p>
          <a:p>
            <a:pPr algn="ctr">
              <a:lnSpc>
                <a:spcPct val="90000"/>
              </a:lnSpc>
              <a:defRPr/>
            </a:pPr>
            <a:r>
              <a:rPr lang="it-IT" sz="2000" b="1" dirty="0" smtClean="0">
                <a:solidFill>
                  <a:srgbClr val="1F497D"/>
                </a:solidFill>
                <a:latin typeface="Calibri" pitchFamily="34" charset="0"/>
                <a:ea typeface="+mj-ea"/>
                <a:cs typeface="+mj-cs"/>
              </a:rPr>
              <a:t>Cosa avevano votato nel 2008 gli elettori lombardi</a:t>
            </a:r>
          </a:p>
          <a:p>
            <a:pPr algn="ctr">
              <a:lnSpc>
                <a:spcPct val="90000"/>
              </a:lnSpc>
              <a:defRPr/>
            </a:pPr>
            <a:r>
              <a:rPr lang="it-IT" sz="2000" b="1" dirty="0" smtClean="0">
                <a:solidFill>
                  <a:srgbClr val="1F497D"/>
                </a:solidFill>
                <a:latin typeface="Calibri" pitchFamily="34" charset="0"/>
                <a:ea typeface="+mj-ea"/>
                <a:cs typeface="+mj-cs"/>
              </a:rPr>
              <a:t>dei principali partiti attuali?</a:t>
            </a:r>
            <a:endParaRPr lang="en-US" sz="2000" b="1" dirty="0">
              <a:solidFill>
                <a:srgbClr val="003366"/>
              </a:solidFill>
              <a:latin typeface="Calibri" pitchFamily="34" charset="0"/>
              <a:ea typeface="+mj-ea"/>
              <a:cs typeface="+mj-cs"/>
            </a:endParaRPr>
          </a:p>
        </p:txBody>
      </p:sp>
      <p:sp>
        <p:nvSpPr>
          <p:cNvPr id="6" name="Freccia in giù 5"/>
          <p:cNvSpPr/>
          <p:nvPr/>
        </p:nvSpPr>
        <p:spPr>
          <a:xfrm rot="16200000">
            <a:off x="2700364" y="2780436"/>
            <a:ext cx="72008" cy="288032"/>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3" name="Freccia in giù 12"/>
          <p:cNvSpPr/>
          <p:nvPr/>
        </p:nvSpPr>
        <p:spPr>
          <a:xfrm rot="16200000">
            <a:off x="2690076" y="2978553"/>
            <a:ext cx="72008" cy="288032"/>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4" name="Freccia in giù 13"/>
          <p:cNvSpPr/>
          <p:nvPr/>
        </p:nvSpPr>
        <p:spPr>
          <a:xfrm rot="16200000">
            <a:off x="2690076" y="3181623"/>
            <a:ext cx="72008" cy="288032"/>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5" name="Freccia in giù 14"/>
          <p:cNvSpPr/>
          <p:nvPr/>
        </p:nvSpPr>
        <p:spPr>
          <a:xfrm rot="16200000">
            <a:off x="2691220" y="3390027"/>
            <a:ext cx="72008" cy="288032"/>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6" name="Freccia in giù 15"/>
          <p:cNvSpPr/>
          <p:nvPr/>
        </p:nvSpPr>
        <p:spPr>
          <a:xfrm rot="16200000">
            <a:off x="2691220" y="3583573"/>
            <a:ext cx="72008" cy="288032"/>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7" name="Freccia in giù 16"/>
          <p:cNvSpPr/>
          <p:nvPr/>
        </p:nvSpPr>
        <p:spPr>
          <a:xfrm rot="16200000">
            <a:off x="2682076" y="3791978"/>
            <a:ext cx="72008" cy="288032"/>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8" name="Freccia in giù 17"/>
          <p:cNvSpPr/>
          <p:nvPr/>
        </p:nvSpPr>
        <p:spPr>
          <a:xfrm rot="16200000">
            <a:off x="2683220" y="3981331"/>
            <a:ext cx="72008" cy="288032"/>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9" name="Freccia in giù 18"/>
          <p:cNvSpPr/>
          <p:nvPr/>
        </p:nvSpPr>
        <p:spPr>
          <a:xfrm rot="16200000">
            <a:off x="2682076" y="4173734"/>
            <a:ext cx="72008" cy="288032"/>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20" name="Freccia in giù 19"/>
          <p:cNvSpPr/>
          <p:nvPr/>
        </p:nvSpPr>
        <p:spPr>
          <a:xfrm rot="16200000">
            <a:off x="2691220" y="4371470"/>
            <a:ext cx="72008" cy="288032"/>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21" name="Freccia in giù 20"/>
          <p:cNvSpPr/>
          <p:nvPr/>
        </p:nvSpPr>
        <p:spPr>
          <a:xfrm rot="16200000">
            <a:off x="2692364" y="4573398"/>
            <a:ext cx="72008" cy="288032"/>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22" name="Freccia in giù 21"/>
          <p:cNvSpPr/>
          <p:nvPr/>
        </p:nvSpPr>
        <p:spPr>
          <a:xfrm rot="16200000">
            <a:off x="2690839" y="4768466"/>
            <a:ext cx="72008" cy="288032"/>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24" name="Rettangolo 23"/>
          <p:cNvSpPr/>
          <p:nvPr/>
        </p:nvSpPr>
        <p:spPr>
          <a:xfrm>
            <a:off x="2293620" y="6350476"/>
            <a:ext cx="4130040" cy="523220"/>
          </a:xfrm>
          <a:prstGeom prst="rect">
            <a:avLst/>
          </a:prstGeom>
        </p:spPr>
        <p:txBody>
          <a:bodyPr wrap="square">
            <a:spAutoFit/>
          </a:bodyPr>
          <a:lstStyle/>
          <a:p>
            <a:pPr algn="just"/>
            <a:r>
              <a:rPr lang="it-IT" sz="700" dirty="0" smtClean="0"/>
              <a:t>* Sondaggi realizzat</a:t>
            </a:r>
            <a:r>
              <a:rPr lang="it-IT" sz="700" dirty="0"/>
              <a:t>i</a:t>
            </a:r>
            <a:r>
              <a:rPr lang="it-IT" sz="700" dirty="0" smtClean="0"/>
              <a:t> </a:t>
            </a:r>
            <a:r>
              <a:rPr lang="it-IT" sz="700" dirty="0"/>
              <a:t>da </a:t>
            </a:r>
            <a:r>
              <a:rPr lang="it-IT" sz="700" dirty="0" err="1" smtClean="0"/>
              <a:t>Ipsos</a:t>
            </a:r>
            <a:r>
              <a:rPr lang="it-IT" sz="700" dirty="0" smtClean="0"/>
              <a:t> Srl presso campioni casuali regionali rappresentativi </a:t>
            </a:r>
            <a:r>
              <a:rPr lang="it-IT" sz="700" dirty="0"/>
              <a:t>della popolazione </a:t>
            </a:r>
            <a:r>
              <a:rPr lang="it-IT" sz="700" dirty="0" smtClean="0"/>
              <a:t>lombarda maggiorenne </a:t>
            </a:r>
            <a:r>
              <a:rPr lang="it-IT" sz="700" dirty="0"/>
              <a:t>secondo genere, età livello di scolarità, </a:t>
            </a:r>
            <a:r>
              <a:rPr lang="it-IT" sz="700" dirty="0" smtClean="0"/>
              <a:t>provincia di residenza</a:t>
            </a:r>
            <a:r>
              <a:rPr lang="it-IT" sz="700" dirty="0"/>
              <a:t>, dimensione del comune di residenza. Sono state realizzate </a:t>
            </a:r>
            <a:r>
              <a:rPr lang="it-IT" sz="700" dirty="0" smtClean="0"/>
              <a:t>2.849 </a:t>
            </a:r>
            <a:r>
              <a:rPr lang="it-IT" sz="700" dirty="0"/>
              <a:t>interviste (su </a:t>
            </a:r>
            <a:r>
              <a:rPr lang="it-IT" sz="700" dirty="0" smtClean="0"/>
              <a:t>30.967 contatti) mediante </a:t>
            </a:r>
            <a:r>
              <a:rPr lang="it-IT" sz="700" dirty="0"/>
              <a:t>sistema </a:t>
            </a:r>
            <a:r>
              <a:rPr lang="it-IT" sz="700" dirty="0" smtClean="0"/>
              <a:t>CATI fra il 2 ed il 22 febbraio 2013.</a:t>
            </a:r>
            <a:endParaRPr lang="it-IT" sz="700" dirty="0"/>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txBox="1">
            <a:spLocks noChangeArrowheads="1"/>
          </p:cNvSpPr>
          <p:nvPr/>
        </p:nvSpPr>
        <p:spPr bwMode="auto">
          <a:xfrm>
            <a:off x="427965" y="2866361"/>
            <a:ext cx="3182134" cy="611188"/>
          </a:xfrm>
          <a:prstGeom prst="rect">
            <a:avLst/>
          </a:prstGeom>
          <a:noFill/>
          <a:ln w="9525">
            <a:noFill/>
            <a:miter lim="800000"/>
            <a:headEnd/>
            <a:tailEnd/>
          </a:ln>
        </p:spPr>
        <p:txBody>
          <a:bodyPr anchor="ctr"/>
          <a:lstStyle/>
          <a:p>
            <a:pPr algn="ctr">
              <a:lnSpc>
                <a:spcPct val="90000"/>
              </a:lnSpc>
            </a:pPr>
            <a:r>
              <a:rPr lang="it-IT" sz="5400" b="1" dirty="0" smtClean="0">
                <a:solidFill>
                  <a:srgbClr val="1F497D"/>
                </a:solidFill>
                <a:latin typeface="Calibri" pitchFamily="34" charset="0"/>
              </a:rPr>
              <a:t>Il voto lombardo: elezioni regionali</a:t>
            </a:r>
          </a:p>
        </p:txBody>
      </p:sp>
      <p:grpSp>
        <p:nvGrpSpPr>
          <p:cNvPr id="2" name="Gruppo 2"/>
          <p:cNvGrpSpPr/>
          <p:nvPr/>
        </p:nvGrpSpPr>
        <p:grpSpPr>
          <a:xfrm>
            <a:off x="3790630" y="1127018"/>
            <a:ext cx="5317874" cy="5331797"/>
            <a:chOff x="3790630" y="1340768"/>
            <a:chExt cx="5317874" cy="5331797"/>
          </a:xfrm>
        </p:grpSpPr>
        <p:pic>
          <p:nvPicPr>
            <p:cNvPr id="4" name="Picture 2" descr="http://www.questaelasinistraitaliana.it/wp-content/uploads/2013/01/wpid-elezioni.png"/>
            <p:cNvPicPr>
              <a:picLocks noChangeAspect="1" noChangeArrowheads="1"/>
            </p:cNvPicPr>
            <p:nvPr/>
          </p:nvPicPr>
          <p:blipFill>
            <a:blip r:embed="rId3" cstate="print"/>
            <a:srcRect/>
            <a:stretch>
              <a:fillRect/>
            </a:stretch>
          </p:blipFill>
          <p:spPr bwMode="auto">
            <a:xfrm>
              <a:off x="3790630" y="1340768"/>
              <a:ext cx="5317874" cy="5331797"/>
            </a:xfrm>
            <a:prstGeom prst="rect">
              <a:avLst/>
            </a:prstGeom>
            <a:noFill/>
          </p:spPr>
        </p:pic>
        <p:pic>
          <p:nvPicPr>
            <p:cNvPr id="5" name="Picture 4" descr="http://videoplatform.sky.it/still/2013/01/08/1357660249112_elezioni_2013_su_sky_tg_24_videostill_1.jpg"/>
            <p:cNvPicPr>
              <a:picLocks noChangeAspect="1" noChangeArrowheads="1"/>
            </p:cNvPicPr>
            <p:nvPr/>
          </p:nvPicPr>
          <p:blipFill>
            <a:blip r:embed="rId4" cstate="print"/>
            <a:srcRect/>
            <a:stretch>
              <a:fillRect/>
            </a:stretch>
          </p:blipFill>
          <p:spPr bwMode="auto">
            <a:xfrm rot="3926451">
              <a:off x="5760861" y="2184919"/>
              <a:ext cx="1205986" cy="678367"/>
            </a:xfrm>
            <a:prstGeom prst="rect">
              <a:avLst/>
            </a:prstGeom>
            <a:ln>
              <a:noFill/>
            </a:ln>
            <a:effectLst>
              <a:softEdge rad="112500"/>
            </a:effectLst>
          </p:spPr>
        </p:pic>
      </p:gr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9" name="Rectangle 2"/>
          <p:cNvSpPr txBox="1">
            <a:spLocks noChangeArrowheads="1"/>
          </p:cNvSpPr>
          <p:nvPr/>
        </p:nvSpPr>
        <p:spPr bwMode="auto">
          <a:xfrm>
            <a:off x="650875" y="44624"/>
            <a:ext cx="8140700" cy="611188"/>
          </a:xfrm>
          <a:prstGeom prst="rect">
            <a:avLst/>
          </a:prstGeom>
          <a:noFill/>
          <a:ln w="9525">
            <a:noFill/>
            <a:miter lim="800000"/>
            <a:headEnd/>
            <a:tailEnd/>
          </a:ln>
        </p:spPr>
        <p:txBody>
          <a:bodyPr anchor="ctr"/>
          <a:lstStyle/>
          <a:p>
            <a:pPr algn="ctr">
              <a:lnSpc>
                <a:spcPct val="90000"/>
              </a:lnSpc>
              <a:defRPr/>
            </a:pPr>
            <a:r>
              <a:rPr lang="it-IT" sz="2400" b="1" dirty="0" smtClean="0">
                <a:solidFill>
                  <a:srgbClr val="1F497D"/>
                </a:solidFill>
                <a:latin typeface="Calibri" pitchFamily="34" charset="0"/>
              </a:rPr>
              <a:t>LOMBARDIA – REGIONALI 2013</a:t>
            </a:r>
          </a:p>
          <a:p>
            <a:pPr algn="ctr">
              <a:lnSpc>
                <a:spcPct val="90000"/>
              </a:lnSpc>
              <a:defRPr/>
            </a:pPr>
            <a:r>
              <a:rPr lang="it-IT" sz="2400" b="1" dirty="0" smtClean="0">
                <a:solidFill>
                  <a:srgbClr val="1F497D"/>
                </a:solidFill>
                <a:latin typeface="Calibri" pitchFamily="34" charset="0"/>
                <a:ea typeface="+mj-ea"/>
                <a:cs typeface="+mj-cs"/>
              </a:rPr>
              <a:t>% voti validi LISTE E CANDIDATI</a:t>
            </a:r>
            <a:endParaRPr lang="en-US" sz="2400" b="1" dirty="0">
              <a:solidFill>
                <a:srgbClr val="003366"/>
              </a:solidFill>
              <a:latin typeface="Calibri" pitchFamily="34" charset="0"/>
              <a:ea typeface="+mj-ea"/>
              <a:cs typeface="+mj-cs"/>
            </a:endParaRPr>
          </a:p>
        </p:txBody>
      </p:sp>
      <p:graphicFrame>
        <p:nvGraphicFramePr>
          <p:cNvPr id="160771" name="Object 3"/>
          <p:cNvGraphicFramePr>
            <a:graphicFrameLocks noChangeAspect="1"/>
          </p:cNvGraphicFramePr>
          <p:nvPr/>
        </p:nvGraphicFramePr>
        <p:xfrm>
          <a:off x="201014" y="990787"/>
          <a:ext cx="4866009" cy="5326886"/>
        </p:xfrm>
        <a:graphic>
          <a:graphicData uri="http://schemas.openxmlformats.org/presentationml/2006/ole">
            <p:oleObj spid="_x0000_s159746" name="Worksheet" r:id="rId4" imgW="4324288" imgH="4733910" progId="Excel.Sheet.8">
              <p:link updateAutomatic="1"/>
            </p:oleObj>
          </a:graphicData>
        </a:graphic>
      </p:graphicFrame>
      <p:graphicFrame>
        <p:nvGraphicFramePr>
          <p:cNvPr id="160773" name="Object 5"/>
          <p:cNvGraphicFramePr>
            <a:graphicFrameLocks noChangeAspect="1"/>
          </p:cNvGraphicFramePr>
          <p:nvPr/>
        </p:nvGraphicFramePr>
        <p:xfrm>
          <a:off x="5323176" y="3624387"/>
          <a:ext cx="3618417" cy="1541380"/>
        </p:xfrm>
        <a:graphic>
          <a:graphicData uri="http://schemas.openxmlformats.org/presentationml/2006/ole">
            <p:oleObj spid="_x0000_s159747" name="Worksheet" r:id="rId5" imgW="3152722" imgH="1342980" progId="Excel.Sheet.8">
              <p:link updateAutomatic="1"/>
            </p:oleObj>
          </a:graphicData>
        </a:graphic>
      </p:graphicFrame>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9" name="Rectangle 2"/>
          <p:cNvSpPr txBox="1">
            <a:spLocks noChangeArrowheads="1"/>
          </p:cNvSpPr>
          <p:nvPr/>
        </p:nvSpPr>
        <p:spPr bwMode="auto">
          <a:xfrm>
            <a:off x="650875" y="44624"/>
            <a:ext cx="8140700" cy="611188"/>
          </a:xfrm>
          <a:prstGeom prst="rect">
            <a:avLst/>
          </a:prstGeom>
          <a:noFill/>
          <a:ln w="9525">
            <a:noFill/>
            <a:miter lim="800000"/>
            <a:headEnd/>
            <a:tailEnd/>
          </a:ln>
        </p:spPr>
        <p:txBody>
          <a:bodyPr anchor="ctr"/>
          <a:lstStyle/>
          <a:p>
            <a:pPr algn="ctr">
              <a:lnSpc>
                <a:spcPct val="90000"/>
              </a:lnSpc>
              <a:defRPr/>
            </a:pPr>
            <a:r>
              <a:rPr lang="it-IT" sz="2400" b="1" dirty="0" smtClean="0">
                <a:solidFill>
                  <a:srgbClr val="1F497D"/>
                </a:solidFill>
                <a:latin typeface="Calibri" pitchFamily="34" charset="0"/>
                <a:ea typeface="+mj-ea"/>
                <a:cs typeface="+mj-cs"/>
              </a:rPr>
              <a:t>LOMBARDIA – REGIONALI 2013</a:t>
            </a:r>
          </a:p>
          <a:p>
            <a:pPr algn="ctr">
              <a:lnSpc>
                <a:spcPct val="90000"/>
              </a:lnSpc>
              <a:defRPr/>
            </a:pPr>
            <a:r>
              <a:rPr lang="it-IT" sz="2400" b="1" dirty="0" smtClean="0">
                <a:solidFill>
                  <a:srgbClr val="1F497D"/>
                </a:solidFill>
                <a:latin typeface="Calibri" pitchFamily="34" charset="0"/>
                <a:ea typeface="+mj-ea"/>
                <a:cs typeface="+mj-cs"/>
              </a:rPr>
              <a:t>voti in valore assoluto e differenze rispetto al 2010</a:t>
            </a:r>
            <a:endParaRPr lang="en-US" sz="2400" b="1" dirty="0">
              <a:solidFill>
                <a:srgbClr val="003366"/>
              </a:solidFill>
              <a:latin typeface="Calibri" pitchFamily="34" charset="0"/>
              <a:ea typeface="+mj-ea"/>
              <a:cs typeface="+mj-cs"/>
            </a:endParaRPr>
          </a:p>
        </p:txBody>
      </p:sp>
      <p:sp>
        <p:nvSpPr>
          <p:cNvPr id="5" name="Rettangolo 4"/>
          <p:cNvSpPr/>
          <p:nvPr/>
        </p:nvSpPr>
        <p:spPr>
          <a:xfrm>
            <a:off x="2212152" y="6606228"/>
            <a:ext cx="1734770" cy="215444"/>
          </a:xfrm>
          <a:prstGeom prst="rect">
            <a:avLst/>
          </a:prstGeom>
        </p:spPr>
        <p:txBody>
          <a:bodyPr wrap="none">
            <a:spAutoFit/>
          </a:bodyPr>
          <a:lstStyle/>
          <a:p>
            <a:r>
              <a:rPr lang="it-IT" sz="800" dirty="0" smtClean="0">
                <a:solidFill>
                  <a:srgbClr val="FF0000"/>
                </a:solidFill>
                <a:latin typeface="Calibri" pitchFamily="34" charset="0"/>
                <a:cs typeface="Calibri" pitchFamily="34" charset="0"/>
              </a:rPr>
              <a:t>* Scarto dal 2008 rispetto a PRC-PDCI</a:t>
            </a:r>
          </a:p>
        </p:txBody>
      </p:sp>
      <p:pic>
        <p:nvPicPr>
          <p:cNvPr id="6" name="Picture 3"/>
          <p:cNvPicPr>
            <a:picLocks noChangeAspect="1" noChangeArrowheads="1"/>
          </p:cNvPicPr>
          <p:nvPr/>
        </p:nvPicPr>
        <p:blipFill>
          <a:blip r:embed="rId3" cstate="print"/>
          <a:srcRect/>
          <a:stretch>
            <a:fillRect/>
          </a:stretch>
        </p:blipFill>
        <p:spPr bwMode="auto">
          <a:xfrm>
            <a:off x="2217738" y="714375"/>
            <a:ext cx="4914900" cy="5888038"/>
          </a:xfrm>
          <a:prstGeom prst="rect">
            <a:avLst/>
          </a:prstGeom>
          <a:noFill/>
          <a:ln w="9525">
            <a:miter lim="800000"/>
            <a:headEnd/>
            <a:tailEnd/>
          </a:ln>
          <a:effectLst/>
        </p:spPr>
      </p:pic>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9" name="Rectangle 2"/>
          <p:cNvSpPr txBox="1">
            <a:spLocks noChangeArrowheads="1"/>
          </p:cNvSpPr>
          <p:nvPr/>
        </p:nvSpPr>
        <p:spPr bwMode="auto">
          <a:xfrm>
            <a:off x="639000" y="142500"/>
            <a:ext cx="8140700" cy="611188"/>
          </a:xfrm>
          <a:prstGeom prst="rect">
            <a:avLst/>
          </a:prstGeom>
          <a:noFill/>
          <a:ln w="9525">
            <a:noFill/>
            <a:miter lim="800000"/>
            <a:headEnd/>
            <a:tailEnd/>
          </a:ln>
        </p:spPr>
        <p:txBody>
          <a:bodyPr anchor="ctr"/>
          <a:lstStyle/>
          <a:p>
            <a:pPr algn="ctr">
              <a:lnSpc>
                <a:spcPct val="90000"/>
              </a:lnSpc>
              <a:defRPr/>
            </a:pPr>
            <a:r>
              <a:rPr lang="it-IT" sz="2400" b="1" dirty="0" smtClean="0">
                <a:solidFill>
                  <a:srgbClr val="1F497D"/>
                </a:solidFill>
                <a:latin typeface="Calibri" pitchFamily="34" charset="0"/>
                <a:ea typeface="+mj-ea"/>
                <a:cs typeface="+mj-cs"/>
              </a:rPr>
              <a:t>LOMBARDIA – REGIONALI 2013</a:t>
            </a:r>
          </a:p>
          <a:p>
            <a:pPr algn="ctr">
              <a:lnSpc>
                <a:spcPct val="90000"/>
              </a:lnSpc>
              <a:defRPr/>
            </a:pPr>
            <a:r>
              <a:rPr lang="it-IT" sz="2400" b="1" dirty="0" smtClean="0">
                <a:solidFill>
                  <a:srgbClr val="1F497D"/>
                </a:solidFill>
                <a:latin typeface="Calibri" pitchFamily="34" charset="0"/>
                <a:ea typeface="+mj-ea"/>
                <a:cs typeface="+mj-cs"/>
              </a:rPr>
              <a:t>VOTI ALLE LISTE E VOTI AL CANDIDATO</a:t>
            </a:r>
          </a:p>
        </p:txBody>
      </p:sp>
      <p:graphicFrame>
        <p:nvGraphicFramePr>
          <p:cNvPr id="158724" name="Object 4"/>
          <p:cNvGraphicFramePr>
            <a:graphicFrameLocks noChangeAspect="1"/>
          </p:cNvGraphicFramePr>
          <p:nvPr/>
        </p:nvGraphicFramePr>
        <p:xfrm>
          <a:off x="225631" y="1985138"/>
          <a:ext cx="8545513" cy="2924175"/>
        </p:xfrm>
        <a:graphic>
          <a:graphicData uri="http://schemas.openxmlformats.org/presentationml/2006/ole">
            <p:oleObj spid="_x0000_s160770" name="Worksheet" r:id="rId4" imgW="6905678" imgH="2362230" progId="Excel.Sheet.8">
              <p:link updateAutomatic="1"/>
            </p:oleObj>
          </a:graphicData>
        </a:graphic>
      </p:graphicFrame>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9" name="Rectangle 2"/>
          <p:cNvSpPr txBox="1">
            <a:spLocks noChangeArrowheads="1"/>
          </p:cNvSpPr>
          <p:nvPr/>
        </p:nvSpPr>
        <p:spPr bwMode="auto">
          <a:xfrm>
            <a:off x="650875" y="44624"/>
            <a:ext cx="8140700" cy="611188"/>
          </a:xfrm>
          <a:prstGeom prst="rect">
            <a:avLst/>
          </a:prstGeom>
          <a:noFill/>
          <a:ln w="9525">
            <a:noFill/>
            <a:miter lim="800000"/>
            <a:headEnd/>
            <a:tailEnd/>
          </a:ln>
        </p:spPr>
        <p:txBody>
          <a:bodyPr anchor="ctr"/>
          <a:lstStyle/>
          <a:p>
            <a:pPr algn="ctr">
              <a:lnSpc>
                <a:spcPct val="90000"/>
              </a:lnSpc>
              <a:defRPr/>
            </a:pPr>
            <a:r>
              <a:rPr lang="it-IT" sz="2400" b="1" dirty="0" smtClean="0">
                <a:solidFill>
                  <a:srgbClr val="1F497D"/>
                </a:solidFill>
                <a:latin typeface="Calibri" pitchFamily="34" charset="0"/>
                <a:ea typeface="+mj-ea"/>
                <a:cs typeface="+mj-cs"/>
              </a:rPr>
              <a:t>LOMBARDIA –CONFRONTO CAMERA E REGIONALI 2013</a:t>
            </a:r>
          </a:p>
        </p:txBody>
      </p:sp>
      <p:graphicFrame>
        <p:nvGraphicFramePr>
          <p:cNvPr id="157699" name="Object 3"/>
          <p:cNvGraphicFramePr>
            <a:graphicFrameLocks noChangeAspect="1"/>
          </p:cNvGraphicFramePr>
          <p:nvPr/>
        </p:nvGraphicFramePr>
        <p:xfrm>
          <a:off x="679801" y="800347"/>
          <a:ext cx="7616013" cy="5588578"/>
        </p:xfrm>
        <a:graphic>
          <a:graphicData uri="http://schemas.openxmlformats.org/presentationml/2006/ole">
            <p:oleObj spid="_x0000_s161794" name="Worksheet" r:id="rId4" imgW="6905678" imgH="5067360" progId="Excel.Sheet.8">
              <p:link updateAutomatic="1"/>
            </p:oleObj>
          </a:graphicData>
        </a:graphic>
      </p:graphicFrame>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8851" name="Picture 3"/>
          <p:cNvPicPr>
            <a:picLocks noChangeAspect="1" noChangeArrowheads="1"/>
          </p:cNvPicPr>
          <p:nvPr/>
        </p:nvPicPr>
        <p:blipFill>
          <a:blip r:embed="rId3" cstate="print"/>
          <a:srcRect/>
          <a:stretch>
            <a:fillRect/>
          </a:stretch>
        </p:blipFill>
        <p:spPr bwMode="auto">
          <a:xfrm>
            <a:off x="4526684" y="2447924"/>
            <a:ext cx="4607791" cy="3471863"/>
          </a:xfrm>
          <a:prstGeom prst="rect">
            <a:avLst/>
          </a:prstGeom>
          <a:noFill/>
          <a:ln w="9525">
            <a:noFill/>
            <a:miter lim="800000"/>
            <a:headEnd/>
            <a:tailEnd/>
          </a:ln>
          <a:effectLst/>
        </p:spPr>
      </p:pic>
      <p:pic>
        <p:nvPicPr>
          <p:cNvPr id="78850" name="Picture 2"/>
          <p:cNvPicPr>
            <a:picLocks noChangeAspect="1" noChangeArrowheads="1"/>
          </p:cNvPicPr>
          <p:nvPr/>
        </p:nvPicPr>
        <p:blipFill>
          <a:blip r:embed="rId4" cstate="print"/>
          <a:srcRect/>
          <a:stretch>
            <a:fillRect/>
          </a:stretch>
        </p:blipFill>
        <p:spPr bwMode="auto">
          <a:xfrm>
            <a:off x="-4761" y="1252538"/>
            <a:ext cx="4500562" cy="3561641"/>
          </a:xfrm>
          <a:prstGeom prst="rect">
            <a:avLst/>
          </a:prstGeom>
          <a:noFill/>
          <a:ln w="9525">
            <a:noFill/>
            <a:miter lim="800000"/>
            <a:headEnd/>
            <a:tailEnd/>
          </a:ln>
          <a:effectLst/>
        </p:spPr>
      </p:pic>
      <p:sp>
        <p:nvSpPr>
          <p:cNvPr id="65539" name="Rectangle 2"/>
          <p:cNvSpPr txBox="1">
            <a:spLocks noChangeArrowheads="1"/>
          </p:cNvSpPr>
          <p:nvPr/>
        </p:nvSpPr>
        <p:spPr bwMode="auto">
          <a:xfrm>
            <a:off x="650875" y="116632"/>
            <a:ext cx="8140700" cy="611188"/>
          </a:xfrm>
          <a:prstGeom prst="rect">
            <a:avLst/>
          </a:prstGeom>
          <a:noFill/>
          <a:ln w="9525">
            <a:noFill/>
            <a:miter lim="800000"/>
            <a:headEnd/>
            <a:tailEnd/>
          </a:ln>
        </p:spPr>
        <p:txBody>
          <a:bodyPr anchor="ctr"/>
          <a:lstStyle/>
          <a:p>
            <a:pPr algn="ctr">
              <a:lnSpc>
                <a:spcPct val="90000"/>
              </a:lnSpc>
              <a:defRPr/>
            </a:pPr>
            <a:r>
              <a:rPr lang="it-IT" sz="2800" b="1" dirty="0" smtClean="0">
                <a:solidFill>
                  <a:srgbClr val="1F497D"/>
                </a:solidFill>
                <a:latin typeface="Calibri" pitchFamily="34" charset="0"/>
              </a:rPr>
              <a:t>IL VOTO REGIONALE: MARONI e AMBROSOLI</a:t>
            </a:r>
            <a:endParaRPr lang="en-US" sz="2800" b="1" dirty="0">
              <a:solidFill>
                <a:srgbClr val="003366"/>
              </a:solidFill>
              <a:latin typeface="Calibri" pitchFamily="34" charset="0"/>
            </a:endParaRPr>
          </a:p>
        </p:txBody>
      </p:sp>
      <p:sp>
        <p:nvSpPr>
          <p:cNvPr id="4" name="Rettangolo 3"/>
          <p:cNvSpPr/>
          <p:nvPr/>
        </p:nvSpPr>
        <p:spPr>
          <a:xfrm>
            <a:off x="1123628" y="817204"/>
            <a:ext cx="1997968" cy="701731"/>
          </a:xfrm>
          <a:prstGeom prst="rect">
            <a:avLst/>
          </a:prstGeom>
        </p:spPr>
        <p:txBody>
          <a:bodyPr wrap="square">
            <a:spAutoFit/>
          </a:bodyPr>
          <a:lstStyle/>
          <a:p>
            <a:pPr algn="ctr">
              <a:lnSpc>
                <a:spcPct val="90000"/>
              </a:lnSpc>
              <a:defRPr/>
            </a:pPr>
            <a:r>
              <a:rPr lang="it-IT" sz="1600" b="1" dirty="0" smtClean="0">
                <a:solidFill>
                  <a:srgbClr val="1F497D"/>
                </a:solidFill>
                <a:latin typeface="Calibri" pitchFamily="34" charset="0"/>
              </a:rPr>
              <a:t>MARONI</a:t>
            </a:r>
          </a:p>
          <a:p>
            <a:pPr algn="ctr">
              <a:lnSpc>
                <a:spcPct val="90000"/>
              </a:lnSpc>
              <a:defRPr/>
            </a:pPr>
            <a:r>
              <a:rPr lang="it-IT" sz="1600" b="1" dirty="0" smtClean="0">
                <a:solidFill>
                  <a:srgbClr val="1F497D"/>
                </a:solidFill>
                <a:latin typeface="Calibri" pitchFamily="34" charset="0"/>
              </a:rPr>
              <a:t> </a:t>
            </a:r>
            <a:r>
              <a:rPr lang="it-IT" sz="1200" b="1" i="1" dirty="0" smtClean="0">
                <a:solidFill>
                  <a:srgbClr val="1F497D"/>
                </a:solidFill>
                <a:latin typeface="Calibri" pitchFamily="34" charset="0"/>
              </a:rPr>
              <a:t>distribuzione dei consensi per provincie e capoluoghi</a:t>
            </a:r>
            <a:endParaRPr lang="en-US" sz="1200" b="1" i="1" dirty="0">
              <a:solidFill>
                <a:srgbClr val="003366"/>
              </a:solidFill>
              <a:latin typeface="Calibri" pitchFamily="34" charset="0"/>
            </a:endParaRPr>
          </a:p>
        </p:txBody>
      </p:sp>
      <p:grpSp>
        <p:nvGrpSpPr>
          <p:cNvPr id="2" name="Gruppo 14"/>
          <p:cNvGrpSpPr/>
          <p:nvPr/>
        </p:nvGrpSpPr>
        <p:grpSpPr>
          <a:xfrm>
            <a:off x="3097882" y="4981925"/>
            <a:ext cx="1944216" cy="1754691"/>
            <a:chOff x="6660232" y="4858100"/>
            <a:chExt cx="1944216" cy="1754691"/>
          </a:xfrm>
        </p:grpSpPr>
        <p:sp>
          <p:nvSpPr>
            <p:cNvPr id="13" name="Freccia a destra 12"/>
            <p:cNvSpPr/>
            <p:nvPr/>
          </p:nvSpPr>
          <p:spPr>
            <a:xfrm rot="17877751">
              <a:off x="7237291" y="5312304"/>
              <a:ext cx="1165207" cy="484632"/>
            </a:xfrm>
            <a:prstGeom prst="rightArrow">
              <a:avLst>
                <a:gd name="adj1" fmla="val 54334"/>
                <a:gd name="adj2" fmla="val 71589"/>
              </a:avLst>
            </a:prstGeom>
            <a:gradFill flip="none" rotWithShape="1">
              <a:gsLst>
                <a:gs pos="12000">
                  <a:srgbClr val="DDEBCF"/>
                </a:gs>
                <a:gs pos="50000">
                  <a:srgbClr val="9CB86E"/>
                </a:gs>
                <a:gs pos="77000">
                  <a:schemeClr val="accent3">
                    <a:lumMod val="50000"/>
                  </a:schemeClr>
                </a:gs>
                <a:gs pos="100000">
                  <a:schemeClr val="accent3">
                    <a:lumMod val="50000"/>
                  </a:schemeClr>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4" name="Freccia a destra 13"/>
            <p:cNvSpPr/>
            <p:nvPr/>
          </p:nvSpPr>
          <p:spPr>
            <a:xfrm rot="17877751">
              <a:off x="7678654" y="5578620"/>
              <a:ext cx="1165207" cy="484632"/>
            </a:xfrm>
            <a:prstGeom prst="rightArrow">
              <a:avLst>
                <a:gd name="adj1" fmla="val 54334"/>
                <a:gd name="adj2" fmla="val 71589"/>
              </a:avLst>
            </a:prstGeom>
            <a:gradFill flip="none" rotWithShape="1">
              <a:gsLst>
                <a:gs pos="0">
                  <a:schemeClr val="tx2">
                    <a:lumMod val="40000"/>
                    <a:lumOff val="60000"/>
                  </a:schemeClr>
                </a:gs>
                <a:gs pos="29000">
                  <a:schemeClr val="tx2">
                    <a:lumMod val="60000"/>
                    <a:lumOff val="40000"/>
                  </a:schemeClr>
                </a:gs>
                <a:gs pos="57000">
                  <a:schemeClr val="accent1">
                    <a:lumMod val="75000"/>
                  </a:schemeClr>
                </a:gs>
                <a:gs pos="86000">
                  <a:schemeClr val="accent1">
                    <a:lumMod val="50000"/>
                  </a:schemeClr>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1" name="Freccia a destra 10"/>
            <p:cNvSpPr/>
            <p:nvPr/>
          </p:nvSpPr>
          <p:spPr>
            <a:xfrm rot="17877751">
              <a:off x="6793051" y="5198388"/>
              <a:ext cx="1165207" cy="484632"/>
            </a:xfrm>
            <a:prstGeom prst="rightArrow">
              <a:avLst>
                <a:gd name="adj1" fmla="val 54334"/>
                <a:gd name="adj2" fmla="val 71589"/>
              </a:avLst>
            </a:prstGeom>
            <a:gradFill flip="none" rotWithShape="1">
              <a:gsLst>
                <a:gs pos="0">
                  <a:srgbClr val="FFF200"/>
                </a:gs>
                <a:gs pos="45000">
                  <a:srgbClr val="FF7A00"/>
                </a:gs>
                <a:gs pos="70000">
                  <a:srgbClr val="FF0300"/>
                </a:gs>
                <a:gs pos="100000">
                  <a:srgbClr val="4D0808"/>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2" name="CasellaDiTesto 11"/>
            <p:cNvSpPr txBox="1"/>
            <p:nvPr/>
          </p:nvSpPr>
          <p:spPr>
            <a:xfrm>
              <a:off x="6660232" y="5658684"/>
              <a:ext cx="1944216" cy="954107"/>
            </a:xfrm>
            <a:prstGeom prst="rect">
              <a:avLst/>
            </a:prstGeom>
            <a:noFill/>
          </p:spPr>
          <p:txBody>
            <a:bodyPr wrap="square" rtlCol="0">
              <a:spAutoFit/>
            </a:bodyPr>
            <a:lstStyle/>
            <a:p>
              <a:pPr algn="ctr"/>
              <a:r>
                <a:rPr lang="it-IT" sz="1400" b="1" i="1" dirty="0" smtClean="0">
                  <a:solidFill>
                    <a:schemeClr val="accent1">
                      <a:lumMod val="50000"/>
                    </a:schemeClr>
                  </a:solidFill>
                </a:rPr>
                <a:t>Più intensa è la tonalità del colore e maggiore è il numero di voti</a:t>
              </a:r>
              <a:endParaRPr lang="it-IT" sz="1400" b="1" i="1" dirty="0">
                <a:solidFill>
                  <a:schemeClr val="accent1">
                    <a:lumMod val="50000"/>
                  </a:schemeClr>
                </a:solidFill>
              </a:endParaRPr>
            </a:p>
          </p:txBody>
        </p:sp>
      </p:grpSp>
      <p:sp>
        <p:nvSpPr>
          <p:cNvPr id="15" name="Rettangolo 14"/>
          <p:cNvSpPr/>
          <p:nvPr/>
        </p:nvSpPr>
        <p:spPr>
          <a:xfrm>
            <a:off x="5924228" y="1893529"/>
            <a:ext cx="1997968" cy="646331"/>
          </a:xfrm>
          <a:prstGeom prst="rect">
            <a:avLst/>
          </a:prstGeom>
        </p:spPr>
        <p:txBody>
          <a:bodyPr wrap="square">
            <a:spAutoFit/>
          </a:bodyPr>
          <a:lstStyle/>
          <a:p>
            <a:pPr algn="ctr">
              <a:lnSpc>
                <a:spcPct val="90000"/>
              </a:lnSpc>
              <a:defRPr/>
            </a:pPr>
            <a:r>
              <a:rPr lang="it-IT" sz="1600" b="1" dirty="0" smtClean="0">
                <a:solidFill>
                  <a:srgbClr val="1F497D"/>
                </a:solidFill>
                <a:latin typeface="Calibri" pitchFamily="34" charset="0"/>
              </a:rPr>
              <a:t>AMBROSOLI </a:t>
            </a:r>
            <a:r>
              <a:rPr lang="it-IT" sz="1200" b="1" i="1" dirty="0" smtClean="0">
                <a:solidFill>
                  <a:srgbClr val="1F497D"/>
                </a:solidFill>
                <a:latin typeface="Calibri" pitchFamily="34" charset="0"/>
              </a:rPr>
              <a:t>distribuzione dei consensi per provincie e capoluoghi</a:t>
            </a:r>
            <a:endParaRPr lang="en-US" sz="1200" b="1" i="1" dirty="0">
              <a:solidFill>
                <a:srgbClr val="003366"/>
              </a:solidFill>
              <a:latin typeface="Calibri" pitchFamily="34" charset="0"/>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92" name="Slide Number Placeholder 3"/>
          <p:cNvSpPr txBox="1">
            <a:spLocks noGrp="1"/>
          </p:cNvSpPr>
          <p:nvPr/>
        </p:nvSpPr>
        <p:spPr bwMode="auto">
          <a:xfrm>
            <a:off x="8902700" y="6569075"/>
            <a:ext cx="77788" cy="182563"/>
          </a:xfrm>
          <a:prstGeom prst="rect">
            <a:avLst/>
          </a:prstGeom>
          <a:noFill/>
          <a:ln>
            <a:miter lim="800000"/>
            <a:headEnd/>
            <a:tailEnd/>
          </a:ln>
        </p:spPr>
        <p:txBody>
          <a:bodyPr wrap="none" lIns="0" tIns="0" rIns="0" bIns="0" anchor="b">
            <a:spAutoFit/>
          </a:bodyPr>
          <a:lstStyle/>
          <a:p>
            <a:pPr algn="r">
              <a:defRPr/>
            </a:pPr>
            <a:fld id="{F1532593-9A1E-4F76-80AB-0204B882D8DB}" type="slidenum">
              <a:rPr lang="de-DE" sz="1200" b="1">
                <a:latin typeface="+mn-lt"/>
                <a:cs typeface="+mn-cs"/>
              </a:rPr>
              <a:pPr algn="r">
                <a:defRPr/>
              </a:pPr>
              <a:t>5</a:t>
            </a:fld>
            <a:endParaRPr lang="de-DE" sz="1200" b="1">
              <a:latin typeface="+mn-lt"/>
              <a:cs typeface="+mn-cs"/>
            </a:endParaRPr>
          </a:p>
        </p:txBody>
      </p:sp>
      <p:sp>
        <p:nvSpPr>
          <p:cNvPr id="48131" name="Rectangle 2"/>
          <p:cNvSpPr txBox="1">
            <a:spLocks noChangeArrowheads="1"/>
          </p:cNvSpPr>
          <p:nvPr/>
        </p:nvSpPr>
        <p:spPr bwMode="auto">
          <a:xfrm>
            <a:off x="698500" y="107950"/>
            <a:ext cx="8140700" cy="611188"/>
          </a:xfrm>
          <a:prstGeom prst="rect">
            <a:avLst/>
          </a:prstGeom>
          <a:noFill/>
          <a:ln w="9525">
            <a:noFill/>
            <a:miter lim="800000"/>
            <a:headEnd/>
            <a:tailEnd/>
          </a:ln>
        </p:spPr>
        <p:txBody>
          <a:bodyPr anchor="ctr"/>
          <a:lstStyle/>
          <a:p>
            <a:pPr>
              <a:lnSpc>
                <a:spcPct val="90000"/>
              </a:lnSpc>
            </a:pPr>
            <a:r>
              <a:rPr lang="it-IT" sz="2000" b="1">
                <a:latin typeface="Calibri" pitchFamily="34" charset="0"/>
              </a:rPr>
              <a:t>Aspettative rispetto alla propria condizione economica</a:t>
            </a:r>
            <a:endParaRPr lang="en-US" sz="2000" b="1">
              <a:latin typeface="Calibri" pitchFamily="34" charset="0"/>
            </a:endParaRPr>
          </a:p>
        </p:txBody>
      </p:sp>
      <p:sp>
        <p:nvSpPr>
          <p:cNvPr id="4" name="Segnaposto numero diapositiva 4"/>
          <p:cNvSpPr txBox="1">
            <a:spLocks noGrp="1"/>
          </p:cNvSpPr>
          <p:nvPr/>
        </p:nvSpPr>
        <p:spPr>
          <a:xfrm>
            <a:off x="8753475" y="6477000"/>
            <a:ext cx="342900" cy="228600"/>
          </a:xfrm>
          <a:prstGeom prst="rect">
            <a:avLst/>
          </a:prstGeom>
          <a:noFill/>
        </p:spPr>
        <p:txBody>
          <a:bodyPr wrap="none" lIns="0" tIns="0" rIns="0" bIns="0" anchor="b">
            <a:spAutoFit/>
          </a:bodyPr>
          <a:lstStyle/>
          <a:p>
            <a:pPr fontAlgn="auto">
              <a:spcBef>
                <a:spcPts val="0"/>
              </a:spcBef>
              <a:spcAft>
                <a:spcPts val="0"/>
              </a:spcAft>
              <a:defRPr/>
            </a:pPr>
            <a:fld id="{625DDE31-D7AD-484E-B958-878037AC7B7F}" type="slidenum">
              <a:rPr lang="en-US" sz="1200">
                <a:latin typeface="+mn-lt"/>
                <a:cs typeface="+mn-cs"/>
              </a:rPr>
              <a:pPr fontAlgn="auto">
                <a:spcBef>
                  <a:spcPts val="0"/>
                </a:spcBef>
                <a:spcAft>
                  <a:spcPts val="0"/>
                </a:spcAft>
                <a:defRPr/>
              </a:pPr>
              <a:t>5</a:t>
            </a:fld>
            <a:endParaRPr lang="en-US" sz="1200">
              <a:latin typeface="+mn-lt"/>
              <a:cs typeface="+mn-cs"/>
            </a:endParaRPr>
          </a:p>
        </p:txBody>
      </p:sp>
      <p:graphicFrame>
        <p:nvGraphicFramePr>
          <p:cNvPr id="48133" name="Object 2"/>
          <p:cNvGraphicFramePr>
            <a:graphicFrameLocks noGrp="1"/>
          </p:cNvGraphicFramePr>
          <p:nvPr>
            <p:ph sz="half" idx="4294967295"/>
          </p:nvPr>
        </p:nvGraphicFramePr>
        <p:xfrm>
          <a:off x="250825" y="2743200"/>
          <a:ext cx="3946525" cy="2387600"/>
        </p:xfrm>
        <a:graphic>
          <a:graphicData uri="http://schemas.openxmlformats.org/presentationml/2006/ole">
            <p:oleObj spid="_x0000_s137218" r:id="rId4" imgW="3950550" imgH="2389839" progId="Excel.Sheet.8">
              <p:embed/>
            </p:oleObj>
          </a:graphicData>
        </a:graphic>
      </p:graphicFrame>
      <p:sp>
        <p:nvSpPr>
          <p:cNvPr id="48134" name="Rectangle 4"/>
          <p:cNvSpPr>
            <a:spLocks noChangeArrowheads="1"/>
          </p:cNvSpPr>
          <p:nvPr/>
        </p:nvSpPr>
        <p:spPr bwMode="gray">
          <a:xfrm>
            <a:off x="152400" y="2057400"/>
            <a:ext cx="3962400" cy="3276600"/>
          </a:xfrm>
          <a:prstGeom prst="rect">
            <a:avLst/>
          </a:prstGeom>
          <a:noFill/>
          <a:ln w="9525" algn="ctr">
            <a:solidFill>
              <a:schemeClr val="accent1"/>
            </a:solidFill>
            <a:miter lim="800000"/>
            <a:headEnd/>
            <a:tailEnd/>
          </a:ln>
        </p:spPr>
        <p:txBody>
          <a:bodyPr lIns="90000" tIns="46800" rIns="90000" bIns="46800" anchor="ctr">
            <a:spAutoFit/>
          </a:bodyPr>
          <a:lstStyle/>
          <a:p>
            <a:endParaRPr lang="it-IT"/>
          </a:p>
        </p:txBody>
      </p:sp>
      <p:sp>
        <p:nvSpPr>
          <p:cNvPr id="48135" name="Text Box 5"/>
          <p:cNvSpPr txBox="1">
            <a:spLocks noChangeArrowheads="1"/>
          </p:cNvSpPr>
          <p:nvPr/>
        </p:nvSpPr>
        <p:spPr bwMode="gray">
          <a:xfrm>
            <a:off x="304800" y="2209800"/>
            <a:ext cx="2133600" cy="309563"/>
          </a:xfrm>
          <a:prstGeom prst="rect">
            <a:avLst/>
          </a:prstGeom>
          <a:solidFill>
            <a:srgbClr val="000080"/>
          </a:solidFill>
          <a:ln w="9525" algn="ctr">
            <a:noFill/>
            <a:miter lim="800000"/>
            <a:headEnd/>
            <a:tailEnd/>
          </a:ln>
        </p:spPr>
        <p:txBody>
          <a:bodyPr lIns="90000" tIns="46800" rIns="90000" bIns="46800">
            <a:spAutoFit/>
          </a:bodyPr>
          <a:lstStyle/>
          <a:p>
            <a:pPr>
              <a:spcBef>
                <a:spcPct val="50000"/>
              </a:spcBef>
            </a:pPr>
            <a:r>
              <a:rPr lang="it-IT" sz="1400">
                <a:solidFill>
                  <a:srgbClr val="FFFFFF"/>
                </a:solidFill>
              </a:rPr>
              <a:t>AREA GEOPOLITICA</a:t>
            </a:r>
          </a:p>
        </p:txBody>
      </p:sp>
      <p:sp>
        <p:nvSpPr>
          <p:cNvPr id="48136" name="Rectangle 6"/>
          <p:cNvSpPr>
            <a:spLocks noChangeArrowheads="1"/>
          </p:cNvSpPr>
          <p:nvPr/>
        </p:nvSpPr>
        <p:spPr bwMode="gray">
          <a:xfrm>
            <a:off x="4343400" y="1600200"/>
            <a:ext cx="4495800" cy="4876800"/>
          </a:xfrm>
          <a:prstGeom prst="rect">
            <a:avLst/>
          </a:prstGeom>
          <a:noFill/>
          <a:ln w="9525" algn="ctr">
            <a:solidFill>
              <a:schemeClr val="accent1"/>
            </a:solidFill>
            <a:miter lim="800000"/>
            <a:headEnd/>
            <a:tailEnd/>
          </a:ln>
        </p:spPr>
        <p:txBody>
          <a:bodyPr lIns="90000" tIns="46800" rIns="90000" bIns="46800" anchor="ctr">
            <a:spAutoFit/>
          </a:bodyPr>
          <a:lstStyle/>
          <a:p>
            <a:endParaRPr lang="it-IT"/>
          </a:p>
        </p:txBody>
      </p:sp>
      <p:sp>
        <p:nvSpPr>
          <p:cNvPr id="48137" name="Text Box 7"/>
          <p:cNvSpPr txBox="1">
            <a:spLocks noChangeArrowheads="1"/>
          </p:cNvSpPr>
          <p:nvPr/>
        </p:nvSpPr>
        <p:spPr bwMode="gray">
          <a:xfrm>
            <a:off x="4800600" y="1752600"/>
            <a:ext cx="1905000" cy="309563"/>
          </a:xfrm>
          <a:prstGeom prst="rect">
            <a:avLst/>
          </a:prstGeom>
          <a:solidFill>
            <a:srgbClr val="000080"/>
          </a:solidFill>
          <a:ln w="9525" algn="ctr">
            <a:noFill/>
            <a:miter lim="800000"/>
            <a:headEnd/>
            <a:tailEnd/>
          </a:ln>
        </p:spPr>
        <p:txBody>
          <a:bodyPr lIns="90000" tIns="46800" rIns="90000" bIns="46800">
            <a:spAutoFit/>
          </a:bodyPr>
          <a:lstStyle/>
          <a:p>
            <a:pPr>
              <a:spcBef>
                <a:spcPct val="50000"/>
              </a:spcBef>
            </a:pPr>
            <a:r>
              <a:rPr lang="it-IT" sz="1400">
                <a:solidFill>
                  <a:srgbClr val="FFFFFF"/>
                </a:solidFill>
              </a:rPr>
              <a:t>GRANDI REGIONI</a:t>
            </a:r>
          </a:p>
        </p:txBody>
      </p:sp>
      <p:graphicFrame>
        <p:nvGraphicFramePr>
          <p:cNvPr id="48138" name="Object 3"/>
          <p:cNvGraphicFramePr>
            <a:graphicFrameLocks noGrp="1"/>
          </p:cNvGraphicFramePr>
          <p:nvPr>
            <p:ph sz="half" idx="4294967295"/>
          </p:nvPr>
        </p:nvGraphicFramePr>
        <p:xfrm>
          <a:off x="4654550" y="2236788"/>
          <a:ext cx="4089400" cy="4140200"/>
        </p:xfrm>
        <a:graphic>
          <a:graphicData uri="http://schemas.openxmlformats.org/presentationml/2006/ole">
            <p:oleObj spid="_x0000_s137219" r:id="rId5" imgW="4084674" imgH="4139543" progId="Excel.Sheet.8">
              <p:embed/>
            </p:oleObj>
          </a:graphicData>
        </a:graphic>
      </p:graphicFrame>
      <p:sp>
        <p:nvSpPr>
          <p:cNvPr id="48139" name="Text Box 9"/>
          <p:cNvSpPr txBox="1">
            <a:spLocks noChangeArrowheads="1"/>
          </p:cNvSpPr>
          <p:nvPr/>
        </p:nvSpPr>
        <p:spPr bwMode="auto">
          <a:xfrm>
            <a:off x="152400" y="6172200"/>
            <a:ext cx="8509000" cy="333375"/>
          </a:xfrm>
          <a:prstGeom prst="rect">
            <a:avLst/>
          </a:prstGeom>
          <a:noFill/>
          <a:ln w="9525">
            <a:noFill/>
            <a:miter lim="800000"/>
            <a:headEnd/>
            <a:tailEnd/>
          </a:ln>
        </p:spPr>
        <p:txBody>
          <a:bodyPr anchor="b"/>
          <a:lstStyle/>
          <a:p>
            <a:pPr eaLnBrk="0" hangingPunct="0">
              <a:spcBef>
                <a:spcPct val="20000"/>
              </a:spcBef>
            </a:pPr>
            <a:r>
              <a:rPr lang="it-IT" sz="1200">
                <a:ea typeface="ＭＳ Ｐゴシック" pitchFamily="-109" charset="-128"/>
              </a:rPr>
              <a:t>Fonte: banca dati Ipsos</a:t>
            </a:r>
            <a:endParaRPr lang="en-GB" sz="1200">
              <a:ea typeface="ＭＳ Ｐゴシック" pitchFamily="-109" charset="-128"/>
            </a:endParaRPr>
          </a:p>
        </p:txBody>
      </p:sp>
      <p:sp>
        <p:nvSpPr>
          <p:cNvPr id="48140" name="Text Box 13"/>
          <p:cNvSpPr txBox="1">
            <a:spLocks noChangeArrowheads="1"/>
          </p:cNvSpPr>
          <p:nvPr/>
        </p:nvSpPr>
        <p:spPr bwMode="gray">
          <a:xfrm>
            <a:off x="152400" y="1039813"/>
            <a:ext cx="4724400" cy="268287"/>
          </a:xfrm>
          <a:prstGeom prst="rect">
            <a:avLst/>
          </a:prstGeom>
          <a:solidFill>
            <a:schemeClr val="folHlink"/>
          </a:solidFill>
          <a:ln w="9525" algn="ctr">
            <a:noFill/>
            <a:miter lim="800000"/>
            <a:headEnd/>
            <a:tailEnd/>
          </a:ln>
        </p:spPr>
        <p:txBody>
          <a:bodyPr lIns="90000" tIns="82800" rIns="90000" bIns="46800">
            <a:spAutoFit/>
          </a:bodyPr>
          <a:lstStyle/>
          <a:p>
            <a:pPr>
              <a:lnSpc>
                <a:spcPct val="60000"/>
              </a:lnSpc>
              <a:spcBef>
                <a:spcPct val="50000"/>
              </a:spcBef>
            </a:pPr>
            <a:r>
              <a:rPr lang="it-IT" sz="1400">
                <a:solidFill>
                  <a:srgbClr val="FFFFFF"/>
                </a:solidFill>
              </a:rPr>
              <a:t>PESSIMISTI (2012)</a:t>
            </a:r>
          </a:p>
        </p:txBody>
      </p:sp>
      <p:sp>
        <p:nvSpPr>
          <p:cNvPr id="48141" name="Rectangle 14"/>
          <p:cNvSpPr>
            <a:spLocks noChangeArrowheads="1"/>
          </p:cNvSpPr>
          <p:nvPr/>
        </p:nvSpPr>
        <p:spPr bwMode="gray">
          <a:xfrm>
            <a:off x="0" y="1371600"/>
            <a:ext cx="3810000" cy="649288"/>
          </a:xfrm>
          <a:prstGeom prst="rect">
            <a:avLst/>
          </a:prstGeom>
          <a:noFill/>
          <a:ln w="9525" algn="ctr">
            <a:noFill/>
            <a:miter lim="800000"/>
            <a:headEnd/>
            <a:tailEnd/>
          </a:ln>
        </p:spPr>
        <p:txBody>
          <a:bodyPr lIns="90000" tIns="46800" rIns="90000" bIns="46800">
            <a:spAutoFit/>
          </a:bodyPr>
          <a:lstStyle/>
          <a:p>
            <a:pPr>
              <a:spcBef>
                <a:spcPct val="50000"/>
              </a:spcBef>
              <a:buSzPct val="85000"/>
            </a:pPr>
            <a:r>
              <a:rPr lang="it-IT" sz="1200" b="1" i="1">
                <a:solidFill>
                  <a:schemeClr val="accent2"/>
                </a:solidFill>
              </a:rPr>
              <a:t>Il pessimismo sembra attenuarsi in tutto il paese, specie nelle regioni meridionali, laddove nel primo semestre aveva raggiunto i valori più alti.</a:t>
            </a:r>
          </a:p>
        </p:txBody>
      </p:sp>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9875" name="Picture 3"/>
          <p:cNvPicPr>
            <a:picLocks noChangeAspect="1" noChangeArrowheads="1"/>
          </p:cNvPicPr>
          <p:nvPr/>
        </p:nvPicPr>
        <p:blipFill>
          <a:blip r:embed="rId3" cstate="print"/>
          <a:srcRect/>
          <a:stretch>
            <a:fillRect/>
          </a:stretch>
        </p:blipFill>
        <p:spPr bwMode="auto">
          <a:xfrm>
            <a:off x="4554138" y="2209800"/>
            <a:ext cx="4585100" cy="3748088"/>
          </a:xfrm>
          <a:prstGeom prst="rect">
            <a:avLst/>
          </a:prstGeom>
          <a:noFill/>
          <a:ln w="9525">
            <a:noFill/>
            <a:miter lim="800000"/>
            <a:headEnd/>
            <a:tailEnd/>
          </a:ln>
          <a:effectLst/>
        </p:spPr>
      </p:pic>
      <p:pic>
        <p:nvPicPr>
          <p:cNvPr id="79874" name="Picture 2"/>
          <p:cNvPicPr>
            <a:picLocks noChangeAspect="1" noChangeArrowheads="1"/>
          </p:cNvPicPr>
          <p:nvPr/>
        </p:nvPicPr>
        <p:blipFill>
          <a:blip r:embed="rId4" cstate="print"/>
          <a:srcRect/>
          <a:stretch>
            <a:fillRect/>
          </a:stretch>
        </p:blipFill>
        <p:spPr bwMode="auto">
          <a:xfrm>
            <a:off x="0" y="1290638"/>
            <a:ext cx="4576762" cy="3451329"/>
          </a:xfrm>
          <a:prstGeom prst="rect">
            <a:avLst/>
          </a:prstGeom>
          <a:noFill/>
          <a:ln w="9525">
            <a:noFill/>
            <a:miter lim="800000"/>
            <a:headEnd/>
            <a:tailEnd/>
          </a:ln>
          <a:effectLst/>
        </p:spPr>
      </p:pic>
      <p:sp>
        <p:nvSpPr>
          <p:cNvPr id="65539" name="Rectangle 2"/>
          <p:cNvSpPr txBox="1">
            <a:spLocks noChangeArrowheads="1"/>
          </p:cNvSpPr>
          <p:nvPr/>
        </p:nvSpPr>
        <p:spPr bwMode="auto">
          <a:xfrm>
            <a:off x="650875" y="116632"/>
            <a:ext cx="8140700" cy="611188"/>
          </a:xfrm>
          <a:prstGeom prst="rect">
            <a:avLst/>
          </a:prstGeom>
          <a:noFill/>
          <a:ln w="9525">
            <a:noFill/>
            <a:miter lim="800000"/>
            <a:headEnd/>
            <a:tailEnd/>
          </a:ln>
        </p:spPr>
        <p:txBody>
          <a:bodyPr anchor="ctr"/>
          <a:lstStyle/>
          <a:p>
            <a:pPr algn="ctr">
              <a:lnSpc>
                <a:spcPct val="90000"/>
              </a:lnSpc>
              <a:defRPr/>
            </a:pPr>
            <a:r>
              <a:rPr lang="it-IT" sz="2800" b="1" dirty="0" smtClean="0">
                <a:solidFill>
                  <a:srgbClr val="1F497D"/>
                </a:solidFill>
                <a:latin typeface="Calibri" pitchFamily="34" charset="0"/>
              </a:rPr>
              <a:t>IL VOTO REGIONALE: CARCANO E ALBERTINI</a:t>
            </a:r>
            <a:endParaRPr lang="en-US" sz="2800" b="1" dirty="0">
              <a:solidFill>
                <a:srgbClr val="003366"/>
              </a:solidFill>
              <a:latin typeface="Calibri" pitchFamily="34" charset="0"/>
            </a:endParaRPr>
          </a:p>
        </p:txBody>
      </p:sp>
      <p:sp>
        <p:nvSpPr>
          <p:cNvPr id="4" name="Rettangolo 3"/>
          <p:cNvSpPr/>
          <p:nvPr/>
        </p:nvSpPr>
        <p:spPr>
          <a:xfrm>
            <a:off x="1037903" y="817204"/>
            <a:ext cx="1997968" cy="646331"/>
          </a:xfrm>
          <a:prstGeom prst="rect">
            <a:avLst/>
          </a:prstGeom>
        </p:spPr>
        <p:txBody>
          <a:bodyPr wrap="square">
            <a:spAutoFit/>
          </a:bodyPr>
          <a:lstStyle/>
          <a:p>
            <a:pPr algn="ctr">
              <a:lnSpc>
                <a:spcPct val="90000"/>
              </a:lnSpc>
              <a:defRPr/>
            </a:pPr>
            <a:r>
              <a:rPr lang="it-IT" sz="1600" b="1" dirty="0" smtClean="0">
                <a:solidFill>
                  <a:srgbClr val="1F497D"/>
                </a:solidFill>
                <a:latin typeface="Calibri" pitchFamily="34" charset="0"/>
              </a:rPr>
              <a:t>CARCANO</a:t>
            </a:r>
          </a:p>
          <a:p>
            <a:pPr algn="ctr">
              <a:lnSpc>
                <a:spcPct val="90000"/>
              </a:lnSpc>
              <a:defRPr/>
            </a:pPr>
            <a:r>
              <a:rPr lang="it-IT" sz="1200" b="1" i="1" dirty="0" smtClean="0">
                <a:solidFill>
                  <a:srgbClr val="1F497D"/>
                </a:solidFill>
                <a:latin typeface="Calibri" pitchFamily="34" charset="0"/>
              </a:rPr>
              <a:t>distribuzione dei consensi per provincie e capoluoghi</a:t>
            </a:r>
            <a:endParaRPr lang="en-US" sz="1200" b="1" i="1" dirty="0">
              <a:solidFill>
                <a:srgbClr val="003366"/>
              </a:solidFill>
              <a:latin typeface="Calibri" pitchFamily="34" charset="0"/>
            </a:endParaRPr>
          </a:p>
        </p:txBody>
      </p:sp>
      <p:grpSp>
        <p:nvGrpSpPr>
          <p:cNvPr id="2" name="Gruppo 14"/>
          <p:cNvGrpSpPr/>
          <p:nvPr/>
        </p:nvGrpSpPr>
        <p:grpSpPr>
          <a:xfrm>
            <a:off x="3193132" y="4820000"/>
            <a:ext cx="1944216" cy="1878516"/>
            <a:chOff x="6660232" y="4734275"/>
            <a:chExt cx="1944216" cy="1878516"/>
          </a:xfrm>
        </p:grpSpPr>
        <p:sp>
          <p:nvSpPr>
            <p:cNvPr id="13" name="Freccia a destra 12"/>
            <p:cNvSpPr/>
            <p:nvPr/>
          </p:nvSpPr>
          <p:spPr>
            <a:xfrm rot="17877751">
              <a:off x="7237291" y="5188479"/>
              <a:ext cx="1165207" cy="484632"/>
            </a:xfrm>
            <a:prstGeom prst="rightArrow">
              <a:avLst>
                <a:gd name="adj1" fmla="val 54334"/>
                <a:gd name="adj2" fmla="val 71589"/>
              </a:avLst>
            </a:prstGeom>
            <a:gradFill flip="none" rotWithShape="1">
              <a:gsLst>
                <a:gs pos="12000">
                  <a:srgbClr val="DDEBCF"/>
                </a:gs>
                <a:gs pos="50000">
                  <a:srgbClr val="9CB86E"/>
                </a:gs>
                <a:gs pos="77000">
                  <a:schemeClr val="accent3">
                    <a:lumMod val="50000"/>
                  </a:schemeClr>
                </a:gs>
                <a:gs pos="100000">
                  <a:schemeClr val="accent3">
                    <a:lumMod val="50000"/>
                  </a:schemeClr>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4" name="Freccia a destra 13"/>
            <p:cNvSpPr/>
            <p:nvPr/>
          </p:nvSpPr>
          <p:spPr>
            <a:xfrm rot="17877751">
              <a:off x="7678654" y="5454795"/>
              <a:ext cx="1165207" cy="484632"/>
            </a:xfrm>
            <a:prstGeom prst="rightArrow">
              <a:avLst>
                <a:gd name="adj1" fmla="val 54334"/>
                <a:gd name="adj2" fmla="val 71589"/>
              </a:avLst>
            </a:prstGeom>
            <a:gradFill flip="none" rotWithShape="1">
              <a:gsLst>
                <a:gs pos="0">
                  <a:schemeClr val="tx2">
                    <a:lumMod val="40000"/>
                    <a:lumOff val="60000"/>
                  </a:schemeClr>
                </a:gs>
                <a:gs pos="29000">
                  <a:schemeClr val="tx2">
                    <a:lumMod val="60000"/>
                    <a:lumOff val="40000"/>
                  </a:schemeClr>
                </a:gs>
                <a:gs pos="57000">
                  <a:schemeClr val="accent1">
                    <a:lumMod val="75000"/>
                  </a:schemeClr>
                </a:gs>
                <a:gs pos="86000">
                  <a:schemeClr val="accent1">
                    <a:lumMod val="50000"/>
                  </a:schemeClr>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1" name="Freccia a destra 10"/>
            <p:cNvSpPr/>
            <p:nvPr/>
          </p:nvSpPr>
          <p:spPr>
            <a:xfrm rot="17877751">
              <a:off x="6793051" y="5074563"/>
              <a:ext cx="1165207" cy="484632"/>
            </a:xfrm>
            <a:prstGeom prst="rightArrow">
              <a:avLst>
                <a:gd name="adj1" fmla="val 54334"/>
                <a:gd name="adj2" fmla="val 71589"/>
              </a:avLst>
            </a:prstGeom>
            <a:gradFill flip="none" rotWithShape="1">
              <a:gsLst>
                <a:gs pos="0">
                  <a:srgbClr val="FFF200"/>
                </a:gs>
                <a:gs pos="45000">
                  <a:srgbClr val="FF7A00"/>
                </a:gs>
                <a:gs pos="70000">
                  <a:srgbClr val="FF0300"/>
                </a:gs>
                <a:gs pos="100000">
                  <a:srgbClr val="4D0808"/>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2" name="CasellaDiTesto 11"/>
            <p:cNvSpPr txBox="1"/>
            <p:nvPr/>
          </p:nvSpPr>
          <p:spPr>
            <a:xfrm>
              <a:off x="6660232" y="5658684"/>
              <a:ext cx="1944216" cy="954107"/>
            </a:xfrm>
            <a:prstGeom prst="rect">
              <a:avLst/>
            </a:prstGeom>
            <a:noFill/>
          </p:spPr>
          <p:txBody>
            <a:bodyPr wrap="square" rtlCol="0">
              <a:spAutoFit/>
            </a:bodyPr>
            <a:lstStyle/>
            <a:p>
              <a:pPr algn="ctr"/>
              <a:r>
                <a:rPr lang="it-IT" sz="1400" b="1" i="1" dirty="0" smtClean="0">
                  <a:solidFill>
                    <a:schemeClr val="accent1">
                      <a:lumMod val="50000"/>
                    </a:schemeClr>
                  </a:solidFill>
                </a:rPr>
                <a:t>Più intensa è la tonalità del colore e maggiore è il numero di voti</a:t>
              </a:r>
              <a:endParaRPr lang="it-IT" sz="1400" b="1" i="1" dirty="0">
                <a:solidFill>
                  <a:schemeClr val="accent1">
                    <a:lumMod val="50000"/>
                  </a:schemeClr>
                </a:solidFill>
              </a:endParaRPr>
            </a:p>
          </p:txBody>
        </p:sp>
      </p:grpSp>
      <p:sp>
        <p:nvSpPr>
          <p:cNvPr id="15" name="Rettangolo 14"/>
          <p:cNvSpPr/>
          <p:nvPr/>
        </p:nvSpPr>
        <p:spPr>
          <a:xfrm>
            <a:off x="5924228" y="1779229"/>
            <a:ext cx="1997968" cy="646331"/>
          </a:xfrm>
          <a:prstGeom prst="rect">
            <a:avLst/>
          </a:prstGeom>
        </p:spPr>
        <p:txBody>
          <a:bodyPr wrap="square">
            <a:spAutoFit/>
          </a:bodyPr>
          <a:lstStyle/>
          <a:p>
            <a:pPr algn="ctr">
              <a:lnSpc>
                <a:spcPct val="90000"/>
              </a:lnSpc>
              <a:defRPr/>
            </a:pPr>
            <a:r>
              <a:rPr lang="it-IT" sz="1600" b="1" dirty="0" smtClean="0">
                <a:solidFill>
                  <a:srgbClr val="1F497D"/>
                </a:solidFill>
                <a:latin typeface="Calibri" pitchFamily="34" charset="0"/>
              </a:rPr>
              <a:t>ALBERTINI</a:t>
            </a:r>
          </a:p>
          <a:p>
            <a:pPr algn="ctr">
              <a:lnSpc>
                <a:spcPct val="90000"/>
              </a:lnSpc>
              <a:defRPr/>
            </a:pPr>
            <a:r>
              <a:rPr lang="it-IT" sz="1200" b="1" i="1" dirty="0" smtClean="0">
                <a:solidFill>
                  <a:srgbClr val="1F497D"/>
                </a:solidFill>
                <a:latin typeface="Calibri" pitchFamily="34" charset="0"/>
              </a:rPr>
              <a:t>distribuzione dei consensi per provincie e capoluoghi</a:t>
            </a:r>
            <a:endParaRPr lang="en-US" sz="1200" b="1" i="1" dirty="0">
              <a:solidFill>
                <a:srgbClr val="003366"/>
              </a:solidFill>
              <a:latin typeface="Calibri" pitchFamily="34" charset="0"/>
            </a:endParaRPr>
          </a:p>
        </p:txBody>
      </p:sp>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0899" name="Picture 3"/>
          <p:cNvPicPr>
            <a:picLocks noChangeAspect="1" noChangeArrowheads="1"/>
          </p:cNvPicPr>
          <p:nvPr/>
        </p:nvPicPr>
        <p:blipFill>
          <a:blip r:embed="rId3" cstate="print"/>
          <a:srcRect/>
          <a:stretch>
            <a:fillRect/>
          </a:stretch>
        </p:blipFill>
        <p:spPr bwMode="auto">
          <a:xfrm>
            <a:off x="4505881" y="2047875"/>
            <a:ext cx="4633356" cy="2905125"/>
          </a:xfrm>
          <a:prstGeom prst="rect">
            <a:avLst/>
          </a:prstGeom>
          <a:noFill/>
          <a:ln w="9525">
            <a:noFill/>
            <a:miter lim="800000"/>
            <a:headEnd/>
            <a:tailEnd/>
          </a:ln>
          <a:effectLst/>
        </p:spPr>
      </p:pic>
      <p:sp>
        <p:nvSpPr>
          <p:cNvPr id="7" name="Rettangolo 6"/>
          <p:cNvSpPr/>
          <p:nvPr/>
        </p:nvSpPr>
        <p:spPr>
          <a:xfrm>
            <a:off x="5534026" y="1617762"/>
            <a:ext cx="3086099" cy="480131"/>
          </a:xfrm>
          <a:prstGeom prst="rect">
            <a:avLst/>
          </a:prstGeom>
        </p:spPr>
        <p:txBody>
          <a:bodyPr wrap="square">
            <a:spAutoFit/>
          </a:bodyPr>
          <a:lstStyle/>
          <a:p>
            <a:pPr algn="ctr">
              <a:lnSpc>
                <a:spcPct val="90000"/>
              </a:lnSpc>
              <a:defRPr/>
            </a:pPr>
            <a:r>
              <a:rPr lang="it-IT" sz="1600" b="1" dirty="0" smtClean="0">
                <a:solidFill>
                  <a:srgbClr val="1F497D"/>
                </a:solidFill>
                <a:latin typeface="Calibri" pitchFamily="34" charset="0"/>
              </a:rPr>
              <a:t>CRESCITA DEL CENTROSINISTRA </a:t>
            </a:r>
            <a:r>
              <a:rPr lang="it-IT" sz="1200" b="1" i="1" dirty="0" smtClean="0">
                <a:solidFill>
                  <a:srgbClr val="1F497D"/>
                </a:solidFill>
                <a:latin typeface="Calibri" pitchFamily="34" charset="0"/>
              </a:rPr>
              <a:t>quota di guadagnati dal 2010 al 2013</a:t>
            </a:r>
            <a:endParaRPr lang="en-US" sz="1200" b="1" i="1" dirty="0">
              <a:solidFill>
                <a:srgbClr val="003366"/>
              </a:solidFill>
              <a:latin typeface="Calibri" pitchFamily="34" charset="0"/>
            </a:endParaRPr>
          </a:p>
        </p:txBody>
      </p:sp>
      <p:sp>
        <p:nvSpPr>
          <p:cNvPr id="21" name="Freccia a destra 20"/>
          <p:cNvSpPr/>
          <p:nvPr/>
        </p:nvSpPr>
        <p:spPr>
          <a:xfrm rot="17877751">
            <a:off x="6402527" y="5103138"/>
            <a:ext cx="1165207" cy="484632"/>
          </a:xfrm>
          <a:prstGeom prst="rightArrow">
            <a:avLst>
              <a:gd name="adj1" fmla="val 54334"/>
              <a:gd name="adj2" fmla="val 71589"/>
            </a:avLst>
          </a:prstGeom>
          <a:gradFill flip="none" rotWithShape="1">
            <a:gsLst>
              <a:gs pos="0">
                <a:srgbClr val="FFF200"/>
              </a:gs>
              <a:gs pos="45000">
                <a:srgbClr val="FF7A00"/>
              </a:gs>
              <a:gs pos="70000">
                <a:srgbClr val="FF0300"/>
              </a:gs>
              <a:gs pos="100000">
                <a:srgbClr val="4D0808"/>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pic>
        <p:nvPicPr>
          <p:cNvPr id="80898" name="Picture 2"/>
          <p:cNvPicPr>
            <a:picLocks noChangeAspect="1" noChangeArrowheads="1"/>
          </p:cNvPicPr>
          <p:nvPr/>
        </p:nvPicPr>
        <p:blipFill>
          <a:blip r:embed="rId4" cstate="print"/>
          <a:srcRect/>
          <a:stretch>
            <a:fillRect/>
          </a:stretch>
        </p:blipFill>
        <p:spPr bwMode="auto">
          <a:xfrm>
            <a:off x="4764" y="1328738"/>
            <a:ext cx="4766548" cy="3128961"/>
          </a:xfrm>
          <a:prstGeom prst="rect">
            <a:avLst/>
          </a:prstGeom>
          <a:noFill/>
          <a:ln w="9525">
            <a:noFill/>
            <a:miter lim="800000"/>
            <a:headEnd/>
            <a:tailEnd/>
          </a:ln>
          <a:effectLst/>
        </p:spPr>
      </p:pic>
      <p:sp>
        <p:nvSpPr>
          <p:cNvPr id="65539" name="Rectangle 2"/>
          <p:cNvSpPr txBox="1">
            <a:spLocks noChangeArrowheads="1"/>
          </p:cNvSpPr>
          <p:nvPr/>
        </p:nvSpPr>
        <p:spPr bwMode="auto">
          <a:xfrm>
            <a:off x="650875" y="116632"/>
            <a:ext cx="8140700" cy="611188"/>
          </a:xfrm>
          <a:prstGeom prst="rect">
            <a:avLst/>
          </a:prstGeom>
          <a:noFill/>
          <a:ln w="9525">
            <a:noFill/>
            <a:miter lim="800000"/>
            <a:headEnd/>
            <a:tailEnd/>
          </a:ln>
        </p:spPr>
        <p:txBody>
          <a:bodyPr anchor="ctr"/>
          <a:lstStyle/>
          <a:p>
            <a:pPr algn="ctr">
              <a:lnSpc>
                <a:spcPct val="90000"/>
              </a:lnSpc>
              <a:defRPr/>
            </a:pPr>
            <a:r>
              <a:rPr lang="it-IT" sz="2800" b="1" dirty="0" smtClean="0">
                <a:solidFill>
                  <a:srgbClr val="1F497D"/>
                </a:solidFill>
                <a:latin typeface="Calibri" pitchFamily="34" charset="0"/>
              </a:rPr>
              <a:t>IL VOTO DEL 2013 E LE DIFFERENZE RISPETTO AL 2010</a:t>
            </a:r>
          </a:p>
          <a:p>
            <a:pPr algn="ctr">
              <a:lnSpc>
                <a:spcPct val="90000"/>
              </a:lnSpc>
              <a:defRPr/>
            </a:pPr>
            <a:r>
              <a:rPr lang="it-IT" sz="2800" b="1" dirty="0" smtClean="0">
                <a:solidFill>
                  <a:srgbClr val="1F497D"/>
                </a:solidFill>
                <a:latin typeface="Calibri" pitchFamily="34" charset="0"/>
              </a:rPr>
              <a:t>centro destra – centro sinistra</a:t>
            </a:r>
            <a:endParaRPr lang="en-US" sz="2800" b="1" dirty="0">
              <a:solidFill>
                <a:srgbClr val="003366"/>
              </a:solidFill>
              <a:latin typeface="Calibri" pitchFamily="34" charset="0"/>
            </a:endParaRPr>
          </a:p>
        </p:txBody>
      </p:sp>
      <p:sp>
        <p:nvSpPr>
          <p:cNvPr id="4" name="Rettangolo 3"/>
          <p:cNvSpPr/>
          <p:nvPr/>
        </p:nvSpPr>
        <p:spPr>
          <a:xfrm>
            <a:off x="456877" y="902929"/>
            <a:ext cx="2629223" cy="480131"/>
          </a:xfrm>
          <a:prstGeom prst="rect">
            <a:avLst/>
          </a:prstGeom>
        </p:spPr>
        <p:txBody>
          <a:bodyPr wrap="square">
            <a:spAutoFit/>
          </a:bodyPr>
          <a:lstStyle/>
          <a:p>
            <a:pPr algn="ctr">
              <a:lnSpc>
                <a:spcPct val="90000"/>
              </a:lnSpc>
              <a:defRPr/>
            </a:pPr>
            <a:r>
              <a:rPr lang="it-IT" sz="1600" b="1" dirty="0" smtClean="0">
                <a:solidFill>
                  <a:srgbClr val="1F497D"/>
                </a:solidFill>
                <a:latin typeface="Calibri" pitchFamily="34" charset="0"/>
              </a:rPr>
              <a:t>CALO DEL CENTRODESTRA </a:t>
            </a:r>
            <a:r>
              <a:rPr lang="it-IT" sz="1200" b="1" i="1" dirty="0" smtClean="0">
                <a:solidFill>
                  <a:srgbClr val="1F497D"/>
                </a:solidFill>
                <a:latin typeface="Calibri" pitchFamily="34" charset="0"/>
              </a:rPr>
              <a:t>quota di voti persi dal 2010 al 2013</a:t>
            </a:r>
            <a:endParaRPr lang="en-US" sz="1200" b="1" i="1" dirty="0">
              <a:solidFill>
                <a:srgbClr val="003366"/>
              </a:solidFill>
              <a:latin typeface="Calibri" pitchFamily="34" charset="0"/>
            </a:endParaRPr>
          </a:p>
        </p:txBody>
      </p:sp>
      <p:grpSp>
        <p:nvGrpSpPr>
          <p:cNvPr id="2" name="Gruppo 14"/>
          <p:cNvGrpSpPr/>
          <p:nvPr/>
        </p:nvGrpSpPr>
        <p:grpSpPr>
          <a:xfrm>
            <a:off x="688057" y="4771607"/>
            <a:ext cx="1944216" cy="1793559"/>
            <a:chOff x="6660232" y="4933532"/>
            <a:chExt cx="1944216" cy="1793559"/>
          </a:xfrm>
        </p:grpSpPr>
        <p:sp>
          <p:nvSpPr>
            <p:cNvPr id="14" name="Freccia a destra 13"/>
            <p:cNvSpPr/>
            <p:nvPr/>
          </p:nvSpPr>
          <p:spPr>
            <a:xfrm rot="17877751">
              <a:off x="7126204" y="5273820"/>
              <a:ext cx="1165207" cy="484632"/>
            </a:xfrm>
            <a:prstGeom prst="rightArrow">
              <a:avLst>
                <a:gd name="adj1" fmla="val 54334"/>
                <a:gd name="adj2" fmla="val 71589"/>
              </a:avLst>
            </a:prstGeom>
            <a:gradFill flip="none" rotWithShape="1">
              <a:gsLst>
                <a:gs pos="0">
                  <a:schemeClr val="tx2">
                    <a:lumMod val="40000"/>
                    <a:lumOff val="60000"/>
                  </a:schemeClr>
                </a:gs>
                <a:gs pos="29000">
                  <a:schemeClr val="tx2">
                    <a:lumMod val="60000"/>
                    <a:lumOff val="40000"/>
                  </a:schemeClr>
                </a:gs>
                <a:gs pos="57000">
                  <a:schemeClr val="accent1">
                    <a:lumMod val="75000"/>
                  </a:schemeClr>
                </a:gs>
                <a:gs pos="86000">
                  <a:schemeClr val="accent1">
                    <a:lumMod val="50000"/>
                  </a:schemeClr>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2" name="CasellaDiTesto 11"/>
            <p:cNvSpPr txBox="1"/>
            <p:nvPr/>
          </p:nvSpPr>
          <p:spPr>
            <a:xfrm>
              <a:off x="6660232" y="5772984"/>
              <a:ext cx="1944216" cy="954107"/>
            </a:xfrm>
            <a:prstGeom prst="rect">
              <a:avLst/>
            </a:prstGeom>
            <a:noFill/>
          </p:spPr>
          <p:txBody>
            <a:bodyPr wrap="square" rtlCol="0">
              <a:spAutoFit/>
            </a:bodyPr>
            <a:lstStyle/>
            <a:p>
              <a:pPr algn="ctr"/>
              <a:r>
                <a:rPr lang="it-IT" sz="1400" b="1" i="1" dirty="0" smtClean="0">
                  <a:solidFill>
                    <a:schemeClr val="accent1">
                      <a:lumMod val="50000"/>
                    </a:schemeClr>
                  </a:solidFill>
                </a:rPr>
                <a:t>Più intensa è la tonalità del colore e maggiore è IL CALO dei voti</a:t>
              </a:r>
              <a:endParaRPr lang="it-IT" sz="1400" b="1" i="1" dirty="0">
                <a:solidFill>
                  <a:schemeClr val="accent1">
                    <a:lumMod val="50000"/>
                  </a:schemeClr>
                </a:solidFill>
              </a:endParaRPr>
            </a:p>
          </p:txBody>
        </p:sp>
      </p:grpSp>
      <p:sp>
        <p:nvSpPr>
          <p:cNvPr id="20" name="CasellaDiTesto 19"/>
          <p:cNvSpPr txBox="1"/>
          <p:nvPr/>
        </p:nvSpPr>
        <p:spPr>
          <a:xfrm>
            <a:off x="5860131" y="5611059"/>
            <a:ext cx="2036093" cy="954107"/>
          </a:xfrm>
          <a:prstGeom prst="rect">
            <a:avLst/>
          </a:prstGeom>
          <a:noFill/>
        </p:spPr>
        <p:txBody>
          <a:bodyPr wrap="square" rtlCol="0">
            <a:spAutoFit/>
          </a:bodyPr>
          <a:lstStyle/>
          <a:p>
            <a:pPr algn="ctr"/>
            <a:r>
              <a:rPr lang="it-IT" sz="1400" b="1" i="1" dirty="0" smtClean="0">
                <a:solidFill>
                  <a:schemeClr val="accent1">
                    <a:lumMod val="50000"/>
                  </a:schemeClr>
                </a:solidFill>
              </a:rPr>
              <a:t>Più intensa è la tonalità del colore e maggiore è LA CRESCITA dei voti</a:t>
            </a:r>
            <a:endParaRPr lang="it-IT" sz="1400" b="1" i="1" dirty="0">
              <a:solidFill>
                <a:schemeClr val="accent1">
                  <a:lumMod val="50000"/>
                </a:schemeClr>
              </a:solidFill>
            </a:endParaRPr>
          </a:p>
        </p:txBody>
      </p:sp>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3"/>
          <p:cNvPicPr>
            <a:picLocks noChangeAspect="1" noChangeArrowheads="1"/>
          </p:cNvPicPr>
          <p:nvPr/>
        </p:nvPicPr>
        <p:blipFill>
          <a:blip r:embed="rId3" cstate="print"/>
          <a:srcRect/>
          <a:stretch>
            <a:fillRect/>
          </a:stretch>
        </p:blipFill>
        <p:spPr bwMode="auto">
          <a:xfrm>
            <a:off x="104775" y="1970088"/>
            <a:ext cx="8921750" cy="3278187"/>
          </a:xfrm>
          <a:prstGeom prst="rect">
            <a:avLst/>
          </a:prstGeom>
          <a:solidFill>
            <a:schemeClr val="bg1"/>
          </a:solidFill>
          <a:ln w="9525">
            <a:solidFill>
              <a:schemeClr val="tx1"/>
            </a:solidFill>
            <a:miter lim="800000"/>
            <a:headEnd/>
            <a:tailEnd/>
          </a:ln>
          <a:effectLst/>
        </p:spPr>
      </p:pic>
      <p:sp>
        <p:nvSpPr>
          <p:cNvPr id="65539" name="Rectangle 2"/>
          <p:cNvSpPr txBox="1">
            <a:spLocks noChangeArrowheads="1"/>
          </p:cNvSpPr>
          <p:nvPr/>
        </p:nvSpPr>
        <p:spPr bwMode="auto">
          <a:xfrm>
            <a:off x="611560" y="206549"/>
            <a:ext cx="8493126" cy="611188"/>
          </a:xfrm>
          <a:prstGeom prst="rect">
            <a:avLst/>
          </a:prstGeom>
          <a:noFill/>
          <a:ln w="9525">
            <a:noFill/>
            <a:miter lim="800000"/>
            <a:headEnd/>
            <a:tailEnd/>
          </a:ln>
        </p:spPr>
        <p:txBody>
          <a:bodyPr anchor="ctr"/>
          <a:lstStyle/>
          <a:p>
            <a:pPr algn="ctr">
              <a:lnSpc>
                <a:spcPct val="90000"/>
              </a:lnSpc>
              <a:defRPr/>
            </a:pPr>
            <a:r>
              <a:rPr lang="it-IT" sz="2000" b="1" dirty="0" smtClean="0">
                <a:solidFill>
                  <a:srgbClr val="1F497D"/>
                </a:solidFill>
                <a:latin typeface="Calibri" pitchFamily="34" charset="0"/>
                <a:ea typeface="+mj-ea"/>
                <a:cs typeface="+mj-cs"/>
              </a:rPr>
              <a:t>REGIONALI E POLITICHE- FLUSSI ELETTORALI</a:t>
            </a:r>
          </a:p>
          <a:p>
            <a:pPr algn="ctr">
              <a:lnSpc>
                <a:spcPct val="90000"/>
              </a:lnSpc>
              <a:defRPr/>
            </a:pPr>
            <a:r>
              <a:rPr lang="it-IT" sz="2000" b="1" dirty="0" smtClean="0">
                <a:solidFill>
                  <a:srgbClr val="1F497D"/>
                </a:solidFill>
                <a:latin typeface="Calibri" pitchFamily="34" charset="0"/>
                <a:ea typeface="+mj-ea"/>
                <a:cs typeface="+mj-cs"/>
              </a:rPr>
              <a:t>Quali coalizioni hanno votato alla Camera</a:t>
            </a:r>
          </a:p>
          <a:p>
            <a:pPr algn="ctr">
              <a:lnSpc>
                <a:spcPct val="90000"/>
              </a:lnSpc>
              <a:defRPr/>
            </a:pPr>
            <a:r>
              <a:rPr lang="it-IT" sz="2000" b="1" dirty="0" smtClean="0">
                <a:solidFill>
                  <a:srgbClr val="1F497D"/>
                </a:solidFill>
                <a:latin typeface="Calibri" pitchFamily="34" charset="0"/>
                <a:ea typeface="+mj-ea"/>
                <a:cs typeface="+mj-cs"/>
              </a:rPr>
              <a:t>gli elettori lombardi dei candidati Presidente di Regione?</a:t>
            </a:r>
            <a:endParaRPr lang="en-US" sz="2000" b="1" dirty="0">
              <a:solidFill>
                <a:srgbClr val="003366"/>
              </a:solidFill>
              <a:latin typeface="Calibri" pitchFamily="34" charset="0"/>
              <a:ea typeface="+mj-ea"/>
              <a:cs typeface="+mj-cs"/>
            </a:endParaRPr>
          </a:p>
        </p:txBody>
      </p:sp>
      <p:sp>
        <p:nvSpPr>
          <p:cNvPr id="5" name="Rettangolo 4"/>
          <p:cNvSpPr/>
          <p:nvPr/>
        </p:nvSpPr>
        <p:spPr>
          <a:xfrm>
            <a:off x="2352675" y="6333331"/>
            <a:ext cx="4152900" cy="523220"/>
          </a:xfrm>
          <a:prstGeom prst="rect">
            <a:avLst/>
          </a:prstGeom>
        </p:spPr>
        <p:txBody>
          <a:bodyPr wrap="square">
            <a:spAutoFit/>
          </a:bodyPr>
          <a:lstStyle/>
          <a:p>
            <a:pPr algn="just"/>
            <a:r>
              <a:rPr lang="it-IT" sz="700" dirty="0" smtClean="0"/>
              <a:t>* Sondaggi realizzat</a:t>
            </a:r>
            <a:r>
              <a:rPr lang="it-IT" sz="700" dirty="0"/>
              <a:t>i</a:t>
            </a:r>
            <a:r>
              <a:rPr lang="it-IT" sz="700" dirty="0" smtClean="0"/>
              <a:t> </a:t>
            </a:r>
            <a:r>
              <a:rPr lang="it-IT" sz="700" dirty="0"/>
              <a:t>da </a:t>
            </a:r>
            <a:r>
              <a:rPr lang="it-IT" sz="700" dirty="0" err="1" smtClean="0"/>
              <a:t>Ipsos</a:t>
            </a:r>
            <a:r>
              <a:rPr lang="it-IT" sz="700" dirty="0" smtClean="0"/>
              <a:t> Srl presso campioni casuali regionali rappresentativi </a:t>
            </a:r>
            <a:r>
              <a:rPr lang="it-IT" sz="700" dirty="0"/>
              <a:t>della popolazione </a:t>
            </a:r>
            <a:r>
              <a:rPr lang="it-IT" sz="700" dirty="0" smtClean="0"/>
              <a:t>lombarda maggiorenne </a:t>
            </a:r>
            <a:r>
              <a:rPr lang="it-IT" sz="700" dirty="0"/>
              <a:t>secondo genere, età livello di scolarità, </a:t>
            </a:r>
            <a:r>
              <a:rPr lang="it-IT" sz="700" dirty="0" smtClean="0"/>
              <a:t>provincia di </a:t>
            </a:r>
            <a:r>
              <a:rPr lang="it-IT" sz="700" dirty="0"/>
              <a:t>residenza, dimensione del comune di residenza. Sono state realizzate </a:t>
            </a:r>
            <a:r>
              <a:rPr lang="it-IT" sz="700" dirty="0" smtClean="0"/>
              <a:t>3.396 </a:t>
            </a:r>
            <a:r>
              <a:rPr lang="it-IT" sz="700" dirty="0"/>
              <a:t>interviste (su </a:t>
            </a:r>
            <a:r>
              <a:rPr lang="it-IT" sz="700" dirty="0" smtClean="0"/>
              <a:t>36.009 contatti) mediante </a:t>
            </a:r>
            <a:r>
              <a:rPr lang="it-IT" sz="700" dirty="0"/>
              <a:t>sistema </a:t>
            </a:r>
            <a:r>
              <a:rPr lang="it-IT" sz="700" dirty="0" smtClean="0"/>
              <a:t>CATI fra il 2 ed il 18 febbraio 2013.</a:t>
            </a:r>
            <a:endParaRPr lang="it-IT" sz="700" dirty="0"/>
          </a:p>
        </p:txBody>
      </p:sp>
      <p:sp>
        <p:nvSpPr>
          <p:cNvPr id="6" name="Freccia in giù 5"/>
          <p:cNvSpPr/>
          <p:nvPr/>
        </p:nvSpPr>
        <p:spPr>
          <a:xfrm>
            <a:off x="4337688" y="2987054"/>
            <a:ext cx="72008" cy="144016"/>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7" name="Freccia in giù 6"/>
          <p:cNvSpPr/>
          <p:nvPr/>
        </p:nvSpPr>
        <p:spPr>
          <a:xfrm>
            <a:off x="5328658" y="2985910"/>
            <a:ext cx="72008" cy="144016"/>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9" name="Freccia in giù 8"/>
          <p:cNvSpPr/>
          <p:nvPr/>
        </p:nvSpPr>
        <p:spPr>
          <a:xfrm>
            <a:off x="6389339" y="2987054"/>
            <a:ext cx="72008" cy="144016"/>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0" name="Freccia in giù 9"/>
          <p:cNvSpPr/>
          <p:nvPr/>
        </p:nvSpPr>
        <p:spPr>
          <a:xfrm>
            <a:off x="7454603" y="2987054"/>
            <a:ext cx="72008" cy="144016"/>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1" name="Freccia in giù 10"/>
          <p:cNvSpPr/>
          <p:nvPr/>
        </p:nvSpPr>
        <p:spPr>
          <a:xfrm>
            <a:off x="8450907" y="2987054"/>
            <a:ext cx="72008" cy="144016"/>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Tree>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Picture 3"/>
          <p:cNvPicPr>
            <a:picLocks noChangeAspect="1" noChangeArrowheads="1"/>
          </p:cNvPicPr>
          <p:nvPr/>
        </p:nvPicPr>
        <p:blipFill>
          <a:blip r:embed="rId3" cstate="print"/>
          <a:srcRect/>
          <a:stretch>
            <a:fillRect/>
          </a:stretch>
        </p:blipFill>
        <p:spPr bwMode="auto">
          <a:xfrm>
            <a:off x="55563" y="2038350"/>
            <a:ext cx="9007475" cy="2733675"/>
          </a:xfrm>
          <a:prstGeom prst="rect">
            <a:avLst/>
          </a:prstGeom>
          <a:solidFill>
            <a:schemeClr val="bg1"/>
          </a:solidFill>
          <a:ln w="9525">
            <a:solidFill>
              <a:schemeClr val="tx1"/>
            </a:solidFill>
            <a:miter lim="800000"/>
            <a:headEnd/>
            <a:tailEnd/>
          </a:ln>
          <a:effectLst/>
        </p:spPr>
      </p:pic>
      <p:sp>
        <p:nvSpPr>
          <p:cNvPr id="65539" name="Rectangle 2"/>
          <p:cNvSpPr txBox="1">
            <a:spLocks noChangeArrowheads="1"/>
          </p:cNvSpPr>
          <p:nvPr/>
        </p:nvSpPr>
        <p:spPr bwMode="auto">
          <a:xfrm>
            <a:off x="650875" y="183307"/>
            <a:ext cx="8140700" cy="611188"/>
          </a:xfrm>
          <a:prstGeom prst="rect">
            <a:avLst/>
          </a:prstGeom>
          <a:noFill/>
          <a:ln w="9525">
            <a:noFill/>
            <a:miter lim="800000"/>
            <a:headEnd/>
            <a:tailEnd/>
          </a:ln>
        </p:spPr>
        <p:txBody>
          <a:bodyPr anchor="ctr"/>
          <a:lstStyle/>
          <a:p>
            <a:pPr algn="ctr">
              <a:lnSpc>
                <a:spcPct val="90000"/>
              </a:lnSpc>
              <a:defRPr/>
            </a:pPr>
            <a:r>
              <a:rPr lang="it-IT" sz="2000" b="1" dirty="0" smtClean="0">
                <a:solidFill>
                  <a:srgbClr val="1F497D"/>
                </a:solidFill>
                <a:latin typeface="Calibri" pitchFamily="34" charset="0"/>
              </a:rPr>
              <a:t>REGIONALI E POLITICHE- FLUSSI ELETTORALI</a:t>
            </a:r>
          </a:p>
          <a:p>
            <a:pPr algn="ctr">
              <a:lnSpc>
                <a:spcPct val="90000"/>
              </a:lnSpc>
              <a:defRPr/>
            </a:pPr>
            <a:r>
              <a:rPr lang="it-IT" sz="2000" b="1" dirty="0" smtClean="0">
                <a:solidFill>
                  <a:srgbClr val="1F497D"/>
                </a:solidFill>
                <a:latin typeface="Calibri" pitchFamily="34" charset="0"/>
                <a:ea typeface="+mj-ea"/>
                <a:cs typeface="+mj-cs"/>
              </a:rPr>
              <a:t>Quali candidati Presidenti hanno votato</a:t>
            </a:r>
          </a:p>
          <a:p>
            <a:pPr algn="ctr">
              <a:lnSpc>
                <a:spcPct val="90000"/>
              </a:lnSpc>
              <a:defRPr/>
            </a:pPr>
            <a:r>
              <a:rPr lang="it-IT" sz="2000" b="1" dirty="0" smtClean="0">
                <a:solidFill>
                  <a:srgbClr val="1F497D"/>
                </a:solidFill>
                <a:latin typeface="Calibri" pitchFamily="34" charset="0"/>
                <a:ea typeface="+mj-ea"/>
                <a:cs typeface="+mj-cs"/>
              </a:rPr>
              <a:t>gli elettori lombardi delle principali coalizioni alla Camera?</a:t>
            </a:r>
            <a:endParaRPr lang="en-US" sz="2000" b="1" dirty="0">
              <a:solidFill>
                <a:srgbClr val="003366"/>
              </a:solidFill>
              <a:latin typeface="Calibri" pitchFamily="34" charset="0"/>
              <a:ea typeface="+mj-ea"/>
              <a:cs typeface="+mj-cs"/>
            </a:endParaRPr>
          </a:p>
        </p:txBody>
      </p:sp>
      <p:sp>
        <p:nvSpPr>
          <p:cNvPr id="6" name="Freccia in giù 5"/>
          <p:cNvSpPr/>
          <p:nvPr/>
        </p:nvSpPr>
        <p:spPr>
          <a:xfrm rot="16200000">
            <a:off x="3233764" y="3094761"/>
            <a:ext cx="72008" cy="288032"/>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3" name="Freccia in giù 12"/>
          <p:cNvSpPr/>
          <p:nvPr/>
        </p:nvSpPr>
        <p:spPr>
          <a:xfrm rot="16200000">
            <a:off x="3223476" y="3340503"/>
            <a:ext cx="72008" cy="288032"/>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4" name="Freccia in giù 13"/>
          <p:cNvSpPr/>
          <p:nvPr/>
        </p:nvSpPr>
        <p:spPr>
          <a:xfrm rot="16200000">
            <a:off x="3223476" y="3572148"/>
            <a:ext cx="72008" cy="288032"/>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5" name="Freccia in giù 14"/>
          <p:cNvSpPr/>
          <p:nvPr/>
        </p:nvSpPr>
        <p:spPr>
          <a:xfrm rot="16200000">
            <a:off x="3224620" y="3799602"/>
            <a:ext cx="72008" cy="288032"/>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6" name="Freccia in giù 15"/>
          <p:cNvSpPr/>
          <p:nvPr/>
        </p:nvSpPr>
        <p:spPr>
          <a:xfrm rot="16200000">
            <a:off x="3224620" y="4031248"/>
            <a:ext cx="72008" cy="288032"/>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23" name="Rettangolo 22"/>
          <p:cNvSpPr/>
          <p:nvPr/>
        </p:nvSpPr>
        <p:spPr>
          <a:xfrm>
            <a:off x="2352675" y="6333331"/>
            <a:ext cx="4152900" cy="523220"/>
          </a:xfrm>
          <a:prstGeom prst="rect">
            <a:avLst/>
          </a:prstGeom>
        </p:spPr>
        <p:txBody>
          <a:bodyPr wrap="square">
            <a:spAutoFit/>
          </a:bodyPr>
          <a:lstStyle/>
          <a:p>
            <a:pPr algn="just"/>
            <a:r>
              <a:rPr lang="it-IT" sz="700" dirty="0" smtClean="0"/>
              <a:t>* Sondaggi realizzat</a:t>
            </a:r>
            <a:r>
              <a:rPr lang="it-IT" sz="700" dirty="0"/>
              <a:t>i</a:t>
            </a:r>
            <a:r>
              <a:rPr lang="it-IT" sz="700" dirty="0" smtClean="0"/>
              <a:t> </a:t>
            </a:r>
            <a:r>
              <a:rPr lang="it-IT" sz="700" dirty="0"/>
              <a:t>da </a:t>
            </a:r>
            <a:r>
              <a:rPr lang="it-IT" sz="700" dirty="0" err="1" smtClean="0"/>
              <a:t>Ipsos</a:t>
            </a:r>
            <a:r>
              <a:rPr lang="it-IT" sz="700" dirty="0" smtClean="0"/>
              <a:t> Srl presso campioni casuali regionali rappresentativi </a:t>
            </a:r>
            <a:r>
              <a:rPr lang="it-IT" sz="700" dirty="0"/>
              <a:t>della popolazione </a:t>
            </a:r>
            <a:r>
              <a:rPr lang="it-IT" sz="700" dirty="0" smtClean="0"/>
              <a:t>lombarda maggiorenne </a:t>
            </a:r>
            <a:r>
              <a:rPr lang="it-IT" sz="700" dirty="0"/>
              <a:t>secondo genere, età livello di scolarità, </a:t>
            </a:r>
            <a:r>
              <a:rPr lang="it-IT" sz="700" dirty="0" smtClean="0"/>
              <a:t>provincia di </a:t>
            </a:r>
            <a:r>
              <a:rPr lang="it-IT" sz="700" dirty="0"/>
              <a:t>residenza, dimensione del comune di residenza. Sono state realizzate </a:t>
            </a:r>
            <a:r>
              <a:rPr lang="it-IT" sz="700" dirty="0" smtClean="0"/>
              <a:t>3.396 </a:t>
            </a:r>
            <a:r>
              <a:rPr lang="it-IT" sz="700" dirty="0"/>
              <a:t>interviste (su </a:t>
            </a:r>
            <a:r>
              <a:rPr lang="it-IT" sz="700" dirty="0" smtClean="0"/>
              <a:t>36.009 contatti) mediante </a:t>
            </a:r>
            <a:r>
              <a:rPr lang="it-IT" sz="700" dirty="0"/>
              <a:t>sistema </a:t>
            </a:r>
            <a:r>
              <a:rPr lang="it-IT" sz="700" dirty="0" smtClean="0"/>
              <a:t>CATI fra il 2 ed il 18 febbraio 2013.</a:t>
            </a:r>
            <a:endParaRPr lang="it-IT" sz="700" dirty="0"/>
          </a:p>
        </p:txBody>
      </p:sp>
      <p:sp>
        <p:nvSpPr>
          <p:cNvPr id="11" name="Freccia in giù 10"/>
          <p:cNvSpPr/>
          <p:nvPr/>
        </p:nvSpPr>
        <p:spPr>
          <a:xfrm rot="16200000">
            <a:off x="3215095" y="4256802"/>
            <a:ext cx="72008" cy="288032"/>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2" name="Freccia in giù 11"/>
          <p:cNvSpPr/>
          <p:nvPr/>
        </p:nvSpPr>
        <p:spPr>
          <a:xfrm rot="16200000">
            <a:off x="3215095" y="4488448"/>
            <a:ext cx="72008" cy="288032"/>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Tree>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2"/>
          <p:cNvSpPr txBox="1">
            <a:spLocks noChangeArrowheads="1"/>
          </p:cNvSpPr>
          <p:nvPr/>
        </p:nvSpPr>
        <p:spPr bwMode="auto">
          <a:xfrm>
            <a:off x="683568" y="153516"/>
            <a:ext cx="8460432" cy="611188"/>
          </a:xfrm>
          <a:prstGeom prst="rect">
            <a:avLst/>
          </a:prstGeom>
          <a:noFill/>
          <a:ln w="9525">
            <a:noFill/>
            <a:miter lim="800000"/>
            <a:headEnd/>
            <a:tailEnd/>
          </a:ln>
        </p:spPr>
        <p:txBody>
          <a:bodyPr anchor="ctr"/>
          <a:lstStyle/>
          <a:p>
            <a:pPr algn="ctr">
              <a:lnSpc>
                <a:spcPct val="90000"/>
              </a:lnSpc>
              <a:defRPr/>
            </a:pPr>
            <a:r>
              <a:rPr lang="it-IT" sz="2000" b="1" dirty="0" smtClean="0">
                <a:solidFill>
                  <a:srgbClr val="1F497D"/>
                </a:solidFill>
                <a:latin typeface="Calibri" pitchFamily="34" charset="0"/>
                <a:ea typeface="+mj-ea"/>
                <a:cs typeface="+mj-cs"/>
              </a:rPr>
              <a:t>REGIONALI / PRESIDENTI: COME ABBIAMO VOTATO?</a:t>
            </a:r>
          </a:p>
          <a:p>
            <a:pPr algn="ctr">
              <a:lnSpc>
                <a:spcPct val="90000"/>
              </a:lnSpc>
              <a:defRPr/>
            </a:pPr>
            <a:r>
              <a:rPr lang="it-IT" b="1" dirty="0" smtClean="0">
                <a:solidFill>
                  <a:srgbClr val="1F497D"/>
                </a:solidFill>
                <a:latin typeface="Calibri" pitchFamily="34" charset="0"/>
              </a:rPr>
              <a:t>Consenso raggiunto dai principali candidati per singole categorie di elettorato lombardo</a:t>
            </a:r>
          </a:p>
          <a:p>
            <a:pPr algn="ctr">
              <a:lnSpc>
                <a:spcPct val="90000"/>
              </a:lnSpc>
              <a:defRPr/>
            </a:pPr>
            <a:r>
              <a:rPr lang="it-IT" b="1" dirty="0" smtClean="0">
                <a:solidFill>
                  <a:srgbClr val="1F497D"/>
                </a:solidFill>
                <a:latin typeface="Calibri" pitchFamily="34" charset="0"/>
              </a:rPr>
              <a:t>(% su voti validi)</a:t>
            </a:r>
          </a:p>
        </p:txBody>
      </p:sp>
      <p:pic>
        <p:nvPicPr>
          <p:cNvPr id="5" name="Picture 3"/>
          <p:cNvPicPr>
            <a:picLocks noChangeAspect="1" noChangeArrowheads="1"/>
          </p:cNvPicPr>
          <p:nvPr/>
        </p:nvPicPr>
        <p:blipFill>
          <a:blip r:embed="rId3" cstate="print"/>
          <a:srcRect/>
          <a:stretch>
            <a:fillRect/>
          </a:stretch>
        </p:blipFill>
        <p:spPr bwMode="auto">
          <a:xfrm>
            <a:off x="733425" y="1052513"/>
            <a:ext cx="7443788" cy="4995862"/>
          </a:xfrm>
          <a:prstGeom prst="rect">
            <a:avLst/>
          </a:prstGeom>
          <a:solidFill>
            <a:schemeClr val="bg1"/>
          </a:solidFill>
          <a:ln w="9525">
            <a:solidFill>
              <a:schemeClr val="tx1"/>
            </a:solidFill>
            <a:miter lim="800000"/>
            <a:headEnd/>
            <a:tailEnd/>
          </a:ln>
          <a:effectLst/>
        </p:spPr>
      </p:pic>
      <p:sp>
        <p:nvSpPr>
          <p:cNvPr id="7" name="Rettangolo 6"/>
          <p:cNvSpPr/>
          <p:nvPr/>
        </p:nvSpPr>
        <p:spPr>
          <a:xfrm>
            <a:off x="2352675" y="6333331"/>
            <a:ext cx="4152900" cy="523220"/>
          </a:xfrm>
          <a:prstGeom prst="rect">
            <a:avLst/>
          </a:prstGeom>
        </p:spPr>
        <p:txBody>
          <a:bodyPr wrap="square">
            <a:spAutoFit/>
          </a:bodyPr>
          <a:lstStyle/>
          <a:p>
            <a:pPr algn="just"/>
            <a:r>
              <a:rPr lang="it-IT" sz="700" dirty="0" smtClean="0"/>
              <a:t>* Sondaggi realizzat</a:t>
            </a:r>
            <a:r>
              <a:rPr lang="it-IT" sz="700" dirty="0"/>
              <a:t>i</a:t>
            </a:r>
            <a:r>
              <a:rPr lang="it-IT" sz="700" dirty="0" smtClean="0"/>
              <a:t> </a:t>
            </a:r>
            <a:r>
              <a:rPr lang="it-IT" sz="700" dirty="0"/>
              <a:t>da </a:t>
            </a:r>
            <a:r>
              <a:rPr lang="it-IT" sz="700" dirty="0" err="1" smtClean="0"/>
              <a:t>Ipsos</a:t>
            </a:r>
            <a:r>
              <a:rPr lang="it-IT" sz="700" dirty="0" smtClean="0"/>
              <a:t> Srl presso campioni casuali regionali rappresentativi </a:t>
            </a:r>
            <a:r>
              <a:rPr lang="it-IT" sz="700" dirty="0"/>
              <a:t>della popolazione </a:t>
            </a:r>
            <a:r>
              <a:rPr lang="it-IT" sz="700" dirty="0" smtClean="0"/>
              <a:t>lombarda maggiorenne </a:t>
            </a:r>
            <a:r>
              <a:rPr lang="it-IT" sz="700" dirty="0"/>
              <a:t>secondo genere, età livello di scolarità, </a:t>
            </a:r>
            <a:r>
              <a:rPr lang="it-IT" sz="700" dirty="0" smtClean="0"/>
              <a:t>provincia di </a:t>
            </a:r>
            <a:r>
              <a:rPr lang="it-IT" sz="700" dirty="0"/>
              <a:t>residenza, dimensione del comune di residenza. Sono state realizzate </a:t>
            </a:r>
            <a:r>
              <a:rPr lang="it-IT" sz="700" dirty="0" smtClean="0"/>
              <a:t>3.396 </a:t>
            </a:r>
            <a:r>
              <a:rPr lang="it-IT" sz="700" dirty="0"/>
              <a:t>interviste (su </a:t>
            </a:r>
            <a:r>
              <a:rPr lang="it-IT" sz="700" dirty="0" smtClean="0"/>
              <a:t>36.009 contatti) mediante </a:t>
            </a:r>
            <a:r>
              <a:rPr lang="it-IT" sz="700" dirty="0"/>
              <a:t>sistema </a:t>
            </a:r>
            <a:r>
              <a:rPr lang="it-IT" sz="700" dirty="0" smtClean="0"/>
              <a:t>CATI fra il 2 ed il 18 febbraio 2013.</a:t>
            </a:r>
            <a:endParaRPr lang="it-IT" sz="700" dirty="0"/>
          </a:p>
        </p:txBody>
      </p:sp>
    </p:spTree>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9" name="Rectangle 2"/>
          <p:cNvSpPr txBox="1">
            <a:spLocks noChangeArrowheads="1"/>
          </p:cNvSpPr>
          <p:nvPr/>
        </p:nvSpPr>
        <p:spPr bwMode="auto">
          <a:xfrm>
            <a:off x="683568" y="153516"/>
            <a:ext cx="8460432" cy="611188"/>
          </a:xfrm>
          <a:prstGeom prst="rect">
            <a:avLst/>
          </a:prstGeom>
          <a:noFill/>
          <a:ln w="9525">
            <a:noFill/>
            <a:miter lim="800000"/>
            <a:headEnd/>
            <a:tailEnd/>
          </a:ln>
        </p:spPr>
        <p:txBody>
          <a:bodyPr anchor="ctr"/>
          <a:lstStyle/>
          <a:p>
            <a:pPr algn="ctr">
              <a:lnSpc>
                <a:spcPct val="90000"/>
              </a:lnSpc>
              <a:defRPr/>
            </a:pPr>
            <a:r>
              <a:rPr lang="it-IT" sz="2400" b="1" dirty="0" smtClean="0">
                <a:solidFill>
                  <a:srgbClr val="1F497D"/>
                </a:solidFill>
                <a:latin typeface="Calibri" pitchFamily="34" charset="0"/>
              </a:rPr>
              <a:t>REGIONALI / PRESIDENTI: COME ABBIAMO VOTATO?</a:t>
            </a:r>
          </a:p>
          <a:p>
            <a:pPr algn="ctr">
              <a:lnSpc>
                <a:spcPct val="90000"/>
              </a:lnSpc>
              <a:defRPr/>
            </a:pPr>
            <a:r>
              <a:rPr lang="it-IT" b="1" dirty="0" smtClean="0">
                <a:solidFill>
                  <a:srgbClr val="1F497D"/>
                </a:solidFill>
                <a:latin typeface="Calibri" pitchFamily="34" charset="0"/>
              </a:rPr>
              <a:t>Consenso raggiunto dai principali candidati per singole categorie di elettorato lombardo</a:t>
            </a:r>
          </a:p>
          <a:p>
            <a:pPr algn="ctr">
              <a:lnSpc>
                <a:spcPct val="90000"/>
              </a:lnSpc>
              <a:defRPr/>
            </a:pPr>
            <a:r>
              <a:rPr lang="it-IT" b="1" dirty="0" smtClean="0">
                <a:solidFill>
                  <a:srgbClr val="1F497D"/>
                </a:solidFill>
                <a:latin typeface="Calibri" pitchFamily="34" charset="0"/>
              </a:rPr>
              <a:t>(% su voti validi)</a:t>
            </a:r>
          </a:p>
        </p:txBody>
      </p:sp>
      <p:pic>
        <p:nvPicPr>
          <p:cNvPr id="5" name="Picture 3"/>
          <p:cNvPicPr>
            <a:picLocks noChangeAspect="1" noChangeArrowheads="1"/>
          </p:cNvPicPr>
          <p:nvPr/>
        </p:nvPicPr>
        <p:blipFill>
          <a:blip r:embed="rId3" cstate="print"/>
          <a:srcRect/>
          <a:stretch>
            <a:fillRect/>
          </a:stretch>
        </p:blipFill>
        <p:spPr bwMode="auto">
          <a:xfrm>
            <a:off x="725488" y="1152525"/>
            <a:ext cx="7475537" cy="4318000"/>
          </a:xfrm>
          <a:prstGeom prst="rect">
            <a:avLst/>
          </a:prstGeom>
          <a:solidFill>
            <a:schemeClr val="bg1"/>
          </a:solidFill>
          <a:ln w="9525">
            <a:solidFill>
              <a:schemeClr val="tx1"/>
            </a:solidFill>
            <a:miter lim="800000"/>
            <a:headEnd/>
            <a:tailEnd/>
          </a:ln>
          <a:effectLst/>
        </p:spPr>
      </p:pic>
      <p:sp>
        <p:nvSpPr>
          <p:cNvPr id="6" name="Rettangolo 5"/>
          <p:cNvSpPr/>
          <p:nvPr/>
        </p:nvSpPr>
        <p:spPr>
          <a:xfrm>
            <a:off x="2352675" y="6333331"/>
            <a:ext cx="4152900" cy="523220"/>
          </a:xfrm>
          <a:prstGeom prst="rect">
            <a:avLst/>
          </a:prstGeom>
        </p:spPr>
        <p:txBody>
          <a:bodyPr wrap="square">
            <a:spAutoFit/>
          </a:bodyPr>
          <a:lstStyle/>
          <a:p>
            <a:pPr algn="just"/>
            <a:r>
              <a:rPr lang="it-IT" sz="700" dirty="0" smtClean="0"/>
              <a:t>* Sondaggi realizzat</a:t>
            </a:r>
            <a:r>
              <a:rPr lang="it-IT" sz="700" dirty="0"/>
              <a:t>i</a:t>
            </a:r>
            <a:r>
              <a:rPr lang="it-IT" sz="700" dirty="0" smtClean="0"/>
              <a:t> </a:t>
            </a:r>
            <a:r>
              <a:rPr lang="it-IT" sz="700" dirty="0"/>
              <a:t>da </a:t>
            </a:r>
            <a:r>
              <a:rPr lang="it-IT" sz="700" dirty="0" err="1" smtClean="0"/>
              <a:t>Ipsos</a:t>
            </a:r>
            <a:r>
              <a:rPr lang="it-IT" sz="700" dirty="0" smtClean="0"/>
              <a:t> Srl presso campioni casuali regionali rappresentativi </a:t>
            </a:r>
            <a:r>
              <a:rPr lang="it-IT" sz="700" dirty="0"/>
              <a:t>della popolazione </a:t>
            </a:r>
            <a:r>
              <a:rPr lang="it-IT" sz="700" dirty="0" smtClean="0"/>
              <a:t>lombarda maggiorenne </a:t>
            </a:r>
            <a:r>
              <a:rPr lang="it-IT" sz="700" dirty="0"/>
              <a:t>secondo genere, età livello di scolarità, </a:t>
            </a:r>
            <a:r>
              <a:rPr lang="it-IT" sz="700" dirty="0" smtClean="0"/>
              <a:t>provincia di </a:t>
            </a:r>
            <a:r>
              <a:rPr lang="it-IT" sz="700" dirty="0"/>
              <a:t>residenza, dimensione del comune di residenza. Sono state realizzate </a:t>
            </a:r>
            <a:r>
              <a:rPr lang="it-IT" sz="700" dirty="0" smtClean="0"/>
              <a:t>3.396 </a:t>
            </a:r>
            <a:r>
              <a:rPr lang="it-IT" sz="700" dirty="0"/>
              <a:t>interviste (su </a:t>
            </a:r>
            <a:r>
              <a:rPr lang="it-IT" sz="700" dirty="0" smtClean="0"/>
              <a:t>36.009 contatti) mediante </a:t>
            </a:r>
            <a:r>
              <a:rPr lang="it-IT" sz="700" dirty="0"/>
              <a:t>sistema </a:t>
            </a:r>
            <a:r>
              <a:rPr lang="it-IT" sz="700" dirty="0" smtClean="0"/>
              <a:t>CATI fra il 2 ed il 18 febbraio 2013.</a:t>
            </a:r>
            <a:endParaRPr lang="it-IT" sz="700" dirty="0"/>
          </a:p>
        </p:txBody>
      </p:sp>
    </p:spTree>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2"/>
          <p:cNvSpPr txBox="1">
            <a:spLocks noChangeArrowheads="1"/>
          </p:cNvSpPr>
          <p:nvPr/>
        </p:nvSpPr>
        <p:spPr bwMode="auto">
          <a:xfrm>
            <a:off x="683568" y="153516"/>
            <a:ext cx="8460432" cy="611188"/>
          </a:xfrm>
          <a:prstGeom prst="rect">
            <a:avLst/>
          </a:prstGeom>
          <a:noFill/>
          <a:ln w="9525">
            <a:noFill/>
            <a:miter lim="800000"/>
            <a:headEnd/>
            <a:tailEnd/>
          </a:ln>
        </p:spPr>
        <p:txBody>
          <a:bodyPr anchor="ctr"/>
          <a:lstStyle/>
          <a:p>
            <a:pPr algn="ctr">
              <a:lnSpc>
                <a:spcPct val="90000"/>
              </a:lnSpc>
              <a:defRPr/>
            </a:pPr>
            <a:r>
              <a:rPr lang="it-IT" sz="2000" b="1" dirty="0" smtClean="0">
                <a:solidFill>
                  <a:srgbClr val="1F497D"/>
                </a:solidFill>
                <a:latin typeface="Calibri" pitchFamily="34" charset="0"/>
                <a:ea typeface="+mj-ea"/>
                <a:cs typeface="+mj-cs"/>
              </a:rPr>
              <a:t>REGIONALI E POLITICHE: QUALI DIFFERENZE NEL VOTO?</a:t>
            </a:r>
          </a:p>
          <a:p>
            <a:pPr algn="ctr">
              <a:lnSpc>
                <a:spcPct val="90000"/>
              </a:lnSpc>
              <a:defRPr/>
            </a:pPr>
            <a:r>
              <a:rPr lang="it-IT" sz="1600" b="1" dirty="0" smtClean="0">
                <a:solidFill>
                  <a:srgbClr val="1F497D"/>
                </a:solidFill>
                <a:latin typeface="Calibri" pitchFamily="34" charset="0"/>
              </a:rPr>
              <a:t>Differenze tra i consensi raggiunti dai candidati Presidente e le coalizioni Camera</a:t>
            </a:r>
          </a:p>
          <a:p>
            <a:pPr algn="ctr">
              <a:lnSpc>
                <a:spcPct val="90000"/>
              </a:lnSpc>
              <a:defRPr/>
            </a:pPr>
            <a:r>
              <a:rPr lang="it-IT" sz="1600" b="1" dirty="0" smtClean="0">
                <a:solidFill>
                  <a:srgbClr val="1F497D"/>
                </a:solidFill>
                <a:latin typeface="Calibri" pitchFamily="34" charset="0"/>
              </a:rPr>
              <a:t>per singole categorie di elettorato lombardo</a:t>
            </a:r>
          </a:p>
          <a:p>
            <a:pPr algn="ctr">
              <a:lnSpc>
                <a:spcPct val="90000"/>
              </a:lnSpc>
              <a:defRPr/>
            </a:pPr>
            <a:r>
              <a:rPr lang="it-IT" sz="1600" b="1" dirty="0" smtClean="0">
                <a:solidFill>
                  <a:srgbClr val="1F497D"/>
                </a:solidFill>
                <a:latin typeface="Calibri" pitchFamily="34" charset="0"/>
              </a:rPr>
              <a:t>(% su elettori)</a:t>
            </a:r>
          </a:p>
        </p:txBody>
      </p:sp>
      <p:pic>
        <p:nvPicPr>
          <p:cNvPr id="5" name="Picture 3"/>
          <p:cNvPicPr>
            <a:picLocks noChangeAspect="1" noChangeArrowheads="1"/>
          </p:cNvPicPr>
          <p:nvPr/>
        </p:nvPicPr>
        <p:blipFill>
          <a:blip r:embed="rId3" cstate="print"/>
          <a:srcRect/>
          <a:stretch>
            <a:fillRect/>
          </a:stretch>
        </p:blipFill>
        <p:spPr bwMode="auto">
          <a:xfrm>
            <a:off x="966788" y="927100"/>
            <a:ext cx="6919912" cy="5376863"/>
          </a:xfrm>
          <a:prstGeom prst="rect">
            <a:avLst/>
          </a:prstGeom>
          <a:solidFill>
            <a:schemeClr val="bg1"/>
          </a:solidFill>
          <a:ln w="9525">
            <a:solidFill>
              <a:schemeClr val="tx1"/>
            </a:solidFill>
            <a:miter lim="800000"/>
            <a:headEnd/>
            <a:tailEnd/>
          </a:ln>
          <a:effectLst/>
        </p:spPr>
      </p:pic>
      <p:sp>
        <p:nvSpPr>
          <p:cNvPr id="6" name="Rettangolo 5"/>
          <p:cNvSpPr/>
          <p:nvPr/>
        </p:nvSpPr>
        <p:spPr>
          <a:xfrm>
            <a:off x="2352675" y="6333331"/>
            <a:ext cx="4152900" cy="523220"/>
          </a:xfrm>
          <a:prstGeom prst="rect">
            <a:avLst/>
          </a:prstGeom>
        </p:spPr>
        <p:txBody>
          <a:bodyPr wrap="square">
            <a:spAutoFit/>
          </a:bodyPr>
          <a:lstStyle/>
          <a:p>
            <a:pPr algn="just"/>
            <a:r>
              <a:rPr lang="it-IT" sz="700" dirty="0" smtClean="0"/>
              <a:t>* Sondaggi realizzat</a:t>
            </a:r>
            <a:r>
              <a:rPr lang="it-IT" sz="700" dirty="0"/>
              <a:t>i</a:t>
            </a:r>
            <a:r>
              <a:rPr lang="it-IT" sz="700" dirty="0" smtClean="0"/>
              <a:t> </a:t>
            </a:r>
            <a:r>
              <a:rPr lang="it-IT" sz="700" dirty="0"/>
              <a:t>da </a:t>
            </a:r>
            <a:r>
              <a:rPr lang="it-IT" sz="700" dirty="0" err="1" smtClean="0"/>
              <a:t>Ipsos</a:t>
            </a:r>
            <a:r>
              <a:rPr lang="it-IT" sz="700" dirty="0" smtClean="0"/>
              <a:t> Srl presso campioni casuali regionali rappresentativi </a:t>
            </a:r>
            <a:r>
              <a:rPr lang="it-IT" sz="700" dirty="0"/>
              <a:t>della popolazione </a:t>
            </a:r>
            <a:r>
              <a:rPr lang="it-IT" sz="700" dirty="0" smtClean="0"/>
              <a:t>lombarda maggiorenne </a:t>
            </a:r>
            <a:r>
              <a:rPr lang="it-IT" sz="700" dirty="0"/>
              <a:t>secondo genere, età livello di scolarità, </a:t>
            </a:r>
            <a:r>
              <a:rPr lang="it-IT" sz="700" dirty="0" smtClean="0"/>
              <a:t>provincia di </a:t>
            </a:r>
            <a:r>
              <a:rPr lang="it-IT" sz="700" dirty="0"/>
              <a:t>residenza, dimensione del comune di residenza. Sono state realizzate </a:t>
            </a:r>
            <a:r>
              <a:rPr lang="it-IT" sz="700" dirty="0" smtClean="0"/>
              <a:t>3.396 </a:t>
            </a:r>
            <a:r>
              <a:rPr lang="it-IT" sz="700" dirty="0"/>
              <a:t>interviste (su </a:t>
            </a:r>
            <a:r>
              <a:rPr lang="it-IT" sz="700" dirty="0" smtClean="0"/>
              <a:t>36.009 contatti) mediante </a:t>
            </a:r>
            <a:r>
              <a:rPr lang="it-IT" sz="700" dirty="0"/>
              <a:t>sistema </a:t>
            </a:r>
            <a:r>
              <a:rPr lang="it-IT" sz="700" dirty="0" smtClean="0"/>
              <a:t>CATI fra il 2 ed il 18 febbraio 2013.</a:t>
            </a:r>
            <a:endParaRPr lang="it-IT" sz="700" dirty="0"/>
          </a:p>
        </p:txBody>
      </p:sp>
    </p:spTree>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2"/>
          <p:cNvSpPr txBox="1">
            <a:spLocks noChangeArrowheads="1"/>
          </p:cNvSpPr>
          <p:nvPr/>
        </p:nvSpPr>
        <p:spPr bwMode="auto">
          <a:xfrm>
            <a:off x="683568" y="153516"/>
            <a:ext cx="8460432" cy="611188"/>
          </a:xfrm>
          <a:prstGeom prst="rect">
            <a:avLst/>
          </a:prstGeom>
          <a:noFill/>
          <a:ln w="9525">
            <a:noFill/>
            <a:miter lim="800000"/>
            <a:headEnd/>
            <a:tailEnd/>
          </a:ln>
        </p:spPr>
        <p:txBody>
          <a:bodyPr anchor="ctr"/>
          <a:lstStyle/>
          <a:p>
            <a:pPr algn="ctr">
              <a:lnSpc>
                <a:spcPct val="90000"/>
              </a:lnSpc>
              <a:defRPr/>
            </a:pPr>
            <a:r>
              <a:rPr lang="it-IT" sz="2000" b="1" dirty="0" smtClean="0">
                <a:solidFill>
                  <a:srgbClr val="1F497D"/>
                </a:solidFill>
                <a:latin typeface="Calibri" pitchFamily="34" charset="0"/>
                <a:ea typeface="+mj-ea"/>
                <a:cs typeface="+mj-cs"/>
              </a:rPr>
              <a:t>REGIONALI E POLITICHE: QUALI DIFFERENZE NEL VOTO?</a:t>
            </a:r>
          </a:p>
          <a:p>
            <a:pPr algn="ctr">
              <a:lnSpc>
                <a:spcPct val="90000"/>
              </a:lnSpc>
              <a:defRPr/>
            </a:pPr>
            <a:r>
              <a:rPr lang="it-IT" sz="1600" b="1" dirty="0" smtClean="0">
                <a:solidFill>
                  <a:srgbClr val="1F497D"/>
                </a:solidFill>
                <a:latin typeface="Calibri" pitchFamily="34" charset="0"/>
              </a:rPr>
              <a:t>Differenze tra i consensi raggiunti dai candidati Presidente e le coalizioni Camera</a:t>
            </a:r>
          </a:p>
          <a:p>
            <a:pPr algn="ctr">
              <a:lnSpc>
                <a:spcPct val="90000"/>
              </a:lnSpc>
              <a:defRPr/>
            </a:pPr>
            <a:r>
              <a:rPr lang="it-IT" sz="1600" b="1" dirty="0" smtClean="0">
                <a:solidFill>
                  <a:srgbClr val="1F497D"/>
                </a:solidFill>
                <a:latin typeface="Calibri" pitchFamily="34" charset="0"/>
              </a:rPr>
              <a:t>per singole categorie di elettorato lombardo</a:t>
            </a:r>
          </a:p>
          <a:p>
            <a:pPr algn="ctr">
              <a:lnSpc>
                <a:spcPct val="90000"/>
              </a:lnSpc>
              <a:defRPr/>
            </a:pPr>
            <a:r>
              <a:rPr lang="it-IT" sz="1600" b="1" dirty="0" smtClean="0">
                <a:solidFill>
                  <a:srgbClr val="1F497D"/>
                </a:solidFill>
                <a:latin typeface="Calibri" pitchFamily="34" charset="0"/>
              </a:rPr>
              <a:t>(% su elettori)</a:t>
            </a:r>
          </a:p>
        </p:txBody>
      </p:sp>
      <p:sp>
        <p:nvSpPr>
          <p:cNvPr id="6" name="Rettangolo 5"/>
          <p:cNvSpPr/>
          <p:nvPr/>
        </p:nvSpPr>
        <p:spPr>
          <a:xfrm>
            <a:off x="2352675" y="6333331"/>
            <a:ext cx="4152900" cy="523220"/>
          </a:xfrm>
          <a:prstGeom prst="rect">
            <a:avLst/>
          </a:prstGeom>
        </p:spPr>
        <p:txBody>
          <a:bodyPr wrap="square">
            <a:spAutoFit/>
          </a:bodyPr>
          <a:lstStyle/>
          <a:p>
            <a:pPr algn="just"/>
            <a:r>
              <a:rPr lang="it-IT" sz="700" dirty="0" smtClean="0"/>
              <a:t>* Sondaggi realizzat</a:t>
            </a:r>
            <a:r>
              <a:rPr lang="it-IT" sz="700" dirty="0"/>
              <a:t>i</a:t>
            </a:r>
            <a:r>
              <a:rPr lang="it-IT" sz="700" dirty="0" smtClean="0"/>
              <a:t> </a:t>
            </a:r>
            <a:r>
              <a:rPr lang="it-IT" sz="700" dirty="0"/>
              <a:t>da </a:t>
            </a:r>
            <a:r>
              <a:rPr lang="it-IT" sz="700" dirty="0" err="1" smtClean="0"/>
              <a:t>Ipsos</a:t>
            </a:r>
            <a:r>
              <a:rPr lang="it-IT" sz="700" dirty="0" smtClean="0"/>
              <a:t> Srl presso campioni casuali regionali rappresentativi </a:t>
            </a:r>
            <a:r>
              <a:rPr lang="it-IT" sz="700" dirty="0"/>
              <a:t>della popolazione </a:t>
            </a:r>
            <a:r>
              <a:rPr lang="it-IT" sz="700" dirty="0" smtClean="0"/>
              <a:t>lombarda maggiorenne </a:t>
            </a:r>
            <a:r>
              <a:rPr lang="it-IT" sz="700" dirty="0"/>
              <a:t>secondo genere, età livello di scolarità, </a:t>
            </a:r>
            <a:r>
              <a:rPr lang="it-IT" sz="700" dirty="0" smtClean="0"/>
              <a:t>provincia di </a:t>
            </a:r>
            <a:r>
              <a:rPr lang="it-IT" sz="700" dirty="0"/>
              <a:t>residenza, dimensione del comune di residenza. Sono state realizzate </a:t>
            </a:r>
            <a:r>
              <a:rPr lang="it-IT" sz="700" dirty="0" smtClean="0"/>
              <a:t>3.396 </a:t>
            </a:r>
            <a:r>
              <a:rPr lang="it-IT" sz="700" dirty="0"/>
              <a:t>interviste (su </a:t>
            </a:r>
            <a:r>
              <a:rPr lang="it-IT" sz="700" dirty="0" smtClean="0"/>
              <a:t>36.009 contatti) mediante </a:t>
            </a:r>
            <a:r>
              <a:rPr lang="it-IT" sz="700" dirty="0"/>
              <a:t>sistema </a:t>
            </a:r>
            <a:r>
              <a:rPr lang="it-IT" sz="700" dirty="0" smtClean="0"/>
              <a:t>CATI fra il 2 ed il 18 febbraio 2013.</a:t>
            </a:r>
            <a:endParaRPr lang="it-IT" sz="700" dirty="0"/>
          </a:p>
        </p:txBody>
      </p:sp>
      <p:pic>
        <p:nvPicPr>
          <p:cNvPr id="5" name="Picture 3"/>
          <p:cNvPicPr>
            <a:picLocks noChangeAspect="1" noChangeArrowheads="1"/>
          </p:cNvPicPr>
          <p:nvPr/>
        </p:nvPicPr>
        <p:blipFill>
          <a:blip r:embed="rId3" cstate="print"/>
          <a:srcRect/>
          <a:stretch>
            <a:fillRect/>
          </a:stretch>
        </p:blipFill>
        <p:spPr bwMode="auto">
          <a:xfrm>
            <a:off x="960438" y="1192213"/>
            <a:ext cx="6935787" cy="4741862"/>
          </a:xfrm>
          <a:prstGeom prst="rect">
            <a:avLst/>
          </a:prstGeom>
          <a:solidFill>
            <a:schemeClr val="bg1"/>
          </a:solidFill>
          <a:ln w="9525">
            <a:solidFill>
              <a:schemeClr val="tx1"/>
            </a:solidFill>
            <a:miter lim="800000"/>
            <a:headEnd/>
            <a:tailEnd/>
          </a:ln>
          <a:effectLst/>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92" name="Slide Number Placeholder 3"/>
          <p:cNvSpPr txBox="1">
            <a:spLocks noGrp="1"/>
          </p:cNvSpPr>
          <p:nvPr/>
        </p:nvSpPr>
        <p:spPr bwMode="auto">
          <a:xfrm>
            <a:off x="8902700" y="6569075"/>
            <a:ext cx="77788" cy="182563"/>
          </a:xfrm>
          <a:prstGeom prst="rect">
            <a:avLst/>
          </a:prstGeom>
          <a:noFill/>
          <a:ln>
            <a:miter lim="800000"/>
            <a:headEnd/>
            <a:tailEnd/>
          </a:ln>
        </p:spPr>
        <p:txBody>
          <a:bodyPr wrap="none" lIns="0" tIns="0" rIns="0" bIns="0" anchor="b">
            <a:spAutoFit/>
          </a:bodyPr>
          <a:lstStyle/>
          <a:p>
            <a:pPr algn="r">
              <a:defRPr/>
            </a:pPr>
            <a:fld id="{1C855B78-E741-44F1-91FC-A353C1F5F3F6}" type="slidenum">
              <a:rPr lang="de-DE" sz="1200" b="1">
                <a:latin typeface="+mn-lt"/>
                <a:cs typeface="+mn-cs"/>
              </a:rPr>
              <a:pPr algn="r">
                <a:defRPr/>
              </a:pPr>
              <a:t>6</a:t>
            </a:fld>
            <a:endParaRPr lang="de-DE" sz="1200" b="1">
              <a:latin typeface="+mn-lt"/>
              <a:cs typeface="+mn-cs"/>
            </a:endParaRPr>
          </a:p>
        </p:txBody>
      </p:sp>
      <p:sp>
        <p:nvSpPr>
          <p:cNvPr id="3076" name="Rectangle 2"/>
          <p:cNvSpPr txBox="1">
            <a:spLocks noChangeArrowheads="1"/>
          </p:cNvSpPr>
          <p:nvPr/>
        </p:nvSpPr>
        <p:spPr bwMode="auto">
          <a:xfrm>
            <a:off x="698500" y="107950"/>
            <a:ext cx="8140700" cy="611188"/>
          </a:xfrm>
          <a:prstGeom prst="rect">
            <a:avLst/>
          </a:prstGeom>
          <a:noFill/>
          <a:ln w="9525">
            <a:noFill/>
            <a:miter lim="800000"/>
            <a:headEnd/>
            <a:tailEnd/>
          </a:ln>
        </p:spPr>
        <p:txBody>
          <a:bodyPr anchor="ctr"/>
          <a:lstStyle/>
          <a:p>
            <a:pPr>
              <a:lnSpc>
                <a:spcPct val="90000"/>
              </a:lnSpc>
            </a:pPr>
            <a:r>
              <a:rPr lang="it-IT" sz="2000" b="1">
                <a:latin typeface="Calibri" pitchFamily="34" charset="0"/>
              </a:rPr>
              <a:t>A che punto è la crisi in questo momento?</a:t>
            </a:r>
            <a:endParaRPr lang="en-US" sz="2000" b="1">
              <a:latin typeface="Calibri" pitchFamily="34" charset="0"/>
            </a:endParaRPr>
          </a:p>
        </p:txBody>
      </p:sp>
      <p:graphicFrame>
        <p:nvGraphicFramePr>
          <p:cNvPr id="3074" name="Object 2"/>
          <p:cNvGraphicFramePr>
            <a:graphicFrameLocks noGrp="1"/>
          </p:cNvGraphicFramePr>
          <p:nvPr>
            <p:ph idx="4294967295"/>
          </p:nvPr>
        </p:nvGraphicFramePr>
        <p:xfrm>
          <a:off x="457200" y="1323975"/>
          <a:ext cx="7966075" cy="4240213"/>
        </p:xfrm>
        <a:graphic>
          <a:graphicData uri="http://schemas.openxmlformats.org/presentationml/2006/ole">
            <p:oleObj spid="_x0000_s80898" name="Worksheet" r:id="rId4" imgW="7962840" imgH="4238535" progId="Excel.Sheet.8">
              <p:embed/>
            </p:oleObj>
          </a:graphicData>
        </a:graphic>
      </p:graphicFrame>
      <p:sp>
        <p:nvSpPr>
          <p:cNvPr id="3077" name="Text Box 8"/>
          <p:cNvSpPr txBox="1">
            <a:spLocks noChangeArrowheads="1"/>
          </p:cNvSpPr>
          <p:nvPr/>
        </p:nvSpPr>
        <p:spPr bwMode="auto">
          <a:xfrm>
            <a:off x="152400" y="6172200"/>
            <a:ext cx="8509000" cy="333375"/>
          </a:xfrm>
          <a:prstGeom prst="rect">
            <a:avLst/>
          </a:prstGeom>
          <a:noFill/>
          <a:ln w="9525">
            <a:noFill/>
            <a:miter lim="800000"/>
            <a:headEnd/>
            <a:tailEnd/>
          </a:ln>
        </p:spPr>
        <p:txBody>
          <a:bodyPr anchor="b"/>
          <a:lstStyle/>
          <a:p>
            <a:pPr eaLnBrk="0" hangingPunct="0">
              <a:spcBef>
                <a:spcPct val="20000"/>
              </a:spcBef>
            </a:pPr>
            <a:r>
              <a:rPr lang="it-IT" sz="1200">
                <a:ea typeface="ＭＳ Ｐゴシック" pitchFamily="-109" charset="-128"/>
              </a:rPr>
              <a:t>Fonte: banca dati Ipsos</a:t>
            </a:r>
            <a:endParaRPr lang="en-GB" sz="1200">
              <a:ea typeface="ＭＳ Ｐゴシック" pitchFamily="-109" charset="-128"/>
            </a:endParaRPr>
          </a:p>
        </p:txBody>
      </p:sp>
      <p:sp>
        <p:nvSpPr>
          <p:cNvPr id="3078" name="Text Box 9"/>
          <p:cNvSpPr txBox="1">
            <a:spLocks noChangeArrowheads="1"/>
          </p:cNvSpPr>
          <p:nvPr/>
        </p:nvSpPr>
        <p:spPr bwMode="gray">
          <a:xfrm>
            <a:off x="228600" y="1066800"/>
            <a:ext cx="3886200" cy="309563"/>
          </a:xfrm>
          <a:prstGeom prst="rect">
            <a:avLst/>
          </a:prstGeom>
          <a:solidFill>
            <a:srgbClr val="000080"/>
          </a:solidFill>
          <a:ln w="9525" algn="ctr">
            <a:noFill/>
            <a:miter lim="800000"/>
            <a:headEnd/>
            <a:tailEnd/>
          </a:ln>
        </p:spPr>
        <p:txBody>
          <a:bodyPr lIns="90000" tIns="46800" rIns="90000" bIns="46800">
            <a:spAutoFit/>
          </a:bodyPr>
          <a:lstStyle/>
          <a:p>
            <a:pPr>
              <a:spcBef>
                <a:spcPct val="50000"/>
              </a:spcBef>
            </a:pPr>
            <a:r>
              <a:rPr lang="it-IT" sz="1400" dirty="0">
                <a:solidFill>
                  <a:srgbClr val="FFFFFF"/>
                </a:solidFill>
              </a:rPr>
              <a:t>TREND ITALIA </a:t>
            </a:r>
            <a:r>
              <a:rPr lang="it-IT" sz="1400" dirty="0" smtClean="0">
                <a:solidFill>
                  <a:srgbClr val="FFFFFF"/>
                </a:solidFill>
              </a:rPr>
              <a:t>2010-2013</a:t>
            </a:r>
            <a:endParaRPr lang="it-IT" sz="1400" dirty="0">
              <a:solidFill>
                <a:srgbClr val="FFFFFF"/>
              </a:solidFill>
            </a:endParaRPr>
          </a:p>
        </p:txBody>
      </p:sp>
      <p:sp>
        <p:nvSpPr>
          <p:cNvPr id="3079" name="Rectangle 10"/>
          <p:cNvSpPr>
            <a:spLocks noChangeArrowheads="1"/>
          </p:cNvSpPr>
          <p:nvPr/>
        </p:nvSpPr>
        <p:spPr bwMode="gray">
          <a:xfrm>
            <a:off x="467544" y="5373216"/>
            <a:ext cx="8229600" cy="956288"/>
          </a:xfrm>
          <a:prstGeom prst="rect">
            <a:avLst/>
          </a:prstGeom>
          <a:noFill/>
          <a:ln w="9525" algn="ctr">
            <a:noFill/>
            <a:miter lim="800000"/>
            <a:headEnd/>
            <a:tailEnd/>
          </a:ln>
        </p:spPr>
        <p:txBody>
          <a:bodyPr lIns="90000" tIns="46800" rIns="90000" bIns="46800">
            <a:spAutoFit/>
          </a:bodyPr>
          <a:lstStyle/>
          <a:p>
            <a:pPr algn="ctr">
              <a:spcBef>
                <a:spcPct val="50000"/>
              </a:spcBef>
              <a:buSzPct val="85000"/>
            </a:pPr>
            <a:r>
              <a:rPr lang="it-IT" sz="1400" b="1" i="1" dirty="0">
                <a:solidFill>
                  <a:schemeClr val="accent1">
                    <a:lumMod val="75000"/>
                  </a:schemeClr>
                </a:solidFill>
              </a:rPr>
              <a:t>La percezione di un aggravarsi della crisi diventa assolutamente maggioritaria dalla fine del 2011 e resta tale, pur attenuandosi, nel </a:t>
            </a:r>
            <a:r>
              <a:rPr lang="it-IT" sz="1400" b="1" i="1" dirty="0" smtClean="0">
                <a:solidFill>
                  <a:schemeClr val="accent1">
                    <a:lumMod val="75000"/>
                  </a:schemeClr>
                </a:solidFill>
              </a:rPr>
              <a:t>2012 e all’inizio del 2013: </a:t>
            </a:r>
            <a:r>
              <a:rPr lang="it-IT" sz="1400" b="1" i="1" dirty="0">
                <a:solidFill>
                  <a:schemeClr val="accent1">
                    <a:lumMod val="75000"/>
                  </a:schemeClr>
                </a:solidFill>
              </a:rPr>
              <a:t>è opinione comune che essa durerà a lungo e questo porta a una ristrutturazione dei comportamenti di consumo con ulteriori effetti recessivi.</a:t>
            </a: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92" name="Slide Number Placeholder 3"/>
          <p:cNvSpPr txBox="1">
            <a:spLocks noGrp="1"/>
          </p:cNvSpPr>
          <p:nvPr/>
        </p:nvSpPr>
        <p:spPr bwMode="auto">
          <a:xfrm>
            <a:off x="8902700" y="6569075"/>
            <a:ext cx="77788" cy="182563"/>
          </a:xfrm>
          <a:prstGeom prst="rect">
            <a:avLst/>
          </a:prstGeom>
          <a:noFill/>
          <a:ln>
            <a:miter lim="800000"/>
            <a:headEnd/>
            <a:tailEnd/>
          </a:ln>
        </p:spPr>
        <p:txBody>
          <a:bodyPr wrap="none" lIns="0" tIns="0" rIns="0" bIns="0" anchor="b">
            <a:spAutoFit/>
          </a:bodyPr>
          <a:lstStyle/>
          <a:p>
            <a:pPr algn="r">
              <a:defRPr/>
            </a:pPr>
            <a:fld id="{681E1596-990E-475C-9980-3493D9636115}" type="slidenum">
              <a:rPr lang="de-DE" sz="1200" b="1">
                <a:latin typeface="+mn-lt"/>
                <a:cs typeface="+mn-cs"/>
              </a:rPr>
              <a:pPr algn="r">
                <a:defRPr/>
              </a:pPr>
              <a:t>7</a:t>
            </a:fld>
            <a:endParaRPr lang="de-DE" sz="1200" b="1">
              <a:latin typeface="+mn-lt"/>
              <a:cs typeface="+mn-cs"/>
            </a:endParaRPr>
          </a:p>
        </p:txBody>
      </p:sp>
      <p:sp>
        <p:nvSpPr>
          <p:cNvPr id="50179" name="Rectangle 2"/>
          <p:cNvSpPr txBox="1">
            <a:spLocks noChangeArrowheads="1"/>
          </p:cNvSpPr>
          <p:nvPr/>
        </p:nvSpPr>
        <p:spPr bwMode="auto">
          <a:xfrm>
            <a:off x="698500" y="107950"/>
            <a:ext cx="8140700" cy="611188"/>
          </a:xfrm>
          <a:prstGeom prst="rect">
            <a:avLst/>
          </a:prstGeom>
          <a:noFill/>
          <a:ln w="9525">
            <a:noFill/>
            <a:miter lim="800000"/>
            <a:headEnd/>
            <a:tailEnd/>
          </a:ln>
        </p:spPr>
        <p:txBody>
          <a:bodyPr anchor="ctr"/>
          <a:lstStyle/>
          <a:p>
            <a:pPr>
              <a:lnSpc>
                <a:spcPct val="90000"/>
              </a:lnSpc>
            </a:pPr>
            <a:r>
              <a:rPr lang="it-IT" sz="2000" b="1">
                <a:latin typeface="Calibri" pitchFamily="34" charset="0"/>
              </a:rPr>
              <a:t>A che punto è la crisi in questo momento?</a:t>
            </a:r>
            <a:endParaRPr lang="en-US" sz="2000" b="1">
              <a:latin typeface="Calibri" pitchFamily="34" charset="0"/>
            </a:endParaRPr>
          </a:p>
        </p:txBody>
      </p:sp>
      <p:graphicFrame>
        <p:nvGraphicFramePr>
          <p:cNvPr id="50180" name="Object 2"/>
          <p:cNvGraphicFramePr>
            <a:graphicFrameLocks noGrp="1"/>
          </p:cNvGraphicFramePr>
          <p:nvPr>
            <p:ph sz="half" idx="4294967295"/>
          </p:nvPr>
        </p:nvGraphicFramePr>
        <p:xfrm>
          <a:off x="257175" y="2257425"/>
          <a:ext cx="3783013" cy="2528888"/>
        </p:xfrm>
        <a:graphic>
          <a:graphicData uri="http://schemas.openxmlformats.org/presentationml/2006/ole">
            <p:oleObj spid="_x0000_s138242" r:id="rId4" imgW="3785944" imgH="2530059" progId="Excel.Sheet.8">
              <p:embed/>
            </p:oleObj>
          </a:graphicData>
        </a:graphic>
      </p:graphicFrame>
      <p:sp>
        <p:nvSpPr>
          <p:cNvPr id="50181" name="Rectangle 5"/>
          <p:cNvSpPr>
            <a:spLocks noChangeArrowheads="1"/>
          </p:cNvSpPr>
          <p:nvPr/>
        </p:nvSpPr>
        <p:spPr bwMode="gray">
          <a:xfrm>
            <a:off x="152400" y="1643063"/>
            <a:ext cx="3962400" cy="3276600"/>
          </a:xfrm>
          <a:prstGeom prst="rect">
            <a:avLst/>
          </a:prstGeom>
          <a:noFill/>
          <a:ln w="9525" algn="ctr">
            <a:solidFill>
              <a:schemeClr val="accent1"/>
            </a:solidFill>
            <a:miter lim="800000"/>
            <a:headEnd/>
            <a:tailEnd/>
          </a:ln>
        </p:spPr>
        <p:txBody>
          <a:bodyPr lIns="90000" tIns="46800" rIns="90000" bIns="46800" anchor="ctr">
            <a:spAutoFit/>
          </a:bodyPr>
          <a:lstStyle/>
          <a:p>
            <a:endParaRPr lang="it-IT"/>
          </a:p>
        </p:txBody>
      </p:sp>
      <p:sp>
        <p:nvSpPr>
          <p:cNvPr id="50182" name="Text Box 6"/>
          <p:cNvSpPr txBox="1">
            <a:spLocks noChangeArrowheads="1"/>
          </p:cNvSpPr>
          <p:nvPr/>
        </p:nvSpPr>
        <p:spPr bwMode="gray">
          <a:xfrm>
            <a:off x="304800" y="1795463"/>
            <a:ext cx="2133600" cy="311150"/>
          </a:xfrm>
          <a:prstGeom prst="rect">
            <a:avLst/>
          </a:prstGeom>
          <a:solidFill>
            <a:srgbClr val="000080"/>
          </a:solidFill>
          <a:ln w="9525" algn="ctr">
            <a:noFill/>
            <a:miter lim="800000"/>
            <a:headEnd/>
            <a:tailEnd/>
          </a:ln>
        </p:spPr>
        <p:txBody>
          <a:bodyPr lIns="90000" tIns="46800" rIns="90000" bIns="46800">
            <a:spAutoFit/>
          </a:bodyPr>
          <a:lstStyle/>
          <a:p>
            <a:pPr>
              <a:spcBef>
                <a:spcPct val="50000"/>
              </a:spcBef>
            </a:pPr>
            <a:r>
              <a:rPr lang="it-IT" sz="1400">
                <a:solidFill>
                  <a:srgbClr val="FFFFFF"/>
                </a:solidFill>
              </a:rPr>
              <a:t>AREA GEOPOLITICA</a:t>
            </a:r>
          </a:p>
        </p:txBody>
      </p:sp>
      <p:sp>
        <p:nvSpPr>
          <p:cNvPr id="50183" name="Rectangle 7"/>
          <p:cNvSpPr>
            <a:spLocks noChangeArrowheads="1"/>
          </p:cNvSpPr>
          <p:nvPr/>
        </p:nvSpPr>
        <p:spPr bwMode="gray">
          <a:xfrm>
            <a:off x="4495800" y="1414463"/>
            <a:ext cx="4343400" cy="4953000"/>
          </a:xfrm>
          <a:prstGeom prst="rect">
            <a:avLst/>
          </a:prstGeom>
          <a:noFill/>
          <a:ln w="9525" algn="ctr">
            <a:solidFill>
              <a:schemeClr val="accent1"/>
            </a:solidFill>
            <a:miter lim="800000"/>
            <a:headEnd/>
            <a:tailEnd/>
          </a:ln>
        </p:spPr>
        <p:txBody>
          <a:bodyPr lIns="90000" tIns="46800" rIns="90000" bIns="46800" anchor="ctr">
            <a:spAutoFit/>
          </a:bodyPr>
          <a:lstStyle/>
          <a:p>
            <a:endParaRPr lang="it-IT"/>
          </a:p>
        </p:txBody>
      </p:sp>
      <p:sp>
        <p:nvSpPr>
          <p:cNvPr id="50184" name="Text Box 8"/>
          <p:cNvSpPr txBox="1">
            <a:spLocks noChangeArrowheads="1"/>
          </p:cNvSpPr>
          <p:nvPr/>
        </p:nvSpPr>
        <p:spPr bwMode="gray">
          <a:xfrm>
            <a:off x="4648200" y="1566863"/>
            <a:ext cx="1905000" cy="311150"/>
          </a:xfrm>
          <a:prstGeom prst="rect">
            <a:avLst/>
          </a:prstGeom>
          <a:solidFill>
            <a:srgbClr val="000080"/>
          </a:solidFill>
          <a:ln w="9525" algn="ctr">
            <a:noFill/>
            <a:miter lim="800000"/>
            <a:headEnd/>
            <a:tailEnd/>
          </a:ln>
        </p:spPr>
        <p:txBody>
          <a:bodyPr lIns="90000" tIns="46800" rIns="90000" bIns="46800">
            <a:spAutoFit/>
          </a:bodyPr>
          <a:lstStyle/>
          <a:p>
            <a:pPr>
              <a:spcBef>
                <a:spcPct val="50000"/>
              </a:spcBef>
            </a:pPr>
            <a:r>
              <a:rPr lang="it-IT" sz="1400">
                <a:solidFill>
                  <a:srgbClr val="FFFFFF"/>
                </a:solidFill>
              </a:rPr>
              <a:t>GRANDI REGIONI</a:t>
            </a:r>
          </a:p>
        </p:txBody>
      </p:sp>
      <p:graphicFrame>
        <p:nvGraphicFramePr>
          <p:cNvPr id="50185" name="Object 3"/>
          <p:cNvGraphicFramePr>
            <a:graphicFrameLocks noGrp="1"/>
          </p:cNvGraphicFramePr>
          <p:nvPr>
            <p:ph sz="half" idx="4294967295"/>
          </p:nvPr>
        </p:nvGraphicFramePr>
        <p:xfrm>
          <a:off x="4645025" y="2043113"/>
          <a:ext cx="4081463" cy="4262437"/>
        </p:xfrm>
        <a:graphic>
          <a:graphicData uri="http://schemas.openxmlformats.org/presentationml/2006/ole">
            <p:oleObj spid="_x0000_s138243" name="Grafico" r:id="rId5" imgW="4095630" imgH="4276815" progId="Excel.Sheet.8">
              <p:embed/>
            </p:oleObj>
          </a:graphicData>
        </a:graphic>
      </p:graphicFrame>
      <p:sp>
        <p:nvSpPr>
          <p:cNvPr id="50186" name="Text Box 10"/>
          <p:cNvSpPr txBox="1">
            <a:spLocks noChangeArrowheads="1"/>
          </p:cNvSpPr>
          <p:nvPr/>
        </p:nvSpPr>
        <p:spPr bwMode="auto">
          <a:xfrm>
            <a:off x="152400" y="6215063"/>
            <a:ext cx="8509000" cy="333375"/>
          </a:xfrm>
          <a:prstGeom prst="rect">
            <a:avLst/>
          </a:prstGeom>
          <a:noFill/>
          <a:ln w="9525">
            <a:noFill/>
            <a:miter lim="800000"/>
            <a:headEnd/>
            <a:tailEnd/>
          </a:ln>
        </p:spPr>
        <p:txBody>
          <a:bodyPr anchor="b"/>
          <a:lstStyle/>
          <a:p>
            <a:pPr eaLnBrk="0" hangingPunct="0">
              <a:spcBef>
                <a:spcPct val="20000"/>
              </a:spcBef>
            </a:pPr>
            <a:r>
              <a:rPr lang="it-IT" sz="1200">
                <a:ea typeface="ＭＳ Ｐゴシック" pitchFamily="-109" charset="-128"/>
              </a:rPr>
              <a:t>Fonte: banca dati Ipsos</a:t>
            </a:r>
            <a:endParaRPr lang="en-GB" sz="1200">
              <a:ea typeface="ＭＳ Ｐゴシック" pitchFamily="-109" charset="-128"/>
            </a:endParaRPr>
          </a:p>
        </p:txBody>
      </p:sp>
      <p:sp>
        <p:nvSpPr>
          <p:cNvPr id="50187" name="Text Box 13"/>
          <p:cNvSpPr txBox="1">
            <a:spLocks noChangeArrowheads="1"/>
          </p:cNvSpPr>
          <p:nvPr/>
        </p:nvSpPr>
        <p:spPr bwMode="gray">
          <a:xfrm>
            <a:off x="185738" y="881063"/>
            <a:ext cx="4724400" cy="269875"/>
          </a:xfrm>
          <a:prstGeom prst="rect">
            <a:avLst/>
          </a:prstGeom>
          <a:solidFill>
            <a:schemeClr val="folHlink"/>
          </a:solidFill>
          <a:ln w="9525" algn="ctr">
            <a:noFill/>
            <a:miter lim="800000"/>
            <a:headEnd/>
            <a:tailEnd/>
          </a:ln>
        </p:spPr>
        <p:txBody>
          <a:bodyPr lIns="90000" tIns="82800" rIns="90000" bIns="46800">
            <a:spAutoFit/>
          </a:bodyPr>
          <a:lstStyle/>
          <a:p>
            <a:pPr>
              <a:lnSpc>
                <a:spcPct val="60000"/>
              </a:lnSpc>
              <a:spcBef>
                <a:spcPct val="50000"/>
              </a:spcBef>
            </a:pPr>
            <a:r>
              <a:rPr lang="it-IT" sz="1400">
                <a:solidFill>
                  <a:srgbClr val="FFFFFF"/>
                </a:solidFill>
              </a:rPr>
              <a:t> IL PEGGIO DEVE ANCORA ARRIVARE (2012)</a:t>
            </a:r>
          </a:p>
        </p:txBody>
      </p:sp>
      <p:sp>
        <p:nvSpPr>
          <p:cNvPr id="50188" name="Rectangle 14"/>
          <p:cNvSpPr>
            <a:spLocks noChangeArrowheads="1"/>
          </p:cNvSpPr>
          <p:nvPr/>
        </p:nvSpPr>
        <p:spPr bwMode="gray">
          <a:xfrm>
            <a:off x="76200" y="5119688"/>
            <a:ext cx="4191000" cy="740845"/>
          </a:xfrm>
          <a:prstGeom prst="rect">
            <a:avLst/>
          </a:prstGeom>
          <a:noFill/>
          <a:ln w="9525" algn="ctr">
            <a:noFill/>
            <a:miter lim="800000"/>
            <a:headEnd/>
            <a:tailEnd/>
          </a:ln>
        </p:spPr>
        <p:txBody>
          <a:bodyPr lIns="90000" tIns="46800" rIns="90000" bIns="46800">
            <a:spAutoFit/>
          </a:bodyPr>
          <a:lstStyle/>
          <a:p>
            <a:pPr>
              <a:spcBef>
                <a:spcPct val="50000"/>
              </a:spcBef>
              <a:buSzPct val="85000"/>
            </a:pPr>
            <a:r>
              <a:rPr lang="it-IT" sz="1400" b="1" i="1" dirty="0">
                <a:solidFill>
                  <a:schemeClr val="accent2">
                    <a:lumMod val="75000"/>
                  </a:schemeClr>
                </a:solidFill>
              </a:rPr>
              <a:t>Le differenze territoriali tendono </a:t>
            </a:r>
            <a:r>
              <a:rPr lang="it-IT" sz="1400" b="1" i="1" dirty="0" smtClean="0">
                <a:solidFill>
                  <a:schemeClr val="accent2">
                    <a:lumMod val="75000"/>
                  </a:schemeClr>
                </a:solidFill>
              </a:rPr>
              <a:t>ad </a:t>
            </a:r>
            <a:r>
              <a:rPr lang="it-IT" sz="1400" b="1" i="1" dirty="0">
                <a:solidFill>
                  <a:schemeClr val="accent2">
                    <a:lumMod val="75000"/>
                  </a:schemeClr>
                </a:solidFill>
              </a:rPr>
              <a:t>annullarsi: tutto il paese, pur restando pessimista, vede la situazione un po’ meno nera di prima</a:t>
            </a: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92" name="Slide Number Placeholder 3"/>
          <p:cNvSpPr txBox="1">
            <a:spLocks noGrp="1"/>
          </p:cNvSpPr>
          <p:nvPr/>
        </p:nvSpPr>
        <p:spPr bwMode="auto">
          <a:xfrm>
            <a:off x="8824913" y="6569075"/>
            <a:ext cx="155575" cy="182563"/>
          </a:xfrm>
          <a:prstGeom prst="rect">
            <a:avLst/>
          </a:prstGeom>
          <a:noFill/>
          <a:ln>
            <a:miter lim="800000"/>
            <a:headEnd/>
            <a:tailEnd/>
          </a:ln>
        </p:spPr>
        <p:txBody>
          <a:bodyPr wrap="none" lIns="0" tIns="0" rIns="0" bIns="0" anchor="b">
            <a:spAutoFit/>
          </a:bodyPr>
          <a:lstStyle/>
          <a:p>
            <a:pPr algn="r">
              <a:defRPr/>
            </a:pPr>
            <a:fld id="{5F8F34E3-F7E2-4A4D-ADFF-DDD8DF9D4F07}" type="slidenum">
              <a:rPr lang="de-DE" sz="1200" b="1">
                <a:latin typeface="+mn-lt"/>
                <a:cs typeface="+mn-cs"/>
              </a:rPr>
              <a:pPr algn="r">
                <a:defRPr/>
              </a:pPr>
              <a:t>8</a:t>
            </a:fld>
            <a:endParaRPr lang="de-DE" sz="1200" b="1">
              <a:latin typeface="+mn-lt"/>
              <a:cs typeface="+mn-cs"/>
            </a:endParaRPr>
          </a:p>
        </p:txBody>
      </p:sp>
      <p:sp>
        <p:nvSpPr>
          <p:cNvPr id="5124" name="Rectangle 2"/>
          <p:cNvSpPr txBox="1">
            <a:spLocks noChangeArrowheads="1"/>
          </p:cNvSpPr>
          <p:nvPr/>
        </p:nvSpPr>
        <p:spPr bwMode="auto">
          <a:xfrm>
            <a:off x="698500" y="107950"/>
            <a:ext cx="8140700" cy="611188"/>
          </a:xfrm>
          <a:prstGeom prst="rect">
            <a:avLst/>
          </a:prstGeom>
          <a:noFill/>
          <a:ln w="9525">
            <a:noFill/>
            <a:miter lim="800000"/>
            <a:headEnd/>
            <a:tailEnd/>
          </a:ln>
        </p:spPr>
        <p:txBody>
          <a:bodyPr anchor="ctr"/>
          <a:lstStyle/>
          <a:p>
            <a:pPr>
              <a:lnSpc>
                <a:spcPct val="90000"/>
              </a:lnSpc>
            </a:pPr>
            <a:r>
              <a:rPr lang="it-IT" sz="2000"/>
              <a:t>I problemi nazionali: aggregazione per aree</a:t>
            </a:r>
            <a:endParaRPr lang="en-US" sz="2000" b="1">
              <a:latin typeface="Calibri" pitchFamily="34" charset="0"/>
            </a:endParaRPr>
          </a:p>
        </p:txBody>
      </p:sp>
      <p:graphicFrame>
        <p:nvGraphicFramePr>
          <p:cNvPr id="5122" name="Object 4"/>
          <p:cNvGraphicFramePr>
            <a:graphicFrameLocks noGrp="1"/>
          </p:cNvGraphicFramePr>
          <p:nvPr>
            <p:ph idx="4294967295"/>
          </p:nvPr>
        </p:nvGraphicFramePr>
        <p:xfrm>
          <a:off x="150813" y="1198563"/>
          <a:ext cx="8588375" cy="4587875"/>
        </p:xfrm>
        <a:graphic>
          <a:graphicData uri="http://schemas.openxmlformats.org/presentationml/2006/ole">
            <p:oleObj spid="_x0000_s81922" name="Grafico" r:id="rId4" imgW="8572539" imgH="4579599" progId="Excel.Sheet.8">
              <p:embed/>
            </p:oleObj>
          </a:graphicData>
        </a:graphic>
      </p:graphicFrame>
      <p:sp>
        <p:nvSpPr>
          <p:cNvPr id="5125" name="Text Box 4"/>
          <p:cNvSpPr txBox="1">
            <a:spLocks noChangeArrowheads="1"/>
          </p:cNvSpPr>
          <p:nvPr/>
        </p:nvSpPr>
        <p:spPr bwMode="auto">
          <a:xfrm>
            <a:off x="163513" y="5746750"/>
            <a:ext cx="1665287" cy="501650"/>
          </a:xfrm>
          <a:prstGeom prst="rect">
            <a:avLst/>
          </a:prstGeom>
          <a:noFill/>
          <a:ln w="9525">
            <a:noFill/>
            <a:miter lim="800000"/>
            <a:headEnd/>
            <a:tailEnd/>
          </a:ln>
        </p:spPr>
        <p:txBody>
          <a:bodyPr>
            <a:spAutoFit/>
          </a:bodyPr>
          <a:lstStyle/>
          <a:p>
            <a:pPr>
              <a:buFontTx/>
              <a:buChar char="•"/>
            </a:pPr>
            <a:r>
              <a:rPr lang="it-IT" sz="900" b="1">
                <a:solidFill>
                  <a:schemeClr val="folHlink"/>
                </a:solidFill>
                <a:ea typeface="ＭＳ Ｐゴシック" pitchFamily="-109" charset="-128"/>
              </a:rPr>
              <a:t>occupazione e lavoro; </a:t>
            </a:r>
          </a:p>
          <a:p>
            <a:pPr>
              <a:buFontTx/>
              <a:buChar char="•"/>
            </a:pPr>
            <a:r>
              <a:rPr lang="it-IT" sz="900" b="1">
                <a:solidFill>
                  <a:schemeClr val="folHlink"/>
                </a:solidFill>
                <a:ea typeface="ＭＳ Ｐゴシック" pitchFamily="-109" charset="-128"/>
              </a:rPr>
              <a:t>sviluppo economico;</a:t>
            </a:r>
          </a:p>
          <a:p>
            <a:pPr>
              <a:buFontTx/>
              <a:buChar char="•"/>
            </a:pPr>
            <a:r>
              <a:rPr lang="it-IT" sz="900" b="1">
                <a:solidFill>
                  <a:schemeClr val="folHlink"/>
                </a:solidFill>
                <a:ea typeface="ＭＳ Ｐゴシック" pitchFamily="-109" charset="-128"/>
              </a:rPr>
              <a:t>costo della vita;</a:t>
            </a:r>
          </a:p>
        </p:txBody>
      </p:sp>
      <p:sp>
        <p:nvSpPr>
          <p:cNvPr id="5126" name="Text Box 5"/>
          <p:cNvSpPr txBox="1">
            <a:spLocks noChangeArrowheads="1"/>
          </p:cNvSpPr>
          <p:nvPr/>
        </p:nvSpPr>
        <p:spPr bwMode="auto">
          <a:xfrm>
            <a:off x="6858000" y="5486400"/>
            <a:ext cx="2020888" cy="1047750"/>
          </a:xfrm>
          <a:prstGeom prst="rect">
            <a:avLst/>
          </a:prstGeom>
          <a:noFill/>
          <a:ln w="9525">
            <a:noFill/>
            <a:miter lim="800000"/>
            <a:headEnd/>
            <a:tailEnd/>
          </a:ln>
        </p:spPr>
        <p:txBody>
          <a:bodyPr>
            <a:spAutoFit/>
          </a:bodyPr>
          <a:lstStyle/>
          <a:p>
            <a:pPr>
              <a:buFontTx/>
              <a:buChar char="•"/>
            </a:pPr>
            <a:r>
              <a:rPr lang="it-IT" sz="900" b="1">
                <a:solidFill>
                  <a:schemeClr val="folHlink"/>
                </a:solidFill>
                <a:ea typeface="ＭＳ Ｐゴシック" pitchFamily="-109" charset="-128"/>
              </a:rPr>
              <a:t>Infrastrutture e vie comunicazione</a:t>
            </a:r>
          </a:p>
          <a:p>
            <a:pPr>
              <a:buFontTx/>
              <a:buChar char="•"/>
            </a:pPr>
            <a:r>
              <a:rPr lang="it-IT" sz="900" b="1">
                <a:solidFill>
                  <a:schemeClr val="folHlink"/>
                </a:solidFill>
                <a:ea typeface="ＭＳ Ｐゴシック" pitchFamily="-109" charset="-128"/>
              </a:rPr>
              <a:t>traffico e viabilità; </a:t>
            </a:r>
          </a:p>
          <a:p>
            <a:pPr>
              <a:buFontTx/>
              <a:buChar char="•"/>
            </a:pPr>
            <a:r>
              <a:rPr lang="it-IT" sz="900" b="1">
                <a:solidFill>
                  <a:schemeClr val="folHlink"/>
                </a:solidFill>
                <a:ea typeface="ＭＳ Ｐゴシック" pitchFamily="-109" charset="-128"/>
              </a:rPr>
              <a:t>parcheggi; </a:t>
            </a:r>
          </a:p>
          <a:p>
            <a:pPr>
              <a:buFontTx/>
              <a:buChar char="•"/>
            </a:pPr>
            <a:r>
              <a:rPr lang="it-IT" sz="900" b="1">
                <a:solidFill>
                  <a:schemeClr val="folHlink"/>
                </a:solidFill>
                <a:ea typeface="ＭＳ Ｐゴシック" pitchFamily="-109" charset="-128"/>
              </a:rPr>
              <a:t>stato delle strade; </a:t>
            </a:r>
          </a:p>
          <a:p>
            <a:pPr>
              <a:buFontTx/>
              <a:buChar char="•"/>
            </a:pPr>
            <a:r>
              <a:rPr lang="it-IT" sz="900" b="1">
                <a:solidFill>
                  <a:schemeClr val="folHlink"/>
                </a:solidFill>
                <a:ea typeface="ＭＳ Ｐゴシック" pitchFamily="-109" charset="-128"/>
              </a:rPr>
              <a:t>illuminazione pubblica; </a:t>
            </a:r>
          </a:p>
          <a:p>
            <a:pPr>
              <a:buFontTx/>
              <a:buChar char="•"/>
            </a:pPr>
            <a:r>
              <a:rPr lang="it-IT" sz="900" b="1">
                <a:solidFill>
                  <a:schemeClr val="folHlink"/>
                </a:solidFill>
                <a:ea typeface="ＭＳ Ｐゴシック" pitchFamily="-109" charset="-128"/>
              </a:rPr>
              <a:t>trasporti pubblici di superficie</a:t>
            </a:r>
          </a:p>
        </p:txBody>
      </p:sp>
      <p:sp>
        <p:nvSpPr>
          <p:cNvPr id="5127" name="Text Box 6"/>
          <p:cNvSpPr txBox="1">
            <a:spLocks noChangeArrowheads="1"/>
          </p:cNvSpPr>
          <p:nvPr/>
        </p:nvSpPr>
        <p:spPr bwMode="auto">
          <a:xfrm>
            <a:off x="2081213" y="5638800"/>
            <a:ext cx="1271587" cy="911225"/>
          </a:xfrm>
          <a:prstGeom prst="rect">
            <a:avLst/>
          </a:prstGeom>
          <a:noFill/>
          <a:ln w="9525">
            <a:noFill/>
            <a:miter lim="800000"/>
            <a:headEnd/>
            <a:tailEnd/>
          </a:ln>
        </p:spPr>
        <p:txBody>
          <a:bodyPr wrap="none">
            <a:spAutoFit/>
          </a:bodyPr>
          <a:lstStyle/>
          <a:p>
            <a:pPr>
              <a:buFontTx/>
              <a:buChar char="•"/>
            </a:pPr>
            <a:r>
              <a:rPr lang="it-IT" sz="900" b="1">
                <a:solidFill>
                  <a:schemeClr val="folHlink"/>
                </a:solidFill>
                <a:ea typeface="ＭＳ Ｐゴシック" pitchFamily="-109" charset="-128"/>
              </a:rPr>
              <a:t>problemi giovanili; </a:t>
            </a:r>
          </a:p>
          <a:p>
            <a:pPr>
              <a:buFontTx/>
              <a:buChar char="•"/>
            </a:pPr>
            <a:r>
              <a:rPr lang="it-IT" sz="900" b="1">
                <a:solidFill>
                  <a:schemeClr val="folHlink"/>
                </a:solidFill>
                <a:ea typeface="ＭＳ Ｐゴシック" pitchFamily="-109" charset="-128"/>
              </a:rPr>
              <a:t>anziani e pensioni</a:t>
            </a:r>
          </a:p>
          <a:p>
            <a:pPr>
              <a:buFontTx/>
              <a:buChar char="•"/>
            </a:pPr>
            <a:r>
              <a:rPr lang="it-IT" sz="900" b="1">
                <a:solidFill>
                  <a:schemeClr val="folHlink"/>
                </a:solidFill>
                <a:ea typeface="ＭＳ Ｐゴシック" pitchFamily="-109" charset="-128"/>
              </a:rPr>
              <a:t>casa;</a:t>
            </a:r>
          </a:p>
          <a:p>
            <a:pPr>
              <a:buFontTx/>
              <a:buChar char="•"/>
            </a:pPr>
            <a:r>
              <a:rPr lang="it-IT" sz="900" b="1">
                <a:solidFill>
                  <a:schemeClr val="folHlink"/>
                </a:solidFill>
                <a:ea typeface="ＭＳ Ｐゴシック" pitchFamily="-109" charset="-128"/>
              </a:rPr>
              <a:t>sanità;</a:t>
            </a:r>
          </a:p>
          <a:p>
            <a:pPr>
              <a:buFontTx/>
              <a:buChar char="•"/>
            </a:pPr>
            <a:r>
              <a:rPr lang="it-IT" sz="900" b="1">
                <a:solidFill>
                  <a:schemeClr val="folHlink"/>
                </a:solidFill>
                <a:ea typeface="ＭＳ Ｐゴシック" pitchFamily="-109" charset="-128"/>
              </a:rPr>
              <a:t>servizi sociali;</a:t>
            </a:r>
          </a:p>
          <a:p>
            <a:pPr>
              <a:buFontTx/>
              <a:buChar char="•"/>
            </a:pPr>
            <a:r>
              <a:rPr lang="it-IT" sz="900" b="1">
                <a:solidFill>
                  <a:schemeClr val="folHlink"/>
                </a:solidFill>
                <a:ea typeface="ＭＳ Ｐゴシック" pitchFamily="-109" charset="-128"/>
              </a:rPr>
              <a:t>scuola e asili</a:t>
            </a:r>
          </a:p>
        </p:txBody>
      </p:sp>
      <p:sp>
        <p:nvSpPr>
          <p:cNvPr id="5128" name="Text Box 7"/>
          <p:cNvSpPr txBox="1">
            <a:spLocks noChangeArrowheads="1"/>
          </p:cNvSpPr>
          <p:nvPr/>
        </p:nvSpPr>
        <p:spPr bwMode="auto">
          <a:xfrm>
            <a:off x="3521075" y="5715000"/>
            <a:ext cx="1584325" cy="638175"/>
          </a:xfrm>
          <a:prstGeom prst="rect">
            <a:avLst/>
          </a:prstGeom>
          <a:noFill/>
          <a:ln w="9525">
            <a:noFill/>
            <a:miter lim="800000"/>
            <a:headEnd/>
            <a:tailEnd/>
          </a:ln>
        </p:spPr>
        <p:txBody>
          <a:bodyPr>
            <a:spAutoFit/>
          </a:bodyPr>
          <a:lstStyle/>
          <a:p>
            <a:pPr>
              <a:buFontTx/>
              <a:buChar char="•"/>
            </a:pPr>
            <a:r>
              <a:rPr lang="it-IT" sz="900" b="1">
                <a:solidFill>
                  <a:schemeClr val="folHlink"/>
                </a:solidFill>
                <a:ea typeface="ＭＳ Ｐゴシック" pitchFamily="-109" charset="-128"/>
              </a:rPr>
              <a:t>droga/ tossicodipendenza; </a:t>
            </a:r>
          </a:p>
          <a:p>
            <a:pPr>
              <a:buFontTx/>
              <a:buChar char="•"/>
            </a:pPr>
            <a:r>
              <a:rPr lang="it-IT" sz="900" b="1">
                <a:solidFill>
                  <a:schemeClr val="folHlink"/>
                </a:solidFill>
                <a:ea typeface="ＭＳ Ｐゴシック" pitchFamily="-109" charset="-128"/>
              </a:rPr>
              <a:t>immigrazione; </a:t>
            </a:r>
          </a:p>
          <a:p>
            <a:pPr>
              <a:buFontTx/>
              <a:buChar char="•"/>
            </a:pPr>
            <a:r>
              <a:rPr lang="it-IT" sz="900" b="1">
                <a:solidFill>
                  <a:schemeClr val="folHlink"/>
                </a:solidFill>
                <a:ea typeface="ＭＳ Ｐゴシック" pitchFamily="-109" charset="-128"/>
              </a:rPr>
              <a:t>criminalità</a:t>
            </a:r>
          </a:p>
        </p:txBody>
      </p:sp>
      <p:sp>
        <p:nvSpPr>
          <p:cNvPr id="5129" name="Text Box 8"/>
          <p:cNvSpPr txBox="1">
            <a:spLocks noChangeArrowheads="1"/>
          </p:cNvSpPr>
          <p:nvPr/>
        </p:nvSpPr>
        <p:spPr bwMode="auto">
          <a:xfrm>
            <a:off x="5334000" y="5638800"/>
            <a:ext cx="1511300" cy="774700"/>
          </a:xfrm>
          <a:prstGeom prst="rect">
            <a:avLst/>
          </a:prstGeom>
          <a:noFill/>
          <a:ln w="9525">
            <a:noFill/>
            <a:miter lim="800000"/>
            <a:headEnd/>
            <a:tailEnd/>
          </a:ln>
        </p:spPr>
        <p:txBody>
          <a:bodyPr>
            <a:spAutoFit/>
          </a:bodyPr>
          <a:lstStyle/>
          <a:p>
            <a:pPr>
              <a:buFontTx/>
              <a:buChar char="•"/>
            </a:pPr>
            <a:r>
              <a:rPr lang="it-IT" sz="900" b="1">
                <a:solidFill>
                  <a:schemeClr val="folHlink"/>
                </a:solidFill>
                <a:ea typeface="ＭＳ Ｐゴシック" pitchFamily="-109" charset="-128"/>
              </a:rPr>
              <a:t>verde pubblico; </a:t>
            </a:r>
          </a:p>
          <a:p>
            <a:pPr>
              <a:buFontTx/>
              <a:buChar char="•"/>
            </a:pPr>
            <a:r>
              <a:rPr lang="it-IT" sz="900" b="1">
                <a:solidFill>
                  <a:schemeClr val="folHlink"/>
                </a:solidFill>
                <a:ea typeface="ＭＳ Ｐゴシック" pitchFamily="-109" charset="-128"/>
              </a:rPr>
              <a:t>raccolta e smaltimento rifiuti;</a:t>
            </a:r>
          </a:p>
          <a:p>
            <a:pPr>
              <a:buFontTx/>
              <a:buChar char="•"/>
            </a:pPr>
            <a:r>
              <a:rPr lang="it-IT" sz="900" b="1">
                <a:solidFill>
                  <a:schemeClr val="folHlink"/>
                </a:solidFill>
                <a:ea typeface="ＭＳ Ｐゴシック" pitchFamily="-109" charset="-128"/>
              </a:rPr>
              <a:t>inquinamento e ambiente</a:t>
            </a:r>
          </a:p>
        </p:txBody>
      </p:sp>
      <p:sp>
        <p:nvSpPr>
          <p:cNvPr id="5130" name="Text Box 20"/>
          <p:cNvSpPr txBox="1">
            <a:spLocks noChangeArrowheads="1"/>
          </p:cNvSpPr>
          <p:nvPr/>
        </p:nvSpPr>
        <p:spPr bwMode="gray">
          <a:xfrm>
            <a:off x="76200" y="914400"/>
            <a:ext cx="3886200" cy="309563"/>
          </a:xfrm>
          <a:prstGeom prst="rect">
            <a:avLst/>
          </a:prstGeom>
          <a:solidFill>
            <a:srgbClr val="000080"/>
          </a:solidFill>
          <a:ln w="9525" algn="ctr">
            <a:noFill/>
            <a:miter lim="800000"/>
            <a:headEnd/>
            <a:tailEnd/>
          </a:ln>
        </p:spPr>
        <p:txBody>
          <a:bodyPr lIns="90000" tIns="46800" rIns="90000" bIns="46800">
            <a:spAutoFit/>
          </a:bodyPr>
          <a:lstStyle/>
          <a:p>
            <a:pPr>
              <a:spcBef>
                <a:spcPct val="50000"/>
              </a:spcBef>
            </a:pPr>
            <a:r>
              <a:rPr lang="it-IT" sz="1400" dirty="0" smtClean="0">
                <a:solidFill>
                  <a:srgbClr val="FFFFFF"/>
                </a:solidFill>
              </a:rPr>
              <a:t>TREND ITALIA 2010-2013</a:t>
            </a:r>
            <a:endParaRPr lang="it-IT" sz="1400" dirty="0">
              <a:solidFill>
                <a:srgbClr val="FFFFFF"/>
              </a:solidFill>
            </a:endParaRPr>
          </a:p>
        </p:txBody>
      </p:sp>
      <p:sp>
        <p:nvSpPr>
          <p:cNvPr id="29" name="Text Box 21"/>
          <p:cNvSpPr txBox="1">
            <a:spLocks noChangeArrowheads="1"/>
          </p:cNvSpPr>
          <p:nvPr/>
        </p:nvSpPr>
        <p:spPr bwMode="gray">
          <a:xfrm>
            <a:off x="4027488" y="2003425"/>
            <a:ext cx="3886200" cy="1171732"/>
          </a:xfrm>
          <a:prstGeom prst="rect">
            <a:avLst/>
          </a:prstGeom>
          <a:noFill/>
          <a:ln w="9525" algn="ctr">
            <a:noFill/>
            <a:miter lim="800000"/>
            <a:headEnd/>
            <a:tailEnd/>
          </a:ln>
          <a:effectLst/>
        </p:spPr>
        <p:txBody>
          <a:bodyPr lIns="90000" tIns="46800" rIns="90000" bIns="46800">
            <a:spAutoFit/>
          </a:bodyPr>
          <a:lstStyle/>
          <a:p>
            <a:pPr>
              <a:spcBef>
                <a:spcPct val="50000"/>
              </a:spcBef>
              <a:defRPr/>
            </a:pPr>
            <a:r>
              <a:rPr lang="it-IT" sz="1400" b="1" i="1" dirty="0" smtClean="0">
                <a:solidFill>
                  <a:srgbClr val="009999"/>
                </a:solidFill>
                <a:effectLst>
                  <a:outerShdw blurRad="38100" dist="38100" dir="2700000" algn="tl">
                    <a:srgbClr val="C0C0C0"/>
                  </a:outerShdw>
                </a:effectLst>
              </a:rPr>
              <a:t>Sempre elevatissime </a:t>
            </a:r>
            <a:r>
              <a:rPr lang="it-IT" sz="1400" b="1" i="1" dirty="0">
                <a:solidFill>
                  <a:srgbClr val="009999"/>
                </a:solidFill>
                <a:effectLst>
                  <a:outerShdw blurRad="38100" dist="38100" dir="2700000" algn="tl">
                    <a:srgbClr val="C0C0C0"/>
                  </a:outerShdw>
                </a:effectLst>
              </a:rPr>
              <a:t>le preoccupazioni per occupazione ed economia, </a:t>
            </a:r>
            <a:r>
              <a:rPr lang="it-IT" sz="1400" b="1" i="1" dirty="0" smtClean="0">
                <a:solidFill>
                  <a:srgbClr val="009999"/>
                </a:solidFill>
                <a:effectLst>
                  <a:outerShdw blurRad="38100" dist="38100" dir="2700000" algn="tl">
                    <a:srgbClr val="C0C0C0"/>
                  </a:outerShdw>
                </a:effectLst>
              </a:rPr>
              <a:t>riprendono quota anche quelle </a:t>
            </a:r>
            <a:r>
              <a:rPr lang="it-IT" sz="1400" b="1" i="1" dirty="0">
                <a:solidFill>
                  <a:srgbClr val="009999"/>
                </a:solidFill>
                <a:effectLst>
                  <a:outerShdw blurRad="38100" dist="38100" dir="2700000" algn="tl">
                    <a:srgbClr val="C0C0C0"/>
                  </a:outerShdw>
                </a:effectLst>
              </a:rPr>
              <a:t>relative alla sicurezza, </a:t>
            </a:r>
            <a:r>
              <a:rPr lang="it-IT" sz="1400" b="1" i="1" dirty="0" smtClean="0">
                <a:solidFill>
                  <a:srgbClr val="009999"/>
                </a:solidFill>
                <a:effectLst>
                  <a:outerShdw blurRad="38100" dist="38100" dir="2700000" algn="tl">
                    <a:srgbClr val="C0C0C0"/>
                  </a:outerShdw>
                </a:effectLst>
              </a:rPr>
              <a:t>spesso condizionate dai messaggi veicolati nelle campagne elettorali.</a:t>
            </a:r>
            <a:endParaRPr lang="it-IT" sz="1400" b="1" i="1" dirty="0">
              <a:solidFill>
                <a:srgbClr val="009999"/>
              </a:solidFill>
              <a:effectLst>
                <a:outerShdw blurRad="38100" dist="38100" dir="2700000" algn="tl">
                  <a:srgbClr val="C0C0C0"/>
                </a:outerShdw>
              </a:effectLst>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7" name="Rectangle 2"/>
          <p:cNvSpPr txBox="1">
            <a:spLocks noChangeArrowheads="1"/>
          </p:cNvSpPr>
          <p:nvPr/>
        </p:nvSpPr>
        <p:spPr bwMode="auto">
          <a:xfrm>
            <a:off x="698500" y="107950"/>
            <a:ext cx="8140700" cy="611188"/>
          </a:xfrm>
          <a:prstGeom prst="rect">
            <a:avLst/>
          </a:prstGeom>
          <a:noFill/>
          <a:ln w="9525">
            <a:noFill/>
            <a:miter lim="800000"/>
            <a:headEnd/>
            <a:tailEnd/>
          </a:ln>
        </p:spPr>
        <p:txBody>
          <a:bodyPr anchor="ctr"/>
          <a:lstStyle/>
          <a:p>
            <a:pPr>
              <a:lnSpc>
                <a:spcPct val="90000"/>
              </a:lnSpc>
            </a:pPr>
            <a:r>
              <a:rPr lang="it-IT" sz="2000"/>
              <a:t>I problemi locali: aggregazione per aree</a:t>
            </a:r>
            <a:endParaRPr lang="en-US" sz="2000" b="1">
              <a:latin typeface="Calibri" pitchFamily="34" charset="0"/>
            </a:endParaRPr>
          </a:p>
        </p:txBody>
      </p:sp>
      <p:graphicFrame>
        <p:nvGraphicFramePr>
          <p:cNvPr id="6146" name="Object 3"/>
          <p:cNvGraphicFramePr>
            <a:graphicFrameLocks noGrp="1"/>
          </p:cNvGraphicFramePr>
          <p:nvPr>
            <p:ph idx="4294967295"/>
          </p:nvPr>
        </p:nvGraphicFramePr>
        <p:xfrm>
          <a:off x="0" y="895350"/>
          <a:ext cx="8586788" cy="4930775"/>
        </p:xfrm>
        <a:graphic>
          <a:graphicData uri="http://schemas.openxmlformats.org/presentationml/2006/ole">
            <p:oleObj spid="_x0000_s82946" name="Grafico" r:id="rId4" imgW="8572539" imgH="4922561" progId="Excel.Sheet.8">
              <p:embed/>
            </p:oleObj>
          </a:graphicData>
        </a:graphic>
      </p:graphicFrame>
      <p:sp>
        <p:nvSpPr>
          <p:cNvPr id="6148" name="Text Box 4"/>
          <p:cNvSpPr txBox="1">
            <a:spLocks noChangeArrowheads="1"/>
          </p:cNvSpPr>
          <p:nvPr/>
        </p:nvSpPr>
        <p:spPr bwMode="auto">
          <a:xfrm>
            <a:off x="130175" y="5734050"/>
            <a:ext cx="1665288" cy="501650"/>
          </a:xfrm>
          <a:prstGeom prst="rect">
            <a:avLst/>
          </a:prstGeom>
          <a:noFill/>
          <a:ln w="9525">
            <a:noFill/>
            <a:miter lim="800000"/>
            <a:headEnd/>
            <a:tailEnd/>
          </a:ln>
        </p:spPr>
        <p:txBody>
          <a:bodyPr>
            <a:spAutoFit/>
          </a:bodyPr>
          <a:lstStyle/>
          <a:p>
            <a:pPr>
              <a:buFontTx/>
              <a:buChar char="•"/>
            </a:pPr>
            <a:r>
              <a:rPr lang="it-IT" sz="900" b="1">
                <a:solidFill>
                  <a:schemeClr val="folHlink"/>
                </a:solidFill>
                <a:ea typeface="ＭＳ Ｐゴシック" pitchFamily="-109" charset="-128"/>
              </a:rPr>
              <a:t>occupazione e lavoro; </a:t>
            </a:r>
          </a:p>
          <a:p>
            <a:pPr>
              <a:buFontTx/>
              <a:buChar char="•"/>
            </a:pPr>
            <a:r>
              <a:rPr lang="it-IT" sz="900" b="1">
                <a:solidFill>
                  <a:schemeClr val="folHlink"/>
                </a:solidFill>
                <a:ea typeface="ＭＳ Ｐゴシック" pitchFamily="-109" charset="-128"/>
              </a:rPr>
              <a:t>sviluppo economico;</a:t>
            </a:r>
          </a:p>
          <a:p>
            <a:pPr>
              <a:buFontTx/>
              <a:buChar char="•"/>
            </a:pPr>
            <a:r>
              <a:rPr lang="it-IT" sz="900" b="1">
                <a:solidFill>
                  <a:schemeClr val="folHlink"/>
                </a:solidFill>
                <a:ea typeface="ＭＳ Ｐゴシック" pitchFamily="-109" charset="-128"/>
              </a:rPr>
              <a:t>costo della vita;</a:t>
            </a:r>
          </a:p>
        </p:txBody>
      </p:sp>
      <p:sp>
        <p:nvSpPr>
          <p:cNvPr id="6149" name="Text Box 5"/>
          <p:cNvSpPr txBox="1">
            <a:spLocks noChangeArrowheads="1"/>
          </p:cNvSpPr>
          <p:nvPr/>
        </p:nvSpPr>
        <p:spPr bwMode="auto">
          <a:xfrm>
            <a:off x="1747838" y="5475288"/>
            <a:ext cx="1881187" cy="911225"/>
          </a:xfrm>
          <a:prstGeom prst="rect">
            <a:avLst/>
          </a:prstGeom>
          <a:noFill/>
          <a:ln w="9525">
            <a:noFill/>
            <a:miter lim="800000"/>
            <a:headEnd/>
            <a:tailEnd/>
          </a:ln>
        </p:spPr>
        <p:txBody>
          <a:bodyPr wrap="none">
            <a:spAutoFit/>
          </a:bodyPr>
          <a:lstStyle/>
          <a:p>
            <a:pPr>
              <a:buFontTx/>
              <a:buChar char="•"/>
            </a:pPr>
            <a:r>
              <a:rPr lang="it-IT" sz="900" b="1">
                <a:solidFill>
                  <a:schemeClr val="folHlink"/>
                </a:solidFill>
                <a:ea typeface="ＭＳ Ｐゴシック" pitchFamily="-109" charset="-128"/>
              </a:rPr>
              <a:t>Infrastrutture e vie comunicaz.</a:t>
            </a:r>
          </a:p>
          <a:p>
            <a:pPr>
              <a:buFontTx/>
              <a:buChar char="•"/>
            </a:pPr>
            <a:r>
              <a:rPr lang="it-IT" sz="900" b="1">
                <a:solidFill>
                  <a:schemeClr val="folHlink"/>
                </a:solidFill>
                <a:ea typeface="ＭＳ Ｐゴシック" pitchFamily="-109" charset="-128"/>
              </a:rPr>
              <a:t>traffico e viabilità; </a:t>
            </a:r>
          </a:p>
          <a:p>
            <a:pPr>
              <a:buFontTx/>
              <a:buChar char="•"/>
            </a:pPr>
            <a:r>
              <a:rPr lang="it-IT" sz="900" b="1">
                <a:solidFill>
                  <a:schemeClr val="folHlink"/>
                </a:solidFill>
                <a:ea typeface="ＭＳ Ｐゴシック" pitchFamily="-109" charset="-128"/>
              </a:rPr>
              <a:t>parcheggi; </a:t>
            </a:r>
          </a:p>
          <a:p>
            <a:pPr>
              <a:buFontTx/>
              <a:buChar char="•"/>
            </a:pPr>
            <a:r>
              <a:rPr lang="it-IT" sz="900" b="1">
                <a:solidFill>
                  <a:schemeClr val="folHlink"/>
                </a:solidFill>
                <a:ea typeface="ＭＳ Ｐゴシック" pitchFamily="-109" charset="-128"/>
              </a:rPr>
              <a:t>stato delle strade; </a:t>
            </a:r>
          </a:p>
          <a:p>
            <a:pPr>
              <a:buFontTx/>
              <a:buChar char="•"/>
            </a:pPr>
            <a:r>
              <a:rPr lang="it-IT" sz="900" b="1">
                <a:solidFill>
                  <a:schemeClr val="folHlink"/>
                </a:solidFill>
                <a:ea typeface="ＭＳ Ｐゴシック" pitchFamily="-109" charset="-128"/>
              </a:rPr>
              <a:t>illuminazione pubblica; </a:t>
            </a:r>
          </a:p>
          <a:p>
            <a:pPr>
              <a:buFontTx/>
              <a:buChar char="•"/>
            </a:pPr>
            <a:r>
              <a:rPr lang="it-IT" sz="900" b="1">
                <a:solidFill>
                  <a:schemeClr val="folHlink"/>
                </a:solidFill>
                <a:ea typeface="ＭＳ Ｐゴシック" pitchFamily="-109" charset="-128"/>
              </a:rPr>
              <a:t>trasporti pubblici di superficie</a:t>
            </a:r>
          </a:p>
        </p:txBody>
      </p:sp>
      <p:sp>
        <p:nvSpPr>
          <p:cNvPr id="6150" name="Text Box 6"/>
          <p:cNvSpPr txBox="1">
            <a:spLocks noChangeArrowheads="1"/>
          </p:cNvSpPr>
          <p:nvPr/>
        </p:nvSpPr>
        <p:spPr bwMode="auto">
          <a:xfrm>
            <a:off x="3802063" y="5467350"/>
            <a:ext cx="1271587" cy="911225"/>
          </a:xfrm>
          <a:prstGeom prst="rect">
            <a:avLst/>
          </a:prstGeom>
          <a:noFill/>
          <a:ln w="9525">
            <a:noFill/>
            <a:miter lim="800000"/>
            <a:headEnd/>
            <a:tailEnd/>
          </a:ln>
        </p:spPr>
        <p:txBody>
          <a:bodyPr wrap="none">
            <a:spAutoFit/>
          </a:bodyPr>
          <a:lstStyle/>
          <a:p>
            <a:pPr>
              <a:buFontTx/>
              <a:buChar char="•"/>
            </a:pPr>
            <a:r>
              <a:rPr lang="it-IT" sz="900" b="1">
                <a:solidFill>
                  <a:schemeClr val="folHlink"/>
                </a:solidFill>
                <a:ea typeface="ＭＳ Ｐゴシック" pitchFamily="-109" charset="-128"/>
              </a:rPr>
              <a:t>problemi giovanili; </a:t>
            </a:r>
          </a:p>
          <a:p>
            <a:pPr>
              <a:buFontTx/>
              <a:buChar char="•"/>
            </a:pPr>
            <a:r>
              <a:rPr lang="it-IT" sz="900" b="1">
                <a:solidFill>
                  <a:schemeClr val="folHlink"/>
                </a:solidFill>
                <a:ea typeface="ＭＳ Ｐゴシック" pitchFamily="-109" charset="-128"/>
              </a:rPr>
              <a:t>anziani e pensioni</a:t>
            </a:r>
          </a:p>
          <a:p>
            <a:pPr>
              <a:buFontTx/>
              <a:buChar char="•"/>
            </a:pPr>
            <a:r>
              <a:rPr lang="it-IT" sz="900" b="1">
                <a:solidFill>
                  <a:schemeClr val="folHlink"/>
                </a:solidFill>
                <a:ea typeface="ＭＳ Ｐゴシック" pitchFamily="-109" charset="-128"/>
              </a:rPr>
              <a:t>casa;</a:t>
            </a:r>
          </a:p>
          <a:p>
            <a:pPr>
              <a:buFontTx/>
              <a:buChar char="•"/>
            </a:pPr>
            <a:r>
              <a:rPr lang="it-IT" sz="900" b="1">
                <a:solidFill>
                  <a:schemeClr val="folHlink"/>
                </a:solidFill>
                <a:ea typeface="ＭＳ Ｐゴシック" pitchFamily="-109" charset="-128"/>
              </a:rPr>
              <a:t>sanità;</a:t>
            </a:r>
          </a:p>
          <a:p>
            <a:pPr>
              <a:buFontTx/>
              <a:buChar char="•"/>
            </a:pPr>
            <a:r>
              <a:rPr lang="it-IT" sz="900" b="1">
                <a:solidFill>
                  <a:schemeClr val="folHlink"/>
                </a:solidFill>
                <a:ea typeface="ＭＳ Ｐゴシック" pitchFamily="-109" charset="-128"/>
              </a:rPr>
              <a:t>servizi sociali;</a:t>
            </a:r>
          </a:p>
          <a:p>
            <a:pPr>
              <a:buFontTx/>
              <a:buChar char="•"/>
            </a:pPr>
            <a:r>
              <a:rPr lang="it-IT" sz="900" b="1">
                <a:solidFill>
                  <a:schemeClr val="folHlink"/>
                </a:solidFill>
                <a:ea typeface="ＭＳ Ｐゴシック" pitchFamily="-109" charset="-128"/>
              </a:rPr>
              <a:t>scuola e asili</a:t>
            </a:r>
          </a:p>
        </p:txBody>
      </p:sp>
      <p:sp>
        <p:nvSpPr>
          <p:cNvPr id="6151" name="Text Box 7"/>
          <p:cNvSpPr txBox="1">
            <a:spLocks noChangeArrowheads="1"/>
          </p:cNvSpPr>
          <p:nvPr/>
        </p:nvSpPr>
        <p:spPr bwMode="auto">
          <a:xfrm>
            <a:off x="7358063" y="5702300"/>
            <a:ext cx="1584325" cy="638175"/>
          </a:xfrm>
          <a:prstGeom prst="rect">
            <a:avLst/>
          </a:prstGeom>
          <a:noFill/>
          <a:ln w="9525">
            <a:noFill/>
            <a:miter lim="800000"/>
            <a:headEnd/>
            <a:tailEnd/>
          </a:ln>
        </p:spPr>
        <p:txBody>
          <a:bodyPr>
            <a:spAutoFit/>
          </a:bodyPr>
          <a:lstStyle/>
          <a:p>
            <a:pPr>
              <a:buFontTx/>
              <a:buChar char="•"/>
            </a:pPr>
            <a:r>
              <a:rPr lang="it-IT" sz="900" b="1">
                <a:solidFill>
                  <a:schemeClr val="folHlink"/>
                </a:solidFill>
                <a:ea typeface="ＭＳ Ｐゴシック" pitchFamily="-109" charset="-128"/>
              </a:rPr>
              <a:t>droga/ tossicodipendenza; </a:t>
            </a:r>
          </a:p>
          <a:p>
            <a:pPr>
              <a:buFontTx/>
              <a:buChar char="•"/>
            </a:pPr>
            <a:r>
              <a:rPr lang="it-IT" sz="900" b="1">
                <a:solidFill>
                  <a:schemeClr val="folHlink"/>
                </a:solidFill>
                <a:ea typeface="ＭＳ Ｐゴシック" pitchFamily="-109" charset="-128"/>
              </a:rPr>
              <a:t>immigrazione; </a:t>
            </a:r>
          </a:p>
          <a:p>
            <a:pPr>
              <a:buFontTx/>
              <a:buChar char="•"/>
            </a:pPr>
            <a:r>
              <a:rPr lang="it-IT" sz="900" b="1">
                <a:solidFill>
                  <a:schemeClr val="folHlink"/>
                </a:solidFill>
                <a:ea typeface="ＭＳ Ｐゴシック" pitchFamily="-109" charset="-128"/>
              </a:rPr>
              <a:t>criminalità</a:t>
            </a:r>
          </a:p>
        </p:txBody>
      </p:sp>
      <p:sp>
        <p:nvSpPr>
          <p:cNvPr id="6152" name="Text Box 8"/>
          <p:cNvSpPr txBox="1">
            <a:spLocks noChangeArrowheads="1"/>
          </p:cNvSpPr>
          <p:nvPr/>
        </p:nvSpPr>
        <p:spPr bwMode="auto">
          <a:xfrm>
            <a:off x="5456238" y="5549900"/>
            <a:ext cx="1511300" cy="774700"/>
          </a:xfrm>
          <a:prstGeom prst="rect">
            <a:avLst/>
          </a:prstGeom>
          <a:noFill/>
          <a:ln w="9525">
            <a:noFill/>
            <a:miter lim="800000"/>
            <a:headEnd/>
            <a:tailEnd/>
          </a:ln>
        </p:spPr>
        <p:txBody>
          <a:bodyPr>
            <a:spAutoFit/>
          </a:bodyPr>
          <a:lstStyle/>
          <a:p>
            <a:pPr>
              <a:buFontTx/>
              <a:buChar char="•"/>
            </a:pPr>
            <a:r>
              <a:rPr lang="it-IT" sz="900" b="1">
                <a:solidFill>
                  <a:schemeClr val="folHlink"/>
                </a:solidFill>
                <a:ea typeface="ＭＳ Ｐゴシック" pitchFamily="-109" charset="-128"/>
              </a:rPr>
              <a:t>verde pubblico; </a:t>
            </a:r>
          </a:p>
          <a:p>
            <a:pPr>
              <a:buFontTx/>
              <a:buChar char="•"/>
            </a:pPr>
            <a:r>
              <a:rPr lang="it-IT" sz="900" b="1">
                <a:solidFill>
                  <a:schemeClr val="folHlink"/>
                </a:solidFill>
                <a:ea typeface="ＭＳ Ｐゴシック" pitchFamily="-109" charset="-128"/>
              </a:rPr>
              <a:t>raccolta e smaltimento rifiuti;</a:t>
            </a:r>
          </a:p>
          <a:p>
            <a:pPr>
              <a:buFontTx/>
              <a:buChar char="•"/>
            </a:pPr>
            <a:r>
              <a:rPr lang="it-IT" sz="900" b="1">
                <a:solidFill>
                  <a:schemeClr val="folHlink"/>
                </a:solidFill>
                <a:ea typeface="ＭＳ Ｐゴシック" pitchFamily="-109" charset="-128"/>
              </a:rPr>
              <a:t>inquinamento e ambiente</a:t>
            </a:r>
          </a:p>
        </p:txBody>
      </p:sp>
      <p:sp>
        <p:nvSpPr>
          <p:cNvPr id="6153" name="Text Box 11"/>
          <p:cNvSpPr txBox="1">
            <a:spLocks noChangeArrowheads="1"/>
          </p:cNvSpPr>
          <p:nvPr/>
        </p:nvSpPr>
        <p:spPr bwMode="gray">
          <a:xfrm>
            <a:off x="76200" y="914400"/>
            <a:ext cx="3886200" cy="309563"/>
          </a:xfrm>
          <a:prstGeom prst="rect">
            <a:avLst/>
          </a:prstGeom>
          <a:solidFill>
            <a:srgbClr val="000080"/>
          </a:solidFill>
          <a:ln w="9525" algn="ctr">
            <a:noFill/>
            <a:miter lim="800000"/>
            <a:headEnd/>
            <a:tailEnd/>
          </a:ln>
        </p:spPr>
        <p:txBody>
          <a:bodyPr lIns="90000" tIns="46800" rIns="90000" bIns="46800">
            <a:spAutoFit/>
          </a:bodyPr>
          <a:lstStyle/>
          <a:p>
            <a:pPr>
              <a:spcBef>
                <a:spcPct val="50000"/>
              </a:spcBef>
            </a:pPr>
            <a:r>
              <a:rPr lang="it-IT" sz="1400" dirty="0" smtClean="0">
                <a:solidFill>
                  <a:srgbClr val="FFFFFF"/>
                </a:solidFill>
              </a:rPr>
              <a:t>TREND ITALIA 2010-2013</a:t>
            </a:r>
            <a:endParaRPr lang="it-IT" sz="1400" dirty="0">
              <a:solidFill>
                <a:srgbClr val="FFFFFF"/>
              </a:solidFill>
            </a:endParaRPr>
          </a:p>
        </p:txBody>
      </p:sp>
      <p:sp>
        <p:nvSpPr>
          <p:cNvPr id="26" name="Text Box 13"/>
          <p:cNvSpPr txBox="1">
            <a:spLocks noChangeArrowheads="1"/>
          </p:cNvSpPr>
          <p:nvPr/>
        </p:nvSpPr>
        <p:spPr bwMode="gray">
          <a:xfrm>
            <a:off x="4224338" y="2514600"/>
            <a:ext cx="3548062" cy="739775"/>
          </a:xfrm>
          <a:prstGeom prst="rect">
            <a:avLst/>
          </a:prstGeom>
          <a:noFill/>
          <a:ln w="9525" algn="ctr">
            <a:noFill/>
            <a:miter lim="800000"/>
            <a:headEnd/>
            <a:tailEnd/>
          </a:ln>
          <a:effectLst/>
        </p:spPr>
        <p:txBody>
          <a:bodyPr lIns="90000" tIns="46800" rIns="90000" bIns="46800">
            <a:spAutoFit/>
          </a:bodyPr>
          <a:lstStyle/>
          <a:p>
            <a:pPr>
              <a:spcBef>
                <a:spcPct val="50000"/>
              </a:spcBef>
              <a:defRPr/>
            </a:pPr>
            <a:r>
              <a:rPr lang="it-IT" sz="1400" b="1" i="1" dirty="0">
                <a:solidFill>
                  <a:srgbClr val="990033"/>
                </a:solidFill>
                <a:effectLst>
                  <a:outerShdw blurRad="38100" dist="38100" dir="2700000" algn="tl">
                    <a:srgbClr val="C0C0C0"/>
                  </a:outerShdw>
                </a:effectLst>
              </a:rPr>
              <a:t>La preoccupazione per la crisi viene tuttora percepita in modo crescente a livello locale</a:t>
            </a:r>
          </a:p>
        </p:txBody>
      </p:sp>
    </p:spTree>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ESKA_CLIENTLIBRARY" val=""/>
</p:tagLst>
</file>

<file path=ppt/theme/theme1.xml><?xml version="1.0" encoding="utf-8"?>
<a:theme xmlns:a="http://schemas.openxmlformats.org/drawingml/2006/main" name="Personalizza struttura">
  <a:themeElements>
    <a:clrScheme name="Personalizza struttura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Personalizza struttura">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prstShdw prst="shdw17" dist="17961" dir="2700000">
            <a:srgbClr val="A1C46B">
              <a:gamma/>
              <a:shade val="60000"/>
              <a:invGamma/>
            </a:srgbClr>
          </a:prstShdw>
        </a:effectLst>
      </a:spPr>
      <a:bodyPr vert="horz" wrap="square" lIns="0" tIns="0" rIns="0" bIns="0" numCol="1" anchor="ctr"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de-DE" sz="1800" b="0" i="0" u="none" strike="noStrike" cap="none" normalizeH="0" baseline="0" smtClean="0">
            <a:ln>
              <a:noFill/>
            </a:ln>
            <a:solidFill>
              <a:schemeClr val="tx1"/>
            </a:solidFill>
            <a:effectLst/>
            <a:latin typeface="Arial" pitchFamily="34" charset="0"/>
            <a:cs typeface="Arial" pitchFamily="34"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prstShdw prst="shdw17" dist="17961" dir="2700000">
            <a:srgbClr val="A1C46B">
              <a:gamma/>
              <a:shade val="60000"/>
              <a:invGamma/>
            </a:srgbClr>
          </a:prstShdw>
        </a:effectLst>
      </a:spPr>
      <a:bodyPr vert="horz" wrap="square" lIns="0" tIns="0" rIns="0" bIns="0" numCol="1" anchor="ctr"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de-DE" sz="1800" b="0" i="0" u="none" strike="noStrike" cap="none" normalizeH="0" baseline="0" smtClean="0">
            <a:ln>
              <a:noFill/>
            </a:ln>
            <a:solidFill>
              <a:schemeClr val="tx1"/>
            </a:solidFill>
            <a:effectLst/>
            <a:latin typeface="Arial" pitchFamily="34" charset="0"/>
            <a:cs typeface="Arial" pitchFamily="34" charset="0"/>
          </a:defRPr>
        </a:defPPr>
      </a:lstStyle>
    </a:lnDef>
  </a:objectDefaults>
  <a:extraClrSchemeLst>
    <a:extraClrScheme>
      <a:clrScheme name="Personalizza struttura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Personalizza struttura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Personalizza struttura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Personalizza struttura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Personalizza struttura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Personalizza struttura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Personalizza struttura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Personalizza struttura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Personalizza struttura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Personalizza struttura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Personalizza struttura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Personalizza struttura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15_blank">
  <a:themeElements>
    <a:clrScheme name="Ipsos Colors 2012">
      <a:dk1>
        <a:srgbClr val="1F497D"/>
      </a:dk1>
      <a:lt1>
        <a:srgbClr val="FFFFFF"/>
      </a:lt1>
      <a:dk2>
        <a:srgbClr val="58595B"/>
      </a:dk2>
      <a:lt2>
        <a:srgbClr val="BCBEC0"/>
      </a:lt2>
      <a:accent1>
        <a:srgbClr val="008E94"/>
      </a:accent1>
      <a:accent2>
        <a:srgbClr val="FBB040"/>
      </a:accent2>
      <a:accent3>
        <a:srgbClr val="ED6737"/>
      </a:accent3>
      <a:accent4>
        <a:srgbClr val="A8CCDD"/>
      </a:accent4>
      <a:accent5>
        <a:srgbClr val="A1C46B"/>
      </a:accent5>
      <a:accent6>
        <a:srgbClr val="281051"/>
      </a:accent6>
      <a:hlink>
        <a:srgbClr val="B4321E"/>
      </a:hlink>
      <a:folHlink>
        <a:srgbClr val="993366"/>
      </a:folHlink>
    </a:clrScheme>
    <a:fontScheme name="13_blank">
      <a:majorFont>
        <a:latin typeface=""/>
        <a:ea typeface=""/>
        <a:cs typeface=""/>
      </a:majorFont>
      <a:minorFont>
        <a:latin typeface=""/>
        <a:ea typeface=""/>
        <a:cs typeface=""/>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prstShdw prst="shdw17" dist="17961" dir="2700000">
            <a:srgbClr val="A1C46B">
              <a:gamma/>
              <a:shade val="60000"/>
              <a:invGamma/>
            </a:srgbClr>
          </a:prstShdw>
        </a:effectLst>
      </a:spPr>
      <a:bodyPr vert="horz" wrap="square" lIns="0" tIns="0" rIns="0" bIns="0" numCol="1" anchor="ctr"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de-DE" sz="1800" b="0" i="0" u="none" strike="noStrike" cap="none" normalizeH="0" baseline="0" smtClean="0">
            <a:ln>
              <a:noFill/>
            </a:ln>
            <a:solidFill>
              <a:schemeClr val="tx1"/>
            </a:solidFill>
            <a:effectLst/>
            <a:latin typeface="Arial" pitchFamily="34" charset="0"/>
            <a:cs typeface="Arial" pitchFamily="34"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prstShdw prst="shdw17" dist="17961" dir="2700000">
            <a:srgbClr val="A1C46B">
              <a:gamma/>
              <a:shade val="60000"/>
              <a:invGamma/>
            </a:srgbClr>
          </a:prstShdw>
        </a:effectLst>
      </a:spPr>
      <a:bodyPr vert="horz" wrap="square" lIns="0" tIns="0" rIns="0" bIns="0" numCol="1" anchor="ctr"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de-DE" sz="1800" b="0" i="0" u="none" strike="noStrike" cap="none" normalizeH="0" baseline="0" smtClean="0">
            <a:ln>
              <a:noFill/>
            </a:ln>
            <a:solidFill>
              <a:schemeClr val="tx1"/>
            </a:solidFill>
            <a:effectLst/>
            <a:latin typeface="Arial" pitchFamily="34" charset="0"/>
            <a:cs typeface="Arial" pitchFamily="34" charset="0"/>
          </a:defRPr>
        </a:defPPr>
      </a:lstStyle>
    </a:lnDef>
  </a:objectDefaults>
  <a:extraClrSchemeLst/>
</a:theme>
</file>

<file path=ppt/theme/theme3.xml><?xml version="1.0" encoding="utf-8"?>
<a:theme xmlns:a="http://schemas.openxmlformats.org/drawingml/2006/main" name="13_blank">
  <a:themeElements>
    <a:clrScheme name="Ipsos Colors 2012">
      <a:dk1>
        <a:srgbClr val="1F497D"/>
      </a:dk1>
      <a:lt1>
        <a:srgbClr val="FFFFFF"/>
      </a:lt1>
      <a:dk2>
        <a:srgbClr val="58595B"/>
      </a:dk2>
      <a:lt2>
        <a:srgbClr val="BCBEC0"/>
      </a:lt2>
      <a:accent1>
        <a:srgbClr val="008E94"/>
      </a:accent1>
      <a:accent2>
        <a:srgbClr val="FBB040"/>
      </a:accent2>
      <a:accent3>
        <a:srgbClr val="ED6737"/>
      </a:accent3>
      <a:accent4>
        <a:srgbClr val="A8CCDD"/>
      </a:accent4>
      <a:accent5>
        <a:srgbClr val="A1C46B"/>
      </a:accent5>
      <a:accent6>
        <a:srgbClr val="281051"/>
      </a:accent6>
      <a:hlink>
        <a:srgbClr val="B4321E"/>
      </a:hlink>
      <a:folHlink>
        <a:srgbClr val="993366"/>
      </a:folHlink>
    </a:clrScheme>
    <a:fontScheme name="13_blank">
      <a:majorFont>
        <a:latin typeface=""/>
        <a:ea typeface=""/>
        <a:cs typeface=""/>
      </a:majorFont>
      <a:minorFont>
        <a:latin typeface=""/>
        <a:ea typeface=""/>
        <a:cs typeface=""/>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prstShdw prst="shdw17" dist="17961" dir="2700000">
            <a:srgbClr val="A1C46B">
              <a:gamma/>
              <a:shade val="60000"/>
              <a:invGamma/>
            </a:srgbClr>
          </a:prstShdw>
        </a:effectLst>
      </a:spPr>
      <a:bodyPr vert="horz" wrap="square" lIns="0" tIns="0" rIns="0" bIns="0" numCol="1" anchor="ctr"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de-DE" sz="1800" b="0" i="0" u="none" strike="noStrike" cap="none" normalizeH="0" baseline="0" smtClean="0">
            <a:ln>
              <a:noFill/>
            </a:ln>
            <a:solidFill>
              <a:schemeClr val="tx1"/>
            </a:solidFill>
            <a:effectLst/>
            <a:latin typeface="Arial" pitchFamily="34" charset="0"/>
            <a:cs typeface="Arial" pitchFamily="34"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prstShdw prst="shdw17" dist="17961" dir="2700000">
            <a:srgbClr val="A1C46B">
              <a:gamma/>
              <a:shade val="60000"/>
              <a:invGamma/>
            </a:srgbClr>
          </a:prstShdw>
        </a:effectLst>
      </a:spPr>
      <a:bodyPr vert="horz" wrap="square" lIns="0" tIns="0" rIns="0" bIns="0" numCol="1" anchor="ctr"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de-DE" sz="1800" b="0" i="0" u="none" strike="noStrike" cap="none" normalizeH="0" baseline="0" smtClean="0">
            <a:ln>
              <a:noFill/>
            </a:ln>
            <a:solidFill>
              <a:schemeClr val="tx1"/>
            </a:solidFill>
            <a:effectLst/>
            <a:latin typeface="Arial" pitchFamily="34" charset="0"/>
            <a:cs typeface="Arial" pitchFamily="34" charset="0"/>
          </a:defRPr>
        </a:defPPr>
      </a:lstStyle>
    </a:lnDef>
  </a:objectDefaults>
  <a:extraClrSchemeLst/>
</a:theme>
</file>

<file path=ppt/theme/theme4.xml><?xml version="1.0" encoding="utf-8"?>
<a:theme xmlns:a="http://schemas.openxmlformats.org/drawingml/2006/main" name="14_blank">
  <a:themeElements>
    <a:clrScheme name="Ipsos Colors 2012">
      <a:dk1>
        <a:srgbClr val="1F497D"/>
      </a:dk1>
      <a:lt1>
        <a:srgbClr val="FFFFFF"/>
      </a:lt1>
      <a:dk2>
        <a:srgbClr val="58595B"/>
      </a:dk2>
      <a:lt2>
        <a:srgbClr val="BCBEC0"/>
      </a:lt2>
      <a:accent1>
        <a:srgbClr val="008E94"/>
      </a:accent1>
      <a:accent2>
        <a:srgbClr val="FBB040"/>
      </a:accent2>
      <a:accent3>
        <a:srgbClr val="ED6737"/>
      </a:accent3>
      <a:accent4>
        <a:srgbClr val="A8CCDD"/>
      </a:accent4>
      <a:accent5>
        <a:srgbClr val="A1C46B"/>
      </a:accent5>
      <a:accent6>
        <a:srgbClr val="281051"/>
      </a:accent6>
      <a:hlink>
        <a:srgbClr val="B4321E"/>
      </a:hlink>
      <a:folHlink>
        <a:srgbClr val="993366"/>
      </a:folHlink>
    </a:clrScheme>
    <a:fontScheme name="13_blank">
      <a:majorFont>
        <a:latin typeface=""/>
        <a:ea typeface=""/>
        <a:cs typeface=""/>
      </a:majorFont>
      <a:minorFont>
        <a:latin typeface=""/>
        <a:ea typeface=""/>
        <a:cs typeface=""/>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prstShdw prst="shdw17" dist="17961" dir="2700000">
            <a:srgbClr val="A1C46B">
              <a:gamma/>
              <a:shade val="60000"/>
              <a:invGamma/>
            </a:srgbClr>
          </a:prstShdw>
        </a:effectLst>
      </a:spPr>
      <a:bodyPr vert="horz" wrap="square" lIns="0" tIns="0" rIns="0" bIns="0" numCol="1" anchor="ctr"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de-DE" sz="1800" b="0" i="0" u="none" strike="noStrike" cap="none" normalizeH="0" baseline="0" smtClean="0">
            <a:ln>
              <a:noFill/>
            </a:ln>
            <a:solidFill>
              <a:schemeClr val="tx1"/>
            </a:solidFill>
            <a:effectLst/>
            <a:latin typeface="Arial" pitchFamily="34" charset="0"/>
            <a:cs typeface="Arial" pitchFamily="34"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prstShdw prst="shdw17" dist="17961" dir="2700000">
            <a:srgbClr val="A1C46B">
              <a:gamma/>
              <a:shade val="60000"/>
              <a:invGamma/>
            </a:srgbClr>
          </a:prstShdw>
        </a:effectLst>
      </a:spPr>
      <a:bodyPr vert="horz" wrap="square" lIns="0" tIns="0" rIns="0" bIns="0" numCol="1" anchor="ctr"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de-DE" sz="1800" b="0" i="0" u="none" strike="noStrike" cap="none" normalizeH="0" baseline="0" smtClean="0">
            <a:ln>
              <a:noFill/>
            </a:ln>
            <a:solidFill>
              <a:schemeClr val="tx1"/>
            </a:solidFill>
            <a:effectLst/>
            <a:latin typeface="Arial" pitchFamily="34" charset="0"/>
            <a:cs typeface="Arial" pitchFamily="34" charset="0"/>
          </a:defRPr>
        </a:defPPr>
      </a:lstStyle>
    </a:lnDef>
  </a:objectDefaults>
  <a:extraClrSchemeLst/>
</a:theme>
</file>

<file path=ppt/theme/theme5.xml><?xml version="1.0" encoding="utf-8"?>
<a:theme xmlns:a="http://schemas.openxmlformats.org/drawingml/2006/main" name="1_Personalizza struttur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Larissa">
  <a:themeElements>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8314</TotalTime>
  <Words>3405</Words>
  <Application>Microsoft Office PowerPoint</Application>
  <PresentationFormat>Presentazione su schermo (4:3)</PresentationFormat>
  <Paragraphs>307</Paragraphs>
  <Slides>57</Slides>
  <Notes>55</Notes>
  <HiddenSlides>0</HiddenSlides>
  <MMClips>0</MMClips>
  <ScaleCrop>false</ScaleCrop>
  <HeadingPairs>
    <vt:vector size="8" baseType="variant">
      <vt:variant>
        <vt:lpstr>Tema</vt:lpstr>
      </vt:variant>
      <vt:variant>
        <vt:i4>5</vt:i4>
      </vt:variant>
      <vt:variant>
        <vt:lpstr>Collegamenti</vt:lpstr>
      </vt:variant>
      <vt:variant>
        <vt:i4>6</vt:i4>
      </vt:variant>
      <vt:variant>
        <vt:lpstr>Server OLE incorporati</vt:lpstr>
      </vt:variant>
      <vt:variant>
        <vt:i4>3</vt:i4>
      </vt:variant>
      <vt:variant>
        <vt:lpstr>Titoli diapositive</vt:lpstr>
      </vt:variant>
      <vt:variant>
        <vt:i4>57</vt:i4>
      </vt:variant>
    </vt:vector>
  </HeadingPairs>
  <TitlesOfParts>
    <vt:vector size="71" baseType="lpstr">
      <vt:lpstr>Personalizza struttura</vt:lpstr>
      <vt:lpstr>15_blank</vt:lpstr>
      <vt:lpstr>13_blank</vt:lpstr>
      <vt:lpstr>14_blank</vt:lpstr>
      <vt:lpstr>1_Personalizza struttura</vt:lpstr>
      <vt:lpstr>\\EUITMILFP1\ricerca\PublicAffair\00000 politiche 2013\ANALISI VOTO\analisi post voto lucio\lombardia\lombardia camera vs regionali ceci.xlsx!Foglio1!R1C1:R34C3</vt:lpstr>
      <vt:lpstr>\\EUITMILFP1\ricerca\PublicAffair\00000 politiche 2013\ANALISI VOTO\analisi post voto lucio\lombardia\lombardia camera vs regionali ceci.xlsx!%!R1C7:R30C9</vt:lpstr>
      <vt:lpstr>\\EUITMILFP1\ricerca\PublicAffair\00000 politiche 2013\ANALISI VOTO\analisi post voto lucio\lombardia\lombardia camera vs regionali ceci.xlsx!%!R35C7:R58C8</vt:lpstr>
      <vt:lpstr>\\EUITMILFP1\ricerca\PublicAffair\00000 politiche 2013\ANALISI VOTO\analisi post voto lucio\lombardia\lombardia camera vs regionali ceci.xlsx!%!R64C10:R70C11</vt:lpstr>
      <vt:lpstr>\\EUITMILFP1\ricerca\PublicAffair\00000 politiche 2013\ANALISI VOTO\analisi post voto lucio\lombardia\lombardia camera vs regionali ceci.xlsx!Foglio1!R26C1:R32C4</vt:lpstr>
      <vt:lpstr>\\EUITMILFP1\ricerca\PublicAffair\00000 politiche 2013\ANALISI VOTO\analisi post voto lucio\lombardia\lombardia camera vs regionali ceci.xlsx!Foglio1!R1C1:R24C4</vt:lpstr>
      <vt:lpstr>Grafico</vt:lpstr>
      <vt:lpstr>Foglio di lavoro di Microsoft Office Excel 97-2003</vt:lpstr>
      <vt:lpstr>Worksheet</vt:lpstr>
      <vt:lpstr>Diapositiva 1</vt:lpstr>
      <vt:lpstr>Diapositiva 2</vt:lpstr>
      <vt:lpstr>Diapositiva 3</vt:lpstr>
      <vt:lpstr>Diapositiva 4</vt:lpstr>
      <vt:lpstr>Diapositiva 5</vt:lpstr>
      <vt:lpstr>Diapositiva 6</vt:lpstr>
      <vt:lpstr>Diapositiva 7</vt:lpstr>
      <vt:lpstr>Diapositiva 8</vt:lpstr>
      <vt:lpstr>Diapositiva 9</vt:lpstr>
      <vt:lpstr>Diapositiva 10</vt:lpstr>
      <vt:lpstr>Diapositiva 11</vt:lpstr>
      <vt:lpstr>Diapositiva 12</vt:lpstr>
      <vt:lpstr>Diapositiva 13</vt:lpstr>
      <vt:lpstr>Diapositiva 14</vt:lpstr>
      <vt:lpstr>Diapositiva 15</vt:lpstr>
      <vt:lpstr>Diapositiva 16</vt:lpstr>
      <vt:lpstr>Diapositiva 17</vt:lpstr>
      <vt:lpstr>Diapositiva 18</vt:lpstr>
      <vt:lpstr>Diapositiva 19</vt:lpstr>
      <vt:lpstr>Diapositiva 20</vt:lpstr>
      <vt:lpstr>Diapositiva 21</vt:lpstr>
      <vt:lpstr>Diapositiva 22</vt:lpstr>
      <vt:lpstr>Diapositiva 23</vt:lpstr>
      <vt:lpstr>Diapositiva 24</vt:lpstr>
      <vt:lpstr>Diapositiva 25</vt:lpstr>
      <vt:lpstr>Diapositiva 26</vt:lpstr>
      <vt:lpstr>Diapositiva 27</vt:lpstr>
      <vt:lpstr>Diapositiva 28</vt:lpstr>
      <vt:lpstr>Diapositiva 29</vt:lpstr>
      <vt:lpstr>Diapositiva 30</vt:lpstr>
      <vt:lpstr>Diapositiva 31</vt:lpstr>
      <vt:lpstr>Diapositiva 32</vt:lpstr>
      <vt:lpstr>Diapositiva 33</vt:lpstr>
      <vt:lpstr>Diapositiva 34</vt:lpstr>
      <vt:lpstr>Diapositiva 35</vt:lpstr>
      <vt:lpstr>Diapositiva 36</vt:lpstr>
      <vt:lpstr>Diapositiva 37</vt:lpstr>
      <vt:lpstr>Diapositiva 38</vt:lpstr>
      <vt:lpstr>Diapositiva 39</vt:lpstr>
      <vt:lpstr>Diapositiva 40</vt:lpstr>
      <vt:lpstr>Diapositiva 41</vt:lpstr>
      <vt:lpstr>Diapositiva 42</vt:lpstr>
      <vt:lpstr>Diapositiva 43</vt:lpstr>
      <vt:lpstr>Diapositiva 44</vt:lpstr>
      <vt:lpstr>Diapositiva 45</vt:lpstr>
      <vt:lpstr>Diapositiva 46</vt:lpstr>
      <vt:lpstr>Diapositiva 47</vt:lpstr>
      <vt:lpstr>Diapositiva 48</vt:lpstr>
      <vt:lpstr>Diapositiva 49</vt:lpstr>
      <vt:lpstr>Diapositiva 50</vt:lpstr>
      <vt:lpstr>Diapositiva 51</vt:lpstr>
      <vt:lpstr>Diapositiva 52</vt:lpstr>
      <vt:lpstr>Diapositiva 53</vt:lpstr>
      <vt:lpstr>Diapositiva 54</vt:lpstr>
      <vt:lpstr>Diapositiva 55</vt:lpstr>
      <vt:lpstr>Diapositiva 56</vt:lpstr>
      <vt:lpstr>Diapositiva 57</vt:lpstr>
    </vt:vector>
  </TitlesOfParts>
  <Company>Ipsos GmbH</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PowerPoint-Präsentation</dc:title>
  <dc:creator>Ramona Bansemir</dc:creator>
  <cp:lastModifiedBy>comodo</cp:lastModifiedBy>
  <cp:revision>1000</cp:revision>
  <dcterms:created xsi:type="dcterms:W3CDTF">2012-01-13T06:54:50Z</dcterms:created>
  <dcterms:modified xsi:type="dcterms:W3CDTF">2013-03-28T16:00:21Z</dcterms:modified>
</cp:coreProperties>
</file>