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4" r:id="rId3"/>
    <p:sldId id="285" r:id="rId4"/>
    <p:sldId id="286" r:id="rId5"/>
    <p:sldId id="287" r:id="rId6"/>
    <p:sldId id="288" r:id="rId7"/>
    <p:sldId id="289" r:id="rId8"/>
    <p:sldId id="290" r:id="rId9"/>
    <p:sldId id="291" r:id="rId10"/>
    <p:sldId id="292" r:id="rId11"/>
    <p:sldId id="293" r:id="rId12"/>
    <p:sldId id="257" r:id="rId13"/>
    <p:sldId id="258" r:id="rId14"/>
    <p:sldId id="259" r:id="rId15"/>
    <p:sldId id="260" r:id="rId16"/>
    <p:sldId id="261" r:id="rId17"/>
    <p:sldId id="262" r:id="rId18"/>
    <p:sldId id="263" r:id="rId19"/>
    <p:sldId id="264" r:id="rId20"/>
    <p:sldId id="265" r:id="rId21"/>
    <p:sldId id="266" r:id="rId22"/>
    <p:sldId id="267" r:id="rId23"/>
    <p:sldId id="268" r:id="rId24"/>
    <p:sldId id="269" r:id="rId25"/>
    <p:sldId id="274" r:id="rId26"/>
    <p:sldId id="294" r:id="rId27"/>
    <p:sldId id="295" r:id="rId28"/>
    <p:sldId id="296" r:id="rId29"/>
    <p:sldId id="270" r:id="rId30"/>
    <p:sldId id="271" r:id="rId31"/>
    <p:sldId id="272" r:id="rId32"/>
    <p:sldId id="273" r:id="rId33"/>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snapVertSplitter="1" vertBarState="minimized" horzBarState="maximized">
    <p:restoredLeft sz="15620"/>
    <p:restoredTop sz="94660"/>
  </p:normalViewPr>
  <p:slideViewPr>
    <p:cSldViewPr>
      <p:cViewPr varScale="1">
        <p:scale>
          <a:sx n="121" d="100"/>
          <a:sy n="121" d="100"/>
        </p:scale>
        <p:origin x="-29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2">
        <a:schemeClr val="bg2"/>
      </p:bgRef>
    </p:bg>
    <p:spTree>
      <p:nvGrpSpPr>
        <p:cNvPr id="1" name=""/>
        <p:cNvGrpSpPr/>
        <p:nvPr/>
      </p:nvGrpSpPr>
      <p:grpSpPr>
        <a:xfrm>
          <a:off x="0" y="0"/>
          <a:ext cx="0" cy="0"/>
          <a:chOff x="0" y="0"/>
          <a:chExt cx="0" cy="0"/>
        </a:xfrm>
      </p:grpSpPr>
      <p:sp>
        <p:nvSpPr>
          <p:cNvPr id="9" name="Rettangolo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olo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it-IT" smtClean="0"/>
              <a:t>Fare clic per modificare lo stile del titolo</a:t>
            </a:r>
            <a:endParaRPr kumimoji="0" lang="en-US"/>
          </a:p>
        </p:txBody>
      </p:sp>
      <p:sp>
        <p:nvSpPr>
          <p:cNvPr id="3" name="Sottotitolo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it-IT" smtClean="0"/>
              <a:t>Fare clic per modificare lo stile del sottotitolo dello schema</a:t>
            </a:r>
            <a:endParaRPr kumimoji="0" lang="en-US"/>
          </a:p>
        </p:txBody>
      </p:sp>
      <p:sp>
        <p:nvSpPr>
          <p:cNvPr id="4" name="Segnaposto data 3"/>
          <p:cNvSpPr>
            <a:spLocks noGrp="1"/>
          </p:cNvSpPr>
          <p:nvPr>
            <p:ph type="dt" sz="half" idx="10"/>
          </p:nvPr>
        </p:nvSpPr>
        <p:spPr/>
        <p:txBody>
          <a:bodyPr/>
          <a:lstStyle/>
          <a:p>
            <a:fld id="{9EFC5B36-BF0A-4217-8BA9-60A884155CAD}" type="datetimeFigureOut">
              <a:rPr lang="it-IT" smtClean="0"/>
              <a:pPr/>
              <a:t>08/02/2017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387D70C-D6AD-4DD1-AE2E-3D6648AC34DA}" type="slidenum">
              <a:rPr lang="it-IT" smtClean="0"/>
              <a:pPr/>
              <a:t>‹N›</a:t>
            </a:fld>
            <a:endParaRPr lang="it-IT"/>
          </a:p>
        </p:txBody>
      </p:sp>
      <p:sp>
        <p:nvSpPr>
          <p:cNvPr id="10" name="Rettangolo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9EFC5B36-BF0A-4217-8BA9-60A884155CAD}" type="datetimeFigureOut">
              <a:rPr lang="it-IT" smtClean="0"/>
              <a:pPr/>
              <a:t>08/02/2017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387D70C-D6AD-4DD1-AE2E-3D6648AC34DA}"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9" name="Rettangolo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ttangolo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olo verticale 1"/>
          <p:cNvSpPr>
            <a:spLocks noGrp="1"/>
          </p:cNvSpPr>
          <p:nvPr>
            <p:ph type="title" orient="vert"/>
          </p:nvPr>
        </p:nvSpPr>
        <p:spPr>
          <a:xfrm>
            <a:off x="6781800" y="274640"/>
            <a:ext cx="1905000" cy="5851525"/>
          </a:xfrm>
        </p:spPr>
        <p:txBody>
          <a:bodyPr vert="eaVert"/>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304800"/>
            <a:ext cx="6019800" cy="5851525"/>
          </a:xfrm>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9EFC5B36-BF0A-4217-8BA9-60A884155CAD}" type="datetimeFigureOut">
              <a:rPr lang="it-IT" smtClean="0"/>
              <a:pPr/>
              <a:t>08/02/2017</a:t>
            </a:fld>
            <a:endParaRPr lang="it-IT"/>
          </a:p>
        </p:txBody>
      </p:sp>
      <p:sp>
        <p:nvSpPr>
          <p:cNvPr id="5" name="Segnaposto piè di pagina 4"/>
          <p:cNvSpPr>
            <a:spLocks noGrp="1"/>
          </p:cNvSpPr>
          <p:nvPr>
            <p:ph type="ftr" sz="quarter" idx="11"/>
          </p:nvPr>
        </p:nvSpPr>
        <p:spPr>
          <a:xfrm>
            <a:off x="2640597" y="6377459"/>
            <a:ext cx="3836404" cy="365125"/>
          </a:xfrm>
        </p:spPr>
        <p:txBody>
          <a:bodyPr/>
          <a:lstStyle/>
          <a:p>
            <a:endParaRPr lang="it-IT"/>
          </a:p>
        </p:txBody>
      </p:sp>
      <p:sp>
        <p:nvSpPr>
          <p:cNvPr id="6" name="Segnaposto numero diapositiva 5"/>
          <p:cNvSpPr>
            <a:spLocks noGrp="1"/>
          </p:cNvSpPr>
          <p:nvPr>
            <p:ph type="sldNum" sz="quarter" idx="12"/>
          </p:nvPr>
        </p:nvSpPr>
        <p:spPr/>
        <p:txBody>
          <a:bodyPr/>
          <a:lstStyle/>
          <a:p>
            <a:fld id="{7387D70C-D6AD-4DD1-AE2E-3D6648AC34DA}"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155448"/>
            <a:ext cx="8229600" cy="1252728"/>
          </a:xfrm>
        </p:spPr>
        <p:txBody>
          <a:bodyPr/>
          <a:lstStyle>
            <a:extLst/>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9EFC5B36-BF0A-4217-8BA9-60A884155CAD}" type="datetimeFigureOut">
              <a:rPr lang="it-IT" smtClean="0"/>
              <a:pPr/>
              <a:t>08/02/2017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387D70C-D6AD-4DD1-AE2E-3D6648AC34DA}"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2">
        <a:schemeClr val="bg2"/>
      </p:bgRef>
    </p:bg>
    <p:spTree>
      <p:nvGrpSpPr>
        <p:cNvPr id="1" name=""/>
        <p:cNvGrpSpPr/>
        <p:nvPr/>
      </p:nvGrpSpPr>
      <p:grpSpPr>
        <a:xfrm>
          <a:off x="0" y="0"/>
          <a:ext cx="0" cy="0"/>
          <a:chOff x="0" y="0"/>
          <a:chExt cx="0" cy="0"/>
        </a:xfrm>
      </p:grpSpPr>
      <p:sp>
        <p:nvSpPr>
          <p:cNvPr id="9" name="Rettangolo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ttangolo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olo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p>
            <a:fld id="{9EFC5B36-BF0A-4217-8BA9-60A884155CAD}" type="datetimeFigureOut">
              <a:rPr lang="it-IT" smtClean="0"/>
              <a:pPr/>
              <a:t>08/02/2017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387D70C-D6AD-4DD1-AE2E-3D6648AC34DA}"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9EFC5B36-BF0A-4217-8BA9-60A884155CAD}" type="datetimeFigureOut">
              <a:rPr lang="it-IT" smtClean="0"/>
              <a:pPr/>
              <a:t>08/02/2017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387D70C-D6AD-4DD1-AE2E-3D6648AC34DA}"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it-IT" smtClean="0"/>
              <a:t>Fare clic per modificare stili del testo dello schema</a:t>
            </a:r>
          </a:p>
        </p:txBody>
      </p:sp>
      <p:sp>
        <p:nvSpPr>
          <p:cNvPr id="4" name="Segnaposto contenuto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testo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it-IT" smtClean="0"/>
              <a:t>Fare clic per modificare stili del testo dello schema</a:t>
            </a:r>
          </a:p>
        </p:txBody>
      </p:sp>
      <p:sp>
        <p:nvSpPr>
          <p:cNvPr id="6" name="Segnaposto contenuto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p>
            <a:fld id="{9EFC5B36-BF0A-4217-8BA9-60A884155CAD}" type="datetimeFigureOut">
              <a:rPr lang="it-IT" smtClean="0"/>
              <a:pPr/>
              <a:t>08/02/2017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7387D70C-D6AD-4DD1-AE2E-3D6648AC34DA}"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9EFC5B36-BF0A-4217-8BA9-60A884155CAD}" type="datetimeFigureOut">
              <a:rPr lang="it-IT" smtClean="0"/>
              <a:pPr/>
              <a:t>08/02/2017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7387D70C-D6AD-4DD1-AE2E-3D6648AC34DA}"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9EFC5B36-BF0A-4217-8BA9-60A884155CAD}" type="datetimeFigureOut">
              <a:rPr lang="it-IT" smtClean="0"/>
              <a:pPr/>
              <a:t>08/02/2017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7387D70C-D6AD-4DD1-AE2E-3D6648AC34DA}"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it-IT" smtClean="0"/>
              <a:t>Fare clic per modificare lo stile del titolo</a:t>
            </a:r>
            <a:endParaRPr kumimoji="0" lang="en-US"/>
          </a:p>
        </p:txBody>
      </p:sp>
      <p:sp>
        <p:nvSpPr>
          <p:cNvPr id="3" name="Segnaposto contenuto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testo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fld id="{9EFC5B36-BF0A-4217-8BA9-60A884155CAD}" type="datetimeFigureOut">
              <a:rPr lang="it-IT" smtClean="0"/>
              <a:pPr/>
              <a:t>08/02/2017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387D70C-D6AD-4DD1-AE2E-3D6648AC34DA}" type="slidenum">
              <a:rPr lang="it-IT" smtClean="0"/>
              <a:pPr/>
              <a:t>‹N›</a:t>
            </a:fld>
            <a:endParaRPr lang="it-IT"/>
          </a:p>
        </p:txBody>
      </p:sp>
      <p:sp>
        <p:nvSpPr>
          <p:cNvPr id="12" name="Rettangolo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ttangolo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it-IT" smtClean="0"/>
              <a:t>Fare clic sull'icona per inserire un'immagine</a:t>
            </a:r>
            <a:endParaRPr kumimoji="0" lang="en-US" dirty="0"/>
          </a:p>
        </p:txBody>
      </p:sp>
      <p:sp>
        <p:nvSpPr>
          <p:cNvPr id="4" name="Segnaposto testo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a:xfrm>
            <a:off x="164592" y="1170432"/>
            <a:ext cx="2523744" cy="201168"/>
          </a:xfrm>
        </p:spPr>
        <p:txBody>
          <a:bodyPr/>
          <a:lstStyle/>
          <a:p>
            <a:fld id="{9EFC5B36-BF0A-4217-8BA9-60A884155CAD}" type="datetimeFigureOut">
              <a:rPr lang="it-IT" smtClean="0"/>
              <a:pPr/>
              <a:t>08/02/2017</a:t>
            </a:fld>
            <a:endParaRPr lang="it-IT"/>
          </a:p>
        </p:txBody>
      </p:sp>
      <p:sp>
        <p:nvSpPr>
          <p:cNvPr id="11" name="Rettangolo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ttangolo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Segnaposto piè di pagina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it-IT"/>
          </a:p>
        </p:txBody>
      </p:sp>
      <p:sp>
        <p:nvSpPr>
          <p:cNvPr id="7" name="Segnaposto numero diapositiva 6"/>
          <p:cNvSpPr>
            <a:spLocks noGrp="1"/>
          </p:cNvSpPr>
          <p:nvPr>
            <p:ph type="sldNum" sz="quarter" idx="12"/>
          </p:nvPr>
        </p:nvSpPr>
        <p:spPr>
          <a:xfrm>
            <a:off x="8339328" y="1170432"/>
            <a:ext cx="733864" cy="201168"/>
          </a:xfrm>
        </p:spPr>
        <p:txBody>
          <a:bodyPr/>
          <a:lstStyle/>
          <a:p>
            <a:fld id="{7387D70C-D6AD-4DD1-AE2E-3D6648AC34DA}" type="slidenum">
              <a:rPr lang="it-IT" smtClean="0"/>
              <a:pPr/>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ttangolo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ttangolo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Segnaposto titolo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4" name="Segnaposto data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9EFC5B36-BF0A-4217-8BA9-60A884155CAD}" type="datetimeFigureOut">
              <a:rPr lang="it-IT" smtClean="0"/>
              <a:pPr/>
              <a:t>08/02/2017</a:t>
            </a:fld>
            <a:endParaRPr lang="it-IT"/>
          </a:p>
        </p:txBody>
      </p:sp>
      <p:sp>
        <p:nvSpPr>
          <p:cNvPr id="5" name="Segnaposto piè di pagina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it-IT"/>
          </a:p>
        </p:txBody>
      </p:sp>
      <p:sp>
        <p:nvSpPr>
          <p:cNvPr id="6" name="Segnaposto numero diapositiva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7387D70C-D6AD-4DD1-AE2E-3D6648AC34DA}"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descr="monte barro.jpg"/>
          <p:cNvPicPr>
            <a:picLocks noChangeAspect="1"/>
          </p:cNvPicPr>
          <p:nvPr/>
        </p:nvPicPr>
        <p:blipFill>
          <a:blip r:embed="rId2"/>
          <a:stretch>
            <a:fillRect/>
          </a:stretch>
        </p:blipFill>
        <p:spPr>
          <a:xfrm>
            <a:off x="0" y="428604"/>
            <a:ext cx="9144000" cy="6858000"/>
          </a:xfrm>
          <a:prstGeom prst="rect">
            <a:avLst/>
          </a:prstGeom>
        </p:spPr>
      </p:pic>
      <p:sp>
        <p:nvSpPr>
          <p:cNvPr id="2" name="Titolo 1"/>
          <p:cNvSpPr>
            <a:spLocks noGrp="1"/>
          </p:cNvSpPr>
          <p:nvPr>
            <p:ph type="ctrTitle"/>
          </p:nvPr>
        </p:nvSpPr>
        <p:spPr>
          <a:xfrm>
            <a:off x="500034" y="1785926"/>
            <a:ext cx="8077200" cy="1673352"/>
          </a:xfrm>
        </p:spPr>
        <p:txBody>
          <a:bodyPr>
            <a:normAutofit fontScale="90000"/>
          </a:bodyPr>
          <a:lstStyle/>
          <a:p>
            <a:r>
              <a:rPr lang="it-IT" dirty="0" smtClean="0">
                <a:solidFill>
                  <a:srgbClr val="FFFF00"/>
                </a:solidFill>
              </a:rPr>
              <a:t>AGGIORNAMENTO  REGOLE   DISISTEMA ANNO 2017 </a:t>
            </a:r>
            <a:br>
              <a:rPr lang="it-IT" dirty="0" smtClean="0">
                <a:solidFill>
                  <a:srgbClr val="FFFF00"/>
                </a:solidFill>
              </a:rPr>
            </a:br>
            <a:r>
              <a:rPr lang="it-IT" dirty="0" smtClean="0">
                <a:solidFill>
                  <a:srgbClr val="FFFF00"/>
                </a:solidFill>
              </a:rPr>
              <a:t>REGIONE LOMBARDIA </a:t>
            </a:r>
            <a:br>
              <a:rPr lang="it-IT" dirty="0" smtClean="0">
                <a:solidFill>
                  <a:srgbClr val="FFFF00"/>
                </a:solidFill>
              </a:rPr>
            </a:br>
            <a:r>
              <a:rPr lang="it-IT" dirty="0" smtClean="0">
                <a:solidFill>
                  <a:srgbClr val="FFFF00"/>
                </a:solidFill>
              </a:rPr>
              <a:t/>
            </a:r>
            <a:br>
              <a:rPr lang="it-IT" dirty="0" smtClean="0">
                <a:solidFill>
                  <a:srgbClr val="FFFF00"/>
                </a:solidFill>
              </a:rPr>
            </a:br>
            <a:r>
              <a:rPr lang="it-IT" dirty="0" smtClean="0">
                <a:solidFill>
                  <a:srgbClr val="FFFF00"/>
                </a:solidFill>
              </a:rPr>
              <a:t>OSTELLO -MONTE  BARRO 6 -7 FEBBRAIO</a:t>
            </a:r>
            <a:endParaRPr lang="it-IT" dirty="0">
              <a:solidFill>
                <a:srgbClr val="FFFF00"/>
              </a:solidFill>
            </a:endParaRPr>
          </a:p>
        </p:txBody>
      </p:sp>
      <p:sp>
        <p:nvSpPr>
          <p:cNvPr id="3" name="Sottotitolo 2"/>
          <p:cNvSpPr>
            <a:spLocks noGrp="1"/>
          </p:cNvSpPr>
          <p:nvPr>
            <p:ph type="subTitle" idx="1"/>
          </p:nvPr>
        </p:nvSpPr>
        <p:spPr>
          <a:xfrm>
            <a:off x="571472" y="1285860"/>
            <a:ext cx="8077200" cy="1499616"/>
          </a:xfrm>
        </p:spPr>
        <p:txBody>
          <a:bodyPr/>
          <a:lstStyle/>
          <a:p>
            <a:r>
              <a:rPr lang="it-IT" dirty="0" smtClean="0">
                <a:solidFill>
                  <a:srgbClr val="FFFF00"/>
                </a:solidFill>
              </a:rPr>
              <a:t>Relazione di Claudio Dossi </a:t>
            </a:r>
            <a:endParaRPr lang="it-IT" dirty="0">
              <a:solidFill>
                <a:srgbClr val="FFFF00"/>
              </a:solidFill>
            </a:endParaRPr>
          </a:p>
        </p:txBody>
      </p:sp>
      <p:pic>
        <p:nvPicPr>
          <p:cNvPr id="4" name="Immagine 3" descr="LOGO SPI.jpg"/>
          <p:cNvPicPr>
            <a:picLocks noChangeAspect="1"/>
          </p:cNvPicPr>
          <p:nvPr/>
        </p:nvPicPr>
        <p:blipFill>
          <a:blip r:embed="rId3"/>
          <a:stretch>
            <a:fillRect/>
          </a:stretch>
        </p:blipFill>
        <p:spPr>
          <a:xfrm>
            <a:off x="7858148" y="214290"/>
            <a:ext cx="900000" cy="1166400"/>
          </a:xfrm>
          <a:prstGeom prst="rect">
            <a:avLst/>
          </a:prstGeom>
        </p:spPr>
      </p:pic>
    </p:spTree>
  </p:cSld>
  <p:clrMapOvr>
    <a:masterClrMapping/>
  </p:clrMapOvr>
  <p:transition>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lnSpcReduction="10000"/>
          </a:bodyPr>
          <a:lstStyle/>
          <a:p>
            <a:r>
              <a:rPr lang="it-IT" dirty="0" smtClean="0"/>
              <a:t>Dal momento che molta parte dei contenuti del testo sono stati frutto della nostra conduzione della trattativa, ci sentiamo comunque impegnati nel presidio di quanto verrà realizzato.</a:t>
            </a:r>
          </a:p>
          <a:p>
            <a:r>
              <a:rPr lang="it-IT" dirty="0" smtClean="0"/>
              <a:t>Proprio oggi vi e’ incontro con la regione sulla delibera della presa in carico,per l’occasione vista la nostra </a:t>
            </a:r>
            <a:r>
              <a:rPr lang="it-IT" dirty="0" err="1" smtClean="0"/>
              <a:t>possibilita’</a:t>
            </a:r>
            <a:r>
              <a:rPr lang="it-IT" dirty="0" smtClean="0"/>
              <a:t> di partecipare abbiamo acquisito </a:t>
            </a:r>
            <a:r>
              <a:rPr lang="it-IT" dirty="0" err="1" smtClean="0"/>
              <a:t>disponibilita’</a:t>
            </a:r>
            <a:r>
              <a:rPr lang="it-IT" dirty="0" smtClean="0"/>
              <a:t> assessorato a </a:t>
            </a:r>
            <a:r>
              <a:rPr lang="it-IT" dirty="0" err="1" smtClean="0"/>
              <a:t>a</a:t>
            </a:r>
            <a:r>
              <a:rPr lang="it-IT" dirty="0" smtClean="0"/>
              <a:t> ripetere  l’ incontro con lo SPI.</a:t>
            </a:r>
            <a:endParaRPr lang="it-IT" dirty="0"/>
          </a:p>
        </p:txBody>
      </p:sp>
      <p:pic>
        <p:nvPicPr>
          <p:cNvPr id="4" name="Immagine 3" descr="LOGO SPI.jpg"/>
          <p:cNvPicPr>
            <a:picLocks noChangeAspect="1"/>
          </p:cNvPicPr>
          <p:nvPr/>
        </p:nvPicPr>
        <p:blipFill>
          <a:blip r:embed="rId2"/>
          <a:stretch>
            <a:fillRect/>
          </a:stretch>
        </p:blipFill>
        <p:spPr>
          <a:xfrm>
            <a:off x="8244000" y="0"/>
            <a:ext cx="900000" cy="1166400"/>
          </a:xfrm>
          <a:prstGeom prst="rect">
            <a:avLst/>
          </a:prstGeom>
        </p:spPr>
      </p:pic>
    </p:spTree>
  </p:cSld>
  <p:clrMapOvr>
    <a:masterClrMapping/>
  </p:clrMapOvr>
  <p:transition>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PROCEDURA PER ACCEDERE AL VOUCHER </a:t>
            </a:r>
            <a:endParaRPr lang="it-IT" dirty="0"/>
          </a:p>
        </p:txBody>
      </p:sp>
      <p:sp>
        <p:nvSpPr>
          <p:cNvPr id="3" name="Segnaposto contenuto 2"/>
          <p:cNvSpPr>
            <a:spLocks noGrp="1"/>
          </p:cNvSpPr>
          <p:nvPr>
            <p:ph idx="1"/>
          </p:nvPr>
        </p:nvSpPr>
        <p:spPr/>
        <p:txBody>
          <a:bodyPr>
            <a:normAutofit/>
          </a:bodyPr>
          <a:lstStyle/>
          <a:p>
            <a:r>
              <a:rPr lang="it-IT" dirty="0" smtClean="0"/>
              <a:t>LA PROCEDURA E’ IN VIA </a:t>
            </a:r>
            <a:r>
              <a:rPr lang="it-IT" dirty="0" err="1" smtClean="0"/>
              <a:t>DI</a:t>
            </a:r>
            <a:r>
              <a:rPr lang="it-IT" dirty="0" smtClean="0"/>
              <a:t> DEFINIZIONE</a:t>
            </a:r>
          </a:p>
          <a:p>
            <a:r>
              <a:rPr lang="it-IT" dirty="0" smtClean="0"/>
              <a:t> </a:t>
            </a:r>
            <a:r>
              <a:rPr lang="it-IT" dirty="0" err="1" smtClean="0"/>
              <a:t>Verra’</a:t>
            </a:r>
            <a:r>
              <a:rPr lang="it-IT" dirty="0" smtClean="0"/>
              <a:t>  fatta delibera a febbraio 2017 ,verrà indicato alle RSA la riduzione della retta mensile di 1000 euro </a:t>
            </a:r>
          </a:p>
          <a:p>
            <a:r>
              <a:rPr lang="it-IT" dirty="0" smtClean="0"/>
              <a:t>La Domanda </a:t>
            </a:r>
            <a:r>
              <a:rPr lang="it-IT" dirty="0" err="1" smtClean="0"/>
              <a:t>dovra’</a:t>
            </a:r>
            <a:r>
              <a:rPr lang="it-IT" dirty="0" smtClean="0"/>
              <a:t> essere indirizzata  alle ATS competenti per territorio.</a:t>
            </a:r>
          </a:p>
          <a:p>
            <a:r>
              <a:rPr lang="it-IT" dirty="0" smtClean="0"/>
              <a:t>LA CERTIFICAZIONE PER LA RESIDENZA IN DIVERSE  RSA ,PER I 360 GIORNI </a:t>
            </a:r>
            <a:r>
              <a:rPr lang="it-IT" dirty="0" err="1" smtClean="0"/>
              <a:t>sara’</a:t>
            </a:r>
            <a:r>
              <a:rPr lang="it-IT" dirty="0" smtClean="0"/>
              <a:t> a carico del sistema. </a:t>
            </a:r>
          </a:p>
          <a:p>
            <a:endParaRPr lang="it-IT" dirty="0"/>
          </a:p>
        </p:txBody>
      </p:sp>
      <p:pic>
        <p:nvPicPr>
          <p:cNvPr id="4" name="Immagine 3" descr="LOGO SPI.jpg"/>
          <p:cNvPicPr>
            <a:picLocks noChangeAspect="1"/>
          </p:cNvPicPr>
          <p:nvPr/>
        </p:nvPicPr>
        <p:blipFill>
          <a:blip r:embed="rId2"/>
          <a:stretch>
            <a:fillRect/>
          </a:stretch>
        </p:blipFill>
        <p:spPr>
          <a:xfrm>
            <a:off x="8244000" y="0"/>
            <a:ext cx="900000" cy="1166400"/>
          </a:xfrm>
          <a:prstGeom prst="rect">
            <a:avLst/>
          </a:prstGeom>
        </p:spPr>
      </p:pic>
    </p:spTree>
  </p:cSld>
  <p:clrMapOvr>
    <a:masterClrMapping/>
  </p:clrMapOvr>
  <p:transition>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
            </a:r>
            <a:br>
              <a:rPr lang="it-IT" b="1" dirty="0" smtClean="0"/>
            </a:br>
            <a:r>
              <a:rPr lang="it-IT" b="1" dirty="0" smtClean="0"/>
              <a:t>Capitolo 1: seconda fase di attuazione </a:t>
            </a:r>
            <a:r>
              <a:rPr lang="it-IT" b="1" dirty="0" err="1" smtClean="0"/>
              <a:t>L.R.</a:t>
            </a:r>
            <a:r>
              <a:rPr lang="it-IT" b="1" dirty="0" smtClean="0"/>
              <a:t> n.23/2015</a:t>
            </a:r>
            <a:r>
              <a:rPr lang="it-IT" dirty="0" smtClean="0"/>
              <a:t/>
            </a:r>
            <a:br>
              <a:rPr lang="it-IT" dirty="0" smtClean="0"/>
            </a:br>
            <a:endParaRPr lang="it-IT" dirty="0"/>
          </a:p>
        </p:txBody>
      </p:sp>
      <p:sp>
        <p:nvSpPr>
          <p:cNvPr id="3" name="Segnaposto contenuto 2"/>
          <p:cNvSpPr>
            <a:spLocks noGrp="1"/>
          </p:cNvSpPr>
          <p:nvPr>
            <p:ph idx="1"/>
          </p:nvPr>
        </p:nvSpPr>
        <p:spPr/>
        <p:txBody>
          <a:bodyPr>
            <a:normAutofit fontScale="70000" lnSpcReduction="20000"/>
          </a:bodyPr>
          <a:lstStyle/>
          <a:p>
            <a:pPr eaLnBrk="0" fontAlgn="base" hangingPunct="0"/>
            <a:r>
              <a:rPr lang="it-IT" dirty="0" smtClean="0"/>
              <a:t>L'attività </a:t>
            </a:r>
            <a:r>
              <a:rPr lang="it-IT" dirty="0"/>
              <a:t>del 2017 si concentrerà attorno ad alcuni punti cardine:</a:t>
            </a:r>
          </a:p>
          <a:p>
            <a:pPr eaLnBrk="0" fontAlgn="base" hangingPunct="0"/>
            <a:r>
              <a:rPr lang="it-IT" dirty="0"/>
              <a:t>1. </a:t>
            </a:r>
            <a:r>
              <a:rPr lang="it-IT" b="1" dirty="0"/>
              <a:t>Realizzare un percorso di cura integrato fra ospedale e territori</a:t>
            </a:r>
            <a:r>
              <a:rPr lang="it-IT" dirty="0"/>
              <a:t>o, definito in base al bisogno di intensità di cura espresso. Il punto di partenza per la strutturazione della filiera è infatti un'analisi della stratificazione della domanda di salute, che si può distinguere in cinque fasce:</a:t>
            </a:r>
          </a:p>
          <a:p>
            <a:pPr lvl="0" eaLnBrk="0" fontAlgn="base" hangingPunct="0"/>
            <a:r>
              <a:rPr lang="it-IT" b="1" dirty="0"/>
              <a:t>Fascia della fragilità clinica/funzionale</a:t>
            </a:r>
            <a:r>
              <a:rPr lang="it-IT" dirty="0"/>
              <a:t>, con bisogno di assistenza ospedaliera, residenziale, a domicilio;</a:t>
            </a:r>
          </a:p>
          <a:p>
            <a:pPr lvl="0" eaLnBrk="0" fontAlgn="base" hangingPunct="0"/>
            <a:r>
              <a:rPr lang="it-IT" b="1" dirty="0"/>
              <a:t>Fascia della cronicità </a:t>
            </a:r>
            <a:r>
              <a:rPr lang="it-IT" b="1" dirty="0" err="1"/>
              <a:t>polipatologica</a:t>
            </a:r>
            <a:r>
              <a:rPr lang="it-IT" b="1" dirty="0"/>
              <a:t>,</a:t>
            </a:r>
            <a:r>
              <a:rPr lang="it-IT" dirty="0"/>
              <a:t> con bisogni in prevalenza extraospedalieri ma alta frequenza di accessi ambulatoriali;</a:t>
            </a:r>
          </a:p>
          <a:p>
            <a:pPr lvl="0" eaLnBrk="0" fontAlgn="base" hangingPunct="0"/>
            <a:r>
              <a:rPr lang="it-IT" b="1" dirty="0"/>
              <a:t>Fascia della cronicità iniziale e </a:t>
            </a:r>
            <a:r>
              <a:rPr lang="it-IT" b="1" dirty="0" err="1"/>
              <a:t>monopatologica</a:t>
            </a:r>
            <a:r>
              <a:rPr lang="it-IT" dirty="0"/>
              <a:t>, con bassa frequenza di accessi ambulatoriali;</a:t>
            </a:r>
          </a:p>
          <a:p>
            <a:pPr lvl="0" eaLnBrk="0" fontAlgn="base" hangingPunct="0"/>
            <a:r>
              <a:rPr lang="it-IT" b="1" dirty="0"/>
              <a:t>Fascia dei non cronici</a:t>
            </a:r>
            <a:r>
              <a:rPr lang="it-IT" dirty="0"/>
              <a:t>, con un ricorso sporadico dell'accesso ai servizi;</a:t>
            </a:r>
          </a:p>
          <a:p>
            <a:pPr lvl="0" eaLnBrk="0" fontAlgn="base" hangingPunct="0"/>
            <a:r>
              <a:rPr lang="it-IT" b="1" dirty="0"/>
              <a:t>Fascia dei non utilizzatori di servizi,</a:t>
            </a:r>
            <a:r>
              <a:rPr lang="it-IT" dirty="0"/>
              <a:t> che restano però utilizzatori potenziali.</a:t>
            </a:r>
          </a:p>
          <a:p>
            <a:endParaRPr lang="it-IT" dirty="0"/>
          </a:p>
        </p:txBody>
      </p:sp>
      <p:pic>
        <p:nvPicPr>
          <p:cNvPr id="4" name="Immagine 3" descr="LOGO SPI.jpg"/>
          <p:cNvPicPr>
            <a:picLocks noChangeAspect="1"/>
          </p:cNvPicPr>
          <p:nvPr/>
        </p:nvPicPr>
        <p:blipFill>
          <a:blip r:embed="rId2"/>
          <a:stretch>
            <a:fillRect/>
          </a:stretch>
        </p:blipFill>
        <p:spPr>
          <a:xfrm>
            <a:off x="8244000" y="0"/>
            <a:ext cx="900000" cy="1166400"/>
          </a:xfrm>
          <a:prstGeom prst="rect">
            <a:avLst/>
          </a:prstGeom>
        </p:spPr>
      </p:pic>
    </p:spTree>
  </p:cSld>
  <p:clrMapOvr>
    <a:masterClrMapping/>
  </p:clrMapOvr>
  <p:transition>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70000" lnSpcReduction="20000"/>
          </a:bodyPr>
          <a:lstStyle/>
          <a:p>
            <a:pPr eaLnBrk="0" fontAlgn="base" hangingPunct="0"/>
            <a:r>
              <a:rPr lang="it-IT" dirty="0" smtClean="0"/>
              <a:t> </a:t>
            </a:r>
            <a:r>
              <a:rPr lang="it-IT" dirty="0"/>
              <a:t>Ripensare il sistema dell'offerta: la rete, già molto ricca, deve essere al centro di una programmazione coerente con gli sviluppi epidemiologici dei territori. Nel corso del 2017 si definiranno le funzioni e i modelli organizzativi dei </a:t>
            </a:r>
            <a:r>
              <a:rPr lang="it-IT" b="1" dirty="0"/>
              <a:t>POT </a:t>
            </a:r>
            <a:r>
              <a:rPr lang="it-IT" dirty="0"/>
              <a:t>e dei </a:t>
            </a:r>
            <a:r>
              <a:rPr lang="it-IT" b="1" dirty="0" err="1"/>
              <a:t>PreSST</a:t>
            </a:r>
            <a:r>
              <a:rPr lang="it-IT" dirty="0"/>
              <a:t>, che nel corso dell'anno dovranno diventare nodi operativi della rete.</a:t>
            </a:r>
          </a:p>
          <a:p>
            <a:pPr eaLnBrk="0" fontAlgn="base" hangingPunct="0"/>
            <a:r>
              <a:rPr lang="it-IT" b="1" dirty="0" smtClean="0"/>
              <a:t>Definire </a:t>
            </a:r>
            <a:r>
              <a:rPr lang="it-IT" b="1" dirty="0"/>
              <a:t>la tariffazione del modello di presa in carico per i pazienti cronici e il budget di cura per i pazienti fragili</a:t>
            </a:r>
            <a:r>
              <a:rPr lang="it-IT" dirty="0"/>
              <a:t>, in modo che le tariffe non siano solo basate sulle prestazioni erogate ma anche sul modello di cura obiettivo della riforma.</a:t>
            </a:r>
          </a:p>
          <a:p>
            <a:pPr eaLnBrk="0" fontAlgn="base" hangingPunct="0"/>
            <a:r>
              <a:rPr lang="it-IT" dirty="0" smtClean="0"/>
              <a:t> </a:t>
            </a:r>
            <a:r>
              <a:rPr lang="it-IT" dirty="0"/>
              <a:t>Migliorare l'accessibilità a servizi e prestazioni attraverso le seguenti azioni:</a:t>
            </a:r>
          </a:p>
          <a:p>
            <a:pPr lvl="0" eaLnBrk="0" fontAlgn="base" hangingPunct="0"/>
            <a:r>
              <a:rPr lang="it-IT" dirty="0"/>
              <a:t>Rendere omogenee le informazioni disponibili sul cali center regionale e sul web, per tutti gli erogatori sia pubblici che privati;</a:t>
            </a:r>
          </a:p>
          <a:p>
            <a:pPr lvl="0" eaLnBrk="0" fontAlgn="base" hangingPunct="0"/>
            <a:r>
              <a:rPr lang="it-IT" dirty="0"/>
              <a:t>Coinvolgere gli erogatori privati in un processo finalizzato alla condivisione delle agende e alla generazione del flusso di dati;</a:t>
            </a:r>
          </a:p>
          <a:p>
            <a:r>
              <a:rPr lang="it-IT" dirty="0"/>
              <a:t>Aumentare la disponibilità delle agende degli erogatori pubblici</a:t>
            </a:r>
          </a:p>
        </p:txBody>
      </p:sp>
      <p:pic>
        <p:nvPicPr>
          <p:cNvPr id="4" name="Immagine 3" descr="LOGO SPI.jpg"/>
          <p:cNvPicPr>
            <a:picLocks noChangeAspect="1"/>
          </p:cNvPicPr>
          <p:nvPr/>
        </p:nvPicPr>
        <p:blipFill>
          <a:blip r:embed="rId2"/>
          <a:stretch>
            <a:fillRect/>
          </a:stretch>
        </p:blipFill>
        <p:spPr>
          <a:xfrm>
            <a:off x="8244000" y="0"/>
            <a:ext cx="900000" cy="1166400"/>
          </a:xfrm>
          <a:prstGeom prst="rect">
            <a:avLst/>
          </a:prstGeom>
        </p:spPr>
      </p:pic>
    </p:spTree>
  </p:cSld>
  <p:clrMapOvr>
    <a:masterClrMapping/>
  </p:clrMapOvr>
  <p:transition>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77500" lnSpcReduction="20000"/>
          </a:bodyPr>
          <a:lstStyle/>
          <a:p>
            <a:pPr eaLnBrk="0" fontAlgn="base" hangingPunct="0"/>
            <a:r>
              <a:rPr lang="it-IT" dirty="0"/>
              <a:t>Confermare le esperienze già consolidate di utilizzo della medicina diffusa, estendendone l'utilizzo nelle diverse reti d'offerta. In tal senso vanno letti i previsti investimenti in nuove tecnologie e la regolamentazione delle erogazioni che comportino l'uso di dispositivi di telemedicina.</a:t>
            </a:r>
          </a:p>
          <a:p>
            <a:pPr eaLnBrk="0" fontAlgn="base" hangingPunct="0"/>
            <a:r>
              <a:rPr lang="it-IT" dirty="0" smtClean="0"/>
              <a:t> </a:t>
            </a:r>
            <a:r>
              <a:rPr lang="it-IT" dirty="0"/>
              <a:t>Perseguire l'integrazione tra funzioni sociosanitarie e funzioni sociali, confermando il ruolo delle ATS nella </a:t>
            </a:r>
            <a:r>
              <a:rPr lang="it-IT" dirty="0" err="1"/>
              <a:t>governance</a:t>
            </a:r>
            <a:r>
              <a:rPr lang="it-IT" dirty="0"/>
              <a:t>, attraverso la programmazione sociale degli Ambiti territoriali.</a:t>
            </a:r>
          </a:p>
          <a:p>
            <a:pPr eaLnBrk="0" fontAlgn="base" hangingPunct="0"/>
            <a:r>
              <a:rPr lang="it-IT" dirty="0"/>
              <a:t>Nel corso del 2017 la riforma troverà applicazione anche nell'area urbana di Milano e nella ATS della Montagna, ma con modelli articolati e modalità organizzative specifiche.</a:t>
            </a:r>
          </a:p>
          <a:p>
            <a:endParaRPr lang="it-IT" dirty="0"/>
          </a:p>
        </p:txBody>
      </p:sp>
      <p:pic>
        <p:nvPicPr>
          <p:cNvPr id="4" name="Immagine 3" descr="LOGO SPI.jpg"/>
          <p:cNvPicPr>
            <a:picLocks noChangeAspect="1"/>
          </p:cNvPicPr>
          <p:nvPr/>
        </p:nvPicPr>
        <p:blipFill>
          <a:blip r:embed="rId2"/>
          <a:stretch>
            <a:fillRect/>
          </a:stretch>
        </p:blipFill>
        <p:spPr>
          <a:xfrm>
            <a:off x="8143900" y="0"/>
            <a:ext cx="900000" cy="1166400"/>
          </a:xfrm>
          <a:prstGeom prst="rect">
            <a:avLst/>
          </a:prstGeom>
        </p:spPr>
      </p:pic>
    </p:spTree>
  </p:cSld>
  <p:clrMapOvr>
    <a:masterClrMapping/>
  </p:clrMapOvr>
  <p:transition>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Area urbana di Milano</a:t>
            </a:r>
            <a:endParaRPr lang="it-IT" dirty="0"/>
          </a:p>
        </p:txBody>
      </p:sp>
      <p:sp>
        <p:nvSpPr>
          <p:cNvPr id="3" name="Segnaposto contenuto 2"/>
          <p:cNvSpPr>
            <a:spLocks noGrp="1"/>
          </p:cNvSpPr>
          <p:nvPr>
            <p:ph idx="1"/>
          </p:nvPr>
        </p:nvSpPr>
        <p:spPr/>
        <p:txBody>
          <a:bodyPr>
            <a:normAutofit fontScale="85000" lnSpcReduction="10000"/>
          </a:bodyPr>
          <a:lstStyle/>
          <a:p>
            <a:pPr lvl="0" eaLnBrk="0" fontAlgn="base" hangingPunct="0">
              <a:buNone/>
            </a:pPr>
            <a:r>
              <a:rPr lang="it-IT" dirty="0"/>
              <a:t> </a:t>
            </a:r>
            <a:r>
              <a:rPr lang="it-IT" dirty="0" smtClean="0"/>
              <a:t>   </a:t>
            </a:r>
            <a:r>
              <a:rPr lang="it-IT" dirty="0"/>
              <a:t>Il modello organizzativo sarà incentrato su tre aree di attività:</a:t>
            </a:r>
          </a:p>
          <a:p>
            <a:pPr lvl="0" eaLnBrk="0" fontAlgn="base" hangingPunct="0"/>
            <a:r>
              <a:rPr lang="it-IT" b="1" dirty="0"/>
              <a:t>Passaggio di funzioni </a:t>
            </a:r>
            <a:r>
              <a:rPr lang="it-IT" dirty="0"/>
              <a:t>da ATS Città Metropolitana di Milano alle ASST del territorio (ex Distretti 6 e 7 ad ASST Nord Milano; funzioni territoriali di ATS ad ASST della città);</a:t>
            </a:r>
          </a:p>
          <a:p>
            <a:pPr lvl="0" eaLnBrk="0" fontAlgn="base" hangingPunct="0"/>
            <a:r>
              <a:rPr lang="it-IT" b="1" dirty="0"/>
              <a:t>Creazione di un unico Centro Servizi </a:t>
            </a:r>
            <a:r>
              <a:rPr lang="it-IT" dirty="0"/>
              <a:t>per la città (primi due interventi: modello di rete integrata per la continuità assistenziale; dimissioni protette);</a:t>
            </a:r>
          </a:p>
          <a:p>
            <a:pPr lvl="0" eaLnBrk="0" fontAlgn="base" hangingPunct="0"/>
            <a:r>
              <a:rPr lang="it-IT" b="1" dirty="0"/>
              <a:t>Iniziative per la presa in carico</a:t>
            </a:r>
            <a:r>
              <a:rPr lang="it-IT" dirty="0"/>
              <a:t>: primi due progetti specifici su rete integrata per la gestione della demenza e su rete poliambulatori.</a:t>
            </a:r>
          </a:p>
          <a:p>
            <a:endParaRPr lang="it-IT" dirty="0"/>
          </a:p>
        </p:txBody>
      </p:sp>
      <p:pic>
        <p:nvPicPr>
          <p:cNvPr id="4" name="Immagine 3" descr="LOGO SPI.jpg"/>
          <p:cNvPicPr>
            <a:picLocks noChangeAspect="1"/>
          </p:cNvPicPr>
          <p:nvPr/>
        </p:nvPicPr>
        <p:blipFill>
          <a:blip r:embed="rId2"/>
          <a:stretch>
            <a:fillRect/>
          </a:stretch>
        </p:blipFill>
        <p:spPr>
          <a:xfrm>
            <a:off x="8244000" y="0"/>
            <a:ext cx="900000" cy="1166400"/>
          </a:xfrm>
          <a:prstGeom prst="rect">
            <a:avLst/>
          </a:prstGeom>
        </p:spPr>
      </p:pic>
    </p:spTree>
  </p:cSld>
  <p:clrMapOvr>
    <a:masterClrMapping/>
  </p:clrMapOvr>
  <p:transition>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77500" lnSpcReduction="20000"/>
          </a:bodyPr>
          <a:lstStyle/>
          <a:p>
            <a:pPr eaLnBrk="0" fontAlgn="base" hangingPunct="0"/>
            <a:r>
              <a:rPr lang="it-IT" dirty="0"/>
              <a:t>Il passaggio di competenze da ATS a ASST di cui al punto a, avverrà con l'affidamento di ogni singola funzione a una ASST, con l'intento di favorire l'uniformità dell'azione sul territorio. Nello specifico: ASST Grande Ospedale Metropolitano di </a:t>
            </a:r>
            <a:r>
              <a:rPr lang="it-IT" dirty="0" err="1"/>
              <a:t>Niguarda</a:t>
            </a:r>
            <a:r>
              <a:rPr lang="it-IT" dirty="0"/>
              <a:t> (valutazione multidimensionale territoriale per accesso all'ADI, protesica — integrativa — farmaceutica, scelta e revoca </a:t>
            </a:r>
            <a:r>
              <a:rPr lang="it-IT" dirty="0" smtClean="0"/>
              <a:t>ed</a:t>
            </a:r>
            <a:endParaRPr lang="it-IT" dirty="0"/>
          </a:p>
          <a:p>
            <a:pPr lvl="0" eaLnBrk="0" fontAlgn="base" hangingPunct="0"/>
            <a:r>
              <a:rPr lang="it-IT" dirty="0"/>
              <a:t>attività amministrative); ASST </a:t>
            </a:r>
            <a:r>
              <a:rPr lang="it-IT" dirty="0" err="1"/>
              <a:t>Fatebenefratelli</a:t>
            </a:r>
            <a:r>
              <a:rPr lang="it-IT" dirty="0"/>
              <a:t> Sacco (attività </a:t>
            </a:r>
            <a:r>
              <a:rPr lang="it-IT" dirty="0" err="1"/>
              <a:t>consultoria</a:t>
            </a:r>
            <a:r>
              <a:rPr lang="it-IT" dirty="0"/>
              <a:t> li, vaccinazioni); ASST Santi Paolo e Carlo (area delle dipendenze, medicina legale).</a:t>
            </a:r>
            <a:r>
              <a:rPr lang="it-IT" dirty="0" smtClean="0"/>
              <a:t> </a:t>
            </a:r>
            <a:r>
              <a:rPr lang="it-IT" dirty="0"/>
              <a:t>ATS della Montagna. Saranno avviati due progetti per definire il modello di presa in carico delle cronicità nelle aree montane (progetto ARNICA e progetto Ospedale Virtuale Montano).</a:t>
            </a:r>
          </a:p>
        </p:txBody>
      </p:sp>
      <p:pic>
        <p:nvPicPr>
          <p:cNvPr id="4" name="Immagine 3" descr="LOGO SPI.jpg"/>
          <p:cNvPicPr>
            <a:picLocks noChangeAspect="1"/>
          </p:cNvPicPr>
          <p:nvPr/>
        </p:nvPicPr>
        <p:blipFill>
          <a:blip r:embed="rId2"/>
          <a:stretch>
            <a:fillRect/>
          </a:stretch>
        </p:blipFill>
        <p:spPr>
          <a:xfrm>
            <a:off x="8244000" y="0"/>
            <a:ext cx="900000" cy="1166400"/>
          </a:xfrm>
          <a:prstGeom prst="rect">
            <a:avLst/>
          </a:prstGeom>
        </p:spPr>
      </p:pic>
    </p:spTree>
  </p:cSld>
  <p:clrMapOvr>
    <a:masterClrMapping/>
  </p:clrMapOvr>
  <p:transition>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
            </a:r>
            <a:br>
              <a:rPr lang="it-IT" b="1" dirty="0" smtClean="0"/>
            </a:br>
            <a:r>
              <a:rPr lang="it-IT" b="1" dirty="0" smtClean="0"/>
              <a:t>Capitolo 2: il quadro economico per il 2017</a:t>
            </a:r>
            <a:r>
              <a:rPr lang="it-IT" dirty="0" smtClean="0"/>
              <a:t/>
            </a:r>
            <a:br>
              <a:rPr lang="it-IT" dirty="0" smtClean="0"/>
            </a:br>
            <a:endParaRPr lang="it-IT" dirty="0"/>
          </a:p>
        </p:txBody>
      </p:sp>
      <p:sp>
        <p:nvSpPr>
          <p:cNvPr id="3" name="Segnaposto contenuto 2"/>
          <p:cNvSpPr>
            <a:spLocks noGrp="1"/>
          </p:cNvSpPr>
          <p:nvPr>
            <p:ph idx="1"/>
          </p:nvPr>
        </p:nvSpPr>
        <p:spPr/>
        <p:txBody>
          <a:bodyPr>
            <a:normAutofit fontScale="70000" lnSpcReduction="20000"/>
          </a:bodyPr>
          <a:lstStyle/>
          <a:p>
            <a:pPr eaLnBrk="0" fontAlgn="base" hangingPunct="0"/>
            <a:r>
              <a:rPr lang="it-IT" dirty="0" smtClean="0"/>
              <a:t>Il </a:t>
            </a:r>
            <a:r>
              <a:rPr lang="it-IT" dirty="0"/>
              <a:t>quadro economico per il 2017 è caratterizzato da un incremento di 2 miliardi di euro del Fondo Sanitario Nazionale, definito dalla Legge di Bilancio in 113 miliardi di euro, contro i 111 miliardi del 2016. La crescita della copertura economica, tuttavia, è quasi interamente condizionata ad impieghi predeterminati dalla programmazione sanitaria centrale (revisione LEA, Piano Vaccini, farmaci oncologici e innovativi, mantenimento presa in carico pazienti affetti da HCV, rinnovi contrattuali del personale dipendente del S.S.N., stabilizzazioni di personale, finanziamento Regioni a statuto Speciale).</a:t>
            </a:r>
          </a:p>
          <a:p>
            <a:pPr eaLnBrk="0" fontAlgn="base" hangingPunct="0"/>
            <a:r>
              <a:rPr lang="it-IT" dirty="0"/>
              <a:t>Prudenzialmente e in attesa del riparto definitivo degli stanziamenti nazionali, il bilancio di previsione regionale 2017 è stato costruito a partire dalle risorse FSN del 2016.</a:t>
            </a:r>
          </a:p>
          <a:p>
            <a:pPr eaLnBrk="0" fontAlgn="base" hangingPunct="0"/>
            <a:r>
              <a:rPr lang="it-IT" dirty="0"/>
              <a:t>Fatte queste premesse, il Fondo Sanitario regionale disporrà delle seguenti risorse:</a:t>
            </a:r>
          </a:p>
          <a:p>
            <a:endParaRPr lang="it-IT" dirty="0"/>
          </a:p>
        </p:txBody>
      </p:sp>
      <p:pic>
        <p:nvPicPr>
          <p:cNvPr id="4" name="Immagine 3" descr="LOGO SPI.jpg"/>
          <p:cNvPicPr>
            <a:picLocks noChangeAspect="1"/>
          </p:cNvPicPr>
          <p:nvPr/>
        </p:nvPicPr>
        <p:blipFill>
          <a:blip r:embed="rId2"/>
          <a:stretch>
            <a:fillRect/>
          </a:stretch>
        </p:blipFill>
        <p:spPr>
          <a:xfrm>
            <a:off x="8537658" y="142852"/>
            <a:ext cx="606341" cy="785818"/>
          </a:xfrm>
          <a:prstGeom prst="rect">
            <a:avLst/>
          </a:prstGeom>
        </p:spPr>
      </p:pic>
    </p:spTree>
  </p:cSld>
  <p:clrMapOvr>
    <a:masterClrMapping/>
  </p:clrMapOvr>
  <p:transition>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85000" lnSpcReduction="10000"/>
          </a:bodyPr>
          <a:lstStyle/>
          <a:p>
            <a:pPr lvl="0" eaLnBrk="0" fontAlgn="base" hangingPunct="0"/>
            <a:r>
              <a:rPr lang="it-IT" dirty="0"/>
              <a:t>Risorse parte corrente: </a:t>
            </a:r>
            <a:r>
              <a:rPr lang="it-IT" b="1" dirty="0"/>
              <a:t>18.353,15 milioni </a:t>
            </a:r>
            <a:r>
              <a:rPr lang="it-IT" dirty="0"/>
              <a:t>di euro, comprensivi del saldo di mobilità extraregionale (erano </a:t>
            </a:r>
            <a:r>
              <a:rPr lang="it-IT" b="1" dirty="0"/>
              <a:t>18.073 milioni di euro </a:t>
            </a:r>
            <a:r>
              <a:rPr lang="it-IT" dirty="0"/>
              <a:t>nel 2016);</a:t>
            </a:r>
          </a:p>
          <a:p>
            <a:pPr lvl="0" eaLnBrk="0" fontAlgn="base" hangingPunct="0"/>
            <a:r>
              <a:rPr lang="it-IT" dirty="0"/>
              <a:t>Risorse parte capitale: </a:t>
            </a:r>
            <a:r>
              <a:rPr lang="it-IT" b="1" dirty="0"/>
              <a:t>22,54 milioni </a:t>
            </a:r>
            <a:r>
              <a:rPr lang="it-IT" dirty="0"/>
              <a:t>di euro, a carico del FSR, a cui si aggiungono </a:t>
            </a:r>
            <a:r>
              <a:rPr lang="it-IT" b="1" dirty="0"/>
              <a:t>240 milioni </a:t>
            </a:r>
            <a:r>
              <a:rPr lang="it-IT" dirty="0"/>
              <a:t>di euro per investimenti in ambito sanitario come quota di rientro prevista dai meccanismi del fondo rotativo (erano </a:t>
            </a:r>
            <a:r>
              <a:rPr lang="it-IT" b="1" dirty="0"/>
              <a:t>51,94 milioni </a:t>
            </a:r>
            <a:r>
              <a:rPr lang="it-IT" dirty="0"/>
              <a:t>di euro nel 2016).</a:t>
            </a:r>
          </a:p>
          <a:p>
            <a:pPr eaLnBrk="0" fontAlgn="base" hangingPunct="0"/>
            <a:r>
              <a:rPr lang="it-IT" dirty="0"/>
              <a:t>Al finanziamento dei costi standard territoriali vengono destinate risorse pari a </a:t>
            </a:r>
            <a:r>
              <a:rPr lang="it-IT" b="1" dirty="0"/>
              <a:t>16.581,85</a:t>
            </a:r>
            <a:r>
              <a:rPr lang="it-IT" dirty="0"/>
              <a:t> milioni di euro, da ripartire fra le AST, secondo le seguenti macroaree:</a:t>
            </a:r>
          </a:p>
          <a:p>
            <a:endParaRPr lang="it-IT" dirty="0"/>
          </a:p>
        </p:txBody>
      </p:sp>
      <p:pic>
        <p:nvPicPr>
          <p:cNvPr id="4" name="Immagine 3" descr="LOGO SPI.jpg"/>
          <p:cNvPicPr>
            <a:picLocks noChangeAspect="1"/>
          </p:cNvPicPr>
          <p:nvPr/>
        </p:nvPicPr>
        <p:blipFill>
          <a:blip r:embed="rId2"/>
          <a:stretch>
            <a:fillRect/>
          </a:stretch>
        </p:blipFill>
        <p:spPr>
          <a:xfrm>
            <a:off x="8244000" y="0"/>
            <a:ext cx="900000" cy="1166400"/>
          </a:xfrm>
          <a:prstGeom prst="rect">
            <a:avLst/>
          </a:prstGeom>
        </p:spPr>
      </p:pic>
    </p:spTree>
  </p:cSld>
  <p:clrMapOvr>
    <a:masterClrMapping/>
  </p:clrMapOvr>
  <p:transition>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85000" lnSpcReduction="20000"/>
          </a:bodyPr>
          <a:lstStyle/>
          <a:p>
            <a:pPr lvl="0" eaLnBrk="0" fontAlgn="base" hangingPunct="0"/>
            <a:r>
              <a:rPr lang="it-IT" dirty="0"/>
              <a:t>Prestazioni di ricovero, specialistica ambulatoriale e reti: </a:t>
            </a:r>
            <a:r>
              <a:rPr lang="it-IT" b="1" dirty="0"/>
              <a:t>7.494,95 milion</a:t>
            </a:r>
            <a:r>
              <a:rPr lang="it-IT" dirty="0"/>
              <a:t>i di euro;</a:t>
            </a:r>
          </a:p>
          <a:p>
            <a:pPr lvl="0" eaLnBrk="0" fontAlgn="base" hangingPunct="0"/>
            <a:r>
              <a:rPr lang="it-IT" dirty="0"/>
              <a:t>Prestazioni di assistenza farmaceutica, assistenza integrativa e protesica</a:t>
            </a:r>
            <a:r>
              <a:rPr lang="it-IT" b="1" dirty="0"/>
              <a:t>: 3.520 milioni </a:t>
            </a:r>
            <a:r>
              <a:rPr lang="it-IT" dirty="0"/>
              <a:t>di euro;</a:t>
            </a:r>
          </a:p>
          <a:p>
            <a:pPr lvl="0" eaLnBrk="0" fontAlgn="base" hangingPunct="0"/>
            <a:r>
              <a:rPr lang="it-IT" dirty="0"/>
              <a:t>Prestazioni di medicina di base, psichiatria e neuropsichiatria infantile: </a:t>
            </a:r>
            <a:r>
              <a:rPr lang="it-IT" b="1" dirty="0"/>
              <a:t>1.403,96 milion</a:t>
            </a:r>
            <a:r>
              <a:rPr lang="it-IT" dirty="0"/>
              <a:t>i di euro;</a:t>
            </a:r>
          </a:p>
          <a:p>
            <a:pPr lvl="0" eaLnBrk="0" fontAlgn="base" hangingPunct="0"/>
            <a:r>
              <a:rPr lang="it-IT" dirty="0"/>
              <a:t>Progetti vincolati e PSSR: </a:t>
            </a:r>
            <a:r>
              <a:rPr lang="it-IT" b="1" dirty="0"/>
              <a:t>733,27 milioni </a:t>
            </a:r>
            <a:r>
              <a:rPr lang="it-IT" dirty="0"/>
              <a:t>di euro;</a:t>
            </a:r>
          </a:p>
          <a:p>
            <a:pPr lvl="0" eaLnBrk="0" fontAlgn="base" hangingPunct="0"/>
            <a:r>
              <a:rPr lang="it-IT" dirty="0"/>
              <a:t>Attività istituzionali di ATS e ASST: </a:t>
            </a:r>
            <a:r>
              <a:rPr lang="it-IT" b="1" dirty="0"/>
              <a:t>900 milioni </a:t>
            </a:r>
            <a:r>
              <a:rPr lang="it-IT" dirty="0"/>
              <a:t>di euro;</a:t>
            </a:r>
          </a:p>
          <a:p>
            <a:pPr lvl="0" eaLnBrk="0" fontAlgn="base" hangingPunct="0"/>
            <a:r>
              <a:rPr lang="it-IT" dirty="0"/>
              <a:t>Emergenza Urgenza: </a:t>
            </a:r>
            <a:r>
              <a:rPr lang="it-IT" b="1" dirty="0"/>
              <a:t>236 milioni </a:t>
            </a:r>
            <a:r>
              <a:rPr lang="it-IT" dirty="0"/>
              <a:t>di euro;</a:t>
            </a:r>
          </a:p>
          <a:p>
            <a:pPr lvl="0" eaLnBrk="0" fontAlgn="base" hangingPunct="0"/>
            <a:r>
              <a:rPr lang="it-IT" dirty="0"/>
              <a:t>Unità di offerta sociosanitarie: </a:t>
            </a:r>
            <a:r>
              <a:rPr lang="it-IT" b="1" dirty="0"/>
              <a:t>1.662 milio</a:t>
            </a:r>
            <a:r>
              <a:rPr lang="it-IT" dirty="0"/>
              <a:t>ni di euro;</a:t>
            </a:r>
          </a:p>
          <a:p>
            <a:pPr lvl="0" eaLnBrk="0" fontAlgn="base" hangingPunct="0"/>
            <a:r>
              <a:rPr lang="it-IT" dirty="0"/>
              <a:t>Attività di presa in carico (</a:t>
            </a:r>
            <a:r>
              <a:rPr lang="it-IT" dirty="0" err="1"/>
              <a:t>nnacroa</a:t>
            </a:r>
            <a:r>
              <a:rPr lang="it-IT" dirty="0"/>
              <a:t> rea di nuova istituzione): </a:t>
            </a:r>
            <a:r>
              <a:rPr lang="it-IT" b="1" dirty="0"/>
              <a:t>175,80 milioni</a:t>
            </a:r>
            <a:r>
              <a:rPr lang="it-IT" dirty="0"/>
              <a:t> di euro.</a:t>
            </a:r>
          </a:p>
          <a:p>
            <a:endParaRPr lang="it-IT" dirty="0"/>
          </a:p>
        </p:txBody>
      </p:sp>
      <p:pic>
        <p:nvPicPr>
          <p:cNvPr id="4" name="Immagine 3" descr="LOGO SPI.jpg"/>
          <p:cNvPicPr>
            <a:picLocks noChangeAspect="1"/>
          </p:cNvPicPr>
          <p:nvPr/>
        </p:nvPicPr>
        <p:blipFill>
          <a:blip r:embed="rId2"/>
          <a:stretch>
            <a:fillRect/>
          </a:stretch>
        </p:blipFill>
        <p:spPr>
          <a:xfrm>
            <a:off x="8244000" y="0"/>
            <a:ext cx="900000" cy="1166400"/>
          </a:xfrm>
          <a:prstGeom prst="rect">
            <a:avLst/>
          </a:prstGeom>
        </p:spPr>
      </p:pic>
    </p:spTree>
  </p:cSld>
  <p:clrMapOvr>
    <a:masterClrMapping/>
  </p:clrMapOvr>
  <p:transition>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Introduzione argomenti della presentazione </a:t>
            </a:r>
            <a:endParaRPr lang="it-IT" dirty="0"/>
          </a:p>
        </p:txBody>
      </p:sp>
      <p:sp>
        <p:nvSpPr>
          <p:cNvPr id="3" name="Segnaposto contenuto 2"/>
          <p:cNvSpPr>
            <a:spLocks noGrp="1"/>
          </p:cNvSpPr>
          <p:nvPr>
            <p:ph idx="1"/>
          </p:nvPr>
        </p:nvSpPr>
        <p:spPr/>
        <p:txBody>
          <a:bodyPr>
            <a:normAutofit fontScale="85000" lnSpcReduction="10000"/>
          </a:bodyPr>
          <a:lstStyle/>
          <a:p>
            <a:r>
              <a:rPr lang="it-IT" dirty="0" smtClean="0"/>
              <a:t>Raggiunto un punto  di intesa  con Regione Lombardia su rette RSA e superticket,le ragioni del mancato accordo</a:t>
            </a:r>
          </a:p>
          <a:p>
            <a:r>
              <a:rPr lang="it-IT" dirty="0" smtClean="0"/>
              <a:t>Incontro di chiarimento con FNP CISL e UILP UIL per la mancata intesa con l’assessorato al Welfare</a:t>
            </a:r>
          </a:p>
          <a:p>
            <a:r>
              <a:rPr lang="it-IT" dirty="0" smtClean="0"/>
              <a:t>Riprendere l’obiettivo congressuale di un tavolo negoziale regionale sulla condizione anziani</a:t>
            </a:r>
          </a:p>
          <a:p>
            <a:r>
              <a:rPr lang="it-IT" dirty="0" smtClean="0"/>
              <a:t>  Intervista Assessore </a:t>
            </a:r>
            <a:r>
              <a:rPr lang="it-IT" dirty="0" err="1" smtClean="0"/>
              <a:t>Gallera</a:t>
            </a:r>
            <a:r>
              <a:rPr lang="it-IT" dirty="0" smtClean="0"/>
              <a:t> su </a:t>
            </a:r>
            <a:r>
              <a:rPr lang="it-IT" dirty="0" err="1" smtClean="0"/>
              <a:t>Spi</a:t>
            </a:r>
            <a:r>
              <a:rPr lang="it-IT" dirty="0" smtClean="0"/>
              <a:t> Insieme (  i rapporti con il sindacato , il tavolo regionale condizione anziani.</a:t>
            </a:r>
          </a:p>
          <a:p>
            <a:r>
              <a:rPr lang="it-IT" dirty="0" smtClean="0"/>
              <a:t>Ora in previsione delle prossime elezioni regionali,ritorna l’indicatore </a:t>
            </a:r>
            <a:r>
              <a:rPr lang="it-IT" dirty="0" err="1" smtClean="0"/>
              <a:t>socieconomico</a:t>
            </a:r>
            <a:r>
              <a:rPr lang="it-IT" dirty="0" smtClean="0"/>
              <a:t> FFL.</a:t>
            </a:r>
            <a:endParaRPr lang="it-IT" dirty="0"/>
          </a:p>
        </p:txBody>
      </p:sp>
      <p:pic>
        <p:nvPicPr>
          <p:cNvPr id="4" name="Immagine 3" descr="LOGO SPI.jpg"/>
          <p:cNvPicPr>
            <a:picLocks noChangeAspect="1"/>
          </p:cNvPicPr>
          <p:nvPr/>
        </p:nvPicPr>
        <p:blipFill>
          <a:blip r:embed="rId2"/>
          <a:stretch>
            <a:fillRect/>
          </a:stretch>
        </p:blipFill>
        <p:spPr>
          <a:xfrm>
            <a:off x="8244000" y="0"/>
            <a:ext cx="900000" cy="1166400"/>
          </a:xfrm>
          <a:prstGeom prst="rect">
            <a:avLst/>
          </a:prstGeom>
        </p:spPr>
      </p:pic>
    </p:spTree>
  </p:cSld>
  <p:clrMapOvr>
    <a:masterClrMapping/>
  </p:clrMapOvr>
  <p:transition>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62500" lnSpcReduction="20000"/>
          </a:bodyPr>
          <a:lstStyle/>
          <a:p>
            <a:pPr eaLnBrk="0" fontAlgn="base" hangingPunct="0"/>
            <a:r>
              <a:rPr lang="it-IT" dirty="0"/>
              <a:t>Si assegna inoltre prioritaria importanza alla riduzione della compartecipazione alla spesa per specialistica ambulatoriale e rette RSA, attraverso due misure per un valore totale di 35 milioni di euro, così articolati:</a:t>
            </a:r>
          </a:p>
          <a:p>
            <a:pPr lvl="0" eaLnBrk="0" fontAlgn="base" hangingPunct="0"/>
            <a:r>
              <a:rPr lang="it-IT" dirty="0"/>
              <a:t>25 milioni di euro per la riduzione del valore massimo del superticket;</a:t>
            </a:r>
          </a:p>
          <a:p>
            <a:pPr lvl="0" eaLnBrk="0" fontAlgn="base" hangingPunct="0"/>
            <a:r>
              <a:rPr lang="it-IT" dirty="0"/>
              <a:t>10 milioni di euro per l'attribuzione di un voucher a sostegno dei ricoverati in RSA con permanenza prolungata e complessità di cura'.</a:t>
            </a:r>
          </a:p>
          <a:p>
            <a:pPr eaLnBrk="0" fontAlgn="base" hangingPunct="0"/>
            <a:r>
              <a:rPr lang="it-IT" dirty="0"/>
              <a:t>Indicazioni specifiche per le aziende del sistema sociosanitario regionale:</a:t>
            </a:r>
          </a:p>
          <a:p>
            <a:pPr lvl="0" eaLnBrk="0" fontAlgn="base" hangingPunct="0"/>
            <a:r>
              <a:rPr lang="it-IT" dirty="0"/>
              <a:t>Si conferma il richiamo alla massima efficienza nelle attività </a:t>
            </a:r>
            <a:r>
              <a:rPr lang="it-IT" dirty="0" err="1"/>
              <a:t>programmatorie</a:t>
            </a:r>
            <a:r>
              <a:rPr lang="it-IT" dirty="0"/>
              <a:t>, in particolare sui processi di acquisto, sul governo dei contratti e sul rapporto costi/ricavi della produzione. Si darà quindi corso alla piena e puntuale adesione al sistema di acquisiti aggregati e centralizzati per il tramite della Centrale acquisti regionale.</a:t>
            </a:r>
          </a:p>
          <a:p>
            <a:pPr lvl="0" eaLnBrk="0" fontAlgn="base" hangingPunct="0"/>
            <a:r>
              <a:rPr lang="it-IT" dirty="0"/>
              <a:t>La razionalizzazione dei costi non deve pregiudicare le prestazioni sanitarie.</a:t>
            </a:r>
          </a:p>
          <a:p>
            <a:endParaRPr lang="it-IT" dirty="0"/>
          </a:p>
        </p:txBody>
      </p:sp>
      <p:pic>
        <p:nvPicPr>
          <p:cNvPr id="4" name="Immagine 3" descr="LOGO SPI.jpg"/>
          <p:cNvPicPr>
            <a:picLocks noChangeAspect="1"/>
          </p:cNvPicPr>
          <p:nvPr/>
        </p:nvPicPr>
        <p:blipFill>
          <a:blip r:embed="rId2"/>
          <a:stretch>
            <a:fillRect/>
          </a:stretch>
        </p:blipFill>
        <p:spPr>
          <a:xfrm>
            <a:off x="8244000" y="0"/>
            <a:ext cx="900000" cy="1166400"/>
          </a:xfrm>
          <a:prstGeom prst="rect">
            <a:avLst/>
          </a:prstGeom>
        </p:spPr>
      </p:pic>
    </p:spTree>
  </p:cSld>
  <p:clrMapOvr>
    <a:masterClrMapping/>
  </p:clrMapOvr>
  <p:transition>
    <p:wip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lnSpcReduction="20000"/>
          </a:bodyPr>
          <a:lstStyle/>
          <a:p>
            <a:pPr eaLnBrk="0" fontAlgn="base" hangingPunct="0">
              <a:buNone/>
            </a:pPr>
            <a:endParaRPr lang="it-IT" dirty="0"/>
          </a:p>
          <a:p>
            <a:r>
              <a:rPr lang="it-IT" dirty="0"/>
              <a:t>Il preventivo 2017 e l'assegnazione degli obiettivi economici sui Beni &amp; Servizi è previsto pari al 1,7% del valore di </a:t>
            </a:r>
            <a:r>
              <a:rPr lang="it-IT" dirty="0" err="1"/>
              <a:t>B&amp;S</a:t>
            </a:r>
            <a:r>
              <a:rPr lang="it-IT" dirty="0"/>
              <a:t> per ASST e IRCCS. Per ciascuna azienda l'obiettivo di riduzione sarà definito tenendo conto della tendenza storica correlata ai livelli e ai costi di produzione, del confronto con altre aziende del sistema, dello scostamento tra costi e ricavi. I valori per ciascun capitolo di spesa definiti nei decreti di assegnazione delle risorse per l'anno dovranno essere considerati come vincoli gestionali.</a:t>
            </a:r>
            <a:r>
              <a:rPr lang="it-IT" dirty="0" smtClean="0"/>
              <a:t> </a:t>
            </a:r>
            <a:endParaRPr lang="it-IT" dirty="0"/>
          </a:p>
        </p:txBody>
      </p:sp>
      <p:pic>
        <p:nvPicPr>
          <p:cNvPr id="4" name="Immagine 3" descr="LOGO SPI.jpg"/>
          <p:cNvPicPr>
            <a:picLocks noChangeAspect="1"/>
          </p:cNvPicPr>
          <p:nvPr/>
        </p:nvPicPr>
        <p:blipFill>
          <a:blip r:embed="rId2"/>
          <a:stretch>
            <a:fillRect/>
          </a:stretch>
        </p:blipFill>
        <p:spPr>
          <a:xfrm>
            <a:off x="8244000" y="0"/>
            <a:ext cx="900000" cy="1166400"/>
          </a:xfrm>
          <a:prstGeom prst="rect">
            <a:avLst/>
          </a:prstGeom>
        </p:spPr>
      </p:pic>
    </p:spTree>
  </p:cSld>
  <p:clrMapOvr>
    <a:masterClrMapping/>
  </p:clrMapOvr>
  <p:transition>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55000" lnSpcReduction="20000"/>
          </a:bodyPr>
          <a:lstStyle/>
          <a:p>
            <a:pPr lvl="0" eaLnBrk="0" fontAlgn="base" hangingPunct="0"/>
            <a:r>
              <a:rPr lang="it-IT" dirty="0"/>
              <a:t>La struttura dei modelli dei bilanci del 2016 è confermata anche per il 2017 e non saranno consentiti travasi di risorse tra le varie voci, salvo specifico decreto della DG Welfare e Presidenza.</a:t>
            </a:r>
          </a:p>
          <a:p>
            <a:pPr lvl="0" eaLnBrk="0" fontAlgn="base" hangingPunct="0"/>
            <a:r>
              <a:rPr lang="it-IT" dirty="0"/>
              <a:t>Nel corso del 2017 si realizzerà una verifica mensile degli andamenti di spesa e produzione.</a:t>
            </a:r>
          </a:p>
          <a:p>
            <a:pPr lvl="0" eaLnBrk="0" fontAlgn="base" hangingPunct="0"/>
            <a:r>
              <a:rPr lang="it-IT" dirty="0"/>
              <a:t>Anche per l'anno 2017 i trasferimenti degli acconti mensili alle aziende del sistema regionale saranno pari al 95% del totale annuale, con l'assegnazione dei saldi solo a valle della definizione delle assegnazioni conclusive, delle funzioni non tariffate e delle rendicontazioni per i progetti finanziati dal FSR. Per le ATS gli acconti saranno calcolati al netto del valore degli acquisti centralizzati di beni e servizi. I flussi di attività, intesi come rilevazione dei dati effettivi di produzione e consumo delle singole aziende, saranno resi disponibili a un unico sistema regionale.</a:t>
            </a:r>
          </a:p>
          <a:p>
            <a:pPr lvl="0" eaLnBrk="0" fontAlgn="base" hangingPunct="0"/>
            <a:r>
              <a:rPr lang="it-IT" dirty="0"/>
              <a:t>Anche i trasferimenti verso gli erogatori sia pubblici che privati saranno mensili e non inferiori al 95% delle prestazioni sanitarie a contratto/convenzione e non.</a:t>
            </a:r>
          </a:p>
          <a:p>
            <a:pPr lvl="0" eaLnBrk="0" fontAlgn="base" hangingPunct="0"/>
            <a:r>
              <a:rPr lang="it-IT" dirty="0"/>
              <a:t>A partire dal 2017 si introdurranno specifiche procedure di monitoraggio dei flussi di pagamento attraverso un unico sistema, per consentire </a:t>
            </a:r>
            <a:r>
              <a:rPr lang="it-IT" dirty="0" err="1"/>
              <a:t>ii</a:t>
            </a:r>
            <a:r>
              <a:rPr lang="it-IT" dirty="0"/>
              <a:t> corretto trasferimento delle risorse.</a:t>
            </a:r>
          </a:p>
          <a:p>
            <a:endParaRPr lang="it-IT" dirty="0"/>
          </a:p>
        </p:txBody>
      </p:sp>
      <p:pic>
        <p:nvPicPr>
          <p:cNvPr id="4" name="Immagine 3" descr="LOGO SPI.jpg"/>
          <p:cNvPicPr>
            <a:picLocks noChangeAspect="1"/>
          </p:cNvPicPr>
          <p:nvPr/>
        </p:nvPicPr>
        <p:blipFill>
          <a:blip r:embed="rId2"/>
          <a:stretch>
            <a:fillRect/>
          </a:stretch>
        </p:blipFill>
        <p:spPr>
          <a:xfrm>
            <a:off x="8244000" y="0"/>
            <a:ext cx="900000" cy="1166400"/>
          </a:xfrm>
          <a:prstGeom prst="rect">
            <a:avLst/>
          </a:prstGeom>
        </p:spPr>
      </p:pic>
    </p:spTree>
  </p:cSld>
  <p:clrMapOvr>
    <a:masterClrMapping/>
  </p:clrMapOvr>
  <p:transition>
    <p:wip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
            </a:r>
            <a:br>
              <a:rPr lang="it-IT" b="1" dirty="0" smtClean="0"/>
            </a:br>
            <a:r>
              <a:rPr lang="it-IT" b="1" dirty="0" smtClean="0"/>
              <a:t>Capitolo 3: linee di indirizzo sugli acquisti e </a:t>
            </a:r>
            <a:r>
              <a:rPr lang="it-IT" b="1" dirty="0" err="1" smtClean="0"/>
              <a:t>risk</a:t>
            </a:r>
            <a:r>
              <a:rPr lang="it-IT" b="1" dirty="0" smtClean="0"/>
              <a:t> management</a:t>
            </a:r>
            <a:r>
              <a:rPr lang="it-IT" dirty="0" smtClean="0"/>
              <a:t/>
            </a:r>
            <a:br>
              <a:rPr lang="it-IT" dirty="0" smtClean="0"/>
            </a:br>
            <a:endParaRPr lang="it-IT" dirty="0"/>
          </a:p>
        </p:txBody>
      </p:sp>
      <p:sp>
        <p:nvSpPr>
          <p:cNvPr id="3" name="Segnaposto contenuto 2"/>
          <p:cNvSpPr>
            <a:spLocks noGrp="1"/>
          </p:cNvSpPr>
          <p:nvPr>
            <p:ph idx="1"/>
          </p:nvPr>
        </p:nvSpPr>
        <p:spPr/>
        <p:txBody>
          <a:bodyPr>
            <a:normAutofit fontScale="62500" lnSpcReduction="20000"/>
          </a:bodyPr>
          <a:lstStyle/>
          <a:p>
            <a:pPr eaLnBrk="0" fontAlgn="base" hangingPunct="0"/>
            <a:r>
              <a:rPr lang="it-IT" dirty="0" smtClean="0"/>
              <a:t>Si </a:t>
            </a:r>
            <a:r>
              <a:rPr lang="it-IT" dirty="0"/>
              <a:t>ribadisce l'obbligo di utilizzo dei sistemi telematici messi a disposizione dalla Centrale di committenza regionale e da </a:t>
            </a:r>
            <a:r>
              <a:rPr lang="it-IT" dirty="0" err="1"/>
              <a:t>Consip</a:t>
            </a:r>
            <a:r>
              <a:rPr lang="it-IT" dirty="0"/>
              <a:t>. Gli acquisti effettuati fuori da questi canali non possono ricevere alcuna forma di finanziamento.</a:t>
            </a:r>
          </a:p>
          <a:p>
            <a:pPr eaLnBrk="0" fontAlgn="base" hangingPunct="0"/>
            <a:r>
              <a:rPr lang="it-IT" dirty="0"/>
              <a:t>In materia di </a:t>
            </a:r>
            <a:r>
              <a:rPr lang="it-IT" dirty="0" err="1"/>
              <a:t>risk</a:t>
            </a:r>
            <a:r>
              <a:rPr lang="it-IT" dirty="0"/>
              <a:t> management, il piano del 2017, elaborato in conformità alle Raccomandazioni ministeriali, sarà prioritariamente rivolto all'attuazione di progetti aziendali sui seguenti rischi:</a:t>
            </a:r>
          </a:p>
          <a:p>
            <a:pPr lvl="0" eaLnBrk="0" fontAlgn="base" hangingPunct="0"/>
            <a:r>
              <a:rPr lang="it-IT" dirty="0"/>
              <a:t>Rischio in sala parto</a:t>
            </a:r>
          </a:p>
          <a:p>
            <a:pPr lvl="0" eaLnBrk="0" fontAlgn="base" hangingPunct="0"/>
            <a:r>
              <a:rPr lang="it-IT" dirty="0"/>
              <a:t>Rischio infezioni ospedaliere — sepsi</a:t>
            </a:r>
          </a:p>
          <a:p>
            <a:pPr lvl="0" eaLnBrk="0" fontAlgn="base" hangingPunct="0"/>
            <a:r>
              <a:rPr lang="it-IT" dirty="0"/>
              <a:t>Rischio sicurezza sala operatoria</a:t>
            </a:r>
          </a:p>
          <a:p>
            <a:pPr lvl="0" eaLnBrk="0" fontAlgn="base" hangingPunct="0"/>
            <a:r>
              <a:rPr lang="it-IT" dirty="0"/>
              <a:t>Rischio utilizzo farmaci.</a:t>
            </a:r>
          </a:p>
          <a:p>
            <a:pPr eaLnBrk="0" fontAlgn="base" hangingPunct="0"/>
            <a:r>
              <a:rPr lang="it-IT" dirty="0"/>
              <a:t>In materia di gestione del contenzioso le Unità Operative di Medicina legale forniranno i supporti tecnico-specialistici necessari. Si intende tuttavia promuovere processi di ascolto/mediazione nelle aziende, allo scopo di favorire la prevenzione e la riduzione del contenzioso. Nel 2017 verrà inoltre sviluppato il Fascicolo elettronico per la Gestione dei Sinistri, che fornirà un modello omogeneo regionale per la gestione.</a:t>
            </a:r>
          </a:p>
          <a:p>
            <a:endParaRPr lang="it-IT" dirty="0"/>
          </a:p>
        </p:txBody>
      </p:sp>
      <p:pic>
        <p:nvPicPr>
          <p:cNvPr id="4" name="Immagine 3" descr="LOGO SPI.jpg"/>
          <p:cNvPicPr>
            <a:picLocks noChangeAspect="1"/>
          </p:cNvPicPr>
          <p:nvPr/>
        </p:nvPicPr>
        <p:blipFill>
          <a:blip r:embed="rId2"/>
          <a:stretch>
            <a:fillRect/>
          </a:stretch>
        </p:blipFill>
        <p:spPr>
          <a:xfrm>
            <a:off x="8244000" y="0"/>
            <a:ext cx="900000" cy="1166400"/>
          </a:xfrm>
          <a:prstGeom prst="rect">
            <a:avLst/>
          </a:prstGeom>
        </p:spPr>
      </p:pic>
    </p:spTree>
  </p:cSld>
  <p:clrMapOvr>
    <a:masterClrMapping/>
  </p:clrMapOvr>
  <p:transition>
    <p:wip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Capitolo 4: presa in carico del paziente</a:t>
            </a:r>
            <a:endParaRPr lang="it-IT" dirty="0"/>
          </a:p>
        </p:txBody>
      </p:sp>
      <p:sp>
        <p:nvSpPr>
          <p:cNvPr id="3" name="Segnaposto contenuto 2"/>
          <p:cNvSpPr>
            <a:spLocks noGrp="1"/>
          </p:cNvSpPr>
          <p:nvPr>
            <p:ph idx="1"/>
          </p:nvPr>
        </p:nvSpPr>
        <p:spPr/>
        <p:txBody>
          <a:bodyPr>
            <a:normAutofit fontScale="77500" lnSpcReduction="20000"/>
          </a:bodyPr>
          <a:lstStyle/>
          <a:p>
            <a:pPr eaLnBrk="0" fontAlgn="base" hangingPunct="0">
              <a:buNone/>
            </a:pPr>
            <a:endParaRPr lang="it-IT" dirty="0"/>
          </a:p>
          <a:p>
            <a:pPr eaLnBrk="0" fontAlgn="base" hangingPunct="0"/>
            <a:r>
              <a:rPr lang="it-IT" dirty="0"/>
              <a:t>Nel corso del 2016 le ATS hanno selezionato, quale punto di partenza per la costruzione del modello organizzativo territoriale integrato per la presa in carico, le </a:t>
            </a:r>
            <a:r>
              <a:rPr lang="it-IT" b="1" dirty="0"/>
              <a:t>Aggregazioni Funzionali Territoriali della Medicina Generale e della Pediatria di Famiglia. </a:t>
            </a:r>
            <a:r>
              <a:rPr lang="it-IT" dirty="0"/>
              <a:t>In coerenza con gli ambiti territoriali, la tipologia e la numerosità dei pazienti rilevati nelle AFT, nel corso del 2017 le ATS dovranno svolgere le analisi epidemiologiche utili a rilevare il fabbisogno territoriale e valutare la distribuzione di POT e </a:t>
            </a:r>
            <a:endParaRPr lang="it-IT" dirty="0" smtClean="0"/>
          </a:p>
          <a:p>
            <a:pPr eaLnBrk="0" fontAlgn="base" hangingPunct="0">
              <a:buNone/>
            </a:pPr>
            <a:r>
              <a:rPr lang="it-IT" dirty="0" err="1" smtClean="0"/>
              <a:t>PreSST</a:t>
            </a:r>
            <a:r>
              <a:rPr lang="it-IT" dirty="0" smtClean="0"/>
              <a:t>.</a:t>
            </a:r>
          </a:p>
          <a:p>
            <a:pPr eaLnBrk="0" fontAlgn="base" hangingPunct="0">
              <a:buNone/>
            </a:pPr>
            <a:r>
              <a:rPr lang="it-IT" dirty="0"/>
              <a:t/>
            </a:r>
            <a:br>
              <a:rPr lang="it-IT" dirty="0"/>
            </a:br>
            <a:endParaRPr lang="it-IT" dirty="0"/>
          </a:p>
        </p:txBody>
      </p:sp>
      <p:pic>
        <p:nvPicPr>
          <p:cNvPr id="4" name="Immagine 3" descr="LOGO SPI.jpg"/>
          <p:cNvPicPr>
            <a:picLocks noChangeAspect="1"/>
          </p:cNvPicPr>
          <p:nvPr/>
        </p:nvPicPr>
        <p:blipFill>
          <a:blip r:embed="rId2"/>
          <a:stretch>
            <a:fillRect/>
          </a:stretch>
        </p:blipFill>
        <p:spPr>
          <a:xfrm>
            <a:off x="8244000" y="142852"/>
            <a:ext cx="900000" cy="1166400"/>
          </a:xfrm>
          <a:prstGeom prst="rect">
            <a:avLst/>
          </a:prstGeom>
        </p:spPr>
      </p:pic>
    </p:spTree>
  </p:cSld>
  <p:clrMapOvr>
    <a:masterClrMapping/>
  </p:clrMapOvr>
  <p:transition>
    <p:wip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85000" lnSpcReduction="10000"/>
          </a:bodyPr>
          <a:lstStyle/>
          <a:p>
            <a:pPr eaLnBrk="0" fontAlgn="base" hangingPunct="0"/>
            <a:r>
              <a:rPr lang="it-IT" dirty="0" smtClean="0"/>
              <a:t>I medici di medicina generale e i pediatri di famiglia sono i primi soggetti coinvolti nella presa in carico del paziente, che deve avvenire attraverso un documento di sintesi del programma </a:t>
            </a:r>
            <a:r>
              <a:rPr lang="it-IT" dirty="0" err="1" smtClean="0"/>
              <a:t>socioassistenziale</a:t>
            </a:r>
            <a:r>
              <a:rPr lang="it-IT" dirty="0" smtClean="0"/>
              <a:t> annuale (Piano Assistenziale Individuale): nel documento devono essere indicati obiettivi di salute specifici e tipologia e cronologia degli interventi diagnostico-terapeutici.</a:t>
            </a:r>
          </a:p>
          <a:p>
            <a:pPr eaLnBrk="0" fontAlgn="base" hangingPunct="0"/>
            <a:r>
              <a:rPr lang="it-IT" dirty="0" smtClean="0"/>
              <a:t>I progetti per la copertura assistenziale per pazienti pediatrici nelle giornate di sabato e prefestivi potranno proseguire soltanto nel quadro della riforma complessiva della medicina territoriale, </a:t>
            </a:r>
          </a:p>
          <a:p>
            <a:endParaRPr lang="it-IT" dirty="0"/>
          </a:p>
        </p:txBody>
      </p:sp>
      <p:pic>
        <p:nvPicPr>
          <p:cNvPr id="4" name="Immagine 3" descr="LOGO SPI.jpg"/>
          <p:cNvPicPr>
            <a:picLocks noChangeAspect="1"/>
          </p:cNvPicPr>
          <p:nvPr/>
        </p:nvPicPr>
        <p:blipFill>
          <a:blip r:embed="rId2"/>
          <a:stretch>
            <a:fillRect/>
          </a:stretch>
        </p:blipFill>
        <p:spPr>
          <a:xfrm>
            <a:off x="8244000" y="0"/>
            <a:ext cx="900000" cy="1166400"/>
          </a:xfrm>
          <a:prstGeom prst="rect">
            <a:avLst/>
          </a:prstGeom>
        </p:spPr>
      </p:pic>
    </p:spTree>
  </p:cSld>
  <p:clrMapOvr>
    <a:masterClrMapping/>
  </p:clrMapOvr>
  <p:transition>
    <p:wip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presa in carico</a:t>
            </a:r>
            <a:endParaRPr lang="it-IT" dirty="0"/>
          </a:p>
        </p:txBody>
      </p:sp>
      <p:sp>
        <p:nvSpPr>
          <p:cNvPr id="3" name="Segnaposto contenuto 2"/>
          <p:cNvSpPr>
            <a:spLocks noGrp="1"/>
          </p:cNvSpPr>
          <p:nvPr>
            <p:ph idx="1"/>
          </p:nvPr>
        </p:nvSpPr>
        <p:spPr/>
        <p:txBody>
          <a:bodyPr>
            <a:normAutofit fontScale="85000" lnSpcReduction="10000"/>
          </a:bodyPr>
          <a:lstStyle/>
          <a:p>
            <a:r>
              <a:rPr lang="it-IT" dirty="0" smtClean="0"/>
              <a:t>Domani avremo con  noi un direttore generale della ATS,APPROFFITTIAMONE .</a:t>
            </a:r>
          </a:p>
          <a:p>
            <a:r>
              <a:rPr lang="it-IT" dirty="0" smtClean="0"/>
              <a:t>Nei giorni scorsi fatta delibera,che prevede:</a:t>
            </a:r>
          </a:p>
          <a:p>
            <a:r>
              <a:rPr lang="it-IT" dirty="0" smtClean="0"/>
              <a:t>Il cronico </a:t>
            </a:r>
            <a:r>
              <a:rPr lang="it-IT" dirty="0" err="1" smtClean="0"/>
              <a:t>sara’</a:t>
            </a:r>
            <a:r>
              <a:rPr lang="it-IT" dirty="0" smtClean="0"/>
              <a:t> seguito dalla struttura scelta dal paziente</a:t>
            </a:r>
          </a:p>
          <a:p>
            <a:r>
              <a:rPr lang="it-IT" dirty="0" smtClean="0"/>
              <a:t>Popolazione cronica </a:t>
            </a:r>
            <a:r>
              <a:rPr lang="it-IT" dirty="0" err="1" smtClean="0"/>
              <a:t>verra</a:t>
            </a:r>
            <a:r>
              <a:rPr lang="it-IT" dirty="0" smtClean="0"/>
              <a:t>, divisa in 5 fasce</a:t>
            </a:r>
          </a:p>
          <a:p>
            <a:r>
              <a:rPr lang="it-IT" dirty="0" smtClean="0"/>
              <a:t>Nel mese di luglio le persone croniche riceveranno le lettere dalle ATS</a:t>
            </a:r>
          </a:p>
          <a:p>
            <a:r>
              <a:rPr lang="it-IT" dirty="0" smtClean="0"/>
              <a:t>Il paziente </a:t>
            </a:r>
            <a:r>
              <a:rPr lang="it-IT" dirty="0" err="1" smtClean="0"/>
              <a:t>verra’</a:t>
            </a:r>
            <a:r>
              <a:rPr lang="it-IT" dirty="0" smtClean="0"/>
              <a:t> invitato a scegliere l’erogatore a cui affidarsi e che poi lo </a:t>
            </a:r>
            <a:r>
              <a:rPr lang="it-IT" dirty="0" err="1" smtClean="0"/>
              <a:t>seguira’</a:t>
            </a:r>
            <a:endParaRPr lang="it-IT" dirty="0" smtClean="0"/>
          </a:p>
          <a:p>
            <a:r>
              <a:rPr lang="it-IT" dirty="0" smtClean="0"/>
              <a:t>L’erogatore scelto dal paziente per la stesura del PAI e per la presa in </a:t>
            </a:r>
            <a:r>
              <a:rPr lang="it-IT" dirty="0" err="1" smtClean="0"/>
              <a:t>caricoricevera</a:t>
            </a:r>
            <a:r>
              <a:rPr lang="it-IT" dirty="0" smtClean="0"/>
              <a:t>’ dall’</a:t>
            </a:r>
            <a:r>
              <a:rPr lang="it-IT" dirty="0" err="1" smtClean="0"/>
              <a:t>Ats</a:t>
            </a:r>
            <a:r>
              <a:rPr lang="it-IT" dirty="0" smtClean="0"/>
              <a:t> una tariffa  </a:t>
            </a:r>
            <a:endParaRPr lang="it-IT" dirty="0"/>
          </a:p>
        </p:txBody>
      </p:sp>
      <p:pic>
        <p:nvPicPr>
          <p:cNvPr id="4" name="Immagine 3" descr="LOGO SPI.jpg"/>
          <p:cNvPicPr>
            <a:picLocks noChangeAspect="1"/>
          </p:cNvPicPr>
          <p:nvPr/>
        </p:nvPicPr>
        <p:blipFill>
          <a:blip r:embed="rId2"/>
          <a:stretch>
            <a:fillRect/>
          </a:stretch>
        </p:blipFill>
        <p:spPr>
          <a:xfrm>
            <a:off x="8244000" y="0"/>
            <a:ext cx="900000" cy="1166400"/>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3" name="Segnaposto contenuto 2"/>
          <p:cNvSpPr>
            <a:spLocks noGrp="1"/>
          </p:cNvSpPr>
          <p:nvPr>
            <p:ph idx="1"/>
          </p:nvPr>
        </p:nvSpPr>
        <p:spPr/>
        <p:txBody>
          <a:bodyPr>
            <a:normAutofit fontScale="92500" lnSpcReduction="20000"/>
          </a:bodyPr>
          <a:lstStyle/>
          <a:p>
            <a:r>
              <a:rPr lang="it-IT" dirty="0" smtClean="0"/>
              <a:t>Una esperienza che va ‘ seguita soprattutto nei POT </a:t>
            </a:r>
          </a:p>
          <a:p>
            <a:r>
              <a:rPr lang="it-IT" dirty="0" smtClean="0"/>
              <a:t>Oggi il privato e’ avvantaggiato,e’ </a:t>
            </a:r>
            <a:r>
              <a:rPr lang="it-IT" dirty="0" err="1" smtClean="0"/>
              <a:t>gia</a:t>
            </a:r>
            <a:r>
              <a:rPr lang="it-IT" dirty="0" smtClean="0"/>
              <a:t> pronto,il pubblico deve recuperare in fretta</a:t>
            </a:r>
          </a:p>
          <a:p>
            <a:r>
              <a:rPr lang="it-IT" dirty="0" smtClean="0"/>
              <a:t>Il ruolo dei </a:t>
            </a:r>
            <a:r>
              <a:rPr lang="it-IT" dirty="0" err="1" smtClean="0"/>
              <a:t>mmg</a:t>
            </a:r>
            <a:r>
              <a:rPr lang="it-IT" dirty="0" smtClean="0"/>
              <a:t>,preoccupati di perdere associati</a:t>
            </a:r>
          </a:p>
          <a:p>
            <a:r>
              <a:rPr lang="it-IT" dirty="0" smtClean="0"/>
              <a:t>La gestione </a:t>
            </a:r>
            <a:r>
              <a:rPr lang="it-IT" dirty="0" err="1" smtClean="0"/>
              <a:t>cronicita’</a:t>
            </a:r>
            <a:r>
              <a:rPr lang="it-IT" dirty="0" smtClean="0"/>
              <a:t> ,</a:t>
            </a:r>
            <a:r>
              <a:rPr lang="it-IT" dirty="0" err="1" smtClean="0"/>
              <a:t>novita’</a:t>
            </a:r>
            <a:r>
              <a:rPr lang="it-IT" dirty="0" smtClean="0"/>
              <a:t> in </a:t>
            </a:r>
            <a:r>
              <a:rPr lang="it-IT" dirty="0" err="1" smtClean="0"/>
              <a:t>europa</a:t>
            </a:r>
            <a:r>
              <a:rPr lang="it-IT" dirty="0" smtClean="0"/>
              <a:t>.</a:t>
            </a:r>
          </a:p>
          <a:p>
            <a:r>
              <a:rPr lang="it-IT" dirty="0" smtClean="0"/>
              <a:t>Cosa fa la regione per </a:t>
            </a:r>
            <a:r>
              <a:rPr lang="it-IT" dirty="0" err="1" smtClean="0"/>
              <a:t>fagogitare</a:t>
            </a:r>
            <a:r>
              <a:rPr lang="it-IT" dirty="0" smtClean="0"/>
              <a:t> il pubblico</a:t>
            </a:r>
          </a:p>
          <a:p>
            <a:r>
              <a:rPr lang="it-IT" dirty="0" smtClean="0"/>
              <a:t>Tariffa presa in carico onnicomprensiva delle prestazioni e dei servizi ,per ridurre </a:t>
            </a:r>
            <a:r>
              <a:rPr lang="it-IT" dirty="0" err="1" smtClean="0"/>
              <a:t>inappropriatezza</a:t>
            </a:r>
            <a:r>
              <a:rPr lang="it-IT" dirty="0" smtClean="0"/>
              <a:t>.</a:t>
            </a:r>
          </a:p>
          <a:p>
            <a:r>
              <a:rPr lang="it-IT" dirty="0" err="1" smtClean="0"/>
              <a:t>Ats</a:t>
            </a:r>
            <a:r>
              <a:rPr lang="it-IT" dirty="0" smtClean="0"/>
              <a:t> e </a:t>
            </a:r>
            <a:r>
              <a:rPr lang="it-IT" dirty="0" err="1" smtClean="0"/>
              <a:t>Asst</a:t>
            </a:r>
            <a:r>
              <a:rPr lang="it-IT" dirty="0" smtClean="0"/>
              <a:t> hanno perso tempo sul discutere dei loro ruoli</a:t>
            </a:r>
            <a:endParaRPr lang="it-IT" dirty="0"/>
          </a:p>
        </p:txBody>
      </p:sp>
      <p:pic>
        <p:nvPicPr>
          <p:cNvPr id="4" name="Immagine 3" descr="LOGO SPI.jpg"/>
          <p:cNvPicPr>
            <a:picLocks noChangeAspect="1"/>
          </p:cNvPicPr>
          <p:nvPr/>
        </p:nvPicPr>
        <p:blipFill>
          <a:blip r:embed="rId2"/>
          <a:stretch>
            <a:fillRect/>
          </a:stretch>
        </p:blipFill>
        <p:spPr>
          <a:xfrm>
            <a:off x="8244000" y="0"/>
            <a:ext cx="900000" cy="1166400"/>
          </a:xfrm>
          <a:prstGeom prst="rect">
            <a:avLst/>
          </a:prstGeo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3" name="Segnaposto contenuto 2"/>
          <p:cNvSpPr>
            <a:spLocks noGrp="1"/>
          </p:cNvSpPr>
          <p:nvPr>
            <p:ph idx="1"/>
          </p:nvPr>
        </p:nvSpPr>
        <p:spPr/>
        <p:txBody>
          <a:bodyPr>
            <a:normAutofit fontScale="92500" lnSpcReduction="20000"/>
          </a:bodyPr>
          <a:lstStyle/>
          <a:p>
            <a:r>
              <a:rPr lang="it-IT" dirty="0" smtClean="0"/>
              <a:t>MMG possono diventare gestori della presa in </a:t>
            </a:r>
            <a:r>
              <a:rPr lang="it-IT" dirty="0" err="1" smtClean="0"/>
              <a:t>carico-oppure</a:t>
            </a:r>
            <a:r>
              <a:rPr lang="it-IT" dirty="0" smtClean="0"/>
              <a:t> fare da raccordo con il gestore prescelto dal paziente cronico,da ora fino a maggio possono accreditarsi.</a:t>
            </a:r>
          </a:p>
          <a:p>
            <a:r>
              <a:rPr lang="it-IT" dirty="0" smtClean="0"/>
              <a:t>I gestori della presa in carico dovranno garantire un servizio integrato che gli consenta di effettuare le visite e gli accertamenti nello stesso luogo,senza cambiare continuamente luoghi di cura.</a:t>
            </a:r>
          </a:p>
          <a:p>
            <a:r>
              <a:rPr lang="it-IT" dirty="0" smtClean="0"/>
              <a:t>Saranno i pazienti a scegliere da chi essere presi in carico. </a:t>
            </a:r>
            <a:endParaRPr lang="it-IT" dirty="0"/>
          </a:p>
        </p:txBody>
      </p:sp>
      <p:pic>
        <p:nvPicPr>
          <p:cNvPr id="4" name="Immagine 3" descr="LOGO SPI.jpg"/>
          <p:cNvPicPr>
            <a:picLocks noChangeAspect="1"/>
          </p:cNvPicPr>
          <p:nvPr/>
        </p:nvPicPr>
        <p:blipFill>
          <a:blip r:embed="rId2"/>
          <a:stretch>
            <a:fillRect/>
          </a:stretch>
        </p:blipFill>
        <p:spPr>
          <a:xfrm>
            <a:off x="8244000" y="0"/>
            <a:ext cx="900000" cy="1166400"/>
          </a:xfrm>
          <a:prstGeom prst="rect">
            <a:avLst/>
          </a:prstGeo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70000" lnSpcReduction="20000"/>
          </a:bodyPr>
          <a:lstStyle/>
          <a:p>
            <a:pPr eaLnBrk="0" fontAlgn="base" hangingPunct="0">
              <a:buNone/>
            </a:pPr>
            <a:endParaRPr lang="it-IT" dirty="0"/>
          </a:p>
          <a:p>
            <a:pPr eaLnBrk="0" fontAlgn="base" hangingPunct="0"/>
            <a:r>
              <a:rPr lang="it-IT" dirty="0" smtClean="0"/>
              <a:t>dopo che le ATS interessate </a:t>
            </a:r>
            <a:r>
              <a:rPr lang="it-IT" dirty="0"/>
              <a:t>abbiano fornito i dati relativi al flusso delle prestazioni e relative riduzioni degli accessi inappropriati al PS.</a:t>
            </a:r>
            <a:r>
              <a:rPr lang="it-IT" dirty="0" smtClean="0"/>
              <a:t> </a:t>
            </a:r>
            <a:r>
              <a:rPr lang="it-IT" dirty="0"/>
              <a:t>Anche le Aggregazioni Funzionali Territoriali dei medici specialisti ambulatoriali dovranno essere funzionali alle AFT della medicina generale e delle altre unità di offerta presenti, oltre che coerenti con i bisogni rilevati.</a:t>
            </a:r>
          </a:p>
          <a:p>
            <a:pPr eaLnBrk="0" fontAlgn="base" hangingPunct="0"/>
            <a:r>
              <a:rPr lang="it-IT" dirty="0"/>
              <a:t>Nel corso del 2017 verrà inoltre definita una riorganizzazione complessiva delle reti di patologia, con la redazione di un Piano di Rete condiviso dagli </a:t>
            </a:r>
            <a:r>
              <a:rPr lang="it-IT" dirty="0" err="1"/>
              <a:t>stakeholders</a:t>
            </a:r>
            <a:r>
              <a:rPr lang="it-IT" dirty="0"/>
              <a:t>. Il Piano sarà composto da:</a:t>
            </a:r>
          </a:p>
          <a:p>
            <a:pPr lvl="0" eaLnBrk="0" fontAlgn="base" hangingPunct="0"/>
            <a:r>
              <a:rPr lang="it-IT" dirty="0"/>
              <a:t>Un Piano strategico che contenga il modello organizzativo, le funzioni e le interazioni dei diversi nodi della rete; i criteri per la presa in carico del paziente e di consultazione multidisciplinare, gli indicatori di valutazione;</a:t>
            </a:r>
          </a:p>
          <a:p>
            <a:pPr lvl="0" eaLnBrk="0" fontAlgn="base" hangingPunct="0"/>
            <a:r>
              <a:rPr lang="it-IT" dirty="0"/>
              <a:t>Un Piano annuale di attività.</a:t>
            </a:r>
          </a:p>
        </p:txBody>
      </p:sp>
      <p:pic>
        <p:nvPicPr>
          <p:cNvPr id="4" name="Immagine 3" descr="LOGO SPI.jpg"/>
          <p:cNvPicPr>
            <a:picLocks noChangeAspect="1"/>
          </p:cNvPicPr>
          <p:nvPr/>
        </p:nvPicPr>
        <p:blipFill>
          <a:blip r:embed="rId2"/>
          <a:stretch>
            <a:fillRect/>
          </a:stretch>
        </p:blipFill>
        <p:spPr>
          <a:xfrm>
            <a:off x="8244000" y="0"/>
            <a:ext cx="900000" cy="1166400"/>
          </a:xfrm>
          <a:prstGeom prst="rect">
            <a:avLst/>
          </a:prstGeom>
        </p:spPr>
      </p:pic>
    </p:spTree>
  </p:cSld>
  <p:clrMapOvr>
    <a:masterClrMapping/>
  </p:clrMapOvr>
  <p:transition>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Introduzione segue </a:t>
            </a:r>
            <a:endParaRPr lang="it-IT" dirty="0"/>
          </a:p>
        </p:txBody>
      </p:sp>
      <p:sp>
        <p:nvSpPr>
          <p:cNvPr id="3" name="Segnaposto contenuto 2"/>
          <p:cNvSpPr>
            <a:spLocks noGrp="1"/>
          </p:cNvSpPr>
          <p:nvPr>
            <p:ph idx="1"/>
          </p:nvPr>
        </p:nvSpPr>
        <p:spPr/>
        <p:txBody>
          <a:bodyPr/>
          <a:lstStyle/>
          <a:p>
            <a:r>
              <a:rPr lang="it-IT" dirty="0" smtClean="0"/>
              <a:t>Situazione nazionale DEF le misure in campo socio sanitario previste </a:t>
            </a:r>
          </a:p>
          <a:p>
            <a:r>
              <a:rPr lang="it-IT" dirty="0" smtClean="0"/>
              <a:t>La legge regionale di applicazione delle regole di sistema </a:t>
            </a:r>
            <a:endParaRPr lang="it-IT" dirty="0"/>
          </a:p>
        </p:txBody>
      </p:sp>
      <p:pic>
        <p:nvPicPr>
          <p:cNvPr id="4" name="Immagine 3" descr="LOGO SPI.jpg"/>
          <p:cNvPicPr>
            <a:picLocks noChangeAspect="1"/>
          </p:cNvPicPr>
          <p:nvPr/>
        </p:nvPicPr>
        <p:blipFill>
          <a:blip r:embed="rId2"/>
          <a:stretch>
            <a:fillRect/>
          </a:stretch>
        </p:blipFill>
        <p:spPr>
          <a:xfrm>
            <a:off x="8244000" y="0"/>
            <a:ext cx="900000" cy="1166400"/>
          </a:xfrm>
          <a:prstGeom prst="rect">
            <a:avLst/>
          </a:prstGeom>
        </p:spPr>
      </p:pic>
    </p:spTree>
  </p:cSld>
  <p:clrMapOvr>
    <a:masterClrMapping/>
  </p:clrMapOvr>
  <p:transition>
    <p:wip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3" name="Segnaposto contenuto 2"/>
          <p:cNvSpPr>
            <a:spLocks noGrp="1"/>
          </p:cNvSpPr>
          <p:nvPr>
            <p:ph idx="1"/>
          </p:nvPr>
        </p:nvSpPr>
        <p:spPr/>
        <p:txBody>
          <a:bodyPr>
            <a:normAutofit fontScale="77500" lnSpcReduction="20000"/>
          </a:bodyPr>
          <a:lstStyle/>
          <a:p>
            <a:pPr eaLnBrk="0" fontAlgn="base" hangingPunct="0"/>
            <a:r>
              <a:rPr lang="it-IT" dirty="0"/>
              <a:t>Per le attuali reti di patologia si prevedono le seguenti misure:</a:t>
            </a:r>
          </a:p>
          <a:p>
            <a:pPr lvl="0" eaLnBrk="0" fontAlgn="base" hangingPunct="0"/>
            <a:r>
              <a:rPr lang="it-IT" dirty="0"/>
              <a:t>Rete dell'emergenza-urgenza e reti tempo-dipendenti: è stata elaborata una proposta di riorganizzazione complessiva a cui si darà avvio a partire dal 2017, individuando i Presidi che afferiranno alla nuova rete. In forte integrazione con la riclassificazione dei punti di offerta della rete dell'emergenza-urgenza (PS, DEA I e DEA II), verranno riorganizzate anche la reti di patologia tempo-dipendenti. Per il 2017 si prevede comunque per tutte le Strutture Sanitarie del territorio regionale dotate di </a:t>
            </a:r>
            <a:r>
              <a:rPr lang="it-IT" dirty="0" smtClean="0"/>
              <a:t>PS/DEA/EAS </a:t>
            </a:r>
            <a:r>
              <a:rPr lang="it-IT" dirty="0"/>
              <a:t>la possibilità di un ampliamento pro tempore dei posti letto (</a:t>
            </a:r>
            <a:r>
              <a:rPr lang="it-IT" dirty="0" err="1"/>
              <a:t>max</a:t>
            </a:r>
            <a:r>
              <a:rPr lang="it-IT" dirty="0"/>
              <a:t> 40 </a:t>
            </a:r>
            <a:r>
              <a:rPr lang="it-IT" dirty="0" err="1"/>
              <a:t>gg</a:t>
            </a:r>
            <a:r>
              <a:rPr lang="it-IT" dirty="0"/>
              <a:t>/anno) per far fronte ad eventuali condizioni di sovraffollamento.</a:t>
            </a:r>
          </a:p>
          <a:p>
            <a:endParaRPr lang="it-IT" dirty="0"/>
          </a:p>
        </p:txBody>
      </p:sp>
      <p:pic>
        <p:nvPicPr>
          <p:cNvPr id="5" name="Immagine 4" descr="LOGO SPI.jpg"/>
          <p:cNvPicPr>
            <a:picLocks noChangeAspect="1"/>
          </p:cNvPicPr>
          <p:nvPr/>
        </p:nvPicPr>
        <p:blipFill>
          <a:blip r:embed="rId2"/>
          <a:stretch>
            <a:fillRect/>
          </a:stretch>
        </p:blipFill>
        <p:spPr>
          <a:xfrm>
            <a:off x="8244000" y="0"/>
            <a:ext cx="900000" cy="1166400"/>
          </a:xfrm>
          <a:prstGeom prst="rect">
            <a:avLst/>
          </a:prstGeom>
        </p:spPr>
      </p:pic>
    </p:spTree>
  </p:cSld>
  <p:clrMapOvr>
    <a:masterClrMapping/>
  </p:clrMapOvr>
  <p:transition>
    <p:wip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pPr lvl="0" eaLnBrk="0" fontAlgn="base" hangingPunct="0"/>
            <a:r>
              <a:rPr lang="it-IT" sz="1600" dirty="0"/>
              <a:t>Rete regionale di Procreazione Medicalmente Assistita: la sperimentazione si è conclusa nel 2015 in alcune strutture. L'obiettivo è di stabilizzarla e renderla uniforme sul territorio regionale.</a:t>
            </a:r>
          </a:p>
          <a:p>
            <a:pPr lvl="0" eaLnBrk="0" fontAlgn="base" hangingPunct="0"/>
            <a:r>
              <a:rPr lang="it-IT" sz="1600" dirty="0"/>
              <a:t>Rete Epilessia: attivata la messa in rete dei Centri per l'epilessia.</a:t>
            </a:r>
          </a:p>
          <a:p>
            <a:pPr lvl="0" eaLnBrk="0" fontAlgn="base" hangingPunct="0"/>
            <a:r>
              <a:rPr lang="it-IT" sz="1600" dirty="0"/>
              <a:t>Rete delle demenze: predisporre le linee guida per sviluppare una rete integrata delle demenze.</a:t>
            </a:r>
          </a:p>
          <a:p>
            <a:pPr lvl="0" eaLnBrk="0" fontAlgn="base" hangingPunct="0"/>
            <a:r>
              <a:rPr lang="it-IT" sz="1600" dirty="0"/>
              <a:t>Sistema trasfusionale regionale: concluso un ampio processo di riorganizzazione con l'accentramento delle attività di validazione e lavorazione del sangue e il decentramento delle attività di raccolta e medicina trasfusionale. E' stata inoltre fissata la tariffa per sacca di sangue intero raccolta, per garantire i costi di efficienza medi.</a:t>
            </a:r>
          </a:p>
          <a:p>
            <a:pPr lvl="0" eaLnBrk="0" fontAlgn="base" hangingPunct="0"/>
            <a:r>
              <a:rPr lang="it-IT" sz="1600" dirty="0"/>
              <a:t>Sistema regionale trapianti: nel 2017 verrà avviato il Programma regionale Trapianti; il coordinamento regionale è stato affidato all'IRCCS Ospedale Policlinico di Milano.</a:t>
            </a:r>
          </a:p>
          <a:p>
            <a:pPr lvl="0" eaLnBrk="0" fontAlgn="base" hangingPunct="0"/>
            <a:r>
              <a:rPr lang="it-IT" sz="1600" dirty="0"/>
              <a:t>Numero Unico Emergenza NUE 112: è il primo punto di contatto con l'emergenza e annoverato tra i</a:t>
            </a:r>
          </a:p>
          <a:p>
            <a:pPr eaLnBrk="0" fontAlgn="base" hangingPunct="0"/>
            <a:r>
              <a:rPr lang="it-IT" sz="1600" dirty="0"/>
              <a:t>servizi pubblici essenziali.	Nel corso del 2017 sarà consentita la stabilizzazione a tempo</a:t>
            </a:r>
            <a:br>
              <a:rPr lang="it-IT" sz="1600" dirty="0"/>
            </a:br>
            <a:r>
              <a:rPr lang="it-IT" sz="1600" dirty="0"/>
              <a:t>indeterminato del personale con contratti a termine.</a:t>
            </a:r>
          </a:p>
          <a:p>
            <a:endParaRPr lang="it-IT" sz="1600" dirty="0"/>
          </a:p>
        </p:txBody>
      </p:sp>
      <p:pic>
        <p:nvPicPr>
          <p:cNvPr id="4" name="Immagine 3" descr="LOGO SPI.jpg"/>
          <p:cNvPicPr>
            <a:picLocks noChangeAspect="1"/>
          </p:cNvPicPr>
          <p:nvPr/>
        </p:nvPicPr>
        <p:blipFill>
          <a:blip r:embed="rId2"/>
          <a:stretch>
            <a:fillRect/>
          </a:stretch>
        </p:blipFill>
        <p:spPr>
          <a:xfrm>
            <a:off x="8244000" y="0"/>
            <a:ext cx="900000" cy="1166400"/>
          </a:xfrm>
          <a:prstGeom prst="rect">
            <a:avLst/>
          </a:prstGeom>
        </p:spPr>
      </p:pic>
    </p:spTree>
  </p:cSld>
  <p:clrMapOvr>
    <a:masterClrMapping/>
  </p:clrMapOvr>
  <p:transition>
    <p:wip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70000" lnSpcReduction="20000"/>
          </a:bodyPr>
          <a:lstStyle/>
          <a:p>
            <a:pPr eaLnBrk="0" fontAlgn="base" hangingPunct="0"/>
            <a:r>
              <a:rPr lang="it-IT" dirty="0"/>
              <a:t>Numero Unico Europeo Armonizzato a valenza sociale per le cure mediche non urgenti 116117: dopo la sperimentazione nell'area territoriale di Mantova e Cremona si valuterà l'opportunità di estenderlo.</a:t>
            </a:r>
          </a:p>
          <a:p>
            <a:pPr lvl="0" eaLnBrk="0" fontAlgn="base" hangingPunct="0"/>
            <a:r>
              <a:rPr lang="it-IT" dirty="0"/>
              <a:t>Rete per l'assistenza alla madre e al neonato: nel corso del 2017 si applicherà quanto previsto dall'Accordo Stato/Regioni, dalla DGR X/478 del 2016 e quanto definito dal Ministero in materia di richieste di deroga sui Punti Nascita con meno di 500 parti all'anno. Nel caso in cui la deroga venisse negata, verranno potenziati i Punti Nascita residui limitrofi. Ogni ASST aggiornerà la propria Carta dei servizi con le informazioni relative ai Punti Nascita e alle relative prestazioni e dovrà inoltre definire un progetto di miglioramento delle proprie aree di criticità sulla base di indicatori di qualità e sicurezza condivisi.</a:t>
            </a:r>
          </a:p>
          <a:p>
            <a:endParaRPr lang="it-IT" dirty="0"/>
          </a:p>
        </p:txBody>
      </p:sp>
      <p:pic>
        <p:nvPicPr>
          <p:cNvPr id="4" name="Immagine 3" descr="LOGO SPI.jpg"/>
          <p:cNvPicPr>
            <a:picLocks noChangeAspect="1"/>
          </p:cNvPicPr>
          <p:nvPr/>
        </p:nvPicPr>
        <p:blipFill>
          <a:blip r:embed="rId2"/>
          <a:stretch>
            <a:fillRect/>
          </a:stretch>
        </p:blipFill>
        <p:spPr>
          <a:xfrm>
            <a:off x="8244000" y="0"/>
            <a:ext cx="900000" cy="1166400"/>
          </a:xfrm>
          <a:prstGeom prst="rect">
            <a:avLst/>
          </a:prstGeom>
        </p:spPr>
      </p:pic>
    </p:spTree>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8596" y="214290"/>
            <a:ext cx="8229600" cy="1143000"/>
          </a:xfrm>
        </p:spPr>
        <p:txBody>
          <a:bodyPr>
            <a:normAutofit/>
          </a:bodyPr>
          <a:lstStyle/>
          <a:p>
            <a:r>
              <a:rPr lang="it-IT" sz="3200" dirty="0" smtClean="0"/>
              <a:t>Mancato accordo con Regione Lombardia su ticket e rette le motivazioni il contenuto</a:t>
            </a:r>
            <a:endParaRPr lang="it-IT" sz="3200" dirty="0"/>
          </a:p>
        </p:txBody>
      </p:sp>
      <p:sp>
        <p:nvSpPr>
          <p:cNvPr id="3" name="Segnaposto contenuto 2"/>
          <p:cNvSpPr>
            <a:spLocks noGrp="1"/>
          </p:cNvSpPr>
          <p:nvPr>
            <p:ph idx="1"/>
          </p:nvPr>
        </p:nvSpPr>
        <p:spPr/>
        <p:txBody>
          <a:bodyPr>
            <a:normAutofit fontScale="85000" lnSpcReduction="10000"/>
          </a:bodyPr>
          <a:lstStyle/>
          <a:p>
            <a:r>
              <a:rPr lang="it-IT" dirty="0" smtClean="0"/>
              <a:t>L'esito del confronto è stato  positivo nel merito ma negativo per ciò che riguarda il risultato formale.</a:t>
            </a:r>
          </a:p>
          <a:p>
            <a:r>
              <a:rPr lang="it-IT" dirty="0" smtClean="0"/>
              <a:t>E’ un mancato accordo dovuto alla impossibilità di concludere con un giudizio condiviso unitariamente. Nonostante tutti gli sforzi fatti per trovare una formulazione unitaria, infatti, la posizione assunta dalla CISL ha reso impossibile un esito diverso. Ciascuna Organizzazione Sindacale ha pertanto espresso una valutazione formale su un testo che non è stato di fatto sottoscritto, valutazione positiva per noi e UIL, non altrettanto per CISL.</a:t>
            </a:r>
          </a:p>
          <a:p>
            <a:endParaRPr lang="it-IT" dirty="0"/>
          </a:p>
        </p:txBody>
      </p:sp>
      <p:pic>
        <p:nvPicPr>
          <p:cNvPr id="4" name="Immagine 3" descr="LOGO SPI.jpg"/>
          <p:cNvPicPr>
            <a:picLocks noChangeAspect="1"/>
          </p:cNvPicPr>
          <p:nvPr/>
        </p:nvPicPr>
        <p:blipFill>
          <a:blip r:embed="rId2"/>
          <a:stretch>
            <a:fillRect/>
          </a:stretch>
        </p:blipFill>
        <p:spPr>
          <a:xfrm>
            <a:off x="8244000" y="0"/>
            <a:ext cx="900000" cy="1166400"/>
          </a:xfrm>
          <a:prstGeom prst="rect">
            <a:avLst/>
          </a:prstGeom>
        </p:spPr>
      </p:pic>
    </p:spTree>
  </p:cSld>
  <p:clrMapOvr>
    <a:masterClrMapping/>
  </p:clrMapOvr>
  <p:transition>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lvl="0"/>
            <a:r>
              <a:rPr lang="it-IT" dirty="0" smtClean="0"/>
              <a:t>Gli interventi messi in opera dal I gennaio 2017 prevedono una copertura economica complessiva di </a:t>
            </a:r>
            <a:r>
              <a:rPr lang="it-IT" u="sng" dirty="0" smtClean="0"/>
              <a:t>35 milioni di euro</a:t>
            </a:r>
            <a:r>
              <a:rPr lang="it-IT" dirty="0" smtClean="0"/>
              <a:t> (rispetto ai 15 milioni ipotizzati a inizio novembre), cosi divisi: 25 milioni per l'intervento sui superticket e 10 milioni per l'intervento sulle rette delle RSA. Entrambe le misure sono state incluse nella Delibera sulle Regole di Sistema 2017;</a:t>
            </a:r>
          </a:p>
          <a:p>
            <a:endParaRPr lang="it-IT" dirty="0"/>
          </a:p>
        </p:txBody>
      </p:sp>
      <p:pic>
        <p:nvPicPr>
          <p:cNvPr id="4" name="Immagine 3" descr="LOGO SPI.jpg"/>
          <p:cNvPicPr>
            <a:picLocks noChangeAspect="1"/>
          </p:cNvPicPr>
          <p:nvPr/>
        </p:nvPicPr>
        <p:blipFill>
          <a:blip r:embed="rId2"/>
          <a:stretch>
            <a:fillRect/>
          </a:stretch>
        </p:blipFill>
        <p:spPr>
          <a:xfrm>
            <a:off x="8244000" y="0"/>
            <a:ext cx="900000" cy="1166400"/>
          </a:xfrm>
          <a:prstGeom prst="rect">
            <a:avLst/>
          </a:prstGeom>
        </p:spPr>
      </p:pic>
    </p:spTree>
  </p:cSld>
  <p:clrMapOvr>
    <a:masterClrMapping/>
  </p:clrMapOvr>
  <p:transition>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u="sng" dirty="0" smtClean="0"/>
              <a:t>Superticket</a:t>
            </a:r>
            <a:endParaRPr lang="it-IT" dirty="0"/>
          </a:p>
        </p:txBody>
      </p:sp>
      <p:sp>
        <p:nvSpPr>
          <p:cNvPr id="3" name="Segnaposto contenuto 2"/>
          <p:cNvSpPr>
            <a:spLocks noGrp="1"/>
          </p:cNvSpPr>
          <p:nvPr>
            <p:ph idx="1"/>
          </p:nvPr>
        </p:nvSpPr>
        <p:spPr/>
        <p:txBody>
          <a:bodyPr>
            <a:normAutofit fontScale="77500" lnSpcReduction="20000"/>
          </a:bodyPr>
          <a:lstStyle/>
          <a:p>
            <a:pPr lvl="0"/>
            <a:r>
              <a:rPr lang="it-IT" dirty="0" smtClean="0"/>
              <a:t>a partire dal 1 gennaio 2017, viene dimezzato il valore massimo del ticket aggiuntivo per visite ed esami di specialistica ambulatoriale, che da 30 euro scende a 15 euro. Ciò significa che da ricette che contengono prestazioni di valore pari o superiore a 51,01 Euro, il costo del superticket sarà pari a 15 euro (valore che rimarrà costante al crescere del valore della prestazione). La platea interessata è stata quantificata, sulla base dei dati forniti da Regione Lombardia, in circa 1.500.000 beneficiari, stima calcolata sul numero di cittadini che nel corso del 2015 hanno pagato superticket superiori a 15 curo. La misura è aggiuntiva a tutte le esenzioni già previste, che quindi si intendono confermate. La copertura economica è pertanto incrementale.</a:t>
            </a:r>
          </a:p>
          <a:p>
            <a:endParaRPr lang="it-IT" dirty="0"/>
          </a:p>
        </p:txBody>
      </p:sp>
      <p:pic>
        <p:nvPicPr>
          <p:cNvPr id="4" name="Immagine 3" descr="LOGO SPI.jpg"/>
          <p:cNvPicPr>
            <a:picLocks noChangeAspect="1"/>
          </p:cNvPicPr>
          <p:nvPr/>
        </p:nvPicPr>
        <p:blipFill>
          <a:blip r:embed="rId2"/>
          <a:stretch>
            <a:fillRect/>
          </a:stretch>
        </p:blipFill>
        <p:spPr>
          <a:xfrm>
            <a:off x="8244000" y="0"/>
            <a:ext cx="900000" cy="1166400"/>
          </a:xfrm>
          <a:prstGeom prst="rect">
            <a:avLst/>
          </a:prstGeom>
        </p:spPr>
      </p:pic>
    </p:spTree>
  </p:cSld>
  <p:clrMapOvr>
    <a:masterClrMapping/>
  </p:clrMapOvr>
  <p:transition>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70000" lnSpcReduction="20000"/>
          </a:bodyPr>
          <a:lstStyle/>
          <a:p>
            <a:pPr lvl="0" eaLnBrk="0" fontAlgn="base" hangingPunct="0"/>
            <a:r>
              <a:rPr lang="it-IT" u="sng" dirty="0" smtClean="0"/>
              <a:t>Rette RSA:</a:t>
            </a:r>
            <a:r>
              <a:rPr lang="it-IT" dirty="0" smtClean="0"/>
              <a:t> sempre a partire dal 2017 viene introdotto un voucher del valore di 1000 euro</a:t>
            </a:r>
          </a:p>
          <a:p>
            <a:pPr eaLnBrk="0" fontAlgn="base" hangingPunct="0"/>
            <a:r>
              <a:rPr lang="it-IT" dirty="0" smtClean="0"/>
              <a:t>annui a carico del Fondo Sanitario Regionale, che riduce l'onere a carico dell'ospite e/o della sua famiglia per servizi e prestazioni sanitarie/sociosanitarie. Ne beneficeranno gli</a:t>
            </a:r>
          </a:p>
          <a:p>
            <a:pPr eaLnBrk="0" fontAlgn="base" hangingPunct="0"/>
            <a:r>
              <a:rPr lang="it-IT" dirty="0" smtClean="0"/>
              <a:t>ospiti di RSA accreditate/</a:t>
            </a:r>
            <a:r>
              <a:rPr lang="it-IT" dirty="0" err="1" smtClean="0"/>
              <a:t>contrattualizzate</a:t>
            </a:r>
            <a:r>
              <a:rPr lang="it-IT" dirty="0" smtClean="0"/>
              <a:t>, classificati SOSIA 1 e 2 e Nuclei </a:t>
            </a:r>
            <a:r>
              <a:rPr lang="it-IT" dirty="0" err="1" smtClean="0"/>
              <a:t>Altzheimer</a:t>
            </a:r>
            <a:r>
              <a:rPr lang="it-IT" dirty="0" smtClean="0"/>
              <a:t>,</a:t>
            </a:r>
          </a:p>
          <a:p>
            <a:pPr eaLnBrk="0" fontAlgn="base" hangingPunct="0"/>
            <a:r>
              <a:rPr lang="it-IT" dirty="0" smtClean="0"/>
              <a:t>che abbiano avuto, a partire dal 1 gennaio 2016, una permanenza almeno pari a 360 giorni nella struttura. L'estensione ai Nuclei </a:t>
            </a:r>
            <a:r>
              <a:rPr lang="it-IT" dirty="0" err="1" smtClean="0"/>
              <a:t>Altzheimer</a:t>
            </a:r>
            <a:r>
              <a:rPr lang="it-IT" dirty="0" smtClean="0"/>
              <a:t>, la definizione della platea nel 2016, la riduzione del numero di giornate di degenza (dai 365 iniziali ai 360) e la neutralizzazione dei periodi di ricovero presso strutture ospedaliere, sono risultati specificamente raggiunti nel corso degli ultimi due incontri</a:t>
            </a:r>
            <a:endParaRPr lang="it-IT" dirty="0"/>
          </a:p>
        </p:txBody>
      </p:sp>
      <p:pic>
        <p:nvPicPr>
          <p:cNvPr id="4" name="Immagine 3" descr="LOGO SPI.jpg"/>
          <p:cNvPicPr>
            <a:picLocks noChangeAspect="1"/>
          </p:cNvPicPr>
          <p:nvPr/>
        </p:nvPicPr>
        <p:blipFill>
          <a:blip r:embed="rId2"/>
          <a:stretch>
            <a:fillRect/>
          </a:stretch>
        </p:blipFill>
        <p:spPr>
          <a:xfrm>
            <a:off x="8244000" y="0"/>
            <a:ext cx="900000" cy="1166400"/>
          </a:xfrm>
          <a:prstGeom prst="rect">
            <a:avLst/>
          </a:prstGeom>
        </p:spPr>
      </p:pic>
    </p:spTree>
  </p:cSld>
  <p:clrMapOvr>
    <a:masterClrMapping/>
  </p:clrMapOvr>
  <p:transition>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85000" lnSpcReduction="20000"/>
          </a:bodyPr>
          <a:lstStyle/>
          <a:p>
            <a:pPr eaLnBrk="0" fontAlgn="base" hangingPunct="0"/>
            <a:r>
              <a:rPr lang="it-IT" dirty="0" smtClean="0"/>
              <a:t>. La platea dei destinatari è quantificabile in circa 11.000 persone. Lo stesso dicasi per la previsione di un monitoraggio congiunto per valutare l'estensione della misura agli anni successivi e un suo ulteriore finanziamento per comprendere anche le classi di gravità inferiore (SOSIA 3 e 4), sia per valutarne il reale</a:t>
            </a:r>
          </a:p>
          <a:p>
            <a:pPr eaLnBrk="0" fontAlgn="base" hangingPunct="0"/>
            <a:r>
              <a:rPr lang="it-IT" dirty="0" smtClean="0"/>
              <a:t>impatto. Si prevede inoltre la costituzione di un Osservatorio sul sistema delle RSA, con il</a:t>
            </a:r>
          </a:p>
          <a:p>
            <a:pPr eaLnBrk="0" fontAlgn="base" hangingPunct="0"/>
            <a:r>
              <a:rPr lang="it-IT" dirty="0" smtClean="0"/>
              <a:t>coinvolgimento delle </a:t>
            </a:r>
            <a:r>
              <a:rPr lang="it-IT" dirty="0" err="1" smtClean="0"/>
              <a:t>OO.SS.</a:t>
            </a:r>
            <a:r>
              <a:rPr lang="it-IT" dirty="0" smtClean="0"/>
              <a:t>, di ANCI e dei soggetti gestori di RSA </a:t>
            </a:r>
            <a:r>
              <a:rPr lang="it-IT" dirty="0" err="1" smtClean="0"/>
              <a:t>contrattualizzate</a:t>
            </a:r>
            <a:r>
              <a:rPr lang="it-IT" dirty="0" smtClean="0"/>
              <a:t>, per tenere sotto controllo l'andamento delle rette e la qualità dei servizi.</a:t>
            </a:r>
          </a:p>
          <a:p>
            <a:endParaRPr lang="it-IT" dirty="0"/>
          </a:p>
        </p:txBody>
      </p:sp>
      <p:pic>
        <p:nvPicPr>
          <p:cNvPr id="4" name="Immagine 3" descr="LOGO SPI.jpg"/>
          <p:cNvPicPr>
            <a:picLocks noChangeAspect="1"/>
          </p:cNvPicPr>
          <p:nvPr/>
        </p:nvPicPr>
        <p:blipFill>
          <a:blip r:embed="rId2"/>
          <a:stretch>
            <a:fillRect/>
          </a:stretch>
        </p:blipFill>
        <p:spPr>
          <a:xfrm>
            <a:off x="8244000" y="0"/>
            <a:ext cx="900000" cy="1166400"/>
          </a:xfrm>
          <a:prstGeom prst="rect">
            <a:avLst/>
          </a:prstGeom>
        </p:spPr>
      </p:pic>
    </p:spTree>
  </p:cSld>
  <p:clrMapOvr>
    <a:masterClrMapping/>
  </p:clrMapOvr>
  <p:transition>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70000" lnSpcReduction="20000"/>
          </a:bodyPr>
          <a:lstStyle/>
          <a:p>
            <a:pPr lvl="0" eaLnBrk="0" fontAlgn="base" hangingPunct="0"/>
            <a:r>
              <a:rPr lang="it-IT" u="sng" dirty="0" smtClean="0"/>
              <a:t>Prosecuzione del confronto:</a:t>
            </a:r>
            <a:r>
              <a:rPr lang="it-IT" dirty="0" smtClean="0"/>
              <a:t> su nostra specifica richiesta, l'Assessorato ha condiviso</a:t>
            </a:r>
          </a:p>
          <a:p>
            <a:pPr eaLnBrk="0" fontAlgn="base" hangingPunct="0"/>
            <a:r>
              <a:rPr lang="it-IT" dirty="0" smtClean="0"/>
              <a:t>La necessità di dare continuità al confronto sulla riduzione della compartecipazione alla spesa sanitaria e sociale e ha condiviso l'opportunità di valutare anche misure di esenzione che abbiano l'obiettivo di ridurre le diseguaglianze, con riferimento a criteri di esenzione correlati alla situazione reddituale complessiva e alla composizione dei nuclei familiari. Il confronto avrà lo scopo di monitorare gli impieghi delle risorse stanziate, la spesa effettiva sostenuta sia per le misure già esistenti sia per quelle che vengono introdotte nel 2017, l'impatto della revisione degli ammortizzatori sociali sulla platea dei beneficiari delle esenzioni correlate alla condizione nel mercato del lavoro.</a:t>
            </a:r>
          </a:p>
          <a:p>
            <a:endParaRPr lang="it-IT" dirty="0"/>
          </a:p>
        </p:txBody>
      </p:sp>
      <p:pic>
        <p:nvPicPr>
          <p:cNvPr id="4" name="Immagine 3" descr="LOGO SPI.jpg"/>
          <p:cNvPicPr>
            <a:picLocks noChangeAspect="1"/>
          </p:cNvPicPr>
          <p:nvPr/>
        </p:nvPicPr>
        <p:blipFill>
          <a:blip r:embed="rId2"/>
          <a:stretch>
            <a:fillRect/>
          </a:stretch>
        </p:blipFill>
        <p:spPr>
          <a:xfrm>
            <a:off x="8244000" y="0"/>
            <a:ext cx="900000" cy="1166400"/>
          </a:xfrm>
          <a:prstGeom prst="rect">
            <a:avLst/>
          </a:prstGeom>
        </p:spPr>
      </p:pic>
    </p:spTree>
  </p:cSld>
  <p:clrMapOvr>
    <a:masterClrMapping/>
  </p:clrMapOvr>
  <p:transition>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o">
  <a:themeElements>
    <a:clrScheme name="Modulo">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o">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614</TotalTime>
  <Words>3304</Words>
  <Application>Microsoft Office PowerPoint</Application>
  <PresentationFormat>Presentazione su schermo (4:3)</PresentationFormat>
  <Paragraphs>134</Paragraphs>
  <Slides>32</Slides>
  <Notes>0</Notes>
  <HiddenSlides>0</HiddenSlides>
  <MMClips>0</MMClips>
  <ScaleCrop>false</ScaleCrop>
  <HeadingPairs>
    <vt:vector size="4" baseType="variant">
      <vt:variant>
        <vt:lpstr>Tema</vt:lpstr>
      </vt:variant>
      <vt:variant>
        <vt:i4>1</vt:i4>
      </vt:variant>
      <vt:variant>
        <vt:lpstr>Titoli diapositive</vt:lpstr>
      </vt:variant>
      <vt:variant>
        <vt:i4>32</vt:i4>
      </vt:variant>
    </vt:vector>
  </HeadingPairs>
  <TitlesOfParts>
    <vt:vector size="33" baseType="lpstr">
      <vt:lpstr>Modulo</vt:lpstr>
      <vt:lpstr>AGGIORNAMENTO  REGOLE   DISISTEMA ANNO 2017  REGIONE LOMBARDIA   OSTELLO -MONTE  BARRO 6 -7 FEBBRAIO</vt:lpstr>
      <vt:lpstr>Introduzione argomenti della presentazione </vt:lpstr>
      <vt:lpstr>Introduzione segue </vt:lpstr>
      <vt:lpstr>Mancato accordo con Regione Lombardia su ticket e rette le motivazioni il contenuto</vt:lpstr>
      <vt:lpstr>Diapositiva 5</vt:lpstr>
      <vt:lpstr>Superticket</vt:lpstr>
      <vt:lpstr>Diapositiva 7</vt:lpstr>
      <vt:lpstr>Diapositiva 8</vt:lpstr>
      <vt:lpstr>Diapositiva 9</vt:lpstr>
      <vt:lpstr>Diapositiva 10</vt:lpstr>
      <vt:lpstr>PROCEDURA PER ACCEDERE AL VOUCHER </vt:lpstr>
      <vt:lpstr> Capitolo 1: seconda fase di attuazione L.R. n.23/2015 </vt:lpstr>
      <vt:lpstr>Diapositiva 13</vt:lpstr>
      <vt:lpstr>Diapositiva 14</vt:lpstr>
      <vt:lpstr>Area urbana di Milano</vt:lpstr>
      <vt:lpstr>Diapositiva 16</vt:lpstr>
      <vt:lpstr> Capitolo 2: il quadro economico per il 2017 </vt:lpstr>
      <vt:lpstr>Diapositiva 18</vt:lpstr>
      <vt:lpstr>Diapositiva 19</vt:lpstr>
      <vt:lpstr>Diapositiva 20</vt:lpstr>
      <vt:lpstr>Diapositiva 21</vt:lpstr>
      <vt:lpstr>Diapositiva 22</vt:lpstr>
      <vt:lpstr> Capitolo 3: linee di indirizzo sugli acquisti e risk management </vt:lpstr>
      <vt:lpstr>Capitolo 4: presa in carico del paziente</vt:lpstr>
      <vt:lpstr>Diapositiva 25</vt:lpstr>
      <vt:lpstr>La presa in carico</vt:lpstr>
      <vt:lpstr>Diapositiva 27</vt:lpstr>
      <vt:lpstr>Diapositiva 28</vt:lpstr>
      <vt:lpstr>Diapositiva 29</vt:lpstr>
      <vt:lpstr>Diapositiva 30</vt:lpstr>
      <vt:lpstr>Diapositiva 31</vt:lpstr>
      <vt:lpstr>Diapositiva 32</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AGGIORNAMENTO MONTE BARRO REGOLE DI SISTEMA ANNO 2017  REGIONE LOMBARDIA</dc:title>
  <dc:creator>GambarelliG</dc:creator>
  <cp:lastModifiedBy>Dossi Claudio</cp:lastModifiedBy>
  <cp:revision>29</cp:revision>
  <dcterms:created xsi:type="dcterms:W3CDTF">2017-01-09T11:30:23Z</dcterms:created>
  <dcterms:modified xsi:type="dcterms:W3CDTF">2017-02-08T10:02:36Z</dcterms:modified>
</cp:coreProperties>
</file>